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9" r:id="rId6"/>
    <p:sldId id="260" r:id="rId7"/>
    <p:sldId id="261" r:id="rId8"/>
    <p:sldId id="266" r:id="rId9"/>
    <p:sldId id="268" r:id="rId10"/>
    <p:sldId id="262" r:id="rId11"/>
    <p:sldId id="271" r:id="rId12"/>
    <p:sldId id="272" r:id="rId13"/>
    <p:sldId id="269" r:id="rId14"/>
    <p:sldId id="270" r:id="rId15"/>
    <p:sldId id="267" r:id="rId16"/>
    <p:sldId id="263" r:id="rId17"/>
    <p:sldId id="273" r:id="rId18"/>
    <p:sldId id="274" r:id="rId19"/>
    <p:sldId id="276" r:id="rId20"/>
    <p:sldId id="275" r:id="rId21"/>
    <p:sldId id="277"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76" autoAdjust="0"/>
    <p:restoredTop sz="94660"/>
  </p:normalViewPr>
  <p:slideViewPr>
    <p:cSldViewPr>
      <p:cViewPr varScale="1">
        <p:scale>
          <a:sx n="70" d="100"/>
          <a:sy n="70" d="100"/>
        </p:scale>
        <p:origin x="-115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3/16/2017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JavaScript Framework</a:t>
            </a:r>
            <a:endParaRPr lang="en-US" dirty="0"/>
          </a:p>
        </p:txBody>
      </p:sp>
      <p:pic>
        <p:nvPicPr>
          <p:cNvPr id="1026" name="Picture 2" descr="D:\Google Drive\My Articles\Angular JS\Angular JS training\images\angular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6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125113" cy="924475"/>
          </a:xfrm>
        </p:spPr>
        <p:txBody>
          <a:bodyPr/>
          <a:lstStyle/>
          <a:p>
            <a:r>
              <a:rPr lang="en-US" dirty="0" smtClean="0"/>
              <a:t>Data Binding</a:t>
            </a:r>
            <a:endParaRPr lang="en-US" dirty="0"/>
          </a:p>
        </p:txBody>
      </p:sp>
      <p:sp>
        <p:nvSpPr>
          <p:cNvPr id="3" name="Content Placeholder 2"/>
          <p:cNvSpPr>
            <a:spLocks noGrp="1"/>
          </p:cNvSpPr>
          <p:nvPr>
            <p:ph idx="1"/>
          </p:nvPr>
        </p:nvSpPr>
        <p:spPr>
          <a:xfrm>
            <a:off x="1009443" y="1676401"/>
            <a:ext cx="7125112" cy="4648200"/>
          </a:xfrm>
        </p:spPr>
        <p:txBody>
          <a:bodyPr>
            <a:normAutofit fontScale="77500" lnSpcReduction="20000"/>
          </a:bodyPr>
          <a:lstStyle/>
          <a:p>
            <a:r>
              <a:rPr lang="en-US" sz="2900" dirty="0"/>
              <a:t>The automatic synchronization of data between the model and view components</a:t>
            </a:r>
          </a:p>
          <a:p>
            <a:r>
              <a:rPr lang="en-US" sz="2900" dirty="0"/>
              <a:t>Model is the single-source-of-truth</a:t>
            </a:r>
          </a:p>
          <a:p>
            <a:r>
              <a:rPr lang="en-US" sz="2900" dirty="0"/>
              <a:t>The view is a projection of the model at all times</a:t>
            </a:r>
          </a:p>
          <a:p>
            <a:r>
              <a:rPr lang="en-US" sz="2900" dirty="0"/>
              <a:t>model changes, the view reflects the change, and vice versa.</a:t>
            </a:r>
          </a:p>
          <a:p>
            <a:r>
              <a:rPr lang="en-US" sz="2900" dirty="0"/>
              <a:t>Two Way data binding</a:t>
            </a:r>
          </a:p>
          <a:p>
            <a:pPr lvl="1"/>
            <a:r>
              <a:rPr lang="en-US" sz="2900" dirty="0" err="1"/>
              <a:t>ngModel</a:t>
            </a:r>
            <a:endParaRPr lang="en-US" sz="2900" dirty="0"/>
          </a:p>
          <a:p>
            <a:r>
              <a:rPr lang="en-US" sz="2900" dirty="0"/>
              <a:t>Using Expressions</a:t>
            </a:r>
          </a:p>
          <a:p>
            <a:r>
              <a:rPr lang="en-US" sz="2900" dirty="0"/>
              <a:t>Binding functions</a:t>
            </a:r>
          </a:p>
          <a:p>
            <a:endParaRPr lang="en-US" sz="2800" dirty="0"/>
          </a:p>
        </p:txBody>
      </p:sp>
    </p:spTree>
    <p:extLst>
      <p:ext uri="{BB962C8B-B14F-4D97-AF65-F5344CB8AC3E}">
        <p14:creationId xmlns:p14="http://schemas.microsoft.com/office/powerpoint/2010/main" val="34649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45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3985322" y="3083411"/>
            <a:ext cx="1600200" cy="79235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3657600"/>
            <a:ext cx="3511667" cy="369332"/>
          </a:xfrm>
          <a:prstGeom prst="rect">
            <a:avLst/>
          </a:prstGeom>
          <a:noFill/>
        </p:spPr>
        <p:txBody>
          <a:bodyPr wrap="none" rtlCol="0">
            <a:spAutoFit/>
          </a:bodyPr>
          <a:lstStyle/>
          <a:p>
            <a:r>
              <a:rPr lang="en-US" dirty="0" smtClean="0"/>
              <a:t>Continuous update both way</a:t>
            </a:r>
            <a:endParaRPr lang="en-US" dirty="0"/>
          </a:p>
        </p:txBody>
      </p:sp>
    </p:spTree>
    <p:extLst>
      <p:ext uri="{BB962C8B-B14F-4D97-AF65-F5344CB8AC3E}">
        <p14:creationId xmlns:p14="http://schemas.microsoft.com/office/powerpoint/2010/main" val="369801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br>
              <a:rPr lang="en-US" dirty="0" smtClean="0"/>
            </a:br>
            <a:r>
              <a:rPr lang="en-US" dirty="0" smtClean="0"/>
              <a:t>				</a:t>
            </a:r>
            <a:r>
              <a:rPr lang="en-US" sz="2400" dirty="0" err="1" smtClean="0"/>
              <a:t>angular.module</a:t>
            </a:r>
            <a:r>
              <a:rPr lang="en-US" sz="2400" dirty="0" smtClean="0"/>
              <a:t>()</a:t>
            </a:r>
            <a:endParaRPr lang="en-US" dirty="0"/>
          </a:p>
        </p:txBody>
      </p:sp>
      <p:sp>
        <p:nvSpPr>
          <p:cNvPr id="3" name="Content Placeholder 2"/>
          <p:cNvSpPr>
            <a:spLocks noGrp="1"/>
          </p:cNvSpPr>
          <p:nvPr>
            <p:ph idx="1"/>
          </p:nvPr>
        </p:nvSpPr>
        <p:spPr>
          <a:xfrm>
            <a:off x="1009443" y="1578761"/>
            <a:ext cx="7125112" cy="783439"/>
          </a:xfrm>
        </p:spPr>
        <p:txBody>
          <a:bodyPr>
            <a:normAutofit/>
          </a:bodyPr>
          <a:lstStyle/>
          <a:p>
            <a:pPr marL="0" indent="0">
              <a:buNone/>
            </a:pPr>
            <a:r>
              <a:rPr lang="en-US" dirty="0"/>
              <a:t>A module is a collection of services, directives, controllers, filters, and configuration </a:t>
            </a:r>
            <a:r>
              <a:rPr lang="en-US" dirty="0" smtClean="0"/>
              <a:t>information.</a:t>
            </a:r>
            <a:endParaRPr lang="en-US" dirty="0"/>
          </a:p>
        </p:txBody>
      </p:sp>
      <p:sp>
        <p:nvSpPr>
          <p:cNvPr id="4" name="Content Placeholder 2"/>
          <p:cNvSpPr txBox="1">
            <a:spLocks/>
          </p:cNvSpPr>
          <p:nvPr/>
        </p:nvSpPr>
        <p:spPr>
          <a:xfrm>
            <a:off x="2590800" y="2438400"/>
            <a:ext cx="2590800" cy="25908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info()</a:t>
            </a:r>
          </a:p>
          <a:p>
            <a:pPr lvl="1"/>
            <a:r>
              <a:rPr lang="en-US" sz="1800" dirty="0" err="1" smtClean="0"/>
              <a:t>config</a:t>
            </a:r>
            <a:r>
              <a:rPr lang="en-US" sz="1800" dirty="0" smtClean="0"/>
              <a:t>()</a:t>
            </a:r>
          </a:p>
          <a:p>
            <a:pPr lvl="1"/>
            <a:r>
              <a:rPr lang="en-US" sz="1800" dirty="0" smtClean="0"/>
              <a:t>run()</a:t>
            </a:r>
          </a:p>
          <a:p>
            <a:pPr lvl="1"/>
            <a:r>
              <a:rPr lang="en-US" sz="1800" dirty="0" smtClean="0"/>
              <a:t>directive()</a:t>
            </a:r>
          </a:p>
          <a:p>
            <a:pPr lvl="1"/>
            <a:r>
              <a:rPr lang="en-US" sz="1800" dirty="0" smtClean="0"/>
              <a:t>controller()</a:t>
            </a:r>
          </a:p>
          <a:p>
            <a:pPr lvl="1"/>
            <a:r>
              <a:rPr lang="en-US" sz="1800" dirty="0" smtClean="0"/>
              <a:t>factory()</a:t>
            </a:r>
            <a:endParaRPr lang="en-US" sz="1800" dirty="0"/>
          </a:p>
        </p:txBody>
      </p:sp>
      <p:sp>
        <p:nvSpPr>
          <p:cNvPr id="5" name="Content Placeholder 2"/>
          <p:cNvSpPr txBox="1">
            <a:spLocks/>
          </p:cNvSpPr>
          <p:nvPr/>
        </p:nvSpPr>
        <p:spPr>
          <a:xfrm>
            <a:off x="4800600" y="2498677"/>
            <a:ext cx="2438400" cy="283532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service()</a:t>
            </a:r>
          </a:p>
          <a:p>
            <a:pPr lvl="1"/>
            <a:r>
              <a:rPr lang="en-US" sz="1800" dirty="0" smtClean="0"/>
              <a:t>provider()</a:t>
            </a:r>
          </a:p>
          <a:p>
            <a:pPr lvl="1"/>
            <a:r>
              <a:rPr lang="en-US" sz="1800" dirty="0" smtClean="0"/>
              <a:t>filter()</a:t>
            </a:r>
          </a:p>
          <a:p>
            <a:pPr lvl="1"/>
            <a:r>
              <a:rPr lang="en-US" sz="1800" dirty="0" smtClean="0"/>
              <a:t>value()</a:t>
            </a:r>
          </a:p>
          <a:p>
            <a:pPr lvl="1"/>
            <a:r>
              <a:rPr lang="en-US" sz="1800" dirty="0" smtClean="0"/>
              <a:t>constant()</a:t>
            </a:r>
          </a:p>
          <a:p>
            <a:pPr lvl="1"/>
            <a:r>
              <a:rPr lang="en-US" sz="1800" dirty="0" smtClean="0"/>
              <a:t>decorator()</a:t>
            </a:r>
          </a:p>
          <a:p>
            <a:pPr lvl="1"/>
            <a:endParaRPr lang="en-US" sz="1800" dirty="0"/>
          </a:p>
        </p:txBody>
      </p:sp>
      <p:sp>
        <p:nvSpPr>
          <p:cNvPr id="6" name="TextBox 5"/>
          <p:cNvSpPr txBox="1"/>
          <p:nvPr/>
        </p:nvSpPr>
        <p:spPr>
          <a:xfrm>
            <a:off x="1066800" y="2458029"/>
            <a:ext cx="1508746" cy="400110"/>
          </a:xfrm>
          <a:prstGeom prst="rect">
            <a:avLst/>
          </a:prstGeom>
          <a:noFill/>
        </p:spPr>
        <p:txBody>
          <a:bodyPr wrap="none" rtlCol="0">
            <a:spAutoFit/>
          </a:bodyPr>
          <a:lstStyle/>
          <a:p>
            <a:r>
              <a:rPr lang="en-US" sz="2000" b="1" dirty="0" smtClean="0">
                <a:solidFill>
                  <a:srgbClr val="FFC000"/>
                </a:solidFill>
              </a:rPr>
              <a:t>Methods:</a:t>
            </a:r>
            <a:endParaRPr lang="en-US" sz="2000" b="1" dirty="0">
              <a:solidFill>
                <a:srgbClr val="FFC000"/>
              </a:solidFill>
            </a:endParaRPr>
          </a:p>
        </p:txBody>
      </p:sp>
      <p:sp>
        <p:nvSpPr>
          <p:cNvPr id="7" name="TextBox 6"/>
          <p:cNvSpPr txBox="1"/>
          <p:nvPr/>
        </p:nvSpPr>
        <p:spPr>
          <a:xfrm>
            <a:off x="1040642" y="5133945"/>
            <a:ext cx="1681871" cy="400110"/>
          </a:xfrm>
          <a:prstGeom prst="rect">
            <a:avLst/>
          </a:prstGeom>
          <a:noFill/>
        </p:spPr>
        <p:txBody>
          <a:bodyPr wrap="none" rtlCol="0">
            <a:spAutoFit/>
          </a:bodyPr>
          <a:lstStyle/>
          <a:p>
            <a:r>
              <a:rPr lang="en-US" sz="2000" b="1" dirty="0" smtClean="0">
                <a:solidFill>
                  <a:srgbClr val="FFC000"/>
                </a:solidFill>
              </a:rPr>
              <a:t>Properties</a:t>
            </a:r>
            <a:endParaRPr lang="en-US" sz="2000" b="1" dirty="0">
              <a:solidFill>
                <a:srgbClr val="FFC000"/>
              </a:solidFill>
            </a:endParaRPr>
          </a:p>
        </p:txBody>
      </p:sp>
      <p:sp>
        <p:nvSpPr>
          <p:cNvPr id="8" name="Content Placeholder 2"/>
          <p:cNvSpPr txBox="1">
            <a:spLocks/>
          </p:cNvSpPr>
          <p:nvPr/>
        </p:nvSpPr>
        <p:spPr>
          <a:xfrm>
            <a:off x="2736161" y="5286345"/>
            <a:ext cx="2064439" cy="1190655"/>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a:t>r</a:t>
            </a:r>
            <a:r>
              <a:rPr lang="en-US" sz="1800" dirty="0" smtClean="0"/>
              <a:t>equires</a:t>
            </a:r>
          </a:p>
          <a:p>
            <a:pPr lvl="1"/>
            <a:r>
              <a:rPr lang="en-US" sz="1800" dirty="0" smtClean="0"/>
              <a:t>name</a:t>
            </a:r>
            <a:endParaRPr lang="en-US" sz="1800" dirty="0"/>
          </a:p>
        </p:txBody>
      </p:sp>
    </p:spTree>
    <p:extLst>
      <p:ext uri="{BB962C8B-B14F-4D97-AF65-F5344CB8AC3E}">
        <p14:creationId xmlns:p14="http://schemas.microsoft.com/office/powerpoint/2010/main" val="186864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762676"/>
          </a:xfrm>
        </p:spPr>
        <p:txBody>
          <a:bodyPr/>
          <a:lstStyle/>
          <a:p>
            <a:r>
              <a:rPr lang="en-US" dirty="0" smtClean="0"/>
              <a:t>Modules</a:t>
            </a:r>
            <a:br>
              <a:rPr lang="en-US" dirty="0" smtClean="0"/>
            </a:br>
            <a:r>
              <a:rPr lang="en-US" dirty="0" smtClean="0"/>
              <a:t>			</a:t>
            </a:r>
            <a:r>
              <a:rPr lang="en-US" dirty="0"/>
              <a:t/>
            </a:r>
            <a:br>
              <a:rPr lang="en-US" dirty="0"/>
            </a:br>
            <a:r>
              <a:rPr lang="en-US" sz="2400" dirty="0" err="1" smtClean="0"/>
              <a:t>angular.module</a:t>
            </a:r>
            <a:r>
              <a:rPr lang="en-US" sz="2400" dirty="0" smtClean="0"/>
              <a:t>(“name”).</a:t>
            </a:r>
            <a:r>
              <a:rPr lang="en-US" sz="2400" dirty="0" err="1" smtClean="0"/>
              <a:t>config</a:t>
            </a:r>
            <a:r>
              <a:rPr lang="en-US" sz="2400" dirty="0" smtClean="0"/>
              <a:t>()</a:t>
            </a:r>
            <a:endParaRPr lang="en-US" dirty="0"/>
          </a:p>
        </p:txBody>
      </p:sp>
      <p:sp>
        <p:nvSpPr>
          <p:cNvPr id="3" name="Content Placeholder 2"/>
          <p:cNvSpPr>
            <a:spLocks noGrp="1"/>
          </p:cNvSpPr>
          <p:nvPr>
            <p:ph idx="1"/>
          </p:nvPr>
        </p:nvSpPr>
        <p:spPr>
          <a:xfrm>
            <a:off x="1028288" y="2590800"/>
            <a:ext cx="7125112" cy="3657600"/>
          </a:xfrm>
        </p:spPr>
        <p:txBody>
          <a:bodyPr>
            <a:normAutofit/>
          </a:bodyPr>
          <a:lstStyle/>
          <a:p>
            <a:pPr marL="0" indent="0">
              <a:buNone/>
            </a:pPr>
            <a:r>
              <a:rPr lang="en-US" dirty="0"/>
              <a:t>Use this method to register work which needs to be performed on module </a:t>
            </a:r>
            <a:r>
              <a:rPr lang="en-US" dirty="0" smtClean="0"/>
              <a:t>loading.  All application initialization related work should be done here. Angular gives you “Providers” to do this. </a:t>
            </a:r>
          </a:p>
          <a:p>
            <a:pPr marL="0" indent="0">
              <a:buNone/>
            </a:pPr>
            <a:r>
              <a:rPr lang="en-US" dirty="0" smtClean="0"/>
              <a:t>For Example:</a:t>
            </a:r>
          </a:p>
          <a:p>
            <a:r>
              <a:rPr lang="en-US" dirty="0" smtClean="0"/>
              <a:t>Log configuration</a:t>
            </a:r>
          </a:p>
          <a:p>
            <a:r>
              <a:rPr lang="en-US" dirty="0" smtClean="0"/>
              <a:t>State configurations</a:t>
            </a:r>
          </a:p>
          <a:p>
            <a:r>
              <a:rPr lang="en-US" dirty="0" smtClean="0"/>
              <a:t>Http Configurations</a:t>
            </a:r>
          </a:p>
          <a:p>
            <a:r>
              <a:rPr lang="en-US" dirty="0" err="1" smtClean="0"/>
              <a:t>Url</a:t>
            </a:r>
            <a:r>
              <a:rPr lang="en-US" dirty="0" smtClean="0"/>
              <a:t> Configurations or anything…</a:t>
            </a:r>
          </a:p>
          <a:p>
            <a:pPr marL="0" indent="0">
              <a:buNone/>
            </a:pPr>
            <a:endParaRPr lang="en-US" dirty="0"/>
          </a:p>
        </p:txBody>
      </p:sp>
    </p:spTree>
    <p:extLst>
      <p:ext uri="{BB962C8B-B14F-4D97-AF65-F5344CB8AC3E}">
        <p14:creationId xmlns:p14="http://schemas.microsoft.com/office/powerpoint/2010/main" val="401462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1009443" y="1807361"/>
            <a:ext cx="7125112" cy="3298039"/>
          </a:xfrm>
        </p:spPr>
        <p:txBody>
          <a:bodyPr/>
          <a:lstStyle/>
          <a:p>
            <a:r>
              <a:rPr lang="en-US" dirty="0"/>
              <a:t>Controller is defined by a JavaScript constructor function that is used to augment the AngularJS </a:t>
            </a:r>
            <a:r>
              <a:rPr lang="en-US" dirty="0" smtClean="0"/>
              <a:t>Scope</a:t>
            </a:r>
          </a:p>
          <a:p>
            <a:r>
              <a:rPr lang="en-US" dirty="0" smtClean="0"/>
              <a:t>Can be attached to DOM via ng-controller directive</a:t>
            </a:r>
          </a:p>
          <a:p>
            <a:r>
              <a:rPr lang="en-US" dirty="0" smtClean="0"/>
              <a:t>$scope is available to constructor function to be used as model-view relationship </a:t>
            </a:r>
          </a:p>
          <a:p>
            <a:r>
              <a:rPr lang="en-US" dirty="0" smtClean="0"/>
              <a:t>use it setup initial state of $scope Object</a:t>
            </a:r>
          </a:p>
          <a:p>
            <a:r>
              <a:rPr lang="en-US" dirty="0" smtClean="0"/>
              <a:t>Use it add behavior to $scope Object.</a:t>
            </a:r>
            <a:endParaRPr lang="en-US" dirty="0"/>
          </a:p>
        </p:txBody>
      </p:sp>
    </p:spTree>
    <p:extLst>
      <p:ext uri="{BB962C8B-B14F-4D97-AF65-F5344CB8AC3E}">
        <p14:creationId xmlns:p14="http://schemas.microsoft.com/office/powerpoint/2010/main" val="384407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Extending HTML DOM with inbuilt Directives</a:t>
            </a:r>
            <a:br>
              <a:rPr lang="en-US" dirty="0"/>
            </a:br>
            <a:endParaRPr lang="en-US" dirty="0"/>
          </a:p>
        </p:txBody>
      </p:sp>
      <p:sp>
        <p:nvSpPr>
          <p:cNvPr id="3" name="Content Placeholder 2"/>
          <p:cNvSpPr>
            <a:spLocks noGrp="1"/>
          </p:cNvSpPr>
          <p:nvPr>
            <p:ph idx="1"/>
          </p:nvPr>
        </p:nvSpPr>
        <p:spPr/>
        <p:txBody>
          <a:bodyPr>
            <a:normAutofit/>
          </a:bodyPr>
          <a:lstStyle/>
          <a:p>
            <a:r>
              <a:rPr lang="en-US" sz="2800" dirty="0" err="1" smtClean="0"/>
              <a:t>ngInit</a:t>
            </a:r>
            <a:endParaRPr lang="en-US" sz="2800" dirty="0"/>
          </a:p>
          <a:p>
            <a:r>
              <a:rPr lang="en-US" sz="2800" dirty="0" err="1"/>
              <a:t>ngRepeat</a:t>
            </a:r>
            <a:endParaRPr lang="en-US" sz="2800" dirty="0"/>
          </a:p>
          <a:p>
            <a:r>
              <a:rPr lang="en-US" sz="2800" dirty="0" err="1"/>
              <a:t>ngDisabled</a:t>
            </a:r>
            <a:endParaRPr lang="en-US" sz="2800" dirty="0"/>
          </a:p>
          <a:p>
            <a:r>
              <a:rPr lang="en-US" sz="2800" dirty="0" err="1"/>
              <a:t>ngShow</a:t>
            </a:r>
            <a:endParaRPr lang="en-US" sz="2800" dirty="0"/>
          </a:p>
          <a:p>
            <a:r>
              <a:rPr lang="en-US" sz="2800" dirty="0" err="1"/>
              <a:t>ngHide</a:t>
            </a:r>
            <a:endParaRPr lang="en-US" sz="2800" dirty="0"/>
          </a:p>
          <a:p>
            <a:r>
              <a:rPr lang="en-US" sz="2800" dirty="0" err="1"/>
              <a:t>ngClick</a:t>
            </a:r>
            <a:endParaRPr lang="en-US" sz="2800" dirty="0"/>
          </a:p>
          <a:p>
            <a:endParaRPr lang="en-US" sz="2800" dirty="0"/>
          </a:p>
        </p:txBody>
      </p:sp>
    </p:spTree>
    <p:extLst>
      <p:ext uri="{BB962C8B-B14F-4D97-AF65-F5344CB8AC3E}">
        <p14:creationId xmlns:p14="http://schemas.microsoft.com/office/powerpoint/2010/main" val="119930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3</a:t>
            </a:r>
            <a:endParaRPr lang="en-US" dirty="0"/>
          </a:p>
        </p:txBody>
      </p:sp>
      <p:sp>
        <p:nvSpPr>
          <p:cNvPr id="3" name="Content Placeholder 2"/>
          <p:cNvSpPr>
            <a:spLocks noGrp="1"/>
          </p:cNvSpPr>
          <p:nvPr>
            <p:ph idx="1"/>
          </p:nvPr>
        </p:nvSpPr>
        <p:spPr>
          <a:xfrm>
            <a:off x="990600" y="1371600"/>
            <a:ext cx="7125112" cy="4876799"/>
          </a:xfrm>
        </p:spPr>
        <p:txBody>
          <a:bodyPr/>
          <a:lstStyle/>
          <a:p>
            <a:r>
              <a:rPr lang="en-US" dirty="0" smtClean="0"/>
              <a:t>Controllers</a:t>
            </a:r>
          </a:p>
          <a:p>
            <a:pPr lvl="1"/>
            <a:r>
              <a:rPr lang="en-US" dirty="0" err="1" smtClean="0"/>
              <a:t>articlesController</a:t>
            </a:r>
            <a:endParaRPr lang="en-US" dirty="0" smtClean="0"/>
          </a:p>
          <a:p>
            <a:pPr lvl="1"/>
            <a:r>
              <a:rPr lang="en-US" dirty="0" err="1" smtClean="0"/>
              <a:t>appController</a:t>
            </a:r>
            <a:endParaRPr lang="en-US" dirty="0" smtClean="0"/>
          </a:p>
          <a:p>
            <a:r>
              <a:rPr lang="en-US" dirty="0" smtClean="0"/>
              <a:t>Services</a:t>
            </a:r>
          </a:p>
          <a:p>
            <a:pPr lvl="1"/>
            <a:r>
              <a:rPr lang="en-US" dirty="0" err="1" smtClean="0"/>
              <a:t>articleService</a:t>
            </a:r>
            <a:endParaRPr lang="en-US" dirty="0" smtClean="0"/>
          </a:p>
          <a:p>
            <a:pPr lvl="1"/>
            <a:r>
              <a:rPr lang="en-US" dirty="0" smtClean="0"/>
              <a:t>$http</a:t>
            </a:r>
          </a:p>
          <a:p>
            <a:r>
              <a:rPr lang="en-US" dirty="0" smtClean="0"/>
              <a:t>Filters</a:t>
            </a:r>
          </a:p>
          <a:p>
            <a:pPr lvl="1"/>
            <a:r>
              <a:rPr lang="en-US" dirty="0" smtClean="0"/>
              <a:t>Inbuilt filters</a:t>
            </a:r>
          </a:p>
          <a:p>
            <a:pPr lvl="1"/>
            <a:r>
              <a:rPr lang="en-US" dirty="0" smtClean="0"/>
              <a:t>Custom filters</a:t>
            </a:r>
          </a:p>
          <a:p>
            <a:r>
              <a:rPr lang="en-US" dirty="0" smtClean="0"/>
              <a:t>Directives (to be taken in Day4)</a:t>
            </a:r>
            <a:endParaRPr lang="en-US" dirty="0"/>
          </a:p>
        </p:txBody>
      </p:sp>
      <p:sp>
        <p:nvSpPr>
          <p:cNvPr id="4" name="TextBox 3"/>
          <p:cNvSpPr txBox="1"/>
          <p:nvPr/>
        </p:nvSpPr>
        <p:spPr>
          <a:xfrm>
            <a:off x="6858000" y="6019800"/>
            <a:ext cx="1752600" cy="369332"/>
          </a:xfrm>
          <a:prstGeom prst="rect">
            <a:avLst/>
          </a:prstGeom>
          <a:noFill/>
        </p:spPr>
        <p:txBody>
          <a:bodyPr wrap="square" rtlCol="0">
            <a:spAutoFit/>
          </a:bodyPr>
          <a:lstStyle/>
          <a:p>
            <a:r>
              <a:rPr lang="en-US" dirty="0" smtClean="0"/>
              <a:t>Continues…</a:t>
            </a:r>
            <a:endParaRPr lang="en-US" dirty="0"/>
          </a:p>
        </p:txBody>
      </p:sp>
    </p:spTree>
    <p:extLst>
      <p:ext uri="{BB962C8B-B14F-4D97-AF65-F5344CB8AC3E}">
        <p14:creationId xmlns:p14="http://schemas.microsoft.com/office/powerpoint/2010/main" val="57130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a:t>
            </a:r>
            <a:r>
              <a:rPr lang="en-US" dirty="0" smtClean="0"/>
              <a:t>4</a:t>
            </a:r>
            <a:endParaRPr lang="en-US" dirty="0"/>
          </a:p>
        </p:txBody>
      </p:sp>
      <p:sp>
        <p:nvSpPr>
          <p:cNvPr id="3" name="Content Placeholder 2"/>
          <p:cNvSpPr>
            <a:spLocks noGrp="1"/>
          </p:cNvSpPr>
          <p:nvPr>
            <p:ph idx="1"/>
          </p:nvPr>
        </p:nvSpPr>
        <p:spPr>
          <a:xfrm>
            <a:off x="990600" y="1371600"/>
            <a:ext cx="7125112" cy="4876799"/>
          </a:xfrm>
        </p:spPr>
        <p:txBody>
          <a:bodyPr>
            <a:normAutofit/>
          </a:bodyPr>
          <a:lstStyle/>
          <a:p>
            <a:r>
              <a:rPr lang="en-US" sz="2800" dirty="0" smtClean="0"/>
              <a:t>Directives</a:t>
            </a:r>
          </a:p>
          <a:p>
            <a:r>
              <a:rPr lang="en-US" sz="2800" dirty="0" smtClean="0"/>
              <a:t>Providers</a:t>
            </a:r>
          </a:p>
          <a:p>
            <a:r>
              <a:rPr lang="en-US" sz="2800" dirty="0" smtClean="0"/>
              <a:t>Angular promises ($q)</a:t>
            </a:r>
            <a:endParaRPr lang="en-US" sz="2800" dirty="0"/>
          </a:p>
        </p:txBody>
      </p:sp>
    </p:spTree>
    <p:extLst>
      <p:ext uri="{BB962C8B-B14F-4D97-AF65-F5344CB8AC3E}">
        <p14:creationId xmlns:p14="http://schemas.microsoft.com/office/powerpoint/2010/main" val="222224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a:xfrm>
            <a:off x="1009443" y="1371600"/>
            <a:ext cx="7125112" cy="4051437"/>
          </a:xfrm>
        </p:spPr>
        <p:txBody>
          <a:bodyPr>
            <a:normAutofit/>
          </a:bodyPr>
          <a:lstStyle/>
          <a:p>
            <a:pPr marL="0" indent="0">
              <a:buNone/>
            </a:pPr>
            <a:r>
              <a:rPr lang="en-US" sz="2400" dirty="0"/>
              <a:t>Directives are one of the most powerful components of AngularJS, helping you extend basic HTML elements/attributes and create </a:t>
            </a:r>
            <a:r>
              <a:rPr lang="en-US" sz="2400" i="1" dirty="0"/>
              <a:t>reusable</a:t>
            </a:r>
            <a:r>
              <a:rPr lang="en-US" sz="2400" dirty="0"/>
              <a:t> and </a:t>
            </a:r>
            <a:r>
              <a:rPr lang="en-US" sz="2400" i="1" dirty="0"/>
              <a:t>testable</a:t>
            </a:r>
            <a:r>
              <a:rPr lang="en-US" sz="2400" dirty="0"/>
              <a:t> code.</a:t>
            </a:r>
            <a:endParaRPr lang="en-US" sz="2400" dirty="0"/>
          </a:p>
        </p:txBody>
      </p:sp>
    </p:spTree>
    <p:extLst>
      <p:ext uri="{BB962C8B-B14F-4D97-AF65-F5344CB8AC3E}">
        <p14:creationId xmlns:p14="http://schemas.microsoft.com/office/powerpoint/2010/main" val="218159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a:t>Is Open Source</a:t>
            </a:r>
          </a:p>
          <a:p>
            <a:r>
              <a:rPr lang="en-US" sz="2800" dirty="0" smtClean="0"/>
              <a:t>Used in Single Page Application (SPA)</a:t>
            </a:r>
          </a:p>
          <a:p>
            <a:r>
              <a:rPr lang="en-US" sz="2800" dirty="0" smtClean="0"/>
              <a:t>Extends HTML DOM with additional Tags and attributes</a:t>
            </a:r>
            <a:endParaRPr lang="en-US" sz="2800" dirty="0"/>
          </a:p>
        </p:txBody>
      </p:sp>
    </p:spTree>
    <p:extLst>
      <p:ext uri="{BB962C8B-B14F-4D97-AF65-F5344CB8AC3E}">
        <p14:creationId xmlns:p14="http://schemas.microsoft.com/office/powerpoint/2010/main" val="3631681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1009443" y="2196963"/>
            <a:ext cx="7125112" cy="4051437"/>
          </a:xfrm>
        </p:spPr>
        <p:txBody>
          <a:bodyPr>
            <a:normAutofit/>
          </a:bodyPr>
          <a:lstStyle/>
          <a:p>
            <a:r>
              <a:rPr lang="en-US" sz="2000" dirty="0"/>
              <a:t>A new HTML element </a:t>
            </a:r>
            <a:endParaRPr lang="en-US" sz="2000" dirty="0" smtClean="0"/>
          </a:p>
          <a:p>
            <a:pPr marL="457200" lvl="1" indent="0">
              <a:buNone/>
            </a:pPr>
            <a:r>
              <a:rPr lang="en-US" sz="1800" b="1" dirty="0" smtClean="0">
                <a:solidFill>
                  <a:srgbClr val="FFFF00"/>
                </a:solidFill>
              </a:rPr>
              <a:t>&lt;</a:t>
            </a:r>
            <a:r>
              <a:rPr lang="en-US" sz="1800" b="1" dirty="0">
                <a:solidFill>
                  <a:srgbClr val="FFFF00"/>
                </a:solidFill>
              </a:rPr>
              <a:t>date-picker&gt;&lt;/</a:t>
            </a:r>
            <a:r>
              <a:rPr lang="en-US" sz="1800" b="1" dirty="0" smtClean="0">
                <a:solidFill>
                  <a:srgbClr val="FFFF00"/>
                </a:solidFill>
              </a:rPr>
              <a:t>date-picker&gt;</a:t>
            </a:r>
            <a:endParaRPr lang="en-US" sz="1800" b="1" dirty="0">
              <a:solidFill>
                <a:srgbClr val="FFFF00"/>
              </a:solidFill>
            </a:endParaRPr>
          </a:p>
          <a:p>
            <a:r>
              <a:rPr lang="en-US" sz="2000" dirty="0"/>
              <a:t>An attribute on an element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date-picker</a:t>
            </a:r>
            <a:r>
              <a:rPr lang="en-US" sz="1800" b="1" dirty="0">
                <a:solidFill>
                  <a:srgbClr val="FFFF00"/>
                </a:solidFill>
              </a:rPr>
              <a:t>/&gt;</a:t>
            </a:r>
            <a:endParaRPr lang="en-US" sz="1800" b="1" dirty="0">
              <a:solidFill>
                <a:srgbClr val="FFFF00"/>
              </a:solidFill>
            </a:endParaRPr>
          </a:p>
          <a:p>
            <a:r>
              <a:rPr lang="en-US" sz="2000" dirty="0"/>
              <a:t>As a class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class="date-picker</a:t>
            </a:r>
            <a:r>
              <a:rPr lang="en-US" sz="1800" b="1" dirty="0">
                <a:solidFill>
                  <a:srgbClr val="FFFF00"/>
                </a:solidFill>
              </a:rPr>
              <a:t>"/&gt;</a:t>
            </a:r>
            <a:endParaRPr lang="en-US" sz="1800" b="1" dirty="0">
              <a:solidFill>
                <a:srgbClr val="FFFF00"/>
              </a:solidFill>
            </a:endParaRPr>
          </a:p>
          <a:p>
            <a:r>
              <a:rPr lang="en-US" sz="2000" dirty="0"/>
              <a:t>As comment </a:t>
            </a:r>
            <a:endParaRPr lang="en-US" sz="2000" dirty="0" smtClean="0"/>
          </a:p>
          <a:p>
            <a:pPr marL="457200" lvl="1" indent="0">
              <a:buNone/>
            </a:pPr>
            <a:r>
              <a:rPr lang="en-US" sz="1800" b="1" dirty="0">
                <a:solidFill>
                  <a:srgbClr val="FFFF00"/>
                </a:solidFill>
              </a:rPr>
              <a:t>&lt;!--</a:t>
            </a:r>
            <a:r>
              <a:rPr lang="en-US" sz="1800" b="1" dirty="0" err="1">
                <a:solidFill>
                  <a:srgbClr val="FFFF00"/>
                </a:solidFill>
              </a:rPr>
              <a:t>directive:date-picker</a:t>
            </a:r>
            <a:r>
              <a:rPr lang="en-US" sz="1800" b="1" dirty="0">
                <a:solidFill>
                  <a:srgbClr val="FFFF00"/>
                </a:solidFill>
              </a:rPr>
              <a:t>-</a:t>
            </a:r>
            <a:r>
              <a:rPr lang="en-US" sz="1800" b="1" dirty="0">
                <a:solidFill>
                  <a:srgbClr val="FFFF00"/>
                </a:solidFill>
              </a:rPr>
              <a:t>-&gt;</a:t>
            </a:r>
            <a:endParaRPr lang="en-US" sz="1800" b="1" dirty="0">
              <a:solidFill>
                <a:srgbClr val="FFFF00"/>
              </a:solidFill>
            </a:endParaRPr>
          </a:p>
          <a:p>
            <a:pPr marL="0" indent="0">
              <a:buNone/>
            </a:pPr>
            <a:endParaRPr lang="en-US" sz="2000" dirty="0"/>
          </a:p>
        </p:txBody>
      </p:sp>
      <p:sp>
        <p:nvSpPr>
          <p:cNvPr id="4" name="TextBox 3"/>
          <p:cNvSpPr txBox="1"/>
          <p:nvPr/>
        </p:nvSpPr>
        <p:spPr>
          <a:xfrm>
            <a:off x="838200" y="1644134"/>
            <a:ext cx="7821052" cy="369332"/>
          </a:xfrm>
          <a:prstGeom prst="rect">
            <a:avLst/>
          </a:prstGeom>
          <a:noFill/>
        </p:spPr>
        <p:txBody>
          <a:bodyPr wrap="none" rtlCol="0">
            <a:spAutoFit/>
          </a:bodyPr>
          <a:lstStyle/>
          <a:p>
            <a:r>
              <a:rPr lang="en-US" dirty="0"/>
              <a:t>An Angular directive comes in four flavors in terms of appearance</a:t>
            </a:r>
            <a:endParaRPr lang="en-US" dirty="0"/>
          </a:p>
        </p:txBody>
      </p:sp>
    </p:spTree>
    <p:extLst>
      <p:ext uri="{BB962C8B-B14F-4D97-AF65-F5344CB8AC3E}">
        <p14:creationId xmlns:p14="http://schemas.microsoft.com/office/powerpoint/2010/main" val="3563295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t>Directive </a:t>
            </a:r>
            <a:r>
              <a:rPr lang="en-US" dirty="0"/>
              <a:t>Restrictions</a:t>
            </a:r>
          </a:p>
        </p:txBody>
      </p:sp>
      <p:sp>
        <p:nvSpPr>
          <p:cNvPr id="3" name="Content Placeholder 2"/>
          <p:cNvSpPr>
            <a:spLocks noGrp="1"/>
          </p:cNvSpPr>
          <p:nvPr>
            <p:ph idx="1"/>
          </p:nvPr>
        </p:nvSpPr>
        <p:spPr/>
        <p:txBody>
          <a:bodyPr>
            <a:normAutofit/>
          </a:bodyPr>
          <a:lstStyle/>
          <a:p>
            <a:r>
              <a:rPr lang="en-US" sz="2400" b="1" dirty="0"/>
              <a:t>A (Attribute)</a:t>
            </a:r>
          </a:p>
          <a:p>
            <a:r>
              <a:rPr lang="en-US" sz="2400" b="1" dirty="0"/>
              <a:t>C (Class)</a:t>
            </a:r>
          </a:p>
          <a:p>
            <a:r>
              <a:rPr lang="en-US" sz="2400" b="1" dirty="0"/>
              <a:t>E (Element)</a:t>
            </a:r>
          </a:p>
          <a:p>
            <a:r>
              <a:rPr lang="en-US" sz="2400" b="1" dirty="0"/>
              <a:t>M (</a:t>
            </a:r>
            <a:r>
              <a:rPr lang="en-US" sz="2400" b="1" dirty="0" err="1"/>
              <a:t>coMment</a:t>
            </a:r>
            <a:r>
              <a:rPr lang="en-US" sz="2400" b="1" dirty="0"/>
              <a:t>)</a:t>
            </a:r>
          </a:p>
          <a:p>
            <a:pPr marL="0" indent="0">
              <a:buNone/>
            </a:pPr>
            <a:endParaRPr lang="en-US" sz="2400" dirty="0"/>
          </a:p>
        </p:txBody>
      </p:sp>
    </p:spTree>
    <p:extLst>
      <p:ext uri="{BB962C8B-B14F-4D97-AF65-F5344CB8AC3E}">
        <p14:creationId xmlns:p14="http://schemas.microsoft.com/office/powerpoint/2010/main" val="91755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Scopes</a:t>
            </a:r>
            <a:endParaRPr lang="en-US" dirty="0"/>
          </a:p>
        </p:txBody>
      </p:sp>
      <p:sp>
        <p:nvSpPr>
          <p:cNvPr id="3" name="Content Placeholder 2"/>
          <p:cNvSpPr>
            <a:spLocks noGrp="1"/>
          </p:cNvSpPr>
          <p:nvPr>
            <p:ph idx="1"/>
          </p:nvPr>
        </p:nvSpPr>
        <p:spPr/>
        <p:txBody>
          <a:bodyPr/>
          <a:lstStyle/>
          <a:p>
            <a:r>
              <a:rPr lang="en-US" dirty="0" smtClean="0"/>
              <a:t>Isolated Scope</a:t>
            </a:r>
          </a:p>
          <a:p>
            <a:pPr marL="457200" lvl="1" indent="0">
              <a:buNone/>
            </a:pPr>
            <a:r>
              <a:rPr lang="en-US" dirty="0" smtClean="0"/>
              <a:t>scope: {}</a:t>
            </a:r>
          </a:p>
          <a:p>
            <a:r>
              <a:rPr lang="en-US" dirty="0" smtClean="0"/>
              <a:t>Child Scope</a:t>
            </a:r>
          </a:p>
          <a:p>
            <a:pPr marL="457200" lvl="1" indent="0">
              <a:buNone/>
            </a:pPr>
            <a:r>
              <a:rPr lang="en-US" dirty="0" smtClean="0"/>
              <a:t>scope: true</a:t>
            </a:r>
          </a:p>
          <a:p>
            <a:r>
              <a:rPr lang="en-US" dirty="0" smtClean="0"/>
              <a:t>Shared Scope</a:t>
            </a:r>
          </a:p>
          <a:p>
            <a:pPr marL="457200" lvl="1" indent="0">
              <a:buNone/>
            </a:pPr>
            <a:endParaRPr lang="en-US" dirty="0"/>
          </a:p>
        </p:txBody>
      </p:sp>
    </p:spTree>
    <p:extLst>
      <p:ext uri="{BB962C8B-B14F-4D97-AF65-F5344CB8AC3E}">
        <p14:creationId xmlns:p14="http://schemas.microsoft.com/office/powerpoint/2010/main" val="259465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Behavior to Directive</a:t>
            </a:r>
            <a:endParaRPr lang="en-US" dirty="0"/>
          </a:p>
        </p:txBody>
      </p:sp>
      <p:sp>
        <p:nvSpPr>
          <p:cNvPr id="3" name="Content Placeholder 2"/>
          <p:cNvSpPr>
            <a:spLocks noGrp="1"/>
          </p:cNvSpPr>
          <p:nvPr>
            <p:ph idx="1"/>
          </p:nvPr>
        </p:nvSpPr>
        <p:spPr/>
        <p:txBody>
          <a:bodyPr>
            <a:normAutofit/>
          </a:bodyPr>
          <a:lstStyle/>
          <a:p>
            <a:r>
              <a:rPr lang="en-US" sz="2400" dirty="0" smtClean="0"/>
              <a:t>Using link() method</a:t>
            </a:r>
          </a:p>
          <a:p>
            <a:r>
              <a:rPr lang="en-US" sz="2400" dirty="0" smtClean="0"/>
              <a:t>Interacting with the </a:t>
            </a:r>
            <a:r>
              <a:rPr lang="en-US" sz="2400" dirty="0" err="1" smtClean="0"/>
              <a:t>the</a:t>
            </a:r>
            <a:r>
              <a:rPr lang="en-US" sz="2400" dirty="0" smtClean="0"/>
              <a:t> DOM</a:t>
            </a:r>
          </a:p>
          <a:p>
            <a:r>
              <a:rPr lang="en-US" sz="2400" dirty="0" smtClean="0"/>
              <a:t>Adding event Listeners</a:t>
            </a:r>
          </a:p>
          <a:p>
            <a:r>
              <a:rPr lang="en-US" sz="2400" dirty="0" smtClean="0"/>
              <a:t>Passing strings and objects into directive scope. (@, =)</a:t>
            </a:r>
          </a:p>
          <a:p>
            <a:r>
              <a:rPr lang="en-US" sz="2400" dirty="0" smtClean="0"/>
              <a:t>Passing methods into directive scope.(&amp;)</a:t>
            </a:r>
            <a:endParaRPr lang="en-US" sz="2400" dirty="0"/>
          </a:p>
        </p:txBody>
      </p:sp>
    </p:spTree>
    <p:extLst>
      <p:ext uri="{BB962C8B-B14F-4D97-AF65-F5344CB8AC3E}">
        <p14:creationId xmlns:p14="http://schemas.microsoft.com/office/powerpoint/2010/main" val="277689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a:xfrm>
            <a:off x="1009442" y="2362200"/>
            <a:ext cx="7296357" cy="3344198"/>
          </a:xfrm>
        </p:spPr>
        <p:txBody>
          <a:bodyPr>
            <a:noAutofit/>
          </a:bodyPr>
          <a:lstStyle/>
          <a:p>
            <a:pPr marL="0" indent="0">
              <a:buNone/>
            </a:pPr>
            <a:r>
              <a:rPr lang="en-US" sz="24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
        <p:nvSpPr>
          <p:cNvPr id="4" name="Title 1"/>
          <p:cNvSpPr txBox="1">
            <a:spLocks/>
          </p:cNvSpPr>
          <p:nvPr/>
        </p:nvSpPr>
        <p:spPr>
          <a:xfrm>
            <a:off x="990600" y="1177112"/>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Model View Controller</a:t>
            </a:r>
            <a:endParaRPr lang="en-US" sz="2400" dirty="0"/>
          </a:p>
        </p:txBody>
      </p:sp>
    </p:spTree>
    <p:extLst>
      <p:ext uri="{BB962C8B-B14F-4D97-AF65-F5344CB8AC3E}">
        <p14:creationId xmlns:p14="http://schemas.microsoft.com/office/powerpoint/2010/main" val="2677737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MVC Architecture</a:t>
            </a:r>
            <a:endParaRPr lang="en-US" dirty="0"/>
          </a:p>
        </p:txBody>
      </p:sp>
      <p:sp>
        <p:nvSpPr>
          <p:cNvPr id="8" name="Rounded Rectangle 7"/>
          <p:cNvSpPr/>
          <p:nvPr/>
        </p:nvSpPr>
        <p:spPr>
          <a:xfrm>
            <a:off x="4648200" y="19050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9" name="Rounded Rectangle 8"/>
          <p:cNvSpPr/>
          <p:nvPr/>
        </p:nvSpPr>
        <p:spPr>
          <a:xfrm>
            <a:off x="4648200" y="32004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10" name="Rounded Rectangle 9"/>
          <p:cNvSpPr/>
          <p:nvPr/>
        </p:nvSpPr>
        <p:spPr>
          <a:xfrm>
            <a:off x="4648200" y="4572000"/>
            <a:ext cx="2971800" cy="1371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Model</a:t>
            </a:r>
            <a:endParaRPr lang="en-US" b="1" dirty="0"/>
          </a:p>
        </p:txBody>
      </p:sp>
      <p:sp>
        <p:nvSpPr>
          <p:cNvPr id="11" name="Can 10"/>
          <p:cNvSpPr/>
          <p:nvPr/>
        </p:nvSpPr>
        <p:spPr>
          <a:xfrm>
            <a:off x="5105400" y="5410200"/>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9055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67056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2247900"/>
            <a:ext cx="0" cy="28575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7696200" y="22479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7696200" y="51054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2"/>
            <a:endCxn id="9" idx="0"/>
          </p:cNvCxnSpPr>
          <p:nvPr/>
        </p:nvCxnSpPr>
        <p:spPr>
          <a:xfrm>
            <a:off x="6134100" y="2590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334000" y="3962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6885296" y="3899848"/>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3081" y="4646474"/>
            <a:ext cx="4191000" cy="1754326"/>
          </a:xfrm>
          <a:prstGeom prst="rect">
            <a:avLst/>
          </a:prstGeom>
          <a:noFill/>
        </p:spPr>
        <p:txBody>
          <a:bodyPr wrap="square" rtlCol="0">
            <a:spAutoFit/>
          </a:bodyPr>
          <a:lstStyle/>
          <a:p>
            <a:r>
              <a:rPr lang="en-US" dirty="0"/>
              <a:t>The model </a:t>
            </a:r>
            <a:r>
              <a:rPr lang="en-US" dirty="0" smtClean="0"/>
              <a:t>app data </a:t>
            </a:r>
            <a:r>
              <a:rPr lang="en-US" dirty="0"/>
              <a:t>to be displayed, as well as data to be </a:t>
            </a:r>
            <a:r>
              <a:rPr lang="en-US" dirty="0" smtClean="0"/>
              <a:t>collected.  And can be any data defined in JavaScript. </a:t>
            </a:r>
          </a:p>
          <a:p>
            <a:r>
              <a:rPr lang="en-US" dirty="0" smtClean="0"/>
              <a:t>The </a:t>
            </a:r>
            <a:r>
              <a:rPr lang="en-US" b="1" i="1" dirty="0" smtClean="0"/>
              <a:t>single-source-of-truth</a:t>
            </a:r>
            <a:r>
              <a:rPr lang="en-US" i="1" dirty="0" smtClean="0"/>
              <a:t> </a:t>
            </a:r>
            <a:r>
              <a:rPr lang="en-US" i="1" dirty="0"/>
              <a:t>for your application</a:t>
            </a:r>
            <a:endParaRPr lang="en-US" dirty="0"/>
          </a:p>
        </p:txBody>
      </p:sp>
      <p:sp>
        <p:nvSpPr>
          <p:cNvPr id="32" name="TextBox 31"/>
          <p:cNvSpPr txBox="1"/>
          <p:nvPr/>
        </p:nvSpPr>
        <p:spPr>
          <a:xfrm>
            <a:off x="381000" y="3200400"/>
            <a:ext cx="4191000" cy="1200329"/>
          </a:xfrm>
          <a:prstGeom prst="rect">
            <a:avLst/>
          </a:prstGeom>
          <a:noFill/>
        </p:spPr>
        <p:txBody>
          <a:bodyPr wrap="square" rtlCol="0">
            <a:spAutoFit/>
          </a:bodyPr>
          <a:lstStyle/>
          <a:p>
            <a:r>
              <a:rPr lang="en-US" dirty="0" smtClean="0"/>
              <a:t>View is data Presentation, and it is the DOM. Data can be rendered into a view using directives or expressions, means data-binding</a:t>
            </a:r>
            <a:endParaRPr lang="en-US" dirty="0"/>
          </a:p>
        </p:txBody>
      </p:sp>
      <p:sp>
        <p:nvSpPr>
          <p:cNvPr id="33" name="TextBox 32"/>
          <p:cNvSpPr txBox="1"/>
          <p:nvPr/>
        </p:nvSpPr>
        <p:spPr>
          <a:xfrm>
            <a:off x="423081" y="1828800"/>
            <a:ext cx="4191000" cy="923330"/>
          </a:xfrm>
          <a:prstGeom prst="rect">
            <a:avLst/>
          </a:prstGeom>
          <a:noFill/>
        </p:spPr>
        <p:txBody>
          <a:bodyPr wrap="square" rtlCol="0">
            <a:spAutoFit/>
          </a:bodyPr>
          <a:lstStyle/>
          <a:p>
            <a:r>
              <a:rPr lang="en-US" dirty="0" smtClean="0"/>
              <a:t>Controllers performs the business operations on model and prepares the data for the view</a:t>
            </a:r>
            <a:endParaRPr lang="en-US" dirty="0"/>
          </a:p>
        </p:txBody>
      </p:sp>
    </p:spTree>
    <p:extLst>
      <p:ext uri="{BB962C8B-B14F-4D97-AF65-F5344CB8AC3E}">
        <p14:creationId xmlns:p14="http://schemas.microsoft.com/office/powerpoint/2010/main" val="59709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 JS</a:t>
            </a:r>
            <a:endParaRPr lang="en-US" dirty="0"/>
          </a:p>
        </p:txBody>
      </p:sp>
      <p:sp>
        <p:nvSpPr>
          <p:cNvPr id="3" name="Content Placeholder 2"/>
          <p:cNvSpPr>
            <a:spLocks noGrp="1"/>
          </p:cNvSpPr>
          <p:nvPr>
            <p:ph idx="1"/>
          </p:nvPr>
        </p:nvSpPr>
        <p:spPr/>
        <p:txBody>
          <a:bodyPr>
            <a:normAutofit/>
          </a:bodyPr>
          <a:lstStyle/>
          <a:p>
            <a:r>
              <a:rPr lang="en-US" sz="2800" dirty="0" smtClean="0"/>
              <a:t>Via CDN (Content Delivery network)</a:t>
            </a:r>
          </a:p>
          <a:p>
            <a:r>
              <a:rPr lang="en-US" sz="2800" dirty="0" smtClean="0"/>
              <a:t>Via Package Managers</a:t>
            </a:r>
          </a:p>
          <a:p>
            <a:pPr lvl="1"/>
            <a:r>
              <a:rPr lang="en-US" sz="2400" dirty="0" smtClean="0"/>
              <a:t>NPM</a:t>
            </a:r>
          </a:p>
          <a:p>
            <a:pPr lvl="1"/>
            <a:r>
              <a:rPr lang="en-US" sz="2400" dirty="0" smtClean="0"/>
              <a:t>Bower</a:t>
            </a:r>
          </a:p>
          <a:p>
            <a:pPr lvl="1"/>
            <a:r>
              <a:rPr lang="en-US" sz="2400" dirty="0" err="1" smtClean="0"/>
              <a:t>NuGet</a:t>
            </a:r>
            <a:endParaRPr lang="en-US" sz="2400" dirty="0"/>
          </a:p>
        </p:txBody>
      </p:sp>
    </p:spTree>
    <p:extLst>
      <p:ext uri="{BB962C8B-B14F-4D97-AF65-F5344CB8AC3E}">
        <p14:creationId xmlns:p14="http://schemas.microsoft.com/office/powerpoint/2010/main" val="216144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Angular JS</a:t>
            </a:r>
            <a:endParaRPr lang="en-US" dirty="0"/>
          </a:p>
        </p:txBody>
      </p:sp>
      <p:sp>
        <p:nvSpPr>
          <p:cNvPr id="3" name="Content Placeholder 2"/>
          <p:cNvSpPr>
            <a:spLocks noGrp="1"/>
          </p:cNvSpPr>
          <p:nvPr>
            <p:ph idx="1"/>
          </p:nvPr>
        </p:nvSpPr>
        <p:spPr>
          <a:xfrm>
            <a:off x="1009443" y="2057400"/>
            <a:ext cx="7125112" cy="3801398"/>
          </a:xfrm>
        </p:spPr>
        <p:txBody>
          <a:bodyPr>
            <a:normAutofit/>
          </a:bodyPr>
          <a:lstStyle/>
          <a:p>
            <a:r>
              <a:rPr lang="en-US" sz="2000" dirty="0" smtClean="0"/>
              <a:t>Automatic Initialization</a:t>
            </a:r>
          </a:p>
          <a:p>
            <a:pPr lvl="1"/>
            <a:r>
              <a:rPr lang="en-US" dirty="0" smtClean="0"/>
              <a:t>Loads module associated to ng-app</a:t>
            </a:r>
          </a:p>
          <a:p>
            <a:pPr lvl="1"/>
            <a:r>
              <a:rPr lang="en-US" dirty="0" smtClean="0"/>
              <a:t>Creates and initializes injector ($injector service)</a:t>
            </a:r>
          </a:p>
          <a:p>
            <a:pPr lvl="1"/>
            <a:r>
              <a:rPr lang="en-US" dirty="0" smtClean="0"/>
              <a:t>Compiles the DOM (root element)</a:t>
            </a:r>
          </a:p>
          <a:p>
            <a:r>
              <a:rPr lang="en-US" sz="2000" dirty="0" smtClean="0"/>
              <a:t>Manual Initialization</a:t>
            </a:r>
          </a:p>
          <a:p>
            <a:pPr lvl="1"/>
            <a:r>
              <a:rPr lang="en-US" sz="1800" dirty="0" err="1" smtClean="0">
                <a:latin typeface="Courier" pitchFamily="49" charset="0"/>
              </a:rPr>
              <a:t>angular.bootstrap</a:t>
            </a:r>
            <a:r>
              <a:rPr lang="en-US" sz="1800" dirty="0" smtClean="0">
                <a:latin typeface="Courier" pitchFamily="49" charset="0"/>
              </a:rPr>
              <a:t>(</a:t>
            </a:r>
            <a:r>
              <a:rPr lang="en-US" sz="1800" dirty="0" err="1" smtClean="0">
                <a:latin typeface="Courier" pitchFamily="49" charset="0"/>
              </a:rPr>
              <a:t>rootelement</a:t>
            </a:r>
            <a:r>
              <a:rPr lang="en-US" sz="1800" dirty="0" smtClean="0">
                <a:latin typeface="Courier" pitchFamily="49" charset="0"/>
              </a:rPr>
              <a:t>, [‘modules’])</a:t>
            </a:r>
          </a:p>
          <a:p>
            <a:pPr lvl="1"/>
            <a:r>
              <a:rPr lang="en-US" dirty="0" smtClean="0"/>
              <a:t>Bootstrapping multiple applications on same page (Not recommended)</a:t>
            </a:r>
            <a:endParaRPr lang="en-US" dirty="0"/>
          </a:p>
        </p:txBody>
      </p:sp>
      <p:sp>
        <p:nvSpPr>
          <p:cNvPr id="4" name="Title 1"/>
          <p:cNvSpPr txBox="1">
            <a:spLocks/>
          </p:cNvSpPr>
          <p:nvPr/>
        </p:nvSpPr>
        <p:spPr>
          <a:xfrm>
            <a:off x="1104487" y="1371600"/>
            <a:ext cx="7125113" cy="6196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Angular JS Initialization Process</a:t>
            </a:r>
            <a:endParaRPr lang="en-US" sz="1800" dirty="0"/>
          </a:p>
        </p:txBody>
      </p:sp>
    </p:spTree>
    <p:extLst>
      <p:ext uri="{BB962C8B-B14F-4D97-AF65-F5344CB8AC3E}">
        <p14:creationId xmlns:p14="http://schemas.microsoft.com/office/powerpoint/2010/main" val="1728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94" y="1333500"/>
            <a:ext cx="2362200" cy="457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sp>
        <p:nvSpPr>
          <p:cNvPr id="3" name="Rectangle 2"/>
          <p:cNvSpPr/>
          <p:nvPr/>
        </p:nvSpPr>
        <p:spPr>
          <a:xfrm>
            <a:off x="4572000" y="1333500"/>
            <a:ext cx="3200400" cy="457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19700" y="1676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Loads module</a:t>
            </a:r>
          </a:p>
          <a:p>
            <a:pPr algn="ctr"/>
            <a:r>
              <a:rPr lang="en-US" sz="1400" dirty="0" smtClean="0"/>
              <a:t>ng-app=“module”</a:t>
            </a:r>
            <a:endParaRPr lang="en-US" sz="1400" dirty="0"/>
          </a:p>
        </p:txBody>
      </p:sp>
      <p:sp>
        <p:nvSpPr>
          <p:cNvPr id="5" name="Rectangle 4"/>
          <p:cNvSpPr/>
          <p:nvPr/>
        </p:nvSpPr>
        <p:spPr>
          <a:xfrm>
            <a:off x="5257800" y="3200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Creates injector</a:t>
            </a:r>
          </a:p>
          <a:p>
            <a:pPr algn="ctr"/>
            <a:r>
              <a:rPr lang="en-US" sz="1400" dirty="0"/>
              <a:t>$injector</a:t>
            </a:r>
          </a:p>
        </p:txBody>
      </p:sp>
      <p:sp>
        <p:nvSpPr>
          <p:cNvPr id="6" name="Rectangle 5"/>
          <p:cNvSpPr/>
          <p:nvPr/>
        </p:nvSpPr>
        <p:spPr>
          <a:xfrm>
            <a:off x="5257800" y="49530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Compiles </a:t>
            </a:r>
            <a:r>
              <a:rPr lang="en-US" sz="1400" dirty="0" smtClean="0"/>
              <a:t>DOM</a:t>
            </a:r>
            <a:endParaRPr lang="en-US" sz="1400" dirty="0"/>
          </a:p>
        </p:txBody>
      </p:sp>
      <p:sp>
        <p:nvSpPr>
          <p:cNvPr id="7" name="Rectangle 6"/>
          <p:cNvSpPr/>
          <p:nvPr/>
        </p:nvSpPr>
        <p:spPr>
          <a:xfrm>
            <a:off x="684094" y="1676400"/>
            <a:ext cx="1905000" cy="762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HTML (DOM)</a:t>
            </a:r>
            <a:endParaRPr lang="en-US" sz="1400" dirty="0"/>
          </a:p>
        </p:txBody>
      </p:sp>
      <p:sp>
        <p:nvSpPr>
          <p:cNvPr id="8" name="Rectangle 7"/>
          <p:cNvSpPr/>
          <p:nvPr/>
        </p:nvSpPr>
        <p:spPr>
          <a:xfrm>
            <a:off x="684094" y="4800600"/>
            <a:ext cx="1905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Dynamic HTML </a:t>
            </a:r>
            <a:r>
              <a:rPr lang="en-US" sz="1400" dirty="0"/>
              <a:t>(DOM</a:t>
            </a:r>
            <a:r>
              <a:rPr lang="en-US" sz="1400" dirty="0" smtClean="0"/>
              <a:t>)</a:t>
            </a:r>
          </a:p>
          <a:p>
            <a:pPr algn="ctr"/>
            <a:r>
              <a:rPr lang="en-US" sz="1400" dirty="0" smtClean="0"/>
              <a:t>View</a:t>
            </a:r>
            <a:endParaRPr lang="en-US" sz="1400" dirty="0"/>
          </a:p>
        </p:txBody>
      </p:sp>
      <p:cxnSp>
        <p:nvCxnSpPr>
          <p:cNvPr id="10" name="Straight Arrow Connector 9"/>
          <p:cNvCxnSpPr/>
          <p:nvPr/>
        </p:nvCxnSpPr>
        <p:spPr>
          <a:xfrm>
            <a:off x="2703394" y="2057400"/>
            <a:ext cx="24020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8552" y="2500384"/>
            <a:ext cx="0" cy="6096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10300" y="4038600"/>
            <a:ext cx="571500" cy="3048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5294" y="5334000"/>
            <a:ext cx="24401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295400"/>
            <a:ext cx="1574470" cy="369332"/>
          </a:xfrm>
          <a:prstGeom prst="rect">
            <a:avLst/>
          </a:prstGeom>
          <a:noFill/>
        </p:spPr>
        <p:txBody>
          <a:bodyPr wrap="none" rtlCol="0">
            <a:spAutoFit/>
          </a:bodyPr>
          <a:lstStyle/>
          <a:p>
            <a:r>
              <a:rPr lang="en-US" b="1" dirty="0" smtClean="0"/>
              <a:t>Angular JS</a:t>
            </a:r>
            <a:endParaRPr lang="en-US" b="1" dirty="0"/>
          </a:p>
        </p:txBody>
      </p:sp>
      <p:sp>
        <p:nvSpPr>
          <p:cNvPr id="21" name="TextBox 20"/>
          <p:cNvSpPr txBox="1"/>
          <p:nvPr/>
        </p:nvSpPr>
        <p:spPr>
          <a:xfrm>
            <a:off x="2743200" y="1730992"/>
            <a:ext cx="1891864" cy="646331"/>
          </a:xfrm>
          <a:prstGeom prst="rect">
            <a:avLst/>
          </a:prstGeom>
          <a:noFill/>
        </p:spPr>
        <p:txBody>
          <a:bodyPr wrap="none" rtlCol="0">
            <a:spAutoFit/>
          </a:bodyPr>
          <a:lstStyle/>
          <a:p>
            <a:pPr algn="ctr"/>
            <a:r>
              <a:rPr lang="en-US" sz="1200" b="1" dirty="0" smtClean="0"/>
              <a:t>On </a:t>
            </a:r>
          </a:p>
          <a:p>
            <a:pPr algn="ctr"/>
            <a:endParaRPr lang="en-US" sz="1200" b="1" dirty="0" smtClean="0"/>
          </a:p>
          <a:p>
            <a:pPr algn="ctr"/>
            <a:r>
              <a:rPr lang="en-US" sz="1200" b="1" dirty="0" err="1" smtClean="0"/>
              <a:t>DOMContentLoaded</a:t>
            </a:r>
            <a:endParaRPr lang="en-US" sz="1200" b="1" dirty="0"/>
          </a:p>
        </p:txBody>
      </p:sp>
      <p:sp>
        <p:nvSpPr>
          <p:cNvPr id="22" name="TextBox 21"/>
          <p:cNvSpPr txBox="1"/>
          <p:nvPr/>
        </p:nvSpPr>
        <p:spPr>
          <a:xfrm>
            <a:off x="4886559" y="4264223"/>
            <a:ext cx="2733441" cy="307777"/>
          </a:xfrm>
          <a:prstGeom prst="rect">
            <a:avLst/>
          </a:prstGeom>
          <a:noFill/>
        </p:spPr>
        <p:txBody>
          <a:bodyPr wrap="none" rtlCol="0">
            <a:spAutoFit/>
          </a:bodyPr>
          <a:lstStyle/>
          <a:p>
            <a:r>
              <a:rPr lang="en-US" sz="1400" b="1" dirty="0" smtClean="0"/>
              <a:t>$compile        $</a:t>
            </a:r>
            <a:r>
              <a:rPr lang="en-US" sz="1400" b="1" dirty="0" err="1" smtClean="0"/>
              <a:t>rootScope</a:t>
            </a:r>
            <a:endParaRPr lang="en-US" sz="1400" b="1" dirty="0"/>
          </a:p>
        </p:txBody>
      </p:sp>
      <p:cxnSp>
        <p:nvCxnSpPr>
          <p:cNvPr id="23" name="Straight Arrow Connector 22"/>
          <p:cNvCxnSpPr/>
          <p:nvPr/>
        </p:nvCxnSpPr>
        <p:spPr>
          <a:xfrm flipH="1">
            <a:off x="6555640" y="4572000"/>
            <a:ext cx="302361"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86400" y="4019617"/>
            <a:ext cx="605265" cy="32378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4572000"/>
            <a:ext cx="302632"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2786" y="545826"/>
            <a:ext cx="4278735" cy="461665"/>
          </a:xfrm>
          <a:prstGeom prst="rect">
            <a:avLst/>
          </a:prstGeom>
          <a:noFill/>
        </p:spPr>
        <p:txBody>
          <a:bodyPr wrap="none" rtlCol="0">
            <a:spAutoFit/>
          </a:bodyPr>
          <a:lstStyle/>
          <a:p>
            <a:r>
              <a:rPr lang="en-US" sz="2400" b="1" dirty="0"/>
              <a:t>Automatic </a:t>
            </a:r>
            <a:r>
              <a:rPr lang="en-US" sz="2400" b="1" dirty="0" smtClean="0"/>
              <a:t>Initialization</a:t>
            </a:r>
            <a:endParaRPr lang="en-US" sz="2400" b="1" dirty="0"/>
          </a:p>
        </p:txBody>
      </p:sp>
    </p:spTree>
    <p:extLst>
      <p:ext uri="{BB962C8B-B14F-4D97-AF65-F5344CB8AC3E}">
        <p14:creationId xmlns:p14="http://schemas.microsoft.com/office/powerpoint/2010/main" val="40268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457200"/>
            <a:ext cx="7125113" cy="924475"/>
          </a:xfrm>
        </p:spPr>
        <p:txBody>
          <a:bodyPr/>
          <a:lstStyle/>
          <a:p>
            <a:r>
              <a:rPr lang="en-US" dirty="0" smtClean="0"/>
              <a:t>Day 2</a:t>
            </a:r>
            <a:endParaRPr lang="en-US" dirty="0"/>
          </a:p>
        </p:txBody>
      </p:sp>
      <p:sp>
        <p:nvSpPr>
          <p:cNvPr id="3" name="Content Placeholder 2"/>
          <p:cNvSpPr>
            <a:spLocks noGrp="1"/>
          </p:cNvSpPr>
          <p:nvPr>
            <p:ph idx="1"/>
          </p:nvPr>
        </p:nvSpPr>
        <p:spPr>
          <a:xfrm>
            <a:off x="1009443" y="2057400"/>
            <a:ext cx="7125112" cy="3801398"/>
          </a:xfrm>
        </p:spPr>
        <p:txBody>
          <a:bodyPr>
            <a:normAutofit lnSpcReduction="10000"/>
          </a:bodyPr>
          <a:lstStyle/>
          <a:p>
            <a:r>
              <a:rPr lang="en-US" sz="2000" dirty="0" smtClean="0"/>
              <a:t>Can We bootstrap 2 different root-elements (DOM) with a single module? </a:t>
            </a:r>
            <a:r>
              <a:rPr lang="en-US" sz="2000" dirty="0"/>
              <a:t> </a:t>
            </a:r>
            <a:r>
              <a:rPr lang="en-US" sz="2000" dirty="0" smtClean="0">
                <a:solidFill>
                  <a:srgbClr val="FFFF00"/>
                </a:solidFill>
              </a:rPr>
              <a:t>(YES)</a:t>
            </a:r>
          </a:p>
          <a:p>
            <a:pPr marL="0" indent="0">
              <a:buNone/>
            </a:pPr>
            <a:endParaRPr lang="en-US" sz="2000" dirty="0" smtClean="0"/>
          </a:p>
          <a:p>
            <a:r>
              <a:rPr lang="en-US" sz="2000" dirty="0" smtClean="0"/>
              <a:t>Can We bootstrap single root-element with two modules, one after another? How angular behaves? </a:t>
            </a:r>
            <a:r>
              <a:rPr lang="en-US" sz="2000" dirty="0" smtClean="0">
                <a:solidFill>
                  <a:srgbClr val="FFFF00"/>
                </a:solidFill>
              </a:rPr>
              <a:t>(NO)</a:t>
            </a:r>
          </a:p>
          <a:p>
            <a:pPr marL="0" indent="0">
              <a:buNone/>
            </a:pPr>
            <a:endParaRPr lang="en-US" sz="2000" dirty="0" smtClean="0"/>
          </a:p>
          <a:p>
            <a:r>
              <a:rPr lang="en-US" sz="2000" dirty="0" smtClean="0"/>
              <a:t>How can we select/get DOM elements using angular? Why We see selecting DOM elements with jQuery Way, in angular JS at many of the places and times?</a:t>
            </a:r>
            <a:endParaRPr lang="en-US" sz="2000" dirty="0"/>
          </a:p>
        </p:txBody>
      </p:sp>
      <p:sp>
        <p:nvSpPr>
          <p:cNvPr id="4" name="Title 1"/>
          <p:cNvSpPr txBox="1">
            <a:spLocks/>
          </p:cNvSpPr>
          <p:nvPr/>
        </p:nvSpPr>
        <p:spPr>
          <a:xfrm>
            <a:off x="914400" y="1219200"/>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Questions from Day 1 Session:</a:t>
            </a:r>
            <a:endParaRPr lang="en-US" sz="2400" b="1" dirty="0"/>
          </a:p>
        </p:txBody>
      </p:sp>
    </p:spTree>
    <p:extLst>
      <p:ext uri="{BB962C8B-B14F-4D97-AF65-F5344CB8AC3E}">
        <p14:creationId xmlns:p14="http://schemas.microsoft.com/office/powerpoint/2010/main" val="118215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125113" cy="924475"/>
          </a:xfrm>
        </p:spPr>
        <p:txBody>
          <a:bodyPr/>
          <a:lstStyle/>
          <a:p>
            <a:r>
              <a:rPr lang="en-US" dirty="0" smtClean="0"/>
              <a:t>Select/Get DOM elements</a:t>
            </a:r>
            <a:endParaRPr lang="en-US" dirty="0"/>
          </a:p>
        </p:txBody>
      </p:sp>
      <p:sp>
        <p:nvSpPr>
          <p:cNvPr id="3" name="Content Placeholder 2"/>
          <p:cNvSpPr>
            <a:spLocks noGrp="1"/>
          </p:cNvSpPr>
          <p:nvPr>
            <p:ph idx="1"/>
          </p:nvPr>
        </p:nvSpPr>
        <p:spPr>
          <a:xfrm>
            <a:off x="863221" y="2825256"/>
            <a:ext cx="7204881" cy="3880344"/>
          </a:xfrm>
        </p:spPr>
        <p:txBody>
          <a:bodyPr>
            <a:noAutofit/>
          </a:bodyPr>
          <a:lstStyle/>
          <a:p>
            <a:r>
              <a:rPr lang="en-US" dirty="0" smtClean="0"/>
              <a:t>Angular comes up with inbuilt lite version of jQuery known as </a:t>
            </a:r>
            <a:r>
              <a:rPr lang="en-US" dirty="0" err="1" smtClean="0"/>
              <a:t>JQLite</a:t>
            </a:r>
            <a:r>
              <a:rPr lang="en-US" dirty="0" smtClean="0"/>
              <a:t>.</a:t>
            </a:r>
          </a:p>
          <a:p>
            <a:pPr marL="0" indent="0">
              <a:buNone/>
            </a:pPr>
            <a:endParaRPr lang="en-US" dirty="0" smtClean="0"/>
          </a:p>
          <a:p>
            <a:r>
              <a:rPr lang="en-US" dirty="0" smtClean="0"/>
              <a:t>It is a subset of jQuery that allows </a:t>
            </a:r>
            <a:r>
              <a:rPr lang="en-US" dirty="0"/>
              <a:t>AngularJS to manipulate the DOM in a cross-browser compatible way</a:t>
            </a:r>
            <a:r>
              <a:rPr lang="en-US" dirty="0" smtClean="0"/>
              <a:t> but has a very limited number functions.</a:t>
            </a:r>
          </a:p>
          <a:p>
            <a:pPr marL="0" indent="0">
              <a:buNone/>
            </a:pPr>
            <a:endParaRPr lang="en-US" dirty="0" smtClean="0"/>
          </a:p>
          <a:p>
            <a:r>
              <a:rPr lang="en-US" dirty="0" smtClean="0"/>
              <a:t>But if you load jQuery in your page before angular loads, angular JS creates an alias to jQuery and that is named as </a:t>
            </a:r>
            <a:r>
              <a:rPr lang="en-US" b="1" dirty="0" err="1" smtClean="0"/>
              <a:t>angular.element</a:t>
            </a:r>
            <a:endParaRPr lang="en-US" b="1" dirty="0" smtClean="0"/>
          </a:p>
        </p:txBody>
      </p:sp>
      <p:sp>
        <p:nvSpPr>
          <p:cNvPr id="4" name="TextBox 3"/>
          <p:cNvSpPr txBox="1"/>
          <p:nvPr/>
        </p:nvSpPr>
        <p:spPr>
          <a:xfrm>
            <a:off x="838200" y="1447800"/>
            <a:ext cx="3654975" cy="369332"/>
          </a:xfrm>
          <a:prstGeom prst="rect">
            <a:avLst/>
          </a:prstGeom>
          <a:noFill/>
        </p:spPr>
        <p:txBody>
          <a:bodyPr wrap="none" rtlCol="0">
            <a:spAutoFit/>
          </a:bodyPr>
          <a:lstStyle/>
          <a:p>
            <a:r>
              <a:rPr lang="en-US" dirty="0" smtClean="0"/>
              <a:t>Selecting elements may be :</a:t>
            </a:r>
          </a:p>
        </p:txBody>
      </p:sp>
      <p:sp>
        <p:nvSpPr>
          <p:cNvPr id="5" name="Content Placeholder 2"/>
          <p:cNvSpPr txBox="1">
            <a:spLocks/>
          </p:cNvSpPr>
          <p:nvPr/>
        </p:nvSpPr>
        <p:spPr>
          <a:xfrm>
            <a:off x="2329218" y="1600200"/>
            <a:ext cx="4452582" cy="129540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a:t>Select element as string</a:t>
            </a:r>
          </a:p>
          <a:p>
            <a:r>
              <a:rPr lang="en-US" dirty="0"/>
              <a:t>Select element with </a:t>
            </a:r>
            <a:r>
              <a:rPr lang="en-US" dirty="0" smtClean="0"/>
              <a:t>data</a:t>
            </a:r>
            <a:endParaRPr lang="en-US" dirty="0"/>
          </a:p>
        </p:txBody>
      </p:sp>
    </p:spTree>
    <p:extLst>
      <p:ext uri="{BB962C8B-B14F-4D97-AF65-F5344CB8AC3E}">
        <p14:creationId xmlns:p14="http://schemas.microsoft.com/office/powerpoint/2010/main" val="204315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7019</TotalTime>
  <Words>822</Words>
  <Application>Microsoft Office PowerPoint</Application>
  <PresentationFormat>On-screen Show (4:3)</PresentationFormat>
  <Paragraphs>166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Winter</vt:lpstr>
      <vt:lpstr>Angular JS</vt:lpstr>
      <vt:lpstr>Overview</vt:lpstr>
      <vt:lpstr>MVC Architecture</vt:lpstr>
      <vt:lpstr>MVC Architecture</vt:lpstr>
      <vt:lpstr>Installing Angular JS</vt:lpstr>
      <vt:lpstr>Bootstrap Angular JS</vt:lpstr>
      <vt:lpstr>PowerPoint Presentation</vt:lpstr>
      <vt:lpstr>Day 2</vt:lpstr>
      <vt:lpstr>Select/Get DOM elements</vt:lpstr>
      <vt:lpstr>Data Binding</vt:lpstr>
      <vt:lpstr>One Way Data Binding</vt:lpstr>
      <vt:lpstr>Two Way Data Binding</vt:lpstr>
      <vt:lpstr>Modules     angular.module()</vt:lpstr>
      <vt:lpstr>Modules     angular.module(“name”).config()</vt:lpstr>
      <vt:lpstr>Controllers</vt:lpstr>
      <vt:lpstr>Extending HTML DOM with inbuilt Directives </vt:lpstr>
      <vt:lpstr>Day 3</vt:lpstr>
      <vt:lpstr>Day 4</vt:lpstr>
      <vt:lpstr>Directives</vt:lpstr>
      <vt:lpstr>Directives</vt:lpstr>
      <vt:lpstr>Directive Restrictions</vt:lpstr>
      <vt:lpstr>Directives Scopes</vt:lpstr>
      <vt:lpstr>Adding Behavior to Directive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Sunil Kumar 14</dc:creator>
  <cp:lastModifiedBy>WIN764BIT</cp:lastModifiedBy>
  <cp:revision>94</cp:revision>
  <dcterms:created xsi:type="dcterms:W3CDTF">2006-08-16T00:00:00Z</dcterms:created>
  <dcterms:modified xsi:type="dcterms:W3CDTF">2017-03-16T17:10:27Z</dcterms:modified>
</cp:coreProperties>
</file>