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9" r:id="rId6"/>
    <p:sldId id="260" r:id="rId7"/>
    <p:sldId id="261" r:id="rId8"/>
    <p:sldId id="266" r:id="rId9"/>
    <p:sldId id="268" r:id="rId10"/>
    <p:sldId id="262" r:id="rId11"/>
    <p:sldId id="271" r:id="rId12"/>
    <p:sldId id="272" r:id="rId13"/>
    <p:sldId id="269" r:id="rId14"/>
    <p:sldId id="270" r:id="rId15"/>
    <p:sldId id="267" r:id="rId16"/>
    <p:sldId id="263"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94660"/>
  </p:normalViewPr>
  <p:slideViewPr>
    <p:cSldViewPr>
      <p:cViewPr varScale="1">
        <p:scale>
          <a:sx n="70" d="100"/>
          <a:sy n="70" d="100"/>
        </p:scale>
        <p:origin x="-126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D8BD707-D9CF-40AE-B4C6-C98DA3205C09}" type="datetimeFigureOut">
              <a:rPr lang="en-US" smtClean="0"/>
              <a:pPr/>
              <a:t>3/10/2017</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
        <p:nvSpPr>
          <p:cNvPr id="3" name="Subtitle 2"/>
          <p:cNvSpPr>
            <a:spLocks noGrp="1"/>
          </p:cNvSpPr>
          <p:nvPr>
            <p:ph type="subTitle" idx="1"/>
          </p:nvPr>
        </p:nvSpPr>
        <p:spPr/>
        <p:txBody>
          <a:bodyPr/>
          <a:lstStyle/>
          <a:p>
            <a:r>
              <a:rPr lang="en-US" dirty="0" smtClean="0"/>
              <a:t>JavaScript Framework</a:t>
            </a:r>
            <a:endParaRPr lang="en-US" dirty="0"/>
          </a:p>
        </p:txBody>
      </p:sp>
      <p:pic>
        <p:nvPicPr>
          <p:cNvPr id="1026" name="Picture 2" descr="D:\Google Drive\My Articles\Angular JS\Angular JS training\images\angular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46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125113" cy="924475"/>
          </a:xfrm>
        </p:spPr>
        <p:txBody>
          <a:bodyPr/>
          <a:lstStyle/>
          <a:p>
            <a:r>
              <a:rPr lang="en-US" dirty="0" smtClean="0"/>
              <a:t>Data Binding</a:t>
            </a:r>
            <a:endParaRPr lang="en-US" dirty="0"/>
          </a:p>
        </p:txBody>
      </p:sp>
      <p:sp>
        <p:nvSpPr>
          <p:cNvPr id="3" name="Content Placeholder 2"/>
          <p:cNvSpPr>
            <a:spLocks noGrp="1"/>
          </p:cNvSpPr>
          <p:nvPr>
            <p:ph idx="1"/>
          </p:nvPr>
        </p:nvSpPr>
        <p:spPr>
          <a:xfrm>
            <a:off x="1009443" y="1676401"/>
            <a:ext cx="7125112" cy="4648200"/>
          </a:xfrm>
        </p:spPr>
        <p:txBody>
          <a:bodyPr>
            <a:normAutofit fontScale="77500" lnSpcReduction="20000"/>
          </a:bodyPr>
          <a:lstStyle/>
          <a:p>
            <a:r>
              <a:rPr lang="en-US" sz="2900" dirty="0"/>
              <a:t>The automatic synchronization of data between the model and view components</a:t>
            </a:r>
          </a:p>
          <a:p>
            <a:r>
              <a:rPr lang="en-US" sz="2900" dirty="0"/>
              <a:t>Model is the single-source-of-truth</a:t>
            </a:r>
          </a:p>
          <a:p>
            <a:r>
              <a:rPr lang="en-US" sz="2900" dirty="0"/>
              <a:t>The view is a projection of the model at all times</a:t>
            </a:r>
          </a:p>
          <a:p>
            <a:r>
              <a:rPr lang="en-US" sz="2900" dirty="0"/>
              <a:t>model changes, the view reflects the change, and vice versa.</a:t>
            </a:r>
          </a:p>
          <a:p>
            <a:r>
              <a:rPr lang="en-US" sz="2900" dirty="0"/>
              <a:t>Two Way data binding</a:t>
            </a:r>
          </a:p>
          <a:p>
            <a:pPr lvl="1"/>
            <a:r>
              <a:rPr lang="en-US" sz="2900" dirty="0" err="1"/>
              <a:t>ngModel</a:t>
            </a:r>
            <a:endParaRPr lang="en-US" sz="2900" dirty="0"/>
          </a:p>
          <a:p>
            <a:r>
              <a:rPr lang="en-US" sz="2900" dirty="0"/>
              <a:t>Using Expressions</a:t>
            </a:r>
          </a:p>
          <a:p>
            <a:r>
              <a:rPr lang="en-US" sz="2900" dirty="0"/>
              <a:t>Binding functions</a:t>
            </a:r>
          </a:p>
          <a:p>
            <a:endParaRPr lang="en-US" sz="2800" dirty="0"/>
          </a:p>
        </p:txBody>
      </p:sp>
    </p:spTree>
    <p:extLst>
      <p:ext uri="{BB962C8B-B14F-4D97-AF65-F5344CB8AC3E}">
        <p14:creationId xmlns:p14="http://schemas.microsoft.com/office/powerpoint/2010/main" val="346496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456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a:off x="3985322" y="3083411"/>
            <a:ext cx="1600200" cy="792356"/>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4400" y="3657600"/>
            <a:ext cx="3511667" cy="369332"/>
          </a:xfrm>
          <a:prstGeom prst="rect">
            <a:avLst/>
          </a:prstGeom>
          <a:noFill/>
        </p:spPr>
        <p:txBody>
          <a:bodyPr wrap="none" rtlCol="0">
            <a:spAutoFit/>
          </a:bodyPr>
          <a:lstStyle/>
          <a:p>
            <a:r>
              <a:rPr lang="en-US" dirty="0" smtClean="0"/>
              <a:t>Continuous update both way</a:t>
            </a:r>
            <a:endParaRPr lang="en-US" dirty="0"/>
          </a:p>
        </p:txBody>
      </p:sp>
    </p:spTree>
    <p:extLst>
      <p:ext uri="{BB962C8B-B14F-4D97-AF65-F5344CB8AC3E}">
        <p14:creationId xmlns:p14="http://schemas.microsoft.com/office/powerpoint/2010/main" val="3698019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br>
              <a:rPr lang="en-US" dirty="0" smtClean="0"/>
            </a:br>
            <a:r>
              <a:rPr lang="en-US" dirty="0" smtClean="0"/>
              <a:t>				</a:t>
            </a:r>
            <a:r>
              <a:rPr lang="en-US" sz="2400" dirty="0" err="1" smtClean="0"/>
              <a:t>angular.module</a:t>
            </a:r>
            <a:r>
              <a:rPr lang="en-US" sz="2400" dirty="0" smtClean="0"/>
              <a:t>()</a:t>
            </a:r>
            <a:endParaRPr lang="en-US" dirty="0"/>
          </a:p>
        </p:txBody>
      </p:sp>
      <p:sp>
        <p:nvSpPr>
          <p:cNvPr id="3" name="Content Placeholder 2"/>
          <p:cNvSpPr>
            <a:spLocks noGrp="1"/>
          </p:cNvSpPr>
          <p:nvPr>
            <p:ph idx="1"/>
          </p:nvPr>
        </p:nvSpPr>
        <p:spPr>
          <a:xfrm>
            <a:off x="1009443" y="1578761"/>
            <a:ext cx="7125112" cy="783439"/>
          </a:xfrm>
        </p:spPr>
        <p:txBody>
          <a:bodyPr>
            <a:normAutofit/>
          </a:bodyPr>
          <a:lstStyle/>
          <a:p>
            <a:pPr marL="0" indent="0">
              <a:buNone/>
            </a:pPr>
            <a:r>
              <a:rPr lang="en-US" dirty="0"/>
              <a:t>A module is a collection of services, directives, controllers, filters, and configuration </a:t>
            </a:r>
            <a:r>
              <a:rPr lang="en-US" dirty="0" smtClean="0"/>
              <a:t>information.</a:t>
            </a:r>
            <a:endParaRPr lang="en-US" dirty="0"/>
          </a:p>
        </p:txBody>
      </p:sp>
      <p:sp>
        <p:nvSpPr>
          <p:cNvPr id="4" name="Content Placeholder 2"/>
          <p:cNvSpPr txBox="1">
            <a:spLocks/>
          </p:cNvSpPr>
          <p:nvPr/>
        </p:nvSpPr>
        <p:spPr>
          <a:xfrm>
            <a:off x="2590800" y="2438400"/>
            <a:ext cx="2590800" cy="2590800"/>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info()</a:t>
            </a:r>
          </a:p>
          <a:p>
            <a:pPr lvl="1"/>
            <a:r>
              <a:rPr lang="en-US" sz="1800" dirty="0" err="1" smtClean="0"/>
              <a:t>config</a:t>
            </a:r>
            <a:r>
              <a:rPr lang="en-US" sz="1800" dirty="0" smtClean="0"/>
              <a:t>()</a:t>
            </a:r>
          </a:p>
          <a:p>
            <a:pPr lvl="1"/>
            <a:r>
              <a:rPr lang="en-US" sz="1800" dirty="0" smtClean="0"/>
              <a:t>run()</a:t>
            </a:r>
          </a:p>
          <a:p>
            <a:pPr lvl="1"/>
            <a:r>
              <a:rPr lang="en-US" sz="1800" dirty="0" smtClean="0"/>
              <a:t>directive()</a:t>
            </a:r>
          </a:p>
          <a:p>
            <a:pPr lvl="1"/>
            <a:r>
              <a:rPr lang="en-US" sz="1800" dirty="0" smtClean="0"/>
              <a:t>controller()</a:t>
            </a:r>
          </a:p>
          <a:p>
            <a:pPr lvl="1"/>
            <a:r>
              <a:rPr lang="en-US" sz="1800" dirty="0" smtClean="0"/>
              <a:t>factory()</a:t>
            </a:r>
            <a:endParaRPr lang="en-US" sz="1800" dirty="0"/>
          </a:p>
        </p:txBody>
      </p:sp>
      <p:sp>
        <p:nvSpPr>
          <p:cNvPr id="5" name="Content Placeholder 2"/>
          <p:cNvSpPr txBox="1">
            <a:spLocks/>
          </p:cNvSpPr>
          <p:nvPr/>
        </p:nvSpPr>
        <p:spPr>
          <a:xfrm>
            <a:off x="4800600" y="2498677"/>
            <a:ext cx="2438400" cy="2835323"/>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service()</a:t>
            </a:r>
          </a:p>
          <a:p>
            <a:pPr lvl="1"/>
            <a:r>
              <a:rPr lang="en-US" sz="1800" dirty="0" smtClean="0"/>
              <a:t>provider()</a:t>
            </a:r>
          </a:p>
          <a:p>
            <a:pPr lvl="1"/>
            <a:r>
              <a:rPr lang="en-US" sz="1800" dirty="0" smtClean="0"/>
              <a:t>filter()</a:t>
            </a:r>
          </a:p>
          <a:p>
            <a:pPr lvl="1"/>
            <a:r>
              <a:rPr lang="en-US" sz="1800" dirty="0" smtClean="0"/>
              <a:t>value()</a:t>
            </a:r>
          </a:p>
          <a:p>
            <a:pPr lvl="1"/>
            <a:r>
              <a:rPr lang="en-US" sz="1800" dirty="0" smtClean="0"/>
              <a:t>constant()</a:t>
            </a:r>
          </a:p>
          <a:p>
            <a:pPr lvl="1"/>
            <a:r>
              <a:rPr lang="en-US" sz="1800" dirty="0" smtClean="0"/>
              <a:t>decorator()</a:t>
            </a:r>
          </a:p>
          <a:p>
            <a:pPr lvl="1"/>
            <a:endParaRPr lang="en-US" sz="1800" dirty="0"/>
          </a:p>
        </p:txBody>
      </p:sp>
      <p:sp>
        <p:nvSpPr>
          <p:cNvPr id="6" name="TextBox 5"/>
          <p:cNvSpPr txBox="1"/>
          <p:nvPr/>
        </p:nvSpPr>
        <p:spPr>
          <a:xfrm>
            <a:off x="1066800" y="2458029"/>
            <a:ext cx="1508746" cy="400110"/>
          </a:xfrm>
          <a:prstGeom prst="rect">
            <a:avLst/>
          </a:prstGeom>
          <a:noFill/>
        </p:spPr>
        <p:txBody>
          <a:bodyPr wrap="none" rtlCol="0">
            <a:spAutoFit/>
          </a:bodyPr>
          <a:lstStyle/>
          <a:p>
            <a:r>
              <a:rPr lang="en-US" sz="2000" b="1" dirty="0" smtClean="0">
                <a:solidFill>
                  <a:srgbClr val="FFC000"/>
                </a:solidFill>
              </a:rPr>
              <a:t>Methods:</a:t>
            </a:r>
            <a:endParaRPr lang="en-US" sz="2000" b="1" dirty="0">
              <a:solidFill>
                <a:srgbClr val="FFC000"/>
              </a:solidFill>
            </a:endParaRPr>
          </a:p>
        </p:txBody>
      </p:sp>
      <p:sp>
        <p:nvSpPr>
          <p:cNvPr id="7" name="TextBox 6"/>
          <p:cNvSpPr txBox="1"/>
          <p:nvPr/>
        </p:nvSpPr>
        <p:spPr>
          <a:xfrm>
            <a:off x="1040642" y="5133945"/>
            <a:ext cx="1681871" cy="400110"/>
          </a:xfrm>
          <a:prstGeom prst="rect">
            <a:avLst/>
          </a:prstGeom>
          <a:noFill/>
        </p:spPr>
        <p:txBody>
          <a:bodyPr wrap="none" rtlCol="0">
            <a:spAutoFit/>
          </a:bodyPr>
          <a:lstStyle/>
          <a:p>
            <a:r>
              <a:rPr lang="en-US" sz="2000" b="1" dirty="0" smtClean="0">
                <a:solidFill>
                  <a:srgbClr val="FFC000"/>
                </a:solidFill>
              </a:rPr>
              <a:t>Properties</a:t>
            </a:r>
            <a:endParaRPr lang="en-US" sz="2000" b="1" dirty="0">
              <a:solidFill>
                <a:srgbClr val="FFC000"/>
              </a:solidFill>
            </a:endParaRPr>
          </a:p>
        </p:txBody>
      </p:sp>
      <p:sp>
        <p:nvSpPr>
          <p:cNvPr id="8" name="Content Placeholder 2"/>
          <p:cNvSpPr txBox="1">
            <a:spLocks/>
          </p:cNvSpPr>
          <p:nvPr/>
        </p:nvSpPr>
        <p:spPr>
          <a:xfrm>
            <a:off x="2736161" y="5286345"/>
            <a:ext cx="2064439" cy="1190655"/>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a:t>r</a:t>
            </a:r>
            <a:r>
              <a:rPr lang="en-US" sz="1800" dirty="0" smtClean="0"/>
              <a:t>equires</a:t>
            </a:r>
          </a:p>
          <a:p>
            <a:pPr lvl="1"/>
            <a:r>
              <a:rPr lang="en-US" sz="1800" dirty="0" smtClean="0"/>
              <a:t>name</a:t>
            </a:r>
            <a:endParaRPr lang="en-US" sz="1800" dirty="0"/>
          </a:p>
        </p:txBody>
      </p:sp>
    </p:spTree>
    <p:extLst>
      <p:ext uri="{BB962C8B-B14F-4D97-AF65-F5344CB8AC3E}">
        <p14:creationId xmlns:p14="http://schemas.microsoft.com/office/powerpoint/2010/main" val="1868640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125113" cy="1762676"/>
          </a:xfrm>
        </p:spPr>
        <p:txBody>
          <a:bodyPr/>
          <a:lstStyle/>
          <a:p>
            <a:r>
              <a:rPr lang="en-US" dirty="0" smtClean="0"/>
              <a:t>Modules</a:t>
            </a:r>
            <a:br>
              <a:rPr lang="en-US" dirty="0" smtClean="0"/>
            </a:br>
            <a:r>
              <a:rPr lang="en-US" dirty="0" smtClean="0"/>
              <a:t>			</a:t>
            </a:r>
            <a:r>
              <a:rPr lang="en-US" dirty="0"/>
              <a:t/>
            </a:r>
            <a:br>
              <a:rPr lang="en-US" dirty="0"/>
            </a:br>
            <a:r>
              <a:rPr lang="en-US" sz="2400" dirty="0" err="1" smtClean="0"/>
              <a:t>angular.module</a:t>
            </a:r>
            <a:r>
              <a:rPr lang="en-US" sz="2400" dirty="0" smtClean="0"/>
              <a:t>(“name”).</a:t>
            </a:r>
            <a:r>
              <a:rPr lang="en-US" sz="2400" dirty="0" err="1" smtClean="0"/>
              <a:t>config</a:t>
            </a:r>
            <a:r>
              <a:rPr lang="en-US" sz="2400" dirty="0" smtClean="0"/>
              <a:t>()</a:t>
            </a:r>
            <a:endParaRPr lang="en-US" dirty="0"/>
          </a:p>
        </p:txBody>
      </p:sp>
      <p:sp>
        <p:nvSpPr>
          <p:cNvPr id="3" name="Content Placeholder 2"/>
          <p:cNvSpPr>
            <a:spLocks noGrp="1"/>
          </p:cNvSpPr>
          <p:nvPr>
            <p:ph idx="1"/>
          </p:nvPr>
        </p:nvSpPr>
        <p:spPr>
          <a:xfrm>
            <a:off x="1028288" y="2590800"/>
            <a:ext cx="7125112" cy="3657600"/>
          </a:xfrm>
        </p:spPr>
        <p:txBody>
          <a:bodyPr>
            <a:normAutofit/>
          </a:bodyPr>
          <a:lstStyle/>
          <a:p>
            <a:pPr marL="0" indent="0">
              <a:buNone/>
            </a:pPr>
            <a:r>
              <a:rPr lang="en-US" dirty="0"/>
              <a:t>Use this method to register work which needs to be performed on module </a:t>
            </a:r>
            <a:r>
              <a:rPr lang="en-US" dirty="0" smtClean="0"/>
              <a:t>loading.  All application initialization related work should be done here. Angular gives you “Providers” to do this. </a:t>
            </a:r>
          </a:p>
          <a:p>
            <a:pPr marL="0" indent="0">
              <a:buNone/>
            </a:pPr>
            <a:r>
              <a:rPr lang="en-US" dirty="0" smtClean="0"/>
              <a:t>For Example:</a:t>
            </a:r>
          </a:p>
          <a:p>
            <a:r>
              <a:rPr lang="en-US" dirty="0" smtClean="0"/>
              <a:t>Log configuration</a:t>
            </a:r>
          </a:p>
          <a:p>
            <a:r>
              <a:rPr lang="en-US" dirty="0" smtClean="0"/>
              <a:t>State configurations</a:t>
            </a:r>
          </a:p>
          <a:p>
            <a:r>
              <a:rPr lang="en-US" dirty="0" smtClean="0"/>
              <a:t>Http Configurations</a:t>
            </a:r>
          </a:p>
          <a:p>
            <a:r>
              <a:rPr lang="en-US" dirty="0" err="1" smtClean="0"/>
              <a:t>Url</a:t>
            </a:r>
            <a:r>
              <a:rPr lang="en-US" dirty="0" smtClean="0"/>
              <a:t> Configurations or anything…</a:t>
            </a:r>
          </a:p>
          <a:p>
            <a:pPr marL="0" indent="0">
              <a:buNone/>
            </a:pPr>
            <a:endParaRPr lang="en-US" dirty="0"/>
          </a:p>
        </p:txBody>
      </p:sp>
    </p:spTree>
    <p:extLst>
      <p:ext uri="{BB962C8B-B14F-4D97-AF65-F5344CB8AC3E}">
        <p14:creationId xmlns:p14="http://schemas.microsoft.com/office/powerpoint/2010/main" val="4014626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a:xfrm>
            <a:off x="1009443" y="1807361"/>
            <a:ext cx="7125112" cy="3298039"/>
          </a:xfrm>
        </p:spPr>
        <p:txBody>
          <a:bodyPr/>
          <a:lstStyle/>
          <a:p>
            <a:r>
              <a:rPr lang="en-US" dirty="0"/>
              <a:t>Controller is defined by a JavaScript constructor function that is used to augment the AngularJS </a:t>
            </a:r>
            <a:r>
              <a:rPr lang="en-US" dirty="0" smtClean="0"/>
              <a:t>Scope</a:t>
            </a:r>
          </a:p>
          <a:p>
            <a:r>
              <a:rPr lang="en-US" dirty="0" smtClean="0"/>
              <a:t>Can be attached to DOM via ng-controller directive</a:t>
            </a:r>
          </a:p>
          <a:p>
            <a:r>
              <a:rPr lang="en-US" dirty="0" smtClean="0"/>
              <a:t>$scope is available to constructor function to be used as model-view relationship </a:t>
            </a:r>
          </a:p>
          <a:p>
            <a:r>
              <a:rPr lang="en-US" dirty="0" smtClean="0"/>
              <a:t>use it setup initial state of $scope Object</a:t>
            </a:r>
          </a:p>
          <a:p>
            <a:r>
              <a:rPr lang="en-US" dirty="0" smtClean="0"/>
              <a:t>Use it add behavior to $scope Object.</a:t>
            </a:r>
            <a:endParaRPr lang="en-US" dirty="0"/>
          </a:p>
        </p:txBody>
      </p:sp>
    </p:spTree>
    <p:extLst>
      <p:ext uri="{BB962C8B-B14F-4D97-AF65-F5344CB8AC3E}">
        <p14:creationId xmlns:p14="http://schemas.microsoft.com/office/powerpoint/2010/main" val="3844070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Extending HTML DOM with inbuilt Directives</a:t>
            </a:r>
            <a:br>
              <a:rPr lang="en-US" dirty="0"/>
            </a:br>
            <a:endParaRPr lang="en-US" dirty="0"/>
          </a:p>
        </p:txBody>
      </p:sp>
      <p:sp>
        <p:nvSpPr>
          <p:cNvPr id="3" name="Content Placeholder 2"/>
          <p:cNvSpPr>
            <a:spLocks noGrp="1"/>
          </p:cNvSpPr>
          <p:nvPr>
            <p:ph idx="1"/>
          </p:nvPr>
        </p:nvSpPr>
        <p:spPr/>
        <p:txBody>
          <a:bodyPr>
            <a:normAutofit/>
          </a:bodyPr>
          <a:lstStyle/>
          <a:p>
            <a:r>
              <a:rPr lang="en-US" sz="2800" dirty="0" err="1" smtClean="0"/>
              <a:t>ngInit</a:t>
            </a:r>
            <a:endParaRPr lang="en-US" sz="2800" dirty="0"/>
          </a:p>
          <a:p>
            <a:r>
              <a:rPr lang="en-US" sz="2800" dirty="0" err="1"/>
              <a:t>ngRepeat</a:t>
            </a:r>
            <a:endParaRPr lang="en-US" sz="2800" dirty="0"/>
          </a:p>
          <a:p>
            <a:r>
              <a:rPr lang="en-US" sz="2800" dirty="0" err="1"/>
              <a:t>ngDisabled</a:t>
            </a:r>
            <a:endParaRPr lang="en-US" sz="2800" dirty="0"/>
          </a:p>
          <a:p>
            <a:r>
              <a:rPr lang="en-US" sz="2800" dirty="0" err="1"/>
              <a:t>ngShow</a:t>
            </a:r>
            <a:endParaRPr lang="en-US" sz="2800" dirty="0"/>
          </a:p>
          <a:p>
            <a:r>
              <a:rPr lang="en-US" sz="2800" dirty="0" err="1"/>
              <a:t>ngHide</a:t>
            </a:r>
            <a:endParaRPr lang="en-US" sz="2800" dirty="0"/>
          </a:p>
          <a:p>
            <a:r>
              <a:rPr lang="en-US" sz="2800" dirty="0" err="1"/>
              <a:t>ngClick</a:t>
            </a:r>
            <a:endParaRPr lang="en-US" sz="2800" dirty="0"/>
          </a:p>
          <a:p>
            <a:endParaRPr lang="en-US" sz="2800" dirty="0"/>
          </a:p>
        </p:txBody>
      </p:sp>
    </p:spTree>
    <p:extLst>
      <p:ext uri="{BB962C8B-B14F-4D97-AF65-F5344CB8AC3E}">
        <p14:creationId xmlns:p14="http://schemas.microsoft.com/office/powerpoint/2010/main" val="1199303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3</a:t>
            </a:r>
            <a:endParaRPr lang="en-US" dirty="0"/>
          </a:p>
        </p:txBody>
      </p:sp>
      <p:sp>
        <p:nvSpPr>
          <p:cNvPr id="3" name="Content Placeholder 2"/>
          <p:cNvSpPr>
            <a:spLocks noGrp="1"/>
          </p:cNvSpPr>
          <p:nvPr>
            <p:ph idx="1"/>
          </p:nvPr>
        </p:nvSpPr>
        <p:spPr>
          <a:xfrm>
            <a:off x="990600" y="1371600"/>
            <a:ext cx="7125112" cy="4876799"/>
          </a:xfrm>
        </p:spPr>
        <p:txBody>
          <a:bodyPr/>
          <a:lstStyle/>
          <a:p>
            <a:r>
              <a:rPr lang="en-US" dirty="0" smtClean="0"/>
              <a:t>Controllers</a:t>
            </a:r>
          </a:p>
          <a:p>
            <a:pPr lvl="1"/>
            <a:r>
              <a:rPr lang="en-US" dirty="0" err="1" smtClean="0"/>
              <a:t>articlesController</a:t>
            </a:r>
            <a:endParaRPr lang="en-US" dirty="0" smtClean="0"/>
          </a:p>
          <a:p>
            <a:pPr lvl="1"/>
            <a:r>
              <a:rPr lang="en-US" dirty="0" err="1" smtClean="0"/>
              <a:t>appController</a:t>
            </a:r>
            <a:endParaRPr lang="en-US" dirty="0" smtClean="0"/>
          </a:p>
          <a:p>
            <a:r>
              <a:rPr lang="en-US" dirty="0" smtClean="0"/>
              <a:t>Services</a:t>
            </a:r>
          </a:p>
          <a:p>
            <a:pPr lvl="1"/>
            <a:r>
              <a:rPr lang="en-US" dirty="0" err="1" smtClean="0"/>
              <a:t>articleService</a:t>
            </a:r>
            <a:endParaRPr lang="en-US" dirty="0" smtClean="0"/>
          </a:p>
          <a:p>
            <a:pPr lvl="1"/>
            <a:r>
              <a:rPr lang="en-US" dirty="0" smtClean="0"/>
              <a:t>$http</a:t>
            </a:r>
          </a:p>
          <a:p>
            <a:r>
              <a:rPr lang="en-US" dirty="0" smtClean="0"/>
              <a:t>Filters</a:t>
            </a:r>
          </a:p>
          <a:p>
            <a:pPr lvl="1"/>
            <a:r>
              <a:rPr lang="en-US" dirty="0" smtClean="0"/>
              <a:t>Inbuilt filters</a:t>
            </a:r>
          </a:p>
          <a:p>
            <a:pPr lvl="1"/>
            <a:r>
              <a:rPr lang="en-US" dirty="0" smtClean="0"/>
              <a:t>Custom filters</a:t>
            </a:r>
          </a:p>
          <a:p>
            <a:r>
              <a:rPr lang="en-US" dirty="0" smtClean="0"/>
              <a:t>Directives (to be taken in Day4)</a:t>
            </a:r>
            <a:endParaRPr lang="en-US" dirty="0"/>
          </a:p>
        </p:txBody>
      </p:sp>
      <p:sp>
        <p:nvSpPr>
          <p:cNvPr id="4" name="TextBox 3"/>
          <p:cNvSpPr txBox="1"/>
          <p:nvPr/>
        </p:nvSpPr>
        <p:spPr>
          <a:xfrm>
            <a:off x="6858000" y="6019800"/>
            <a:ext cx="1752600" cy="369332"/>
          </a:xfrm>
          <a:prstGeom prst="rect">
            <a:avLst/>
          </a:prstGeom>
          <a:noFill/>
        </p:spPr>
        <p:txBody>
          <a:bodyPr wrap="square" rtlCol="0">
            <a:spAutoFit/>
          </a:bodyPr>
          <a:lstStyle/>
          <a:p>
            <a:r>
              <a:rPr lang="en-US" dirty="0" smtClean="0"/>
              <a:t>Continues…</a:t>
            </a:r>
            <a:endParaRPr lang="en-US" dirty="0"/>
          </a:p>
        </p:txBody>
      </p:sp>
    </p:spTree>
    <p:extLst>
      <p:ext uri="{BB962C8B-B14F-4D97-AF65-F5344CB8AC3E}">
        <p14:creationId xmlns:p14="http://schemas.microsoft.com/office/powerpoint/2010/main" val="571304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800" dirty="0"/>
              <a:t>Is Open Source</a:t>
            </a:r>
          </a:p>
          <a:p>
            <a:r>
              <a:rPr lang="en-US" sz="2800" dirty="0" smtClean="0"/>
              <a:t>Used in Single Page Application (SPA)</a:t>
            </a:r>
          </a:p>
          <a:p>
            <a:r>
              <a:rPr lang="en-US" sz="2800" dirty="0" smtClean="0"/>
              <a:t>Extends HTML DOM with additional Tags and attributes</a:t>
            </a:r>
            <a:endParaRPr lang="en-US" sz="2800" dirty="0"/>
          </a:p>
        </p:txBody>
      </p:sp>
    </p:spTree>
    <p:extLst>
      <p:ext uri="{BB962C8B-B14F-4D97-AF65-F5344CB8AC3E}">
        <p14:creationId xmlns:p14="http://schemas.microsoft.com/office/powerpoint/2010/main" val="3631681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sp>
        <p:nvSpPr>
          <p:cNvPr id="3" name="Content Placeholder 2"/>
          <p:cNvSpPr>
            <a:spLocks noGrp="1"/>
          </p:cNvSpPr>
          <p:nvPr>
            <p:ph idx="1"/>
          </p:nvPr>
        </p:nvSpPr>
        <p:spPr>
          <a:xfrm>
            <a:off x="1009442" y="2362200"/>
            <a:ext cx="7296357" cy="3344198"/>
          </a:xfrm>
        </p:spPr>
        <p:txBody>
          <a:bodyPr>
            <a:noAutofit/>
          </a:bodyPr>
          <a:lstStyle/>
          <a:p>
            <a:pPr marL="0" indent="0">
              <a:buNone/>
            </a:pPr>
            <a:r>
              <a:rPr lang="en-US" sz="2400" dirty="0"/>
              <a:t>MVC is popular because it isolates the application logic from the user interface layer and supports separation of concerns. The controller receives all requests for the application and then works with the model to prepare any data needed by the view. The view then uses the data prepared by the controller to generate a final presentable response</a:t>
            </a:r>
          </a:p>
        </p:txBody>
      </p:sp>
      <p:sp>
        <p:nvSpPr>
          <p:cNvPr id="4" name="Title 1"/>
          <p:cNvSpPr txBox="1">
            <a:spLocks/>
          </p:cNvSpPr>
          <p:nvPr/>
        </p:nvSpPr>
        <p:spPr>
          <a:xfrm>
            <a:off x="990600" y="1177112"/>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t>Model View Controller</a:t>
            </a:r>
            <a:endParaRPr lang="en-US" sz="2400" dirty="0"/>
          </a:p>
        </p:txBody>
      </p:sp>
    </p:spTree>
    <p:extLst>
      <p:ext uri="{BB962C8B-B14F-4D97-AF65-F5344CB8AC3E}">
        <p14:creationId xmlns:p14="http://schemas.microsoft.com/office/powerpoint/2010/main" val="2677737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MVC Architecture</a:t>
            </a:r>
            <a:endParaRPr lang="en-US" dirty="0"/>
          </a:p>
        </p:txBody>
      </p:sp>
      <p:sp>
        <p:nvSpPr>
          <p:cNvPr id="8" name="Rounded Rectangle 7"/>
          <p:cNvSpPr/>
          <p:nvPr/>
        </p:nvSpPr>
        <p:spPr>
          <a:xfrm>
            <a:off x="4648200" y="19050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Controller</a:t>
            </a:r>
            <a:endParaRPr lang="en-US" b="1" dirty="0"/>
          </a:p>
        </p:txBody>
      </p:sp>
      <p:sp>
        <p:nvSpPr>
          <p:cNvPr id="9" name="Rounded Rectangle 8"/>
          <p:cNvSpPr/>
          <p:nvPr/>
        </p:nvSpPr>
        <p:spPr>
          <a:xfrm>
            <a:off x="4648200" y="32004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10" name="Rounded Rectangle 9"/>
          <p:cNvSpPr/>
          <p:nvPr/>
        </p:nvSpPr>
        <p:spPr>
          <a:xfrm>
            <a:off x="4648200" y="4572000"/>
            <a:ext cx="2971800" cy="13716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Model</a:t>
            </a:r>
            <a:endParaRPr lang="en-US" b="1" dirty="0"/>
          </a:p>
        </p:txBody>
      </p:sp>
      <p:sp>
        <p:nvSpPr>
          <p:cNvPr id="11" name="Can 10"/>
          <p:cNvSpPr/>
          <p:nvPr/>
        </p:nvSpPr>
        <p:spPr>
          <a:xfrm>
            <a:off x="5105400" y="5410200"/>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9055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67056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8305800" y="2247900"/>
            <a:ext cx="0" cy="285750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7696200" y="22479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7696200" y="51054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2"/>
            <a:endCxn id="9" idx="0"/>
          </p:cNvCxnSpPr>
          <p:nvPr/>
        </p:nvCxnSpPr>
        <p:spPr>
          <a:xfrm>
            <a:off x="6134100" y="2590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5334000" y="39624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6885296" y="3899848"/>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3081" y="4646474"/>
            <a:ext cx="4191000" cy="1754326"/>
          </a:xfrm>
          <a:prstGeom prst="rect">
            <a:avLst/>
          </a:prstGeom>
          <a:noFill/>
        </p:spPr>
        <p:txBody>
          <a:bodyPr wrap="square" rtlCol="0">
            <a:spAutoFit/>
          </a:bodyPr>
          <a:lstStyle/>
          <a:p>
            <a:r>
              <a:rPr lang="en-US" dirty="0"/>
              <a:t>The model </a:t>
            </a:r>
            <a:r>
              <a:rPr lang="en-US" dirty="0" smtClean="0"/>
              <a:t>app data </a:t>
            </a:r>
            <a:r>
              <a:rPr lang="en-US" dirty="0"/>
              <a:t>to be displayed, as well as data to be </a:t>
            </a:r>
            <a:r>
              <a:rPr lang="en-US" dirty="0" smtClean="0"/>
              <a:t>collected.  And can be any data defined in JavaScript. </a:t>
            </a:r>
          </a:p>
          <a:p>
            <a:r>
              <a:rPr lang="en-US" dirty="0" smtClean="0"/>
              <a:t>The </a:t>
            </a:r>
            <a:r>
              <a:rPr lang="en-US" b="1" i="1" dirty="0" smtClean="0"/>
              <a:t>single-source-of-truth</a:t>
            </a:r>
            <a:r>
              <a:rPr lang="en-US" i="1" dirty="0" smtClean="0"/>
              <a:t> </a:t>
            </a:r>
            <a:r>
              <a:rPr lang="en-US" i="1" dirty="0"/>
              <a:t>for your application</a:t>
            </a:r>
            <a:endParaRPr lang="en-US" dirty="0"/>
          </a:p>
        </p:txBody>
      </p:sp>
      <p:sp>
        <p:nvSpPr>
          <p:cNvPr id="32" name="TextBox 31"/>
          <p:cNvSpPr txBox="1"/>
          <p:nvPr/>
        </p:nvSpPr>
        <p:spPr>
          <a:xfrm>
            <a:off x="381000" y="3200400"/>
            <a:ext cx="4191000" cy="1200329"/>
          </a:xfrm>
          <a:prstGeom prst="rect">
            <a:avLst/>
          </a:prstGeom>
          <a:noFill/>
        </p:spPr>
        <p:txBody>
          <a:bodyPr wrap="square" rtlCol="0">
            <a:spAutoFit/>
          </a:bodyPr>
          <a:lstStyle/>
          <a:p>
            <a:r>
              <a:rPr lang="en-US" dirty="0" smtClean="0"/>
              <a:t>View is data Presentation, and it is the DOM. Data can be rendered into a view using directives or expressions, means data-binding</a:t>
            </a:r>
            <a:endParaRPr lang="en-US" dirty="0"/>
          </a:p>
        </p:txBody>
      </p:sp>
      <p:sp>
        <p:nvSpPr>
          <p:cNvPr id="33" name="TextBox 32"/>
          <p:cNvSpPr txBox="1"/>
          <p:nvPr/>
        </p:nvSpPr>
        <p:spPr>
          <a:xfrm>
            <a:off x="423081" y="1828800"/>
            <a:ext cx="4191000" cy="923330"/>
          </a:xfrm>
          <a:prstGeom prst="rect">
            <a:avLst/>
          </a:prstGeom>
          <a:noFill/>
        </p:spPr>
        <p:txBody>
          <a:bodyPr wrap="square" rtlCol="0">
            <a:spAutoFit/>
          </a:bodyPr>
          <a:lstStyle/>
          <a:p>
            <a:r>
              <a:rPr lang="en-US" dirty="0" smtClean="0"/>
              <a:t>Controllers performs the business operations on model and prepares the data for the view</a:t>
            </a:r>
            <a:endParaRPr lang="en-US" dirty="0"/>
          </a:p>
        </p:txBody>
      </p:sp>
    </p:spTree>
    <p:extLst>
      <p:ext uri="{BB962C8B-B14F-4D97-AF65-F5344CB8AC3E}">
        <p14:creationId xmlns:p14="http://schemas.microsoft.com/office/powerpoint/2010/main" val="59709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Angular JS</a:t>
            </a:r>
            <a:endParaRPr lang="en-US" dirty="0"/>
          </a:p>
        </p:txBody>
      </p:sp>
      <p:sp>
        <p:nvSpPr>
          <p:cNvPr id="3" name="Content Placeholder 2"/>
          <p:cNvSpPr>
            <a:spLocks noGrp="1"/>
          </p:cNvSpPr>
          <p:nvPr>
            <p:ph idx="1"/>
          </p:nvPr>
        </p:nvSpPr>
        <p:spPr/>
        <p:txBody>
          <a:bodyPr>
            <a:normAutofit/>
          </a:bodyPr>
          <a:lstStyle/>
          <a:p>
            <a:r>
              <a:rPr lang="en-US" sz="2800" dirty="0" smtClean="0"/>
              <a:t>Via CDN (Content Delivery network)</a:t>
            </a:r>
          </a:p>
          <a:p>
            <a:r>
              <a:rPr lang="en-US" sz="2800" dirty="0" smtClean="0"/>
              <a:t>Via Package Managers</a:t>
            </a:r>
          </a:p>
          <a:p>
            <a:pPr lvl="1"/>
            <a:r>
              <a:rPr lang="en-US" sz="2400" dirty="0" smtClean="0"/>
              <a:t>NPM</a:t>
            </a:r>
          </a:p>
          <a:p>
            <a:pPr lvl="1"/>
            <a:r>
              <a:rPr lang="en-US" sz="2400" dirty="0" smtClean="0"/>
              <a:t>Bower</a:t>
            </a:r>
          </a:p>
          <a:p>
            <a:pPr lvl="1"/>
            <a:r>
              <a:rPr lang="en-US" sz="2400" dirty="0" err="1" smtClean="0"/>
              <a:t>NuGet</a:t>
            </a:r>
            <a:endParaRPr lang="en-US" sz="2400" dirty="0"/>
          </a:p>
        </p:txBody>
      </p:sp>
    </p:spTree>
    <p:extLst>
      <p:ext uri="{BB962C8B-B14F-4D97-AF65-F5344CB8AC3E}">
        <p14:creationId xmlns:p14="http://schemas.microsoft.com/office/powerpoint/2010/main" val="2161444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Angular JS</a:t>
            </a:r>
            <a:endParaRPr lang="en-US" dirty="0"/>
          </a:p>
        </p:txBody>
      </p:sp>
      <p:sp>
        <p:nvSpPr>
          <p:cNvPr id="3" name="Content Placeholder 2"/>
          <p:cNvSpPr>
            <a:spLocks noGrp="1"/>
          </p:cNvSpPr>
          <p:nvPr>
            <p:ph idx="1"/>
          </p:nvPr>
        </p:nvSpPr>
        <p:spPr>
          <a:xfrm>
            <a:off x="1009443" y="2057400"/>
            <a:ext cx="7125112" cy="3801398"/>
          </a:xfrm>
        </p:spPr>
        <p:txBody>
          <a:bodyPr>
            <a:normAutofit/>
          </a:bodyPr>
          <a:lstStyle/>
          <a:p>
            <a:r>
              <a:rPr lang="en-US" sz="2000" dirty="0" smtClean="0"/>
              <a:t>Automatic Initialization</a:t>
            </a:r>
          </a:p>
          <a:p>
            <a:pPr lvl="1"/>
            <a:r>
              <a:rPr lang="en-US" dirty="0" smtClean="0"/>
              <a:t>Loads module associated to ng-app</a:t>
            </a:r>
          </a:p>
          <a:p>
            <a:pPr lvl="1"/>
            <a:r>
              <a:rPr lang="en-US" dirty="0" smtClean="0"/>
              <a:t>Creates and initializes injector ($injector service)</a:t>
            </a:r>
          </a:p>
          <a:p>
            <a:pPr lvl="1"/>
            <a:r>
              <a:rPr lang="en-US" dirty="0" smtClean="0"/>
              <a:t>Compiles the DOM (root element)</a:t>
            </a:r>
          </a:p>
          <a:p>
            <a:r>
              <a:rPr lang="en-US" sz="2000" dirty="0" smtClean="0"/>
              <a:t>Manual Initialization</a:t>
            </a:r>
          </a:p>
          <a:p>
            <a:pPr lvl="1"/>
            <a:r>
              <a:rPr lang="en-US" sz="1800" dirty="0" err="1" smtClean="0">
                <a:latin typeface="Courier" pitchFamily="49" charset="0"/>
              </a:rPr>
              <a:t>angular.bootstrap</a:t>
            </a:r>
            <a:r>
              <a:rPr lang="en-US" sz="1800" dirty="0" smtClean="0">
                <a:latin typeface="Courier" pitchFamily="49" charset="0"/>
              </a:rPr>
              <a:t>(</a:t>
            </a:r>
            <a:r>
              <a:rPr lang="en-US" sz="1800" dirty="0" err="1" smtClean="0">
                <a:latin typeface="Courier" pitchFamily="49" charset="0"/>
              </a:rPr>
              <a:t>rootelement</a:t>
            </a:r>
            <a:r>
              <a:rPr lang="en-US" sz="1800" dirty="0" smtClean="0">
                <a:latin typeface="Courier" pitchFamily="49" charset="0"/>
              </a:rPr>
              <a:t>, [‘modules’])</a:t>
            </a:r>
          </a:p>
          <a:p>
            <a:pPr lvl="1"/>
            <a:r>
              <a:rPr lang="en-US" dirty="0" smtClean="0"/>
              <a:t>Bootstrapping multiple applications on same page (Not recommended)</a:t>
            </a:r>
            <a:endParaRPr lang="en-US" dirty="0"/>
          </a:p>
        </p:txBody>
      </p:sp>
      <p:sp>
        <p:nvSpPr>
          <p:cNvPr id="4" name="Title 1"/>
          <p:cNvSpPr txBox="1">
            <a:spLocks/>
          </p:cNvSpPr>
          <p:nvPr/>
        </p:nvSpPr>
        <p:spPr>
          <a:xfrm>
            <a:off x="1104487" y="1371600"/>
            <a:ext cx="7125113" cy="6196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Angular JS Initialization Process</a:t>
            </a:r>
            <a:endParaRPr lang="en-US" sz="1800" dirty="0"/>
          </a:p>
        </p:txBody>
      </p:sp>
    </p:spTree>
    <p:extLst>
      <p:ext uri="{BB962C8B-B14F-4D97-AF65-F5344CB8AC3E}">
        <p14:creationId xmlns:p14="http://schemas.microsoft.com/office/powerpoint/2010/main" val="172889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494" y="1333500"/>
            <a:ext cx="2362200" cy="457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Browser</a:t>
            </a:r>
            <a:endParaRPr lang="en-US" b="1" dirty="0"/>
          </a:p>
        </p:txBody>
      </p:sp>
      <p:sp>
        <p:nvSpPr>
          <p:cNvPr id="3" name="Rectangle 2"/>
          <p:cNvSpPr/>
          <p:nvPr/>
        </p:nvSpPr>
        <p:spPr>
          <a:xfrm>
            <a:off x="4572000" y="1333500"/>
            <a:ext cx="3200400" cy="457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19700" y="1676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Loads module</a:t>
            </a:r>
          </a:p>
          <a:p>
            <a:pPr algn="ctr"/>
            <a:r>
              <a:rPr lang="en-US" sz="1400" dirty="0" smtClean="0"/>
              <a:t>ng-app=“module”</a:t>
            </a:r>
            <a:endParaRPr lang="en-US" sz="1400" dirty="0"/>
          </a:p>
        </p:txBody>
      </p:sp>
      <p:sp>
        <p:nvSpPr>
          <p:cNvPr id="5" name="Rectangle 4"/>
          <p:cNvSpPr/>
          <p:nvPr/>
        </p:nvSpPr>
        <p:spPr>
          <a:xfrm>
            <a:off x="5257800" y="3200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Creates injector</a:t>
            </a:r>
          </a:p>
          <a:p>
            <a:pPr algn="ctr"/>
            <a:r>
              <a:rPr lang="en-US" sz="1400" dirty="0"/>
              <a:t>$injector</a:t>
            </a:r>
          </a:p>
        </p:txBody>
      </p:sp>
      <p:sp>
        <p:nvSpPr>
          <p:cNvPr id="6" name="Rectangle 5"/>
          <p:cNvSpPr/>
          <p:nvPr/>
        </p:nvSpPr>
        <p:spPr>
          <a:xfrm>
            <a:off x="5257800" y="49530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Compiles </a:t>
            </a:r>
            <a:r>
              <a:rPr lang="en-US" sz="1400" dirty="0" smtClean="0"/>
              <a:t>DOM</a:t>
            </a:r>
            <a:endParaRPr lang="en-US" sz="1400" dirty="0"/>
          </a:p>
        </p:txBody>
      </p:sp>
      <p:sp>
        <p:nvSpPr>
          <p:cNvPr id="7" name="Rectangle 6"/>
          <p:cNvSpPr/>
          <p:nvPr/>
        </p:nvSpPr>
        <p:spPr>
          <a:xfrm>
            <a:off x="684094" y="1676400"/>
            <a:ext cx="1905000" cy="762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Static HTML (DOM)</a:t>
            </a:r>
            <a:endParaRPr lang="en-US" sz="1400" dirty="0"/>
          </a:p>
        </p:txBody>
      </p:sp>
      <p:sp>
        <p:nvSpPr>
          <p:cNvPr id="8" name="Rectangle 7"/>
          <p:cNvSpPr/>
          <p:nvPr/>
        </p:nvSpPr>
        <p:spPr>
          <a:xfrm>
            <a:off x="684094" y="4800600"/>
            <a:ext cx="1905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Dynamic HTML </a:t>
            </a:r>
            <a:r>
              <a:rPr lang="en-US" sz="1400" dirty="0"/>
              <a:t>(DOM</a:t>
            </a:r>
            <a:r>
              <a:rPr lang="en-US" sz="1400" dirty="0" smtClean="0"/>
              <a:t>)</a:t>
            </a:r>
          </a:p>
          <a:p>
            <a:pPr algn="ctr"/>
            <a:r>
              <a:rPr lang="en-US" sz="1400" dirty="0" smtClean="0"/>
              <a:t>View</a:t>
            </a:r>
            <a:endParaRPr lang="en-US" sz="1400" dirty="0"/>
          </a:p>
        </p:txBody>
      </p:sp>
      <p:cxnSp>
        <p:nvCxnSpPr>
          <p:cNvPr id="10" name="Straight Arrow Connector 9"/>
          <p:cNvCxnSpPr/>
          <p:nvPr/>
        </p:nvCxnSpPr>
        <p:spPr>
          <a:xfrm>
            <a:off x="2703394" y="2057400"/>
            <a:ext cx="24020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8552" y="2500384"/>
            <a:ext cx="0" cy="6096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210300" y="4038600"/>
            <a:ext cx="571500" cy="3048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65294" y="5334000"/>
            <a:ext cx="24401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0" y="1295400"/>
            <a:ext cx="1574470" cy="369332"/>
          </a:xfrm>
          <a:prstGeom prst="rect">
            <a:avLst/>
          </a:prstGeom>
          <a:noFill/>
        </p:spPr>
        <p:txBody>
          <a:bodyPr wrap="none" rtlCol="0">
            <a:spAutoFit/>
          </a:bodyPr>
          <a:lstStyle/>
          <a:p>
            <a:r>
              <a:rPr lang="en-US" b="1" dirty="0" smtClean="0"/>
              <a:t>Angular JS</a:t>
            </a:r>
            <a:endParaRPr lang="en-US" b="1" dirty="0"/>
          </a:p>
        </p:txBody>
      </p:sp>
      <p:sp>
        <p:nvSpPr>
          <p:cNvPr id="21" name="TextBox 20"/>
          <p:cNvSpPr txBox="1"/>
          <p:nvPr/>
        </p:nvSpPr>
        <p:spPr>
          <a:xfrm>
            <a:off x="2743200" y="1730992"/>
            <a:ext cx="1891864" cy="646331"/>
          </a:xfrm>
          <a:prstGeom prst="rect">
            <a:avLst/>
          </a:prstGeom>
          <a:noFill/>
        </p:spPr>
        <p:txBody>
          <a:bodyPr wrap="none" rtlCol="0">
            <a:spAutoFit/>
          </a:bodyPr>
          <a:lstStyle/>
          <a:p>
            <a:pPr algn="ctr"/>
            <a:r>
              <a:rPr lang="en-US" sz="1200" b="1" dirty="0" smtClean="0"/>
              <a:t>On </a:t>
            </a:r>
          </a:p>
          <a:p>
            <a:pPr algn="ctr"/>
            <a:endParaRPr lang="en-US" sz="1200" b="1" dirty="0" smtClean="0"/>
          </a:p>
          <a:p>
            <a:pPr algn="ctr"/>
            <a:r>
              <a:rPr lang="en-US" sz="1200" b="1" dirty="0" err="1" smtClean="0"/>
              <a:t>DOMContentLoaded</a:t>
            </a:r>
            <a:endParaRPr lang="en-US" sz="1200" b="1" dirty="0"/>
          </a:p>
        </p:txBody>
      </p:sp>
      <p:sp>
        <p:nvSpPr>
          <p:cNvPr id="22" name="TextBox 21"/>
          <p:cNvSpPr txBox="1"/>
          <p:nvPr/>
        </p:nvSpPr>
        <p:spPr>
          <a:xfrm>
            <a:off x="4886559" y="4264223"/>
            <a:ext cx="2733441" cy="307777"/>
          </a:xfrm>
          <a:prstGeom prst="rect">
            <a:avLst/>
          </a:prstGeom>
          <a:noFill/>
        </p:spPr>
        <p:txBody>
          <a:bodyPr wrap="none" rtlCol="0">
            <a:spAutoFit/>
          </a:bodyPr>
          <a:lstStyle/>
          <a:p>
            <a:r>
              <a:rPr lang="en-US" sz="1400" b="1" dirty="0" smtClean="0"/>
              <a:t>$compile        $</a:t>
            </a:r>
            <a:r>
              <a:rPr lang="en-US" sz="1400" b="1" dirty="0" err="1" smtClean="0"/>
              <a:t>rootScope</a:t>
            </a:r>
            <a:endParaRPr lang="en-US" sz="1400" b="1" dirty="0"/>
          </a:p>
        </p:txBody>
      </p:sp>
      <p:cxnSp>
        <p:nvCxnSpPr>
          <p:cNvPr id="23" name="Straight Arrow Connector 22"/>
          <p:cNvCxnSpPr/>
          <p:nvPr/>
        </p:nvCxnSpPr>
        <p:spPr>
          <a:xfrm flipH="1">
            <a:off x="6555640" y="4572000"/>
            <a:ext cx="302361"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86400" y="4019617"/>
            <a:ext cx="605265" cy="32378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86400" y="4572000"/>
            <a:ext cx="302632"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2786" y="545826"/>
            <a:ext cx="4278735" cy="461665"/>
          </a:xfrm>
          <a:prstGeom prst="rect">
            <a:avLst/>
          </a:prstGeom>
          <a:noFill/>
        </p:spPr>
        <p:txBody>
          <a:bodyPr wrap="none" rtlCol="0">
            <a:spAutoFit/>
          </a:bodyPr>
          <a:lstStyle/>
          <a:p>
            <a:r>
              <a:rPr lang="en-US" sz="2400" b="1" dirty="0"/>
              <a:t>Automatic </a:t>
            </a:r>
            <a:r>
              <a:rPr lang="en-US" sz="2400" b="1" dirty="0" smtClean="0"/>
              <a:t>Initialization</a:t>
            </a:r>
            <a:endParaRPr lang="en-US" sz="2400" b="1" dirty="0"/>
          </a:p>
        </p:txBody>
      </p:sp>
    </p:spTree>
    <p:extLst>
      <p:ext uri="{BB962C8B-B14F-4D97-AF65-F5344CB8AC3E}">
        <p14:creationId xmlns:p14="http://schemas.microsoft.com/office/powerpoint/2010/main" val="402681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457200"/>
            <a:ext cx="7125113" cy="924475"/>
          </a:xfrm>
        </p:spPr>
        <p:txBody>
          <a:bodyPr/>
          <a:lstStyle/>
          <a:p>
            <a:r>
              <a:rPr lang="en-US" dirty="0" smtClean="0"/>
              <a:t>Day 2</a:t>
            </a:r>
            <a:endParaRPr lang="en-US" dirty="0"/>
          </a:p>
        </p:txBody>
      </p:sp>
      <p:sp>
        <p:nvSpPr>
          <p:cNvPr id="3" name="Content Placeholder 2"/>
          <p:cNvSpPr>
            <a:spLocks noGrp="1"/>
          </p:cNvSpPr>
          <p:nvPr>
            <p:ph idx="1"/>
          </p:nvPr>
        </p:nvSpPr>
        <p:spPr>
          <a:xfrm>
            <a:off x="1009443" y="2057400"/>
            <a:ext cx="7125112" cy="3801398"/>
          </a:xfrm>
        </p:spPr>
        <p:txBody>
          <a:bodyPr>
            <a:normAutofit lnSpcReduction="10000"/>
          </a:bodyPr>
          <a:lstStyle/>
          <a:p>
            <a:r>
              <a:rPr lang="en-US" sz="2000" dirty="0" smtClean="0"/>
              <a:t>Can We bootstrap 2 different root-elements (DOM) with a single module? </a:t>
            </a:r>
            <a:r>
              <a:rPr lang="en-US" sz="2000" dirty="0"/>
              <a:t> </a:t>
            </a:r>
            <a:r>
              <a:rPr lang="en-US" sz="2000" dirty="0" smtClean="0">
                <a:solidFill>
                  <a:srgbClr val="FFFF00"/>
                </a:solidFill>
              </a:rPr>
              <a:t>(YES)</a:t>
            </a:r>
          </a:p>
          <a:p>
            <a:pPr marL="0" indent="0">
              <a:buNone/>
            </a:pPr>
            <a:endParaRPr lang="en-US" sz="2000" dirty="0" smtClean="0"/>
          </a:p>
          <a:p>
            <a:r>
              <a:rPr lang="en-US" sz="2000" dirty="0" smtClean="0"/>
              <a:t>Can We bootstrap single root-element with two modules, one after another? How angular behaves? </a:t>
            </a:r>
            <a:r>
              <a:rPr lang="en-US" sz="2000" dirty="0" smtClean="0">
                <a:solidFill>
                  <a:srgbClr val="FFFF00"/>
                </a:solidFill>
              </a:rPr>
              <a:t>(NO)</a:t>
            </a:r>
          </a:p>
          <a:p>
            <a:pPr marL="0" indent="0">
              <a:buNone/>
            </a:pPr>
            <a:endParaRPr lang="en-US" sz="2000" dirty="0" smtClean="0"/>
          </a:p>
          <a:p>
            <a:r>
              <a:rPr lang="en-US" sz="2000" dirty="0" smtClean="0"/>
              <a:t>How can we select/get DOM elements using angular? Why We see selecting DOM elements with jQuery Way, in angular JS at many of the places and times?</a:t>
            </a:r>
            <a:endParaRPr lang="en-US" sz="2000" dirty="0"/>
          </a:p>
        </p:txBody>
      </p:sp>
      <p:sp>
        <p:nvSpPr>
          <p:cNvPr id="4" name="Title 1"/>
          <p:cNvSpPr txBox="1">
            <a:spLocks/>
          </p:cNvSpPr>
          <p:nvPr/>
        </p:nvSpPr>
        <p:spPr>
          <a:xfrm>
            <a:off x="914400" y="1219200"/>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t>Questions from Day 1 Session:</a:t>
            </a:r>
            <a:endParaRPr lang="en-US" sz="2400" b="1" dirty="0"/>
          </a:p>
        </p:txBody>
      </p:sp>
    </p:spTree>
    <p:extLst>
      <p:ext uri="{BB962C8B-B14F-4D97-AF65-F5344CB8AC3E}">
        <p14:creationId xmlns:p14="http://schemas.microsoft.com/office/powerpoint/2010/main" val="1182156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125113" cy="924475"/>
          </a:xfrm>
        </p:spPr>
        <p:txBody>
          <a:bodyPr/>
          <a:lstStyle/>
          <a:p>
            <a:r>
              <a:rPr lang="en-US" dirty="0" smtClean="0"/>
              <a:t>Select/Get DOM elements</a:t>
            </a:r>
            <a:endParaRPr lang="en-US" dirty="0"/>
          </a:p>
        </p:txBody>
      </p:sp>
      <p:sp>
        <p:nvSpPr>
          <p:cNvPr id="3" name="Content Placeholder 2"/>
          <p:cNvSpPr>
            <a:spLocks noGrp="1"/>
          </p:cNvSpPr>
          <p:nvPr>
            <p:ph idx="1"/>
          </p:nvPr>
        </p:nvSpPr>
        <p:spPr>
          <a:xfrm>
            <a:off x="863221" y="2825256"/>
            <a:ext cx="7204881" cy="3880344"/>
          </a:xfrm>
        </p:spPr>
        <p:txBody>
          <a:bodyPr>
            <a:noAutofit/>
          </a:bodyPr>
          <a:lstStyle/>
          <a:p>
            <a:r>
              <a:rPr lang="en-US" dirty="0" smtClean="0"/>
              <a:t>Angular comes up with inbuilt lite version of jQuery known as </a:t>
            </a:r>
            <a:r>
              <a:rPr lang="en-US" dirty="0" err="1" smtClean="0"/>
              <a:t>JQLite</a:t>
            </a:r>
            <a:r>
              <a:rPr lang="en-US" dirty="0" smtClean="0"/>
              <a:t>.</a:t>
            </a:r>
          </a:p>
          <a:p>
            <a:pPr marL="0" indent="0">
              <a:buNone/>
            </a:pPr>
            <a:endParaRPr lang="en-US" dirty="0" smtClean="0"/>
          </a:p>
          <a:p>
            <a:r>
              <a:rPr lang="en-US" dirty="0" smtClean="0"/>
              <a:t>It is a subset of jQuery that allows </a:t>
            </a:r>
            <a:r>
              <a:rPr lang="en-US" dirty="0"/>
              <a:t>AngularJS to manipulate the DOM in a cross-browser compatible way</a:t>
            </a:r>
            <a:r>
              <a:rPr lang="en-US" dirty="0" smtClean="0"/>
              <a:t> but has a very limited number functions.</a:t>
            </a:r>
          </a:p>
          <a:p>
            <a:pPr marL="0" indent="0">
              <a:buNone/>
            </a:pPr>
            <a:endParaRPr lang="en-US" dirty="0" smtClean="0"/>
          </a:p>
          <a:p>
            <a:r>
              <a:rPr lang="en-US" dirty="0" smtClean="0"/>
              <a:t>But if you load jQuery in your page before angular loads, angular JS creates an alias to jQuery and that is named as </a:t>
            </a:r>
            <a:r>
              <a:rPr lang="en-US" b="1" dirty="0" err="1" smtClean="0"/>
              <a:t>angular.element</a:t>
            </a:r>
            <a:endParaRPr lang="en-US" b="1" dirty="0" smtClean="0"/>
          </a:p>
        </p:txBody>
      </p:sp>
      <p:sp>
        <p:nvSpPr>
          <p:cNvPr id="4" name="TextBox 3"/>
          <p:cNvSpPr txBox="1"/>
          <p:nvPr/>
        </p:nvSpPr>
        <p:spPr>
          <a:xfrm>
            <a:off x="838200" y="1447800"/>
            <a:ext cx="3654975" cy="369332"/>
          </a:xfrm>
          <a:prstGeom prst="rect">
            <a:avLst/>
          </a:prstGeom>
          <a:noFill/>
        </p:spPr>
        <p:txBody>
          <a:bodyPr wrap="none" rtlCol="0">
            <a:spAutoFit/>
          </a:bodyPr>
          <a:lstStyle/>
          <a:p>
            <a:r>
              <a:rPr lang="en-US" dirty="0" smtClean="0"/>
              <a:t>Selecting elements may be :</a:t>
            </a:r>
          </a:p>
        </p:txBody>
      </p:sp>
      <p:sp>
        <p:nvSpPr>
          <p:cNvPr id="5" name="Content Placeholder 2"/>
          <p:cNvSpPr txBox="1">
            <a:spLocks/>
          </p:cNvSpPr>
          <p:nvPr/>
        </p:nvSpPr>
        <p:spPr>
          <a:xfrm>
            <a:off x="2329218" y="1600200"/>
            <a:ext cx="4452582" cy="129540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r>
              <a:rPr lang="en-US" dirty="0"/>
              <a:t>Select element as string</a:t>
            </a:r>
          </a:p>
          <a:p>
            <a:r>
              <a:rPr lang="en-US" dirty="0"/>
              <a:t>Select element with </a:t>
            </a:r>
            <a:r>
              <a:rPr lang="en-US" dirty="0" smtClean="0"/>
              <a:t>data</a:t>
            </a:r>
            <a:endParaRPr lang="en-US" dirty="0"/>
          </a:p>
        </p:txBody>
      </p:sp>
    </p:spTree>
    <p:extLst>
      <p:ext uri="{BB962C8B-B14F-4D97-AF65-F5344CB8AC3E}">
        <p14:creationId xmlns:p14="http://schemas.microsoft.com/office/powerpoint/2010/main" val="2043159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6301</TotalTime>
  <Words>677</Words>
  <Application>Microsoft Office PowerPoint</Application>
  <PresentationFormat>On-screen Show (4:3)</PresentationFormat>
  <Paragraphs>133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Winter</vt:lpstr>
      <vt:lpstr>Angular JS</vt:lpstr>
      <vt:lpstr>Overview</vt:lpstr>
      <vt:lpstr>MVC Architecture</vt:lpstr>
      <vt:lpstr>MVC Architecture</vt:lpstr>
      <vt:lpstr>Installing Angular JS</vt:lpstr>
      <vt:lpstr>Bootstrap Angular JS</vt:lpstr>
      <vt:lpstr>PowerPoint Presentation</vt:lpstr>
      <vt:lpstr>Day 2</vt:lpstr>
      <vt:lpstr>Select/Get DOM elements</vt:lpstr>
      <vt:lpstr>Data Binding</vt:lpstr>
      <vt:lpstr>One Way Data Binding</vt:lpstr>
      <vt:lpstr>Two Way Data Binding</vt:lpstr>
      <vt:lpstr>Modules     angular.module()</vt:lpstr>
      <vt:lpstr>Modules     angular.module(“name”).config()</vt:lpstr>
      <vt:lpstr>Controllers</vt:lpstr>
      <vt:lpstr>Extending HTML DOM with inbuilt Directives </vt:lpstr>
      <vt:lpstr>Day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Sunil Kumar 14</dc:creator>
  <cp:lastModifiedBy>WIN764BIT</cp:lastModifiedBy>
  <cp:revision>73</cp:revision>
  <dcterms:created xsi:type="dcterms:W3CDTF">2006-08-16T00:00:00Z</dcterms:created>
  <dcterms:modified xsi:type="dcterms:W3CDTF">2017-03-10T10:25:02Z</dcterms:modified>
</cp:coreProperties>
</file>