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9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5" r:id="rId18"/>
    <p:sldId id="271" r:id="rId19"/>
    <p:sldId id="272" r:id="rId20"/>
    <p:sldId id="274" r:id="rId21"/>
    <p:sldId id="273"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1" r:id="rId37"/>
    <p:sldId id="290" r:id="rId38"/>
    <p:sldId id="292" r:id="rId39"/>
    <p:sldId id="2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il Prakash" initials="SP" lastIdx="1" clrIdx="0">
    <p:extLst>
      <p:ext uri="{19B8F6BF-5375-455C-9EA6-DF929625EA0E}">
        <p15:presenceInfo xmlns:p15="http://schemas.microsoft.com/office/powerpoint/2012/main" userId="S-1-5-21-883503816-1278549224-3247622021-100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D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660"/>
  </p:normalViewPr>
  <p:slideViewPr>
    <p:cSldViewPr snapToGrid="0">
      <p:cViewPr varScale="1">
        <p:scale>
          <a:sx n="115" d="100"/>
          <a:sy n="115" d="100"/>
        </p:scale>
        <p:origin x="40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A8D47F-A327-41E9-83C8-F6BDCB0A73F5}"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6F35A-EA1C-4AB0-8753-0FDFB74DE70A}" type="slidenum">
              <a:rPr lang="en-US" smtClean="0"/>
              <a:t>‹#›</a:t>
            </a:fld>
            <a:endParaRPr lang="en-US"/>
          </a:p>
        </p:txBody>
      </p:sp>
    </p:spTree>
    <p:extLst>
      <p:ext uri="{BB962C8B-B14F-4D97-AF65-F5344CB8AC3E}">
        <p14:creationId xmlns:p14="http://schemas.microsoft.com/office/powerpoint/2010/main" val="228763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8D47F-A327-41E9-83C8-F6BDCB0A73F5}"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6F35A-EA1C-4AB0-8753-0FDFB74DE70A}" type="slidenum">
              <a:rPr lang="en-US" smtClean="0"/>
              <a:t>‹#›</a:t>
            </a:fld>
            <a:endParaRPr lang="en-US"/>
          </a:p>
        </p:txBody>
      </p:sp>
    </p:spTree>
    <p:extLst>
      <p:ext uri="{BB962C8B-B14F-4D97-AF65-F5344CB8AC3E}">
        <p14:creationId xmlns:p14="http://schemas.microsoft.com/office/powerpoint/2010/main" val="1669774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8D47F-A327-41E9-83C8-F6BDCB0A73F5}"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6F35A-EA1C-4AB0-8753-0FDFB74DE70A}" type="slidenum">
              <a:rPr lang="en-US" smtClean="0"/>
              <a:t>‹#›</a:t>
            </a:fld>
            <a:endParaRPr lang="en-US"/>
          </a:p>
        </p:txBody>
      </p:sp>
    </p:spTree>
    <p:extLst>
      <p:ext uri="{BB962C8B-B14F-4D97-AF65-F5344CB8AC3E}">
        <p14:creationId xmlns:p14="http://schemas.microsoft.com/office/powerpoint/2010/main" val="110278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8D47F-A327-41E9-83C8-F6BDCB0A73F5}"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6F35A-EA1C-4AB0-8753-0FDFB74DE70A}" type="slidenum">
              <a:rPr lang="en-US" smtClean="0"/>
              <a:t>‹#›</a:t>
            </a:fld>
            <a:endParaRPr lang="en-US"/>
          </a:p>
        </p:txBody>
      </p:sp>
    </p:spTree>
    <p:extLst>
      <p:ext uri="{BB962C8B-B14F-4D97-AF65-F5344CB8AC3E}">
        <p14:creationId xmlns:p14="http://schemas.microsoft.com/office/powerpoint/2010/main" val="676617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A8D47F-A327-41E9-83C8-F6BDCB0A73F5}"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6F35A-EA1C-4AB0-8753-0FDFB74DE70A}" type="slidenum">
              <a:rPr lang="en-US" smtClean="0"/>
              <a:t>‹#›</a:t>
            </a:fld>
            <a:endParaRPr lang="en-US"/>
          </a:p>
        </p:txBody>
      </p:sp>
    </p:spTree>
    <p:extLst>
      <p:ext uri="{BB962C8B-B14F-4D97-AF65-F5344CB8AC3E}">
        <p14:creationId xmlns:p14="http://schemas.microsoft.com/office/powerpoint/2010/main" val="1531732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A8D47F-A327-41E9-83C8-F6BDCB0A73F5}"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6F35A-EA1C-4AB0-8753-0FDFB74DE70A}" type="slidenum">
              <a:rPr lang="en-US" smtClean="0"/>
              <a:t>‹#›</a:t>
            </a:fld>
            <a:endParaRPr lang="en-US"/>
          </a:p>
        </p:txBody>
      </p:sp>
    </p:spTree>
    <p:extLst>
      <p:ext uri="{BB962C8B-B14F-4D97-AF65-F5344CB8AC3E}">
        <p14:creationId xmlns:p14="http://schemas.microsoft.com/office/powerpoint/2010/main" val="960754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A8D47F-A327-41E9-83C8-F6BDCB0A73F5}" type="datetimeFigureOut">
              <a:rPr lang="en-US" smtClean="0"/>
              <a:t>11/12/2019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6F35A-EA1C-4AB0-8753-0FDFB74DE70A}" type="slidenum">
              <a:rPr lang="en-US" smtClean="0"/>
              <a:t>‹#›</a:t>
            </a:fld>
            <a:endParaRPr lang="en-US"/>
          </a:p>
        </p:txBody>
      </p:sp>
    </p:spTree>
    <p:extLst>
      <p:ext uri="{BB962C8B-B14F-4D97-AF65-F5344CB8AC3E}">
        <p14:creationId xmlns:p14="http://schemas.microsoft.com/office/powerpoint/2010/main" val="299764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A8D47F-A327-41E9-83C8-F6BDCB0A73F5}" type="datetimeFigureOut">
              <a:rPr lang="en-US" smtClean="0"/>
              <a:t>11/12/2019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6F35A-EA1C-4AB0-8753-0FDFB74DE70A}" type="slidenum">
              <a:rPr lang="en-US" smtClean="0"/>
              <a:t>‹#›</a:t>
            </a:fld>
            <a:endParaRPr lang="en-US"/>
          </a:p>
        </p:txBody>
      </p:sp>
    </p:spTree>
    <p:extLst>
      <p:ext uri="{BB962C8B-B14F-4D97-AF65-F5344CB8AC3E}">
        <p14:creationId xmlns:p14="http://schemas.microsoft.com/office/powerpoint/2010/main" val="1871484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8D47F-A327-41E9-83C8-F6BDCB0A73F5}" type="datetimeFigureOut">
              <a:rPr lang="en-US" smtClean="0"/>
              <a:t>11/12/2019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6F35A-EA1C-4AB0-8753-0FDFB74DE70A}" type="slidenum">
              <a:rPr lang="en-US" smtClean="0"/>
              <a:t>‹#›</a:t>
            </a:fld>
            <a:endParaRPr lang="en-US"/>
          </a:p>
        </p:txBody>
      </p:sp>
    </p:spTree>
    <p:extLst>
      <p:ext uri="{BB962C8B-B14F-4D97-AF65-F5344CB8AC3E}">
        <p14:creationId xmlns:p14="http://schemas.microsoft.com/office/powerpoint/2010/main" val="560712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8D47F-A327-41E9-83C8-F6BDCB0A73F5}"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6F35A-EA1C-4AB0-8753-0FDFB74DE70A}" type="slidenum">
              <a:rPr lang="en-US" smtClean="0"/>
              <a:t>‹#›</a:t>
            </a:fld>
            <a:endParaRPr lang="en-US"/>
          </a:p>
        </p:txBody>
      </p:sp>
    </p:spTree>
    <p:extLst>
      <p:ext uri="{BB962C8B-B14F-4D97-AF65-F5344CB8AC3E}">
        <p14:creationId xmlns:p14="http://schemas.microsoft.com/office/powerpoint/2010/main" val="2380086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8D47F-A327-41E9-83C8-F6BDCB0A73F5}"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6F35A-EA1C-4AB0-8753-0FDFB74DE70A}" type="slidenum">
              <a:rPr lang="en-US" smtClean="0"/>
              <a:t>‹#›</a:t>
            </a:fld>
            <a:endParaRPr lang="en-US"/>
          </a:p>
        </p:txBody>
      </p:sp>
    </p:spTree>
    <p:extLst>
      <p:ext uri="{BB962C8B-B14F-4D97-AF65-F5344CB8AC3E}">
        <p14:creationId xmlns:p14="http://schemas.microsoft.com/office/powerpoint/2010/main" val="4097001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8D47F-A327-41E9-83C8-F6BDCB0A73F5}" type="datetimeFigureOut">
              <a:rPr lang="en-US" smtClean="0"/>
              <a:t>11/12/2019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6F35A-EA1C-4AB0-8753-0FDFB74DE70A}" type="slidenum">
              <a:rPr lang="en-US" smtClean="0"/>
              <a:t>‹#›</a:t>
            </a:fld>
            <a:endParaRPr lang="en-US"/>
          </a:p>
        </p:txBody>
      </p:sp>
    </p:spTree>
    <p:extLst>
      <p:ext uri="{BB962C8B-B14F-4D97-AF65-F5344CB8AC3E}">
        <p14:creationId xmlns:p14="http://schemas.microsoft.com/office/powerpoint/2010/main" val="421289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292760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8773"/>
            <a:ext cx="10515600" cy="6236414"/>
          </a:xfrm>
        </p:spPr>
        <p:txBody>
          <a:bodyPr>
            <a:normAutofit lnSpcReduction="10000"/>
          </a:bodyPr>
          <a:lstStyle/>
          <a:p>
            <a:r>
              <a:rPr lang="en-US" b="1" u="sng" dirty="0" smtClean="0"/>
              <a:t>Interfaces provided by service Startup Manager</a:t>
            </a:r>
            <a:endParaRPr lang="en-US" b="1" u="sng" dirty="0"/>
          </a:p>
          <a:p>
            <a:pPr>
              <a:buFont typeface="Wingdings" panose="05000000000000000000" pitchFamily="2" charset="2"/>
              <a:buChar char="Ø"/>
            </a:pPr>
            <a:r>
              <a:rPr lang="en-US" dirty="0" smtClean="0"/>
              <a:t>            CI::</a:t>
            </a:r>
            <a:r>
              <a:rPr lang="en-US" dirty="0" err="1" smtClean="0"/>
              <a:t>ServiceStartupManager</a:t>
            </a:r>
            <a:r>
              <a:rPr lang="en-US" dirty="0" smtClean="0"/>
              <a:t>::Client</a:t>
            </a:r>
          </a:p>
          <a:p>
            <a:pPr>
              <a:buFont typeface="Wingdings" panose="05000000000000000000" pitchFamily="2" charset="2"/>
              <a:buChar char="Ø"/>
            </a:pPr>
            <a:r>
              <a:rPr lang="en-US" dirty="0"/>
              <a:t>  </a:t>
            </a:r>
            <a:r>
              <a:rPr lang="en-US" dirty="0" smtClean="0"/>
              <a:t>          CI::</a:t>
            </a:r>
            <a:r>
              <a:rPr lang="en-US" dirty="0" err="1" smtClean="0"/>
              <a:t>ServiceStartupManager</a:t>
            </a:r>
            <a:r>
              <a:rPr lang="en-US" dirty="0" smtClean="0"/>
              <a:t>::</a:t>
            </a:r>
            <a:r>
              <a:rPr lang="en-US" dirty="0" err="1" smtClean="0"/>
              <a:t>ClientRef</a:t>
            </a:r>
            <a:endParaRPr lang="en-US" dirty="0" smtClean="0"/>
          </a:p>
          <a:p>
            <a:pPr>
              <a:buFont typeface="Wingdings" panose="05000000000000000000" pitchFamily="2" charset="2"/>
              <a:buChar char="Ø"/>
            </a:pPr>
            <a:r>
              <a:rPr lang="en-US" dirty="0"/>
              <a:t> </a:t>
            </a:r>
            <a:r>
              <a:rPr lang="en-US" dirty="0" smtClean="0"/>
              <a:t>           CI::</a:t>
            </a:r>
            <a:r>
              <a:rPr lang="en-US" dirty="0" err="1" smtClean="0"/>
              <a:t>ServiceStartupManager</a:t>
            </a:r>
            <a:r>
              <a:rPr lang="en-US" dirty="0" smtClean="0"/>
              <a:t>::</a:t>
            </a:r>
            <a:r>
              <a:rPr lang="en-US" dirty="0" err="1" smtClean="0"/>
              <a:t>SSMContracts</a:t>
            </a:r>
            <a:endParaRPr lang="en-US" dirty="0" smtClean="0"/>
          </a:p>
          <a:p>
            <a:pPr>
              <a:buFont typeface="Wingdings" panose="05000000000000000000" pitchFamily="2" charset="2"/>
              <a:buChar char="Ø"/>
            </a:pPr>
            <a:r>
              <a:rPr lang="en-US" dirty="0"/>
              <a:t> </a:t>
            </a:r>
            <a:r>
              <a:rPr lang="en-US" dirty="0" smtClean="0"/>
              <a:t>           CI::</a:t>
            </a:r>
            <a:r>
              <a:rPr lang="en-US" dirty="0" err="1" smtClean="0"/>
              <a:t>ServiceStartupManager</a:t>
            </a:r>
            <a:r>
              <a:rPr lang="en-US" dirty="0" smtClean="0"/>
              <a:t>::</a:t>
            </a:r>
            <a:r>
              <a:rPr lang="en-US" dirty="0" err="1" smtClean="0"/>
              <a:t>SSMContracts</a:t>
            </a:r>
            <a:r>
              <a:rPr lang="en-US" dirty="0" smtClean="0"/>
              <a:t>::</a:t>
            </a:r>
            <a:r>
              <a:rPr lang="en-US" dirty="0" err="1" smtClean="0"/>
              <a:t>stSetPriorityBus</a:t>
            </a:r>
            <a:endParaRPr lang="en-US" dirty="0" smtClean="0"/>
          </a:p>
          <a:p>
            <a:pPr marL="0" indent="0">
              <a:buNone/>
            </a:pPr>
            <a:endParaRPr lang="en-US" dirty="0"/>
          </a:p>
          <a:p>
            <a:pPr>
              <a:buFont typeface="Wingdings" panose="05000000000000000000" pitchFamily="2" charset="2"/>
              <a:buChar char="Ø"/>
            </a:pPr>
            <a:r>
              <a:rPr lang="en-US" b="1" dirty="0" smtClean="0"/>
              <a:t>   </a:t>
            </a:r>
            <a:r>
              <a:rPr lang="en-US" b="1" u="sng" dirty="0" smtClean="0"/>
              <a:t>CI::</a:t>
            </a:r>
            <a:r>
              <a:rPr lang="en-US" b="1" u="sng" dirty="0" err="1" smtClean="0"/>
              <a:t>ServiceStartupManager</a:t>
            </a:r>
            <a:r>
              <a:rPr lang="en-US" b="1" u="sng" dirty="0" smtClean="0"/>
              <a:t>::Client   API’s </a:t>
            </a:r>
            <a:r>
              <a:rPr lang="en-US" dirty="0" smtClean="0"/>
              <a:t>:</a:t>
            </a:r>
          </a:p>
          <a:p>
            <a:pPr>
              <a:buFont typeface="Wingdings" panose="05000000000000000000" pitchFamily="2" charset="2"/>
              <a:buChar char="q"/>
            </a:pPr>
            <a:r>
              <a:rPr lang="en-US" dirty="0" smtClean="0"/>
              <a:t>     Virtual ~Client() ; </a:t>
            </a:r>
          </a:p>
          <a:p>
            <a:pPr marL="0" indent="0">
              <a:buNone/>
            </a:pPr>
            <a:r>
              <a:rPr lang="en-US" dirty="0"/>
              <a:t> </a:t>
            </a:r>
            <a:r>
              <a:rPr lang="en-US" dirty="0" smtClean="0"/>
              <a:t>           </a:t>
            </a:r>
            <a:r>
              <a:rPr lang="en-US" sz="2000" dirty="0" smtClean="0"/>
              <a:t>-&gt;  It is virtual destructor .</a:t>
            </a:r>
          </a:p>
          <a:p>
            <a:pPr>
              <a:buFont typeface="Wingdings" panose="05000000000000000000" pitchFamily="2" charset="2"/>
              <a:buChar char="q"/>
            </a:pPr>
            <a:r>
              <a:rPr lang="en-US" dirty="0" smtClean="0"/>
              <a:t> </a:t>
            </a:r>
            <a:r>
              <a:rPr lang="it-IT" dirty="0" smtClean="0"/>
              <a:t>static </a:t>
            </a:r>
            <a:r>
              <a:rPr lang="it-IT" dirty="0"/>
              <a:t>ClientRef Acquire(const ci::messagingsystem::MsgPortRef </a:t>
            </a:r>
            <a:r>
              <a:rPr lang="it-IT" dirty="0" smtClean="0"/>
              <a:t>servicePort, </a:t>
            </a:r>
            <a:r>
              <a:rPr lang="en-US" dirty="0" smtClean="0"/>
              <a:t> </a:t>
            </a:r>
            <a:r>
              <a:rPr lang="en-US" dirty="0" err="1" smtClean="0"/>
              <a:t>const</a:t>
            </a:r>
            <a:r>
              <a:rPr lang="en-US" dirty="0" smtClean="0"/>
              <a:t> ci::</a:t>
            </a:r>
            <a:r>
              <a:rPr lang="en-US" dirty="0" err="1" smtClean="0"/>
              <a:t>operatingenvironment</a:t>
            </a:r>
            <a:r>
              <a:rPr lang="en-US" dirty="0" smtClean="0"/>
              <a:t>::</a:t>
            </a:r>
            <a:r>
              <a:rPr lang="en-US" dirty="0" err="1" smtClean="0"/>
              <a:t>CString</a:t>
            </a:r>
            <a:r>
              <a:rPr lang="en-US" dirty="0" smtClean="0"/>
              <a:t> </a:t>
            </a:r>
            <a:r>
              <a:rPr lang="en-US" dirty="0" err="1" smtClean="0"/>
              <a:t>serviceName</a:t>
            </a:r>
            <a:r>
              <a:rPr lang="en-US" dirty="0" smtClean="0"/>
              <a:t>="_Anonymous");</a:t>
            </a:r>
          </a:p>
          <a:p>
            <a:pPr marL="0" indent="0">
              <a:buNone/>
            </a:pPr>
            <a:r>
              <a:rPr lang="en-US" sz="2000" dirty="0"/>
              <a:t> </a:t>
            </a:r>
            <a:r>
              <a:rPr lang="en-US" sz="2000" dirty="0" smtClean="0"/>
              <a:t>                -&gt;   service </a:t>
            </a:r>
            <a:r>
              <a:rPr lang="en-US" sz="2000" dirty="0"/>
              <a:t>can acquire client </a:t>
            </a:r>
            <a:r>
              <a:rPr lang="en-US" sz="2000" dirty="0" smtClean="0"/>
              <a:t>instance and use all client API’s .</a:t>
            </a:r>
          </a:p>
          <a:p>
            <a:pPr>
              <a:buFont typeface="Wingdings" panose="05000000000000000000" pitchFamily="2" charset="2"/>
              <a:buChar char="q"/>
            </a:pPr>
            <a:endParaRPr lang="en-US" dirty="0" smtClean="0"/>
          </a:p>
          <a:p>
            <a:pPr marL="0" indent="0">
              <a:buNone/>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22182975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208"/>
            <a:ext cx="10515600" cy="6349429"/>
          </a:xfrm>
        </p:spPr>
        <p:txBody>
          <a:bodyPr/>
          <a:lstStyle/>
          <a:p>
            <a:pPr>
              <a:buFont typeface="Wingdings" panose="05000000000000000000" pitchFamily="2" charset="2"/>
              <a:buChar char="q"/>
            </a:pPr>
            <a:r>
              <a:rPr lang="en-US" dirty="0" smtClean="0"/>
              <a:t>   </a:t>
            </a:r>
            <a:r>
              <a:rPr lang="en-US" dirty="0"/>
              <a:t> static Status Release(</a:t>
            </a:r>
            <a:r>
              <a:rPr lang="en-US" dirty="0" err="1"/>
              <a:t>const</a:t>
            </a:r>
            <a:r>
              <a:rPr lang="en-US" dirty="0"/>
              <a:t> ci::</a:t>
            </a:r>
            <a:r>
              <a:rPr lang="en-US" dirty="0" err="1"/>
              <a:t>operatingenvironment</a:t>
            </a:r>
            <a:r>
              <a:rPr lang="en-US" dirty="0"/>
              <a:t>::</a:t>
            </a:r>
            <a:r>
              <a:rPr lang="en-US" dirty="0" err="1"/>
              <a:t>CString</a:t>
            </a:r>
            <a:r>
              <a:rPr lang="en-US" dirty="0"/>
              <a:t> </a:t>
            </a:r>
            <a:r>
              <a:rPr lang="en-US" dirty="0" err="1"/>
              <a:t>serviceName</a:t>
            </a:r>
            <a:r>
              <a:rPr lang="en-US" dirty="0"/>
              <a:t>);</a:t>
            </a:r>
          </a:p>
          <a:p>
            <a:pPr marL="0" indent="0">
              <a:buNone/>
            </a:pPr>
            <a:r>
              <a:rPr lang="en-US" sz="2000" dirty="0" smtClean="0"/>
              <a:t>                  -&gt; Removes the maintained static reference .</a:t>
            </a:r>
          </a:p>
          <a:p>
            <a:pPr>
              <a:buFont typeface="Wingdings" panose="05000000000000000000" pitchFamily="2" charset="2"/>
              <a:buChar char="q"/>
            </a:pPr>
            <a:r>
              <a:rPr lang="en-US" dirty="0"/>
              <a:t> </a:t>
            </a:r>
            <a:r>
              <a:rPr lang="en-US" dirty="0" smtClean="0"/>
              <a:t>  </a:t>
            </a:r>
            <a:r>
              <a:rPr lang="en-US" dirty="0"/>
              <a:t> virtual Status </a:t>
            </a:r>
            <a:r>
              <a:rPr lang="en-US" dirty="0" err="1"/>
              <a:t>ChangeMode</a:t>
            </a:r>
            <a:r>
              <a:rPr lang="en-US" dirty="0"/>
              <a:t> (</a:t>
            </a:r>
            <a:r>
              <a:rPr lang="en-US" dirty="0" err="1" smtClean="0"/>
              <a:t>const</a:t>
            </a:r>
            <a:r>
              <a:rPr lang="en-US" dirty="0" smtClean="0"/>
              <a:t>   ci</a:t>
            </a:r>
            <a:r>
              <a:rPr lang="en-US" dirty="0"/>
              <a:t>::</a:t>
            </a:r>
            <a:r>
              <a:rPr lang="en-US" dirty="0" err="1" smtClean="0"/>
              <a:t>operatingenvironment</a:t>
            </a:r>
            <a:r>
              <a:rPr lang="en-US" dirty="0"/>
              <a:t>::</a:t>
            </a:r>
            <a:r>
              <a:rPr lang="en-US" dirty="0" err="1"/>
              <a:t>CString</a:t>
            </a:r>
            <a:r>
              <a:rPr lang="en-US" dirty="0"/>
              <a:t> </a:t>
            </a:r>
            <a:r>
              <a:rPr lang="en-US" dirty="0" err="1"/>
              <a:t>bootmode</a:t>
            </a:r>
            <a:r>
              <a:rPr lang="en-US" dirty="0" smtClean="0"/>
              <a:t>)</a:t>
            </a:r>
          </a:p>
          <a:p>
            <a:pPr marL="0" indent="0">
              <a:buNone/>
            </a:pPr>
            <a:r>
              <a:rPr lang="en-US" sz="2000" dirty="0"/>
              <a:t> </a:t>
            </a:r>
            <a:r>
              <a:rPr lang="en-US" sz="2000" dirty="0" smtClean="0"/>
              <a:t>                 -&gt;  changes boot mode </a:t>
            </a:r>
            <a:r>
              <a:rPr lang="en-US" sz="2000" dirty="0"/>
              <a:t>by executing change mode script present in $EB2/bin </a:t>
            </a:r>
            <a:endParaRPr lang="en-US" sz="2000" dirty="0" smtClean="0"/>
          </a:p>
          <a:p>
            <a:pPr marL="0" indent="0">
              <a:buNone/>
            </a:pPr>
            <a:r>
              <a:rPr lang="en-US" sz="2000" dirty="0"/>
              <a:t> </a:t>
            </a:r>
            <a:r>
              <a:rPr lang="en-US" sz="2000" dirty="0" smtClean="0"/>
              <a:t>                 -&gt;  </a:t>
            </a:r>
            <a:r>
              <a:rPr lang="en-US" sz="2000" dirty="0"/>
              <a:t>following </a:t>
            </a:r>
            <a:r>
              <a:rPr lang="en-US" sz="2000" dirty="0" smtClean="0"/>
              <a:t>modes are </a:t>
            </a:r>
            <a:r>
              <a:rPr lang="en-US" sz="2000" dirty="0"/>
              <a:t>allowed:</a:t>
            </a:r>
          </a:p>
          <a:p>
            <a:pPr marL="0" indent="0">
              <a:buNone/>
            </a:pPr>
            <a:r>
              <a:rPr lang="en-US" sz="2000" dirty="0"/>
              <a:t>	</a:t>
            </a:r>
            <a:r>
              <a:rPr lang="en-US" sz="2000" dirty="0" smtClean="0"/>
              <a:t>             </a:t>
            </a:r>
            <a:r>
              <a:rPr lang="en-US" sz="2000" dirty="0"/>
              <a:t>*     </a:t>
            </a:r>
            <a:r>
              <a:rPr lang="en-US" sz="2000" dirty="0" smtClean="0"/>
              <a:t>    </a:t>
            </a:r>
            <a:r>
              <a:rPr lang="en-US" sz="2000" dirty="0"/>
              <a:t>(00, 01, 03, 04, 05, 07, 08, 09, 13, 1*, 6s, 9s, 28, 59, 179, 279, 379)</a:t>
            </a:r>
          </a:p>
          <a:p>
            <a:pPr marL="0" indent="0">
              <a:buNone/>
            </a:pPr>
            <a:r>
              <a:rPr lang="en-US" sz="2000" dirty="0" smtClean="0"/>
              <a:t>                             </a:t>
            </a:r>
            <a:r>
              <a:rPr lang="en-US" sz="2000" dirty="0"/>
              <a:t>*     </a:t>
            </a:r>
            <a:r>
              <a:rPr lang="en-US" sz="2000" dirty="0" smtClean="0"/>
              <a:t>    </a:t>
            </a:r>
            <a:r>
              <a:rPr lang="en-US" sz="2000" dirty="0"/>
              <a:t>When 00 is given, change to normal mode.</a:t>
            </a:r>
            <a:r>
              <a:rPr lang="en-US" sz="2000" dirty="0" smtClean="0"/>
              <a:t> </a:t>
            </a:r>
          </a:p>
          <a:p>
            <a:pPr>
              <a:buFont typeface="Wingdings" panose="05000000000000000000" pitchFamily="2" charset="2"/>
              <a:buChar char="q"/>
            </a:pPr>
            <a:r>
              <a:rPr lang="en-US" dirty="0"/>
              <a:t> </a:t>
            </a:r>
            <a:r>
              <a:rPr lang="en-US" dirty="0" smtClean="0"/>
              <a:t>  </a:t>
            </a:r>
            <a:r>
              <a:rPr lang="en-US" dirty="0"/>
              <a:t>virtual Status </a:t>
            </a:r>
            <a:r>
              <a:rPr lang="en-US" dirty="0" err="1"/>
              <a:t>CreatePowerOnOffLog</a:t>
            </a:r>
            <a:r>
              <a:rPr lang="en-US" dirty="0"/>
              <a:t> (</a:t>
            </a:r>
            <a:r>
              <a:rPr lang="en-US" dirty="0" err="1"/>
              <a:t>const</a:t>
            </a:r>
            <a:r>
              <a:rPr lang="en-US" dirty="0"/>
              <a:t> ci::</a:t>
            </a:r>
            <a:r>
              <a:rPr lang="en-US" dirty="0" err="1"/>
              <a:t>operatingenvironment</a:t>
            </a:r>
            <a:r>
              <a:rPr lang="en-US" dirty="0"/>
              <a:t>::</a:t>
            </a:r>
            <a:r>
              <a:rPr lang="en-US" dirty="0" err="1"/>
              <a:t>CString</a:t>
            </a:r>
            <a:r>
              <a:rPr lang="en-US" dirty="0"/>
              <a:t> </a:t>
            </a:r>
            <a:r>
              <a:rPr lang="en-US" dirty="0" err="1"/>
              <a:t>powerOpType</a:t>
            </a:r>
            <a:r>
              <a:rPr lang="en-US" dirty="0" smtClean="0"/>
              <a:t>)</a:t>
            </a:r>
          </a:p>
          <a:p>
            <a:pPr marL="0" indent="0">
              <a:buNone/>
            </a:pPr>
            <a:r>
              <a:rPr lang="en-US" sz="2000" dirty="0"/>
              <a:t> </a:t>
            </a:r>
            <a:r>
              <a:rPr lang="en-US" sz="2000" dirty="0" smtClean="0"/>
              <a:t>                 -&gt;  create power on/off log</a:t>
            </a:r>
          </a:p>
          <a:p>
            <a:pPr marL="0" indent="0">
              <a:buNone/>
            </a:pPr>
            <a:r>
              <a:rPr lang="en-US" sz="2000" dirty="0"/>
              <a:t> </a:t>
            </a:r>
            <a:r>
              <a:rPr lang="en-US" sz="2000" dirty="0" smtClean="0"/>
              <a:t>                 -&gt;  power operation type :  “ON” in case of power on &amp; “OFF” in case of power off</a:t>
            </a:r>
          </a:p>
          <a:p>
            <a:pPr marL="0" indent="0">
              <a:buNone/>
            </a:pPr>
            <a:r>
              <a:rPr lang="en-US" sz="2000" dirty="0" smtClean="0"/>
              <a:t> </a:t>
            </a:r>
            <a:endParaRPr lang="en-US" sz="2000" dirty="0"/>
          </a:p>
        </p:txBody>
      </p:sp>
    </p:spTree>
    <p:extLst>
      <p:ext uri="{BB962C8B-B14F-4D97-AF65-F5344CB8AC3E}">
        <p14:creationId xmlns:p14="http://schemas.microsoft.com/office/powerpoint/2010/main" val="1777162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4935"/>
            <a:ext cx="10515600" cy="6400800"/>
          </a:xfrm>
        </p:spPr>
        <p:txBody>
          <a:bodyPr/>
          <a:lstStyle/>
          <a:p>
            <a:pPr>
              <a:buFont typeface="Wingdings" panose="05000000000000000000" pitchFamily="2" charset="2"/>
              <a:buChar char="q"/>
            </a:pPr>
            <a:r>
              <a:rPr lang="en-US" dirty="0" smtClean="0"/>
              <a:t>    </a:t>
            </a:r>
            <a:r>
              <a:rPr lang="en-US" dirty="0"/>
              <a:t>virtual Status </a:t>
            </a:r>
            <a:r>
              <a:rPr lang="en-US" dirty="0" err="1"/>
              <a:t>CopyPowerOnOffLog</a:t>
            </a:r>
            <a:r>
              <a:rPr lang="en-US" dirty="0"/>
              <a:t>(ci::</a:t>
            </a:r>
            <a:r>
              <a:rPr lang="en-US" dirty="0" err="1"/>
              <a:t>operatingenvironment</a:t>
            </a:r>
            <a:r>
              <a:rPr lang="en-US" dirty="0"/>
              <a:t>::</a:t>
            </a:r>
            <a:r>
              <a:rPr lang="en-US" dirty="0" err="1"/>
              <a:t>CString</a:t>
            </a:r>
            <a:r>
              <a:rPr lang="en-US" dirty="0"/>
              <a:t> path</a:t>
            </a:r>
            <a:r>
              <a:rPr lang="en-US" dirty="0" smtClean="0"/>
              <a:t>)</a:t>
            </a:r>
          </a:p>
          <a:p>
            <a:pPr marL="0" indent="0">
              <a:buNone/>
            </a:pPr>
            <a:r>
              <a:rPr lang="en-US" sz="2000" dirty="0" smtClean="0"/>
              <a:t>                -&gt;  Copy the Generated </a:t>
            </a:r>
            <a:r>
              <a:rPr lang="en-US" sz="2000" dirty="0" err="1" smtClean="0"/>
              <a:t>PowerOnOff</a:t>
            </a:r>
            <a:r>
              <a:rPr lang="en-US" sz="2000" dirty="0" smtClean="0"/>
              <a:t> Log to given path.</a:t>
            </a:r>
          </a:p>
          <a:p>
            <a:pPr marL="0" indent="0">
              <a:buNone/>
            </a:pPr>
            <a:r>
              <a:rPr lang="en-US" sz="2000" dirty="0"/>
              <a:t>		       </a:t>
            </a:r>
            <a:r>
              <a:rPr lang="en-US" sz="2000" dirty="0" smtClean="0"/>
              <a:t>* @</a:t>
            </a:r>
            <a:r>
              <a:rPr lang="en-US" sz="2000" dirty="0" err="1"/>
              <a:t>param</a:t>
            </a:r>
            <a:r>
              <a:rPr lang="en-US" sz="2000" dirty="0"/>
              <a:t>[in]</a:t>
            </a:r>
            <a:r>
              <a:rPr lang="en-US" sz="2000" dirty="0" smtClean="0"/>
              <a:t>  path </a:t>
            </a:r>
            <a:r>
              <a:rPr lang="en-US" sz="2000" dirty="0"/>
              <a:t>- SSM copies the log file to the directory.</a:t>
            </a:r>
          </a:p>
          <a:p>
            <a:pPr marL="0" indent="0">
              <a:buNone/>
            </a:pPr>
            <a:r>
              <a:rPr lang="en-US" sz="2000" dirty="0"/>
              <a:t>		       * This API will overwrite the existing file with new file, if the file already exists.</a:t>
            </a:r>
          </a:p>
          <a:p>
            <a:pPr>
              <a:buFont typeface="Wingdings" panose="05000000000000000000" pitchFamily="2" charset="2"/>
              <a:buChar char="q"/>
            </a:pPr>
            <a:r>
              <a:rPr lang="en-US" dirty="0" smtClean="0"/>
              <a:t>   </a:t>
            </a:r>
            <a:r>
              <a:rPr lang="en-US" dirty="0"/>
              <a:t>virtual Status </a:t>
            </a:r>
            <a:r>
              <a:rPr lang="en-US" dirty="0" err="1"/>
              <a:t>GetPowerOnOffLogDOMNode</a:t>
            </a:r>
            <a:r>
              <a:rPr lang="en-US" dirty="0"/>
              <a:t>(ci::</a:t>
            </a:r>
            <a:r>
              <a:rPr lang="en-US" dirty="0" err="1"/>
              <a:t>operatingenvironment</a:t>
            </a:r>
            <a:r>
              <a:rPr lang="en-US" dirty="0"/>
              <a:t>::Ref&lt;</a:t>
            </a:r>
            <a:r>
              <a:rPr lang="en-US" dirty="0" err="1"/>
              <a:t>dom</a:t>
            </a:r>
            <a:r>
              <a:rPr lang="en-US" dirty="0"/>
              <a:t>::Node&gt; &amp;node, ci::</a:t>
            </a:r>
            <a:r>
              <a:rPr lang="en-US" dirty="0" err="1"/>
              <a:t>operatingenvironment</a:t>
            </a:r>
            <a:r>
              <a:rPr lang="en-US" dirty="0"/>
              <a:t>::</a:t>
            </a:r>
            <a:r>
              <a:rPr lang="en-US" dirty="0" err="1"/>
              <a:t>CString</a:t>
            </a:r>
            <a:r>
              <a:rPr lang="en-US" dirty="0"/>
              <a:t> </a:t>
            </a:r>
            <a:r>
              <a:rPr lang="en-US" dirty="0" err="1"/>
              <a:t>path,ci</a:t>
            </a:r>
            <a:r>
              <a:rPr lang="en-US" dirty="0"/>
              <a:t>::</a:t>
            </a:r>
            <a:r>
              <a:rPr lang="en-US" dirty="0" err="1"/>
              <a:t>operatingenvironment</a:t>
            </a:r>
            <a:r>
              <a:rPr lang="en-US" dirty="0"/>
              <a:t>::</a:t>
            </a:r>
            <a:r>
              <a:rPr lang="en-US" dirty="0" err="1"/>
              <a:t>CString</a:t>
            </a:r>
            <a:r>
              <a:rPr lang="en-US" dirty="0"/>
              <a:t> filename</a:t>
            </a:r>
            <a:r>
              <a:rPr lang="en-US" dirty="0" smtClean="0"/>
              <a:t>)</a:t>
            </a:r>
          </a:p>
          <a:p>
            <a:pPr marL="0" indent="0">
              <a:buNone/>
            </a:pPr>
            <a:r>
              <a:rPr lang="en-US" sz="2000" dirty="0" smtClean="0"/>
              <a:t>                -&gt;     </a:t>
            </a:r>
            <a:r>
              <a:rPr lang="en-US" sz="2000" dirty="0"/>
              <a:t>Get DOM node of the copied power on/off log.</a:t>
            </a:r>
          </a:p>
          <a:p>
            <a:pPr marL="0" indent="0">
              <a:buNone/>
            </a:pPr>
            <a:r>
              <a:rPr lang="en-US" sz="2000" dirty="0"/>
              <a:t>		       * @</a:t>
            </a:r>
            <a:r>
              <a:rPr lang="en-US" sz="2000" dirty="0" err="1"/>
              <a:t>param</a:t>
            </a:r>
            <a:r>
              <a:rPr lang="en-US" sz="2000" dirty="0"/>
              <a:t>[out] node - DOM Node of the copied log.</a:t>
            </a:r>
          </a:p>
          <a:p>
            <a:pPr marL="0" indent="0">
              <a:buNone/>
            </a:pPr>
            <a:r>
              <a:rPr lang="en-US" sz="2000" dirty="0"/>
              <a:t>		       * @</a:t>
            </a:r>
            <a:r>
              <a:rPr lang="en-US" sz="2000" dirty="0" err="1"/>
              <a:t>param</a:t>
            </a:r>
            <a:r>
              <a:rPr lang="en-US" sz="2000" dirty="0"/>
              <a:t>[in] path - SSM copies the log file to the directory.</a:t>
            </a:r>
          </a:p>
          <a:p>
            <a:pPr marL="0" indent="0">
              <a:buNone/>
            </a:pPr>
            <a:r>
              <a:rPr lang="en-US" sz="2000" dirty="0"/>
              <a:t>		       * @</a:t>
            </a:r>
            <a:r>
              <a:rPr lang="en-US" sz="2000" dirty="0" err="1"/>
              <a:t>param</a:t>
            </a:r>
            <a:r>
              <a:rPr lang="en-US" sz="2000" dirty="0"/>
              <a:t>[in] filename - HDB document name of the </a:t>
            </a:r>
            <a:r>
              <a:rPr lang="en-US" sz="2000" dirty="0" smtClean="0"/>
              <a:t>DOM</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799058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4935"/>
            <a:ext cx="10515600" cy="6421348"/>
          </a:xfrm>
        </p:spPr>
        <p:txBody>
          <a:bodyPr>
            <a:normAutofit/>
          </a:bodyPr>
          <a:lstStyle/>
          <a:p>
            <a:pPr>
              <a:buFont typeface="Wingdings" panose="05000000000000000000" pitchFamily="2" charset="2"/>
              <a:buChar char="q"/>
            </a:pPr>
            <a:r>
              <a:rPr lang="en-US" dirty="0" smtClean="0"/>
              <a:t>    </a:t>
            </a:r>
            <a:r>
              <a:rPr lang="en-US" dirty="0"/>
              <a:t>virtual Status Enable (</a:t>
            </a:r>
            <a:r>
              <a:rPr lang="en-US" dirty="0" err="1"/>
              <a:t>const</a:t>
            </a:r>
            <a:r>
              <a:rPr lang="en-US" dirty="0"/>
              <a:t> ci::</a:t>
            </a:r>
            <a:r>
              <a:rPr lang="en-US" dirty="0" err="1"/>
              <a:t>operatingenvironment</a:t>
            </a:r>
            <a:r>
              <a:rPr lang="en-US" dirty="0"/>
              <a:t>::</a:t>
            </a:r>
            <a:r>
              <a:rPr lang="en-US" dirty="0" err="1"/>
              <a:t>CString</a:t>
            </a:r>
            <a:r>
              <a:rPr lang="en-US" dirty="0"/>
              <a:t> &amp;</a:t>
            </a:r>
            <a:r>
              <a:rPr lang="en-US" dirty="0" err="1"/>
              <a:t>serviceName</a:t>
            </a:r>
            <a:r>
              <a:rPr lang="en-US" dirty="0" smtClean="0"/>
              <a:t>)</a:t>
            </a:r>
          </a:p>
          <a:p>
            <a:pPr marL="0" indent="0">
              <a:buNone/>
            </a:pPr>
            <a:r>
              <a:rPr lang="en-US" sz="2000" dirty="0"/>
              <a:t> </a:t>
            </a:r>
            <a:r>
              <a:rPr lang="en-US" sz="2000" dirty="0" smtClean="0"/>
              <a:t>                    -&gt;   </a:t>
            </a:r>
            <a:r>
              <a:rPr lang="en-US" sz="2000" dirty="0"/>
              <a:t> Enable service.  </a:t>
            </a:r>
          </a:p>
          <a:p>
            <a:pPr marL="0" indent="0">
              <a:buNone/>
            </a:pPr>
            <a:r>
              <a:rPr lang="en-US" sz="2000" dirty="0"/>
              <a:t>		       * Automatic services are automatically started upon enabling the service.</a:t>
            </a:r>
          </a:p>
          <a:p>
            <a:pPr marL="0" indent="0">
              <a:buNone/>
            </a:pPr>
            <a:r>
              <a:rPr lang="en-US" sz="2000" dirty="0"/>
              <a:t>		       * @</a:t>
            </a:r>
            <a:r>
              <a:rPr lang="en-US" sz="2000" dirty="0" err="1"/>
              <a:t>param</a:t>
            </a:r>
            <a:r>
              <a:rPr lang="en-US" sz="2000" dirty="0"/>
              <a:t> </a:t>
            </a:r>
            <a:r>
              <a:rPr lang="en-US" sz="2000" dirty="0" err="1"/>
              <a:t>serviceName</a:t>
            </a:r>
            <a:r>
              <a:rPr lang="en-US" sz="2000" dirty="0"/>
              <a:t> - The name of the </a:t>
            </a:r>
            <a:r>
              <a:rPr lang="en-US" sz="2000" dirty="0" smtClean="0"/>
              <a:t>service</a:t>
            </a:r>
          </a:p>
          <a:p>
            <a:pPr>
              <a:buFont typeface="Wingdings" panose="05000000000000000000" pitchFamily="2" charset="2"/>
              <a:buChar char="q"/>
            </a:pPr>
            <a:r>
              <a:rPr lang="en-US" dirty="0"/>
              <a:t> </a:t>
            </a:r>
            <a:r>
              <a:rPr lang="en-US" dirty="0" smtClean="0"/>
              <a:t>  </a:t>
            </a:r>
            <a:r>
              <a:rPr lang="en-US" dirty="0"/>
              <a:t>virtual Status Disable (</a:t>
            </a:r>
            <a:r>
              <a:rPr lang="en-US" dirty="0" err="1"/>
              <a:t>const</a:t>
            </a:r>
            <a:r>
              <a:rPr lang="en-US" dirty="0"/>
              <a:t> ci::</a:t>
            </a:r>
            <a:r>
              <a:rPr lang="en-US" dirty="0" err="1"/>
              <a:t>operatingenvironment</a:t>
            </a:r>
            <a:r>
              <a:rPr lang="en-US" dirty="0"/>
              <a:t>::</a:t>
            </a:r>
            <a:r>
              <a:rPr lang="en-US" dirty="0" err="1"/>
              <a:t>CString</a:t>
            </a:r>
            <a:r>
              <a:rPr lang="en-US" dirty="0"/>
              <a:t> &amp;</a:t>
            </a:r>
            <a:r>
              <a:rPr lang="en-US" dirty="0" err="1"/>
              <a:t>serviceName</a:t>
            </a:r>
            <a:r>
              <a:rPr lang="en-US" dirty="0" smtClean="0"/>
              <a:t>)</a:t>
            </a:r>
          </a:p>
          <a:p>
            <a:pPr marL="0" indent="0">
              <a:buNone/>
            </a:pPr>
            <a:r>
              <a:rPr lang="en-US" sz="2000" dirty="0" smtClean="0"/>
              <a:t>                     -&gt;    </a:t>
            </a:r>
            <a:r>
              <a:rPr lang="en-US" sz="2000" dirty="0"/>
              <a:t>Disable service.  </a:t>
            </a:r>
          </a:p>
          <a:p>
            <a:pPr marL="0" indent="0">
              <a:buNone/>
            </a:pPr>
            <a:r>
              <a:rPr lang="en-US" sz="2000" dirty="0"/>
              <a:t>		       * Automatic services are automatically stopped upon disabling the service.</a:t>
            </a:r>
          </a:p>
          <a:p>
            <a:pPr marL="0" indent="0">
              <a:buNone/>
            </a:pPr>
            <a:r>
              <a:rPr lang="en-US" sz="2000" dirty="0"/>
              <a:t>		</a:t>
            </a:r>
            <a:r>
              <a:rPr lang="en-US" sz="2000" dirty="0" smtClean="0"/>
              <a:t>       </a:t>
            </a:r>
            <a:r>
              <a:rPr lang="en-US" sz="2000" dirty="0"/>
              <a:t>* @</a:t>
            </a:r>
            <a:r>
              <a:rPr lang="en-US" sz="2000" dirty="0" err="1"/>
              <a:t>param</a:t>
            </a:r>
            <a:r>
              <a:rPr lang="en-US" sz="2000" dirty="0"/>
              <a:t> </a:t>
            </a:r>
            <a:r>
              <a:rPr lang="en-US" sz="2000" dirty="0" err="1"/>
              <a:t>serviceName</a:t>
            </a:r>
            <a:r>
              <a:rPr lang="en-US" sz="2000" dirty="0"/>
              <a:t> - The name of the </a:t>
            </a:r>
            <a:r>
              <a:rPr lang="en-US" sz="2000" dirty="0" smtClean="0"/>
              <a:t>service </a:t>
            </a:r>
          </a:p>
          <a:p>
            <a:pPr>
              <a:buFont typeface="Wingdings" panose="05000000000000000000" pitchFamily="2" charset="2"/>
              <a:buChar char="q"/>
            </a:pPr>
            <a:r>
              <a:rPr lang="en-US" dirty="0" smtClean="0"/>
              <a:t>   </a:t>
            </a:r>
            <a:r>
              <a:rPr lang="en-US" dirty="0"/>
              <a:t> virtual Status </a:t>
            </a:r>
            <a:r>
              <a:rPr lang="en-US" dirty="0" err="1"/>
              <a:t>SetProcessId</a:t>
            </a:r>
            <a:r>
              <a:rPr lang="en-US" dirty="0"/>
              <a:t>(</a:t>
            </a:r>
            <a:r>
              <a:rPr lang="en-US" dirty="0" err="1"/>
              <a:t>MsgPortId</a:t>
            </a:r>
            <a:r>
              <a:rPr lang="en-US" dirty="0"/>
              <a:t> </a:t>
            </a:r>
            <a:r>
              <a:rPr lang="en-US" dirty="0" err="1"/>
              <a:t>sPortId</a:t>
            </a:r>
            <a:r>
              <a:rPr lang="en-US" dirty="0" smtClean="0"/>
              <a:t>)</a:t>
            </a:r>
          </a:p>
          <a:p>
            <a:pPr marL="0" indent="0">
              <a:buNone/>
            </a:pPr>
            <a:r>
              <a:rPr lang="en-US" dirty="0" smtClean="0"/>
              <a:t>               </a:t>
            </a:r>
            <a:r>
              <a:rPr lang="en-US" sz="2000" dirty="0" smtClean="0"/>
              <a:t>-&gt;  </a:t>
            </a:r>
            <a:r>
              <a:rPr lang="en-US" sz="2000" dirty="0"/>
              <a:t>Sets the Process ID of the service, whose message </a:t>
            </a:r>
            <a:r>
              <a:rPr lang="en-US" sz="2000" dirty="0" err="1"/>
              <a:t>Message</a:t>
            </a:r>
            <a:r>
              <a:rPr lang="en-US" sz="2000" dirty="0"/>
              <a:t> Port ID is given</a:t>
            </a:r>
          </a:p>
          <a:p>
            <a:pPr marL="0" indent="0">
              <a:buNone/>
            </a:pPr>
            <a:r>
              <a:rPr lang="en-US" sz="2000" dirty="0"/>
              <a:t>		       * @</a:t>
            </a:r>
            <a:r>
              <a:rPr lang="en-US" sz="2000" dirty="0" err="1"/>
              <a:t>param</a:t>
            </a:r>
            <a:r>
              <a:rPr lang="en-US" sz="2000" dirty="0"/>
              <a:t>[in] </a:t>
            </a:r>
            <a:r>
              <a:rPr lang="en-US" sz="2000" dirty="0" err="1"/>
              <a:t>sPortId</a:t>
            </a:r>
            <a:r>
              <a:rPr lang="en-US" sz="2000" dirty="0"/>
              <a:t> - </a:t>
            </a:r>
            <a:r>
              <a:rPr lang="en-US" sz="2000" dirty="0" err="1"/>
              <a:t>MessagePortID</a:t>
            </a:r>
            <a:r>
              <a:rPr lang="en-US" sz="2000" dirty="0"/>
              <a:t> of the service, whose process Id is to </a:t>
            </a:r>
            <a:r>
              <a:rPr lang="en-US" sz="2000" dirty="0" smtClean="0"/>
              <a:t>  be </a:t>
            </a:r>
            <a:r>
              <a:rPr lang="en-US" sz="2000" dirty="0"/>
              <a:t>set.</a:t>
            </a:r>
          </a:p>
        </p:txBody>
      </p:sp>
    </p:spTree>
    <p:extLst>
      <p:ext uri="{BB962C8B-B14F-4D97-AF65-F5344CB8AC3E}">
        <p14:creationId xmlns:p14="http://schemas.microsoft.com/office/powerpoint/2010/main" val="1573260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5757"/>
            <a:ext cx="10515600" cy="6369978"/>
          </a:xfrm>
        </p:spPr>
        <p:txBody>
          <a:bodyPr/>
          <a:lstStyle/>
          <a:p>
            <a:pPr>
              <a:buFont typeface="Wingdings" panose="05000000000000000000" pitchFamily="2" charset="2"/>
              <a:buChar char="q"/>
            </a:pPr>
            <a:r>
              <a:rPr lang="en-US" dirty="0" smtClean="0"/>
              <a:t>   </a:t>
            </a:r>
            <a:r>
              <a:rPr lang="en-US" dirty="0"/>
              <a:t> virtual Status </a:t>
            </a:r>
            <a:r>
              <a:rPr lang="en-US" dirty="0" err="1"/>
              <a:t>GetProcessId</a:t>
            </a:r>
            <a:r>
              <a:rPr lang="en-US" dirty="0"/>
              <a:t>(</a:t>
            </a:r>
            <a:r>
              <a:rPr lang="en-US" dirty="0" err="1"/>
              <a:t>MsgPortId</a:t>
            </a:r>
            <a:r>
              <a:rPr lang="en-US" dirty="0"/>
              <a:t> </a:t>
            </a:r>
            <a:r>
              <a:rPr lang="en-US" dirty="0" err="1"/>
              <a:t>gPortId</a:t>
            </a:r>
            <a:r>
              <a:rPr lang="en-US" dirty="0"/>
              <a:t>, </a:t>
            </a:r>
            <a:r>
              <a:rPr lang="en-US" dirty="0" err="1"/>
              <a:t>pid_t</a:t>
            </a:r>
            <a:r>
              <a:rPr lang="en-US" dirty="0"/>
              <a:t> &amp;</a:t>
            </a:r>
            <a:r>
              <a:rPr lang="en-US" dirty="0" err="1"/>
              <a:t>pProcessID</a:t>
            </a:r>
            <a:r>
              <a:rPr lang="en-US" dirty="0" smtClean="0"/>
              <a:t>)</a:t>
            </a:r>
          </a:p>
          <a:p>
            <a:pPr marL="0" indent="0">
              <a:buNone/>
            </a:pPr>
            <a:r>
              <a:rPr lang="en-US" sz="2000" dirty="0"/>
              <a:t> </a:t>
            </a:r>
            <a:r>
              <a:rPr lang="en-US" sz="2000" dirty="0" smtClean="0"/>
              <a:t>                    -&gt;   </a:t>
            </a:r>
            <a:r>
              <a:rPr lang="en-US" sz="2000" dirty="0"/>
              <a:t>Get the Process Id of the </a:t>
            </a:r>
            <a:r>
              <a:rPr lang="en-US" sz="2000" dirty="0" err="1"/>
              <a:t>service,whose</a:t>
            </a:r>
            <a:r>
              <a:rPr lang="en-US" sz="2000" dirty="0"/>
              <a:t> Message Port Id is given. If no Process Id </a:t>
            </a:r>
            <a:r>
              <a:rPr lang="en-US" sz="2000" dirty="0" smtClean="0"/>
              <a:t>matches for </a:t>
            </a:r>
            <a:r>
              <a:rPr lang="en-US" sz="2000" dirty="0"/>
              <a:t>the given Message Port ID, the </a:t>
            </a:r>
            <a:r>
              <a:rPr lang="en-US" sz="2000" dirty="0" err="1"/>
              <a:t>pProcessID</a:t>
            </a:r>
            <a:r>
              <a:rPr lang="en-US" sz="2000" dirty="0"/>
              <a:t> value is set to -1 and STATUS_FAILED is returned. </a:t>
            </a:r>
          </a:p>
          <a:p>
            <a:pPr marL="0" indent="0">
              <a:buNone/>
            </a:pPr>
            <a:r>
              <a:rPr lang="en-US" sz="2000" dirty="0"/>
              <a:t>		       * @</a:t>
            </a:r>
            <a:r>
              <a:rPr lang="en-US" sz="2000" dirty="0" err="1"/>
              <a:t>param</a:t>
            </a:r>
            <a:r>
              <a:rPr lang="en-US" sz="2000" dirty="0"/>
              <a:t>[in] </a:t>
            </a:r>
            <a:r>
              <a:rPr lang="en-US" sz="2000" dirty="0" err="1"/>
              <a:t>gPortId</a:t>
            </a:r>
            <a:r>
              <a:rPr lang="en-US" sz="2000" dirty="0"/>
              <a:t> :  </a:t>
            </a:r>
            <a:r>
              <a:rPr lang="en-US" sz="2000" dirty="0" err="1"/>
              <a:t>MessagePortID</a:t>
            </a:r>
            <a:r>
              <a:rPr lang="en-US" sz="2000" dirty="0"/>
              <a:t> of the service, whose corresponding Process ID is to be obtained.</a:t>
            </a:r>
          </a:p>
          <a:p>
            <a:pPr marL="0" indent="0">
              <a:buNone/>
            </a:pPr>
            <a:r>
              <a:rPr lang="en-US" sz="2000" dirty="0"/>
              <a:t>		       * @ </a:t>
            </a:r>
            <a:r>
              <a:rPr lang="en-US" sz="2000" dirty="0" err="1"/>
              <a:t>param</a:t>
            </a:r>
            <a:r>
              <a:rPr lang="en-US" sz="2000" dirty="0"/>
              <a:t>[out] </a:t>
            </a:r>
            <a:r>
              <a:rPr lang="en-US" sz="2000" dirty="0" err="1"/>
              <a:t>pProcessID</a:t>
            </a:r>
            <a:r>
              <a:rPr lang="en-US" sz="2000" dirty="0"/>
              <a:t> :  Process ID is obtained </a:t>
            </a:r>
            <a:r>
              <a:rPr lang="en-US" sz="2000" dirty="0" smtClean="0"/>
              <a:t> </a:t>
            </a:r>
            <a:r>
              <a:rPr lang="en-US" sz="2000" dirty="0"/>
              <a:t>in correspondence with </a:t>
            </a:r>
            <a:r>
              <a:rPr lang="en-US" sz="2000" dirty="0" err="1"/>
              <a:t>MessagePortID</a:t>
            </a:r>
            <a:r>
              <a:rPr lang="en-US" sz="2000" dirty="0"/>
              <a:t> </a:t>
            </a:r>
            <a:endParaRPr lang="en-US" sz="2000" dirty="0" smtClean="0"/>
          </a:p>
          <a:p>
            <a:pPr>
              <a:buFont typeface="Wingdings" panose="05000000000000000000" pitchFamily="2" charset="2"/>
              <a:buChar char="q"/>
            </a:pPr>
            <a:r>
              <a:rPr lang="en-US" dirty="0"/>
              <a:t> </a:t>
            </a:r>
            <a:r>
              <a:rPr lang="en-US" dirty="0" smtClean="0"/>
              <a:t> </a:t>
            </a:r>
            <a:r>
              <a:rPr lang="en-US" dirty="0"/>
              <a:t>virtual </a:t>
            </a:r>
            <a:r>
              <a:rPr lang="en-US" dirty="0" err="1"/>
              <a:t>SSMContracts</a:t>
            </a:r>
            <a:r>
              <a:rPr lang="en-US" dirty="0"/>
              <a:t>::</a:t>
            </a:r>
            <a:r>
              <a:rPr lang="en-US" dirty="0" err="1"/>
              <a:t>stServiceStateBus</a:t>
            </a:r>
            <a:r>
              <a:rPr lang="en-US" dirty="0"/>
              <a:t> </a:t>
            </a:r>
            <a:r>
              <a:rPr lang="en-US" dirty="0" err="1"/>
              <a:t>GetServiceState</a:t>
            </a:r>
            <a:r>
              <a:rPr lang="en-US" dirty="0"/>
              <a:t> (</a:t>
            </a:r>
            <a:r>
              <a:rPr lang="en-US" dirty="0" err="1"/>
              <a:t>const</a:t>
            </a:r>
            <a:r>
              <a:rPr lang="en-US" dirty="0"/>
              <a:t> ci::</a:t>
            </a:r>
            <a:r>
              <a:rPr lang="en-US" dirty="0" err="1"/>
              <a:t>operatingenvironment</a:t>
            </a:r>
            <a:r>
              <a:rPr lang="en-US" dirty="0"/>
              <a:t>::</a:t>
            </a:r>
            <a:r>
              <a:rPr lang="en-US" dirty="0" err="1"/>
              <a:t>CString</a:t>
            </a:r>
            <a:r>
              <a:rPr lang="en-US" dirty="0"/>
              <a:t> &amp;</a:t>
            </a:r>
            <a:r>
              <a:rPr lang="en-US" dirty="0" err="1"/>
              <a:t>serviceName</a:t>
            </a:r>
            <a:r>
              <a:rPr lang="en-US" dirty="0" smtClean="0"/>
              <a:t>)</a:t>
            </a:r>
          </a:p>
          <a:p>
            <a:pPr marL="0" indent="0">
              <a:buNone/>
            </a:pPr>
            <a:r>
              <a:rPr lang="en-US" sz="2000" dirty="0"/>
              <a:t> </a:t>
            </a:r>
            <a:r>
              <a:rPr lang="en-US" sz="2000" dirty="0" smtClean="0"/>
              <a:t>                   -&gt;  </a:t>
            </a:r>
            <a:r>
              <a:rPr lang="en-US" sz="2000" dirty="0"/>
              <a:t> Returns the </a:t>
            </a:r>
            <a:r>
              <a:rPr lang="en-US" sz="2000" dirty="0" err="1"/>
              <a:t>stServiceStateBus</a:t>
            </a:r>
            <a:r>
              <a:rPr lang="en-US" sz="2000" dirty="0"/>
              <a:t> of the service specified.  The latest state as </a:t>
            </a:r>
          </a:p>
          <a:p>
            <a:pPr marL="0" indent="0">
              <a:buNone/>
            </a:pPr>
            <a:r>
              <a:rPr lang="en-US" sz="2000" dirty="0" smtClean="0"/>
              <a:t>                           </a:t>
            </a:r>
            <a:r>
              <a:rPr lang="en-US" sz="2000" dirty="0"/>
              <a:t>notified by the service is returned, unless the service has not started or is dead.</a:t>
            </a:r>
          </a:p>
          <a:p>
            <a:pPr marL="0" indent="0">
              <a:buNone/>
            </a:pPr>
            <a:r>
              <a:rPr lang="en-US" sz="2000" dirty="0" smtClean="0"/>
              <a:t> 	     -&gt;      </a:t>
            </a:r>
            <a:r>
              <a:rPr lang="en-US" sz="2000" dirty="0"/>
              <a:t>If the service has not started or is dead, then the service state is set </a:t>
            </a:r>
          </a:p>
          <a:p>
            <a:pPr marL="0" indent="0">
              <a:buNone/>
            </a:pPr>
            <a:r>
              <a:rPr lang="en-US" sz="2000" dirty="0" smtClean="0"/>
              <a:t>  	            appropriately </a:t>
            </a:r>
            <a:r>
              <a:rPr lang="en-US" sz="2000" dirty="0"/>
              <a:t>as described in </a:t>
            </a:r>
            <a:r>
              <a:rPr lang="en-US" sz="2000" dirty="0" err="1"/>
              <a:t>ssmcontracts.h</a:t>
            </a:r>
            <a:endParaRPr lang="en-US" sz="2000" dirty="0"/>
          </a:p>
          <a:p>
            <a:pPr marL="0" indent="0">
              <a:buNone/>
            </a:pPr>
            <a:r>
              <a:rPr lang="en-US" sz="2000" dirty="0"/>
              <a:t>		       * @</a:t>
            </a:r>
            <a:r>
              <a:rPr lang="en-US" sz="2000" dirty="0" err="1"/>
              <a:t>param</a:t>
            </a:r>
            <a:r>
              <a:rPr lang="en-US" sz="2000" dirty="0"/>
              <a:t> </a:t>
            </a:r>
            <a:r>
              <a:rPr lang="en-US" sz="2000" dirty="0" err="1"/>
              <a:t>serviceName</a:t>
            </a:r>
            <a:r>
              <a:rPr lang="en-US" sz="2000" dirty="0"/>
              <a:t> -	The name of the service</a:t>
            </a:r>
          </a:p>
          <a:p>
            <a:pPr marL="0" indent="0">
              <a:buNone/>
            </a:pPr>
            <a:endParaRPr lang="en-US" sz="2000" dirty="0"/>
          </a:p>
        </p:txBody>
      </p:sp>
    </p:spTree>
    <p:extLst>
      <p:ext uri="{BB962C8B-B14F-4D97-AF65-F5344CB8AC3E}">
        <p14:creationId xmlns:p14="http://schemas.microsoft.com/office/powerpoint/2010/main" val="2126172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5757"/>
            <a:ext cx="10515600" cy="6400800"/>
          </a:xfrm>
        </p:spPr>
        <p:txBody>
          <a:bodyPr>
            <a:normAutofit fontScale="92500"/>
          </a:bodyPr>
          <a:lstStyle/>
          <a:p>
            <a:pPr>
              <a:buFont typeface="Wingdings" panose="05000000000000000000" pitchFamily="2" charset="2"/>
              <a:buChar char="q"/>
            </a:pPr>
            <a:r>
              <a:rPr lang="en-US" dirty="0" smtClean="0"/>
              <a:t>  </a:t>
            </a:r>
            <a:r>
              <a:rPr lang="en-US" dirty="0"/>
              <a:t>virtual </a:t>
            </a:r>
            <a:r>
              <a:rPr lang="en-US" dirty="0" err="1"/>
              <a:t>SSMContracts</a:t>
            </a:r>
            <a:r>
              <a:rPr lang="en-US" dirty="0"/>
              <a:t>::</a:t>
            </a:r>
            <a:r>
              <a:rPr lang="en-US" dirty="0" err="1"/>
              <a:t>stServiceStateBus</a:t>
            </a:r>
            <a:r>
              <a:rPr lang="en-US" dirty="0"/>
              <a:t> </a:t>
            </a:r>
            <a:r>
              <a:rPr lang="en-US" dirty="0" err="1"/>
              <a:t>GetServiceState</a:t>
            </a:r>
            <a:r>
              <a:rPr lang="en-US" dirty="0"/>
              <a:t> (</a:t>
            </a:r>
            <a:r>
              <a:rPr lang="en-US" dirty="0" err="1"/>
              <a:t>const</a:t>
            </a:r>
            <a:r>
              <a:rPr lang="en-US" dirty="0"/>
              <a:t> </a:t>
            </a:r>
            <a:r>
              <a:rPr lang="en-US" dirty="0" err="1"/>
              <a:t>MsgPortId</a:t>
            </a:r>
            <a:r>
              <a:rPr lang="en-US" dirty="0"/>
              <a:t> </a:t>
            </a:r>
            <a:r>
              <a:rPr lang="en-US" dirty="0" err="1"/>
              <a:t>sPortId</a:t>
            </a:r>
            <a:r>
              <a:rPr lang="en-US" dirty="0" smtClean="0"/>
              <a:t>)</a:t>
            </a:r>
          </a:p>
          <a:p>
            <a:pPr marL="0" indent="0">
              <a:buNone/>
            </a:pPr>
            <a:r>
              <a:rPr lang="en-US" sz="2000" dirty="0"/>
              <a:t> </a:t>
            </a:r>
            <a:r>
              <a:rPr lang="en-US" sz="2000" dirty="0" smtClean="0"/>
              <a:t>                  -&gt;  </a:t>
            </a:r>
            <a:r>
              <a:rPr lang="en-US" sz="2000" dirty="0"/>
              <a:t>Returns the </a:t>
            </a:r>
            <a:r>
              <a:rPr lang="en-US" sz="2000" dirty="0" err="1"/>
              <a:t>stServiceStateBus</a:t>
            </a:r>
            <a:r>
              <a:rPr lang="en-US" sz="2000" dirty="0"/>
              <a:t> of the service specified.  The latest state as </a:t>
            </a:r>
          </a:p>
          <a:p>
            <a:pPr marL="0" indent="0">
              <a:buNone/>
            </a:pPr>
            <a:r>
              <a:rPr lang="en-US" sz="2000" dirty="0"/>
              <a:t>		       </a:t>
            </a:r>
            <a:r>
              <a:rPr lang="en-US" sz="2000" dirty="0" smtClean="0"/>
              <a:t>notified </a:t>
            </a:r>
            <a:r>
              <a:rPr lang="en-US" sz="2000" dirty="0"/>
              <a:t>by the service is returned, unless the service has not started or is dead.</a:t>
            </a:r>
          </a:p>
          <a:p>
            <a:pPr marL="0" indent="0">
              <a:buNone/>
            </a:pPr>
            <a:r>
              <a:rPr lang="en-US" sz="2000" dirty="0"/>
              <a:t>		       * If the service has not started or is dead, then the service state is set </a:t>
            </a:r>
          </a:p>
          <a:p>
            <a:pPr marL="0" indent="0">
              <a:buNone/>
            </a:pPr>
            <a:r>
              <a:rPr lang="en-US" sz="2000" dirty="0"/>
              <a:t>		        </a:t>
            </a:r>
            <a:r>
              <a:rPr lang="en-US" sz="2000" dirty="0" smtClean="0"/>
              <a:t>  appropriately </a:t>
            </a:r>
            <a:r>
              <a:rPr lang="en-US" sz="2000" dirty="0"/>
              <a:t>as described in </a:t>
            </a:r>
            <a:r>
              <a:rPr lang="en-US" sz="2000" dirty="0" err="1"/>
              <a:t>ssmcontracts.h</a:t>
            </a:r>
            <a:endParaRPr lang="en-US" sz="2000" dirty="0"/>
          </a:p>
          <a:p>
            <a:pPr marL="0" indent="0">
              <a:buNone/>
            </a:pPr>
            <a:r>
              <a:rPr lang="en-US" sz="2000" dirty="0"/>
              <a:t>		       * @</a:t>
            </a:r>
            <a:r>
              <a:rPr lang="en-US" sz="2000" dirty="0" err="1"/>
              <a:t>param</a:t>
            </a:r>
            <a:r>
              <a:rPr lang="en-US" sz="2000" dirty="0"/>
              <a:t> </a:t>
            </a:r>
            <a:r>
              <a:rPr lang="en-US" sz="2000" dirty="0" err="1"/>
              <a:t>mPortID</a:t>
            </a:r>
            <a:r>
              <a:rPr lang="en-US" sz="2000" dirty="0"/>
              <a:t> -	The port id of a </a:t>
            </a:r>
            <a:r>
              <a:rPr lang="en-US" sz="2000" dirty="0" smtClean="0"/>
              <a:t>service</a:t>
            </a:r>
          </a:p>
          <a:p>
            <a:pPr>
              <a:buFont typeface="Wingdings" panose="05000000000000000000" pitchFamily="2" charset="2"/>
              <a:buChar char="q"/>
            </a:pPr>
            <a:r>
              <a:rPr lang="en-US" dirty="0"/>
              <a:t> </a:t>
            </a:r>
            <a:r>
              <a:rPr lang="en-US" dirty="0" smtClean="0"/>
              <a:t> </a:t>
            </a:r>
            <a:r>
              <a:rPr lang="en-US" dirty="0"/>
              <a:t> virtual Status Notify(</a:t>
            </a:r>
            <a:r>
              <a:rPr lang="en-US" dirty="0" err="1"/>
              <a:t>const</a:t>
            </a:r>
            <a:r>
              <a:rPr lang="en-US" dirty="0"/>
              <a:t> </a:t>
            </a:r>
            <a:r>
              <a:rPr lang="en-US" dirty="0" err="1"/>
              <a:t>SSMContracts</a:t>
            </a:r>
            <a:r>
              <a:rPr lang="en-US" dirty="0"/>
              <a:t>::</a:t>
            </a:r>
            <a:r>
              <a:rPr lang="en-US" dirty="0" err="1"/>
              <a:t>ecNotifications</a:t>
            </a:r>
            <a:r>
              <a:rPr lang="en-US" dirty="0"/>
              <a:t> &amp;notification, int32 </a:t>
            </a:r>
            <a:r>
              <a:rPr lang="en-US" dirty="0" err="1"/>
              <a:t>iTTL</a:t>
            </a:r>
            <a:r>
              <a:rPr lang="en-US" dirty="0"/>
              <a:t>=0</a:t>
            </a:r>
            <a:r>
              <a:rPr lang="en-US" dirty="0" smtClean="0"/>
              <a:t>)</a:t>
            </a:r>
          </a:p>
          <a:p>
            <a:pPr marL="0" indent="0">
              <a:buNone/>
            </a:pPr>
            <a:r>
              <a:rPr lang="en-US" sz="2000" dirty="0"/>
              <a:t> </a:t>
            </a:r>
            <a:r>
              <a:rPr lang="en-US" sz="2000" dirty="0" smtClean="0"/>
              <a:t>                   -&gt;  </a:t>
            </a:r>
            <a:r>
              <a:rPr lang="en-US" sz="2000" dirty="0"/>
              <a:t>Notify function is deprecated.  Services must stop using Notify and must use </a:t>
            </a:r>
          </a:p>
          <a:p>
            <a:pPr marL="0" indent="0">
              <a:buNone/>
            </a:pPr>
            <a:r>
              <a:rPr lang="en-US" sz="2000" dirty="0" smtClean="0"/>
              <a:t>                          </a:t>
            </a:r>
            <a:r>
              <a:rPr lang="en-US" sz="2000" dirty="0" err="1"/>
              <a:t>SendStateNotification</a:t>
            </a:r>
            <a:r>
              <a:rPr lang="en-US" sz="2000" dirty="0"/>
              <a:t> function.</a:t>
            </a:r>
          </a:p>
          <a:p>
            <a:pPr>
              <a:buFont typeface="Wingdings" panose="05000000000000000000" pitchFamily="2" charset="2"/>
              <a:buChar char="q"/>
            </a:pPr>
            <a:r>
              <a:rPr lang="en-US" dirty="0" smtClean="0"/>
              <a:t>  </a:t>
            </a:r>
            <a:r>
              <a:rPr lang="en-US" dirty="0"/>
              <a:t> virtual </a:t>
            </a:r>
            <a:r>
              <a:rPr lang="en-US" dirty="0" smtClean="0"/>
              <a:t>Status </a:t>
            </a:r>
            <a:r>
              <a:rPr lang="en-US" dirty="0" err="1" smtClean="0"/>
              <a:t>SendStateNotification</a:t>
            </a:r>
            <a:r>
              <a:rPr lang="en-US" dirty="0" smtClean="0"/>
              <a:t>(</a:t>
            </a:r>
            <a:r>
              <a:rPr lang="en-US" dirty="0" err="1" smtClean="0"/>
              <a:t>SSMContracts</a:t>
            </a:r>
            <a:r>
              <a:rPr lang="en-US" dirty="0"/>
              <a:t>::</a:t>
            </a:r>
            <a:r>
              <a:rPr lang="en-US" dirty="0" err="1"/>
              <a:t>stServiceStateBus</a:t>
            </a:r>
            <a:r>
              <a:rPr lang="en-US" dirty="0"/>
              <a:t> </a:t>
            </a:r>
            <a:r>
              <a:rPr lang="en-US" dirty="0" err="1"/>
              <a:t>serviceStateBus</a:t>
            </a:r>
            <a:r>
              <a:rPr lang="en-US" dirty="0" smtClean="0"/>
              <a:t>)</a:t>
            </a:r>
          </a:p>
          <a:p>
            <a:pPr marL="0" indent="0">
              <a:buNone/>
            </a:pPr>
            <a:r>
              <a:rPr lang="en-US" sz="2000" dirty="0"/>
              <a:t> </a:t>
            </a:r>
            <a:r>
              <a:rPr lang="en-US" sz="2000" dirty="0" smtClean="0"/>
              <a:t>                    -&gt;  </a:t>
            </a:r>
            <a:r>
              <a:rPr lang="en-US" sz="2000" dirty="0"/>
              <a:t>Notify SSM of any events supplied by the client.  Clients can send state notification </a:t>
            </a:r>
          </a:p>
          <a:p>
            <a:pPr marL="0" indent="0">
              <a:buNone/>
            </a:pPr>
            <a:r>
              <a:rPr lang="en-US" sz="2000" dirty="0" smtClean="0"/>
              <a:t>	</a:t>
            </a:r>
            <a:r>
              <a:rPr lang="en-US" sz="2000" dirty="0"/>
              <a:t> </a:t>
            </a:r>
            <a:r>
              <a:rPr lang="en-US" sz="2000" dirty="0" smtClean="0"/>
              <a:t>          </a:t>
            </a:r>
            <a:r>
              <a:rPr lang="en-US" sz="2000" dirty="0"/>
              <a:t>message using this method.</a:t>
            </a:r>
          </a:p>
          <a:p>
            <a:pPr marL="0" indent="0">
              <a:buNone/>
            </a:pPr>
            <a:r>
              <a:rPr lang="en-US" sz="2000" dirty="0"/>
              <a:t>	</a:t>
            </a:r>
            <a:r>
              <a:rPr lang="en-US" sz="2000" dirty="0" smtClean="0"/>
              <a:t>   </a:t>
            </a:r>
            <a:r>
              <a:rPr lang="en-US" sz="2000" dirty="0"/>
              <a:t>* @</a:t>
            </a:r>
            <a:r>
              <a:rPr lang="en-US" sz="2000" dirty="0" err="1"/>
              <a:t>param</a:t>
            </a:r>
            <a:r>
              <a:rPr lang="en-US" sz="2000" dirty="0"/>
              <a:t> </a:t>
            </a:r>
            <a:r>
              <a:rPr lang="en-US" sz="2000" dirty="0" err="1"/>
              <a:t>SSMContracts</a:t>
            </a:r>
            <a:r>
              <a:rPr lang="en-US" sz="2000" dirty="0"/>
              <a:t>::</a:t>
            </a:r>
            <a:r>
              <a:rPr lang="en-US" sz="2000" dirty="0" err="1"/>
              <a:t>stServiceStateBus</a:t>
            </a:r>
            <a:r>
              <a:rPr lang="en-US" sz="2000" dirty="0"/>
              <a:t> - Service state notification bus to be sent to SSM</a:t>
            </a:r>
          </a:p>
          <a:p>
            <a:pPr marL="0" indent="0">
              <a:buNone/>
            </a:pPr>
            <a:endParaRPr lang="en-US" sz="2000" dirty="0"/>
          </a:p>
        </p:txBody>
      </p:sp>
    </p:spTree>
    <p:extLst>
      <p:ext uri="{BB962C8B-B14F-4D97-AF65-F5344CB8AC3E}">
        <p14:creationId xmlns:p14="http://schemas.microsoft.com/office/powerpoint/2010/main" val="549656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5756"/>
            <a:ext cx="10515600" cy="6328881"/>
          </a:xfrm>
        </p:spPr>
        <p:txBody>
          <a:bodyPr>
            <a:normAutofit lnSpcReduction="10000"/>
          </a:bodyPr>
          <a:lstStyle/>
          <a:p>
            <a:pPr>
              <a:buFont typeface="Wingdings" panose="05000000000000000000" pitchFamily="2" charset="2"/>
              <a:buChar char="q"/>
            </a:pPr>
            <a:r>
              <a:rPr lang="en-US" dirty="0" smtClean="0"/>
              <a:t>  </a:t>
            </a:r>
            <a:r>
              <a:rPr lang="en-US" dirty="0"/>
              <a:t>virtual Status </a:t>
            </a:r>
            <a:r>
              <a:rPr lang="en-US" dirty="0" err="1"/>
              <a:t>SendHeartbeat</a:t>
            </a:r>
            <a:r>
              <a:rPr lang="en-US" dirty="0" smtClean="0"/>
              <a:t>()</a:t>
            </a:r>
          </a:p>
          <a:p>
            <a:pPr marL="0" indent="0">
              <a:buNone/>
            </a:pPr>
            <a:r>
              <a:rPr lang="en-US" sz="2000" dirty="0"/>
              <a:t> </a:t>
            </a:r>
            <a:r>
              <a:rPr lang="en-US" sz="2000" dirty="0" smtClean="0"/>
              <a:t>               -&gt;  </a:t>
            </a:r>
            <a:r>
              <a:rPr lang="en-US" sz="2000" dirty="0"/>
              <a:t>Clients can send HEARTBEAT messages using this method.  SSM uses the port number from </a:t>
            </a:r>
            <a:r>
              <a:rPr lang="en-US" sz="2000" dirty="0" smtClean="0"/>
              <a:t>where </a:t>
            </a:r>
            <a:r>
              <a:rPr lang="en-US" sz="2000" dirty="0"/>
              <a:t>this message was received to associate with the sending </a:t>
            </a:r>
            <a:r>
              <a:rPr lang="en-US" sz="2000" dirty="0" smtClean="0"/>
              <a:t>service</a:t>
            </a:r>
          </a:p>
          <a:p>
            <a:pPr marL="0" indent="0">
              <a:buNone/>
            </a:pPr>
            <a:endParaRPr lang="en-US" sz="2000" dirty="0" smtClean="0"/>
          </a:p>
          <a:p>
            <a:pPr>
              <a:buFont typeface="Wingdings" panose="05000000000000000000" pitchFamily="2" charset="2"/>
              <a:buChar char="q"/>
            </a:pPr>
            <a:r>
              <a:rPr lang="en-US" dirty="0"/>
              <a:t> </a:t>
            </a:r>
            <a:r>
              <a:rPr lang="en-US" dirty="0" smtClean="0"/>
              <a:t> </a:t>
            </a:r>
            <a:r>
              <a:rPr lang="en-US" dirty="0"/>
              <a:t>virtual Status Start (</a:t>
            </a:r>
            <a:r>
              <a:rPr lang="en-US" dirty="0" err="1"/>
              <a:t>const</a:t>
            </a:r>
            <a:r>
              <a:rPr lang="en-US" dirty="0"/>
              <a:t> ci::</a:t>
            </a:r>
            <a:r>
              <a:rPr lang="en-US" dirty="0" err="1"/>
              <a:t>operatingenvironment</a:t>
            </a:r>
            <a:r>
              <a:rPr lang="en-US" dirty="0"/>
              <a:t>::</a:t>
            </a:r>
            <a:r>
              <a:rPr lang="en-US" dirty="0" err="1"/>
              <a:t>CString</a:t>
            </a:r>
            <a:r>
              <a:rPr lang="en-US" dirty="0"/>
              <a:t> &amp;</a:t>
            </a:r>
            <a:r>
              <a:rPr lang="en-US" dirty="0" err="1"/>
              <a:t>serviceName</a:t>
            </a:r>
            <a:r>
              <a:rPr lang="en-US" dirty="0" smtClean="0"/>
              <a:t>)</a:t>
            </a:r>
          </a:p>
          <a:p>
            <a:pPr marL="0" indent="0">
              <a:buNone/>
            </a:pPr>
            <a:r>
              <a:rPr lang="en-US" sz="2000" dirty="0"/>
              <a:t> </a:t>
            </a:r>
            <a:r>
              <a:rPr lang="en-US" sz="2000" dirty="0" smtClean="0"/>
              <a:t>                 -&gt;   </a:t>
            </a:r>
            <a:r>
              <a:rPr lang="en-US" sz="2000" dirty="0"/>
              <a:t>1. Read the service descriptor from the configuration file </a:t>
            </a:r>
          </a:p>
          <a:p>
            <a:pPr marL="0" indent="0">
              <a:buNone/>
            </a:pPr>
            <a:r>
              <a:rPr lang="en-US" sz="2000" dirty="0" smtClean="0"/>
              <a:t>                         2</a:t>
            </a:r>
            <a:r>
              <a:rPr lang="en-US" sz="2000" dirty="0"/>
              <a:t>. Create the process </a:t>
            </a:r>
          </a:p>
          <a:p>
            <a:pPr marL="0" indent="0">
              <a:buNone/>
            </a:pPr>
            <a:r>
              <a:rPr lang="en-US" sz="2000" dirty="0" smtClean="0"/>
              <a:t>                         3</a:t>
            </a:r>
            <a:r>
              <a:rPr lang="en-US" sz="2000" dirty="0"/>
              <a:t>. Execute the service binary </a:t>
            </a:r>
            <a:endParaRPr lang="en-US" dirty="0" smtClean="0"/>
          </a:p>
          <a:p>
            <a:pPr>
              <a:buFont typeface="Wingdings" panose="05000000000000000000" pitchFamily="2" charset="2"/>
              <a:buChar char="q"/>
            </a:pPr>
            <a:r>
              <a:rPr lang="en-US" dirty="0" smtClean="0"/>
              <a:t>  </a:t>
            </a:r>
            <a:r>
              <a:rPr lang="en-US" dirty="0"/>
              <a:t> virtual Status Stop (</a:t>
            </a:r>
            <a:r>
              <a:rPr lang="en-US" dirty="0" err="1"/>
              <a:t>const</a:t>
            </a:r>
            <a:r>
              <a:rPr lang="en-US" dirty="0"/>
              <a:t> ci::</a:t>
            </a:r>
            <a:r>
              <a:rPr lang="en-US" dirty="0" err="1"/>
              <a:t>operatingenvironment</a:t>
            </a:r>
            <a:r>
              <a:rPr lang="en-US" dirty="0"/>
              <a:t>::</a:t>
            </a:r>
            <a:r>
              <a:rPr lang="en-US" dirty="0" err="1"/>
              <a:t>CString</a:t>
            </a:r>
            <a:r>
              <a:rPr lang="en-US" dirty="0"/>
              <a:t> &amp;</a:t>
            </a:r>
            <a:r>
              <a:rPr lang="en-US" dirty="0" err="1"/>
              <a:t>serviceName,SSMContracts</a:t>
            </a:r>
            <a:r>
              <a:rPr lang="en-US" dirty="0"/>
              <a:t>::</a:t>
            </a:r>
            <a:r>
              <a:rPr lang="en-US" dirty="0" err="1"/>
              <a:t>RequestFrom</a:t>
            </a:r>
            <a:r>
              <a:rPr lang="en-US" dirty="0"/>
              <a:t> from = </a:t>
            </a:r>
            <a:r>
              <a:rPr lang="en-US" dirty="0" err="1"/>
              <a:t>SSMContracts</a:t>
            </a:r>
            <a:r>
              <a:rPr lang="en-US" dirty="0"/>
              <a:t>::PANEL_REQ</a:t>
            </a:r>
            <a:r>
              <a:rPr lang="en-US" dirty="0" smtClean="0"/>
              <a:t>)</a:t>
            </a:r>
          </a:p>
          <a:p>
            <a:pPr marL="0" indent="0">
              <a:buNone/>
            </a:pPr>
            <a:r>
              <a:rPr lang="en-US" sz="2000" dirty="0"/>
              <a:t> </a:t>
            </a:r>
            <a:r>
              <a:rPr lang="en-US" sz="2000" dirty="0" smtClean="0"/>
              <a:t>                -&gt;   </a:t>
            </a:r>
            <a:r>
              <a:rPr lang="en-US" sz="2000" dirty="0"/>
              <a:t>1. Send STOP message to the service </a:t>
            </a:r>
          </a:p>
          <a:p>
            <a:pPr marL="0" indent="0">
              <a:buNone/>
            </a:pPr>
            <a:r>
              <a:rPr lang="en-US" sz="2000" dirty="0" smtClean="0"/>
              <a:t>                        2</a:t>
            </a:r>
            <a:r>
              <a:rPr lang="en-US" sz="2000" dirty="0"/>
              <a:t>. Set timer with </a:t>
            </a:r>
            <a:r>
              <a:rPr lang="en-US" sz="2000" dirty="0" err="1"/>
              <a:t>ShutdownTimeout</a:t>
            </a:r>
            <a:r>
              <a:rPr lang="en-US" sz="2000" dirty="0"/>
              <a:t> </a:t>
            </a:r>
            <a:endParaRPr lang="en-US" sz="2000" dirty="0" smtClean="0"/>
          </a:p>
          <a:p>
            <a:pPr marL="0" indent="0">
              <a:buNone/>
            </a:pPr>
            <a:r>
              <a:rPr lang="en-US" sz="2000" dirty="0" smtClean="0"/>
              <a:t>                       </a:t>
            </a:r>
            <a:r>
              <a:rPr lang="en-US" sz="2000" dirty="0"/>
              <a:t>3. When </a:t>
            </a:r>
            <a:r>
              <a:rPr lang="en-US" sz="2000" dirty="0" err="1"/>
              <a:t>ShutdownTimeout</a:t>
            </a:r>
            <a:r>
              <a:rPr lang="en-US" sz="2000" dirty="0"/>
              <a:t> elapses, check PID to see if the service has exited. </a:t>
            </a:r>
          </a:p>
          <a:p>
            <a:pPr marL="0" indent="0">
              <a:buNone/>
            </a:pPr>
            <a:r>
              <a:rPr lang="en-US" sz="2000" dirty="0" smtClean="0"/>
              <a:t>                       4</a:t>
            </a:r>
            <a:r>
              <a:rPr lang="en-US" sz="2000" dirty="0"/>
              <a:t>. If not, then send a SIGTERM signal </a:t>
            </a:r>
            <a:endParaRPr lang="en-US" sz="2000" dirty="0" smtClean="0"/>
          </a:p>
          <a:p>
            <a:pPr marL="0" indent="0">
              <a:buNone/>
            </a:pPr>
            <a:endParaRPr lang="en-US" dirty="0" smtClean="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955272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940"/>
            <a:ext cx="10515600" cy="6413679"/>
          </a:xfrm>
        </p:spPr>
        <p:txBody>
          <a:bodyPr/>
          <a:lstStyle/>
          <a:p>
            <a:pPr marL="0" indent="0">
              <a:buNone/>
            </a:pPr>
            <a:r>
              <a:rPr lang="en-US" sz="2000" dirty="0"/>
              <a:t> </a:t>
            </a:r>
            <a:r>
              <a:rPr lang="en-US" sz="2000" dirty="0" smtClean="0"/>
              <a:t>       -&gt;   </a:t>
            </a:r>
            <a:r>
              <a:rPr lang="en-US" sz="2000" dirty="0"/>
              <a:t>5. Set timer with </a:t>
            </a:r>
            <a:r>
              <a:rPr lang="en-US" sz="2000" dirty="0" err="1"/>
              <a:t>StopTimeout</a:t>
            </a:r>
            <a:r>
              <a:rPr lang="en-US" sz="2000" dirty="0"/>
              <a:t>. </a:t>
            </a:r>
          </a:p>
          <a:p>
            <a:pPr marL="0" indent="0">
              <a:buNone/>
            </a:pPr>
            <a:r>
              <a:rPr lang="en-US" sz="2000" dirty="0" smtClean="0"/>
              <a:t>              6</a:t>
            </a:r>
            <a:r>
              <a:rPr lang="en-US" sz="2000" dirty="0"/>
              <a:t>. When </a:t>
            </a:r>
            <a:r>
              <a:rPr lang="en-US" sz="2000" dirty="0" err="1"/>
              <a:t>StopTimeout</a:t>
            </a:r>
            <a:r>
              <a:rPr lang="en-US" sz="2000" dirty="0"/>
              <a:t> elapses, check PID to see if the service has exited. </a:t>
            </a:r>
          </a:p>
          <a:p>
            <a:pPr marL="0" indent="0">
              <a:buNone/>
            </a:pPr>
            <a:r>
              <a:rPr lang="en-US" sz="2000" dirty="0" smtClean="0"/>
              <a:t>              7</a:t>
            </a:r>
            <a:r>
              <a:rPr lang="en-US" sz="2000" dirty="0"/>
              <a:t>. If not, then send a SIGKILL signal to kill the process.</a:t>
            </a:r>
            <a:r>
              <a:rPr lang="en-US" dirty="0"/>
              <a:t> </a:t>
            </a:r>
            <a:endParaRPr lang="en-US" dirty="0" smtClean="0"/>
          </a:p>
          <a:p>
            <a:pPr marL="0" indent="0">
              <a:buNone/>
            </a:pPr>
            <a:endParaRPr lang="en-US" dirty="0"/>
          </a:p>
          <a:p>
            <a:pPr>
              <a:buFont typeface="Wingdings" panose="05000000000000000000" pitchFamily="2" charset="2"/>
              <a:buChar char="q"/>
            </a:pPr>
            <a:r>
              <a:rPr lang="en-US" dirty="0" smtClean="0"/>
              <a:t> </a:t>
            </a:r>
            <a:r>
              <a:rPr lang="en-US" dirty="0"/>
              <a:t>virtual Status Restart (</a:t>
            </a:r>
            <a:r>
              <a:rPr lang="en-US" dirty="0" err="1"/>
              <a:t>const</a:t>
            </a:r>
            <a:r>
              <a:rPr lang="en-US" dirty="0"/>
              <a:t> ci::</a:t>
            </a:r>
            <a:r>
              <a:rPr lang="en-US" dirty="0" err="1"/>
              <a:t>operatingenvironment</a:t>
            </a:r>
            <a:r>
              <a:rPr lang="en-US" dirty="0"/>
              <a:t>::</a:t>
            </a:r>
            <a:r>
              <a:rPr lang="en-US" dirty="0" err="1"/>
              <a:t>CString</a:t>
            </a:r>
            <a:r>
              <a:rPr lang="en-US" dirty="0"/>
              <a:t> &amp;</a:t>
            </a:r>
            <a:r>
              <a:rPr lang="en-US" dirty="0" err="1"/>
              <a:t>serviceName,SSMContracts</a:t>
            </a:r>
            <a:r>
              <a:rPr lang="en-US" dirty="0"/>
              <a:t>::</a:t>
            </a:r>
            <a:r>
              <a:rPr lang="en-US" dirty="0" err="1"/>
              <a:t>RequestFrom</a:t>
            </a:r>
            <a:r>
              <a:rPr lang="en-US" dirty="0"/>
              <a:t> from = </a:t>
            </a:r>
            <a:r>
              <a:rPr lang="en-US" dirty="0" err="1"/>
              <a:t>SSMContracts</a:t>
            </a:r>
            <a:r>
              <a:rPr lang="en-US" dirty="0"/>
              <a:t>::PANEL_REQ</a:t>
            </a:r>
            <a:r>
              <a:rPr lang="en-US" dirty="0" smtClean="0"/>
              <a:t>)</a:t>
            </a:r>
          </a:p>
          <a:p>
            <a:pPr marL="0" indent="0">
              <a:buNone/>
            </a:pPr>
            <a:r>
              <a:rPr lang="en-US" sz="2000" dirty="0" smtClean="0"/>
              <a:t>                          -&gt;   1. Stop the service </a:t>
            </a:r>
          </a:p>
          <a:p>
            <a:pPr marL="0" indent="0">
              <a:buNone/>
            </a:pPr>
            <a:r>
              <a:rPr lang="en-US" sz="2000" dirty="0" smtClean="0"/>
              <a:t>                                 2</a:t>
            </a:r>
            <a:r>
              <a:rPr lang="en-US" sz="2000" dirty="0"/>
              <a:t>. Start the service </a:t>
            </a:r>
          </a:p>
        </p:txBody>
      </p:sp>
    </p:spTree>
    <p:extLst>
      <p:ext uri="{BB962C8B-B14F-4D97-AF65-F5344CB8AC3E}">
        <p14:creationId xmlns:p14="http://schemas.microsoft.com/office/powerpoint/2010/main" val="1599591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838"/>
            <a:ext cx="10515600" cy="6431623"/>
          </a:xfrm>
        </p:spPr>
        <p:txBody>
          <a:bodyPr>
            <a:normAutofit/>
          </a:bodyPr>
          <a:lstStyle/>
          <a:p>
            <a:pPr>
              <a:buFont typeface="Wingdings" panose="05000000000000000000" pitchFamily="2" charset="2"/>
              <a:buChar char="q"/>
            </a:pPr>
            <a:r>
              <a:rPr lang="en-US" dirty="0" smtClean="0"/>
              <a:t>  </a:t>
            </a:r>
            <a:r>
              <a:rPr lang="en-US" dirty="0"/>
              <a:t>virtual Status </a:t>
            </a:r>
            <a:r>
              <a:rPr lang="en-US" dirty="0" err="1"/>
              <a:t>SetPriority</a:t>
            </a:r>
            <a:r>
              <a:rPr lang="en-US" dirty="0"/>
              <a:t>(</a:t>
            </a:r>
            <a:r>
              <a:rPr lang="en-US" dirty="0" err="1"/>
              <a:t>MsgPortId</a:t>
            </a:r>
            <a:r>
              <a:rPr lang="en-US" dirty="0"/>
              <a:t> </a:t>
            </a:r>
            <a:r>
              <a:rPr lang="en-US" dirty="0" err="1"/>
              <a:t>sPortId</a:t>
            </a:r>
            <a:r>
              <a:rPr lang="en-US" dirty="0"/>
              <a:t>, </a:t>
            </a:r>
            <a:r>
              <a:rPr lang="en-US" dirty="0" err="1"/>
              <a:t>int</a:t>
            </a:r>
            <a:r>
              <a:rPr lang="en-US" dirty="0"/>
              <a:t> priority</a:t>
            </a:r>
            <a:r>
              <a:rPr lang="en-US" dirty="0" smtClean="0"/>
              <a:t>)</a:t>
            </a:r>
          </a:p>
          <a:p>
            <a:pPr marL="0" indent="0">
              <a:buNone/>
            </a:pPr>
            <a:r>
              <a:rPr lang="en-US" dirty="0"/>
              <a:t> </a:t>
            </a:r>
            <a:r>
              <a:rPr lang="en-US" sz="2000" dirty="0" smtClean="0"/>
              <a:t>                  -&gt;  </a:t>
            </a:r>
            <a:r>
              <a:rPr lang="en-US" sz="2000" dirty="0"/>
              <a:t>STATUS_INVALID_INPUT if the priority provided is not in the range of -20 to </a:t>
            </a:r>
            <a:r>
              <a:rPr lang="en-US" sz="2000" dirty="0" smtClean="0"/>
              <a:t>19</a:t>
            </a:r>
          </a:p>
          <a:p>
            <a:pPr marL="0" indent="0">
              <a:buNone/>
            </a:pPr>
            <a:r>
              <a:rPr lang="en-US" sz="2000" dirty="0" smtClean="0"/>
              <a:t>                    -&gt;  </a:t>
            </a:r>
            <a:r>
              <a:rPr lang="en-US" sz="2000" dirty="0"/>
              <a:t>Set the priority for the process indicated by Message Port ID </a:t>
            </a:r>
          </a:p>
          <a:p>
            <a:pPr>
              <a:buFont typeface="Wingdings" panose="05000000000000000000" pitchFamily="2" charset="2"/>
              <a:buChar char="q"/>
            </a:pPr>
            <a:r>
              <a:rPr lang="en-US" dirty="0" smtClean="0"/>
              <a:t>  </a:t>
            </a:r>
            <a:r>
              <a:rPr lang="en-US" dirty="0"/>
              <a:t>virtual Status Subscribe(ci::</a:t>
            </a:r>
            <a:r>
              <a:rPr lang="en-US" dirty="0" err="1"/>
              <a:t>operatingenvironment</a:t>
            </a:r>
            <a:r>
              <a:rPr lang="en-US" dirty="0"/>
              <a:t>::</a:t>
            </a:r>
            <a:r>
              <a:rPr lang="en-US" dirty="0" err="1"/>
              <a:t>CString</a:t>
            </a:r>
            <a:r>
              <a:rPr lang="en-US" dirty="0"/>
              <a:t> </a:t>
            </a:r>
            <a:r>
              <a:rPr lang="en-US" dirty="0" err="1"/>
              <a:t>subscribedToName</a:t>
            </a:r>
            <a:r>
              <a:rPr lang="en-US" dirty="0"/>
              <a:t>, </a:t>
            </a:r>
            <a:r>
              <a:rPr lang="en-US" dirty="0" smtClean="0"/>
              <a:t>    </a:t>
            </a:r>
            <a:r>
              <a:rPr lang="en-US" dirty="0" err="1"/>
              <a:t>bool</a:t>
            </a:r>
            <a:r>
              <a:rPr lang="en-US" dirty="0"/>
              <a:t> </a:t>
            </a:r>
            <a:r>
              <a:rPr lang="en-US" dirty="0" err="1"/>
              <a:t>bGroupSubscription</a:t>
            </a:r>
            <a:r>
              <a:rPr lang="en-US" dirty="0"/>
              <a:t>=false</a:t>
            </a:r>
            <a:r>
              <a:rPr lang="en-US" dirty="0" smtClean="0"/>
              <a:t>)</a:t>
            </a:r>
          </a:p>
          <a:p>
            <a:pPr marL="0" indent="0">
              <a:buNone/>
            </a:pPr>
            <a:r>
              <a:rPr lang="en-US" sz="2000" dirty="0"/>
              <a:t> </a:t>
            </a:r>
            <a:r>
              <a:rPr lang="en-US" sz="2000" dirty="0" smtClean="0"/>
              <a:t>                   -&gt;  </a:t>
            </a:r>
            <a:r>
              <a:rPr lang="en-US" sz="2000" dirty="0"/>
              <a:t> Dynamically subscribe to receive state notification messages of the  </a:t>
            </a:r>
          </a:p>
          <a:p>
            <a:pPr marL="0" indent="0">
              <a:buNone/>
            </a:pPr>
            <a:r>
              <a:rPr lang="en-US" sz="2000" dirty="0"/>
              <a:t>	</a:t>
            </a:r>
            <a:r>
              <a:rPr lang="en-US" sz="2000" dirty="0" smtClean="0"/>
              <a:t>              </a:t>
            </a:r>
            <a:r>
              <a:rPr lang="en-US" sz="2000" dirty="0" err="1" smtClean="0"/>
              <a:t>subscribedTo</a:t>
            </a:r>
            <a:r>
              <a:rPr lang="en-US" sz="2000" dirty="0" smtClean="0"/>
              <a:t> </a:t>
            </a:r>
            <a:r>
              <a:rPr lang="en-US" sz="2000" dirty="0"/>
              <a:t>services/groups.  The service and group names can be non-unique, </a:t>
            </a:r>
          </a:p>
          <a:p>
            <a:pPr marL="0" indent="0">
              <a:buNone/>
            </a:pPr>
            <a:r>
              <a:rPr lang="en-US" sz="2000" dirty="0" smtClean="0"/>
              <a:t>	</a:t>
            </a:r>
            <a:r>
              <a:rPr lang="en-US" sz="2000" dirty="0"/>
              <a:t> </a:t>
            </a:r>
            <a:r>
              <a:rPr lang="en-US" sz="2000" dirty="0" smtClean="0"/>
              <a:t>            so </a:t>
            </a:r>
            <a:r>
              <a:rPr lang="en-US" sz="2000" dirty="0"/>
              <a:t>when a group subscription is requested, the </a:t>
            </a:r>
            <a:r>
              <a:rPr lang="en-US" sz="2000" dirty="0" err="1"/>
              <a:t>bGroupSubscription</a:t>
            </a:r>
            <a:r>
              <a:rPr lang="en-US" sz="2000" dirty="0"/>
              <a:t> parameter must </a:t>
            </a:r>
          </a:p>
          <a:p>
            <a:pPr marL="0" indent="0">
              <a:buNone/>
            </a:pPr>
            <a:r>
              <a:rPr lang="en-US" sz="2000" dirty="0" smtClean="0"/>
              <a:t>	</a:t>
            </a:r>
            <a:r>
              <a:rPr lang="en-US" sz="2000" dirty="0"/>
              <a:t> </a:t>
            </a:r>
            <a:r>
              <a:rPr lang="en-US" sz="2000" dirty="0" smtClean="0"/>
              <a:t>            </a:t>
            </a:r>
            <a:r>
              <a:rPr lang="en-US" sz="2000" dirty="0"/>
              <a:t>be passed as true.</a:t>
            </a:r>
          </a:p>
          <a:p>
            <a:pPr marL="0" indent="0">
              <a:buNone/>
            </a:pPr>
            <a:r>
              <a:rPr lang="en-US" sz="2000" dirty="0"/>
              <a:t>		       * @</a:t>
            </a:r>
            <a:r>
              <a:rPr lang="en-US" sz="2000" dirty="0" err="1"/>
              <a:t>param</a:t>
            </a:r>
            <a:r>
              <a:rPr lang="en-US" sz="2000" dirty="0"/>
              <a:t> </a:t>
            </a:r>
            <a:r>
              <a:rPr lang="en-US" sz="2000" dirty="0" err="1"/>
              <a:t>subscribedToName</a:t>
            </a:r>
            <a:r>
              <a:rPr lang="en-US" sz="2000" dirty="0"/>
              <a:t>	- Name of the service/group which is being subscribed to.</a:t>
            </a:r>
          </a:p>
          <a:p>
            <a:pPr marL="0" indent="0">
              <a:buNone/>
            </a:pPr>
            <a:r>
              <a:rPr lang="en-US" sz="2000" dirty="0"/>
              <a:t>		       * @</a:t>
            </a:r>
            <a:r>
              <a:rPr lang="en-US" sz="2000" dirty="0" err="1"/>
              <a:t>param</a:t>
            </a:r>
            <a:r>
              <a:rPr lang="en-US" sz="2000" dirty="0"/>
              <a:t> </a:t>
            </a:r>
            <a:r>
              <a:rPr lang="en-US" sz="2000" dirty="0" err="1"/>
              <a:t>groupSubscription</a:t>
            </a:r>
            <a:r>
              <a:rPr lang="en-US" sz="2000" dirty="0"/>
              <a:t>- Specifies whether the given name is a group name or not</a:t>
            </a:r>
            <a:r>
              <a:rPr lang="en-US" sz="2000" dirty="0" smtClean="0"/>
              <a:t>.</a:t>
            </a:r>
            <a:br>
              <a:rPr lang="en-US" sz="2000" dirty="0" smtClean="0"/>
            </a:br>
            <a:endParaRPr lang="en-US" sz="2000" dirty="0" smtClean="0"/>
          </a:p>
          <a:p>
            <a:r>
              <a:rPr lang="en-US" dirty="0"/>
              <a:t> </a:t>
            </a:r>
            <a:r>
              <a:rPr lang="en-US" dirty="0" smtClean="0"/>
              <a:t> </a:t>
            </a:r>
            <a:r>
              <a:rPr lang="en-US" dirty="0"/>
              <a:t>virtual Status Unsubscribe(ci::</a:t>
            </a:r>
            <a:r>
              <a:rPr lang="en-US" dirty="0" err="1"/>
              <a:t>operatingenvironment</a:t>
            </a:r>
            <a:r>
              <a:rPr lang="en-US" dirty="0"/>
              <a:t>::</a:t>
            </a:r>
            <a:r>
              <a:rPr lang="en-US" dirty="0" err="1"/>
              <a:t>CString</a:t>
            </a:r>
            <a:r>
              <a:rPr lang="en-US" dirty="0"/>
              <a:t> </a:t>
            </a:r>
            <a:r>
              <a:rPr lang="en-US" dirty="0" err="1"/>
              <a:t>subscribedToName</a:t>
            </a:r>
            <a:r>
              <a:rPr lang="en-US" dirty="0" smtClean="0"/>
              <a:t>,   </a:t>
            </a:r>
            <a:r>
              <a:rPr lang="en-US" dirty="0" err="1"/>
              <a:t>bool</a:t>
            </a:r>
            <a:r>
              <a:rPr lang="en-US" dirty="0"/>
              <a:t> </a:t>
            </a:r>
            <a:r>
              <a:rPr lang="en-US" dirty="0" err="1"/>
              <a:t>bGroupSubscription</a:t>
            </a:r>
            <a:r>
              <a:rPr lang="en-US" dirty="0"/>
              <a:t>=false)</a:t>
            </a:r>
            <a:endParaRPr lang="en-US" dirty="0" smtClean="0"/>
          </a:p>
          <a:p>
            <a:pPr marL="0" indent="0">
              <a:buNone/>
            </a:pPr>
            <a:endParaRPr lang="en-US" dirty="0"/>
          </a:p>
        </p:txBody>
      </p:sp>
    </p:spTree>
    <p:extLst>
      <p:ext uri="{BB962C8B-B14F-4D97-AF65-F5344CB8AC3E}">
        <p14:creationId xmlns:p14="http://schemas.microsoft.com/office/powerpoint/2010/main" val="5171839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4661"/>
            <a:ext cx="10515600" cy="6431622"/>
          </a:xfrm>
        </p:spPr>
        <p:txBody>
          <a:bodyPr>
            <a:normAutofit fontScale="92500" lnSpcReduction="10000"/>
          </a:bodyPr>
          <a:lstStyle/>
          <a:p>
            <a:pPr>
              <a:buFont typeface="Wingdings" panose="05000000000000000000" pitchFamily="2" charset="2"/>
              <a:buChar char="q"/>
            </a:pPr>
            <a:r>
              <a:rPr lang="en-US" dirty="0" smtClean="0"/>
              <a:t>  </a:t>
            </a:r>
            <a:r>
              <a:rPr lang="en-US" dirty="0"/>
              <a:t>virtual Status Wait(char* </a:t>
            </a:r>
            <a:r>
              <a:rPr lang="en-US" dirty="0" err="1"/>
              <a:t>waitCondition</a:t>
            </a:r>
            <a:r>
              <a:rPr lang="en-US" dirty="0" smtClean="0"/>
              <a:t>)</a:t>
            </a:r>
          </a:p>
          <a:p>
            <a:pPr marL="0" indent="0">
              <a:buNone/>
            </a:pPr>
            <a:r>
              <a:rPr lang="en-US" sz="2200" dirty="0"/>
              <a:t> </a:t>
            </a:r>
            <a:r>
              <a:rPr lang="en-US" sz="2200" dirty="0" smtClean="0"/>
              <a:t>                -&gt;  </a:t>
            </a:r>
            <a:r>
              <a:rPr lang="en-US" sz="2200" dirty="0"/>
              <a:t> This function sends the XML to SSM to handle the wait condition.</a:t>
            </a:r>
          </a:p>
          <a:p>
            <a:pPr marL="0" indent="0">
              <a:buNone/>
            </a:pPr>
            <a:r>
              <a:rPr lang="en-US" sz="2200" dirty="0"/>
              <a:t>		       * @</a:t>
            </a:r>
            <a:r>
              <a:rPr lang="en-US" sz="2200" dirty="0" err="1"/>
              <a:t>param</a:t>
            </a:r>
            <a:r>
              <a:rPr lang="en-US" sz="2200" dirty="0"/>
              <a:t> </a:t>
            </a:r>
            <a:r>
              <a:rPr lang="en-US" sz="2200" dirty="0" err="1"/>
              <a:t>waitCondition</a:t>
            </a:r>
            <a:r>
              <a:rPr lang="en-US" sz="2200" dirty="0"/>
              <a:t> -	The condition that is to be followed is specified as an </a:t>
            </a:r>
            <a:r>
              <a:rPr lang="en-US" sz="2200" dirty="0" smtClean="0"/>
              <a:t>XML.  The </a:t>
            </a:r>
            <a:r>
              <a:rPr lang="en-US" sz="2200" dirty="0"/>
              <a:t>schema definition for this is in "SSM.xsd" under "</a:t>
            </a:r>
            <a:r>
              <a:rPr lang="en-US" sz="2200" dirty="0" err="1"/>
              <a:t>WaitCondition</a:t>
            </a:r>
            <a:r>
              <a:rPr lang="en-US" sz="2200" dirty="0"/>
              <a:t>" </a:t>
            </a:r>
            <a:r>
              <a:rPr lang="en-US" sz="2200" dirty="0" smtClean="0"/>
              <a:t> element.</a:t>
            </a:r>
            <a:endParaRPr lang="en-US" sz="2200" dirty="0"/>
          </a:p>
          <a:p>
            <a:pPr marL="0" indent="0">
              <a:buNone/>
            </a:pPr>
            <a:r>
              <a:rPr lang="en-US" sz="2200" dirty="0"/>
              <a:t>		       * @return Status - The return state is appropriately set.  For example: If the wait succeeds, </a:t>
            </a:r>
            <a:r>
              <a:rPr lang="en-US" sz="2200" dirty="0" smtClean="0"/>
              <a:t> then </a:t>
            </a:r>
            <a:r>
              <a:rPr lang="en-US" sz="2200" dirty="0"/>
              <a:t>STATUS_OK is returned and if the wait times out, then STATUS_TIMEOUT </a:t>
            </a:r>
            <a:r>
              <a:rPr lang="en-US" sz="2200" dirty="0" smtClean="0"/>
              <a:t>is </a:t>
            </a:r>
            <a:r>
              <a:rPr lang="en-US" sz="2200" dirty="0"/>
              <a:t>returned</a:t>
            </a:r>
            <a:r>
              <a:rPr lang="en-US" sz="2200" dirty="0" smtClean="0"/>
              <a:t>.</a:t>
            </a:r>
          </a:p>
          <a:p>
            <a:pPr>
              <a:buFont typeface="Wingdings" panose="05000000000000000000" pitchFamily="2" charset="2"/>
              <a:buChar char="q"/>
            </a:pPr>
            <a:r>
              <a:rPr lang="en-US" dirty="0"/>
              <a:t> </a:t>
            </a:r>
            <a:r>
              <a:rPr lang="en-US" dirty="0" smtClean="0"/>
              <a:t> </a:t>
            </a:r>
            <a:r>
              <a:rPr lang="en-US" dirty="0"/>
              <a:t>static </a:t>
            </a:r>
            <a:r>
              <a:rPr lang="en-US" dirty="0" err="1"/>
              <a:t>BootModeType</a:t>
            </a:r>
            <a:r>
              <a:rPr lang="en-US" dirty="0"/>
              <a:t> </a:t>
            </a:r>
            <a:r>
              <a:rPr lang="en-US" dirty="0" err="1"/>
              <a:t>GetBootMode</a:t>
            </a:r>
            <a:r>
              <a:rPr lang="en-US" dirty="0"/>
              <a:t>();</a:t>
            </a:r>
          </a:p>
          <a:p>
            <a:pPr marL="0" indent="0">
              <a:buNone/>
            </a:pPr>
            <a:r>
              <a:rPr lang="en-US" sz="2400" dirty="0" smtClean="0"/>
              <a:t>                  </a:t>
            </a:r>
            <a:r>
              <a:rPr lang="en-US" sz="2200" dirty="0" smtClean="0"/>
              <a:t>-&gt;  </a:t>
            </a:r>
            <a:r>
              <a:rPr lang="en-US" sz="2200" dirty="0"/>
              <a:t>Get boot mode read from /</a:t>
            </a:r>
            <a:r>
              <a:rPr lang="en-US" sz="2200" dirty="0" err="1"/>
              <a:t>proc</a:t>
            </a:r>
            <a:r>
              <a:rPr lang="en-US" sz="2200" dirty="0"/>
              <a:t>/</a:t>
            </a:r>
            <a:r>
              <a:rPr lang="en-US" sz="2200" dirty="0" err="1"/>
              <a:t>cmdline</a:t>
            </a:r>
            <a:endParaRPr lang="en-US" sz="2200" dirty="0"/>
          </a:p>
          <a:p>
            <a:pPr marL="0" indent="0">
              <a:buNone/>
            </a:pPr>
            <a:r>
              <a:rPr lang="en-US" sz="2200" dirty="0" smtClean="0"/>
              <a:t>                  -&gt;  </a:t>
            </a:r>
            <a:r>
              <a:rPr lang="en-US" sz="2200" dirty="0"/>
              <a:t> If the value of /</a:t>
            </a:r>
            <a:r>
              <a:rPr lang="en-US" sz="2200" dirty="0" err="1"/>
              <a:t>proc</a:t>
            </a:r>
            <a:r>
              <a:rPr lang="en-US" sz="2200" dirty="0"/>
              <a:t>/</a:t>
            </a:r>
            <a:r>
              <a:rPr lang="en-US" sz="2200" dirty="0" err="1"/>
              <a:t>cmdline</a:t>
            </a:r>
            <a:r>
              <a:rPr lang="en-US" sz="2200" dirty="0"/>
              <a:t> is invalid or it is not possible to read, return BOOTMODE_NORMAL</a:t>
            </a:r>
            <a:r>
              <a:rPr lang="en-US" sz="2200" dirty="0" smtClean="0"/>
              <a:t>.</a:t>
            </a:r>
          </a:p>
          <a:p>
            <a:pPr marL="0" indent="0">
              <a:buNone/>
            </a:pPr>
            <a:r>
              <a:rPr lang="en-US" sz="2200" dirty="0"/>
              <a:t> </a:t>
            </a:r>
            <a:r>
              <a:rPr lang="en-US" sz="2200" dirty="0" smtClean="0"/>
              <a:t>                -&gt; </a:t>
            </a:r>
            <a:r>
              <a:rPr lang="en-US" sz="2200" dirty="0"/>
              <a:t>current boot mode information in a shared memory named as "</a:t>
            </a:r>
            <a:r>
              <a:rPr lang="en-US" sz="2200" dirty="0" err="1">
                <a:solidFill>
                  <a:srgbClr val="FF0000"/>
                </a:solidFill>
              </a:rPr>
              <a:t>currentbootmode</a:t>
            </a:r>
            <a:r>
              <a:rPr lang="en-US" sz="2200" dirty="0"/>
              <a:t>" </a:t>
            </a:r>
            <a:endParaRPr lang="en-US" sz="2200" dirty="0" smtClean="0"/>
          </a:p>
          <a:p>
            <a:r>
              <a:rPr lang="en-US" sz="2200" dirty="0"/>
              <a:t> </a:t>
            </a:r>
            <a:r>
              <a:rPr lang="en-US" sz="2200" dirty="0" smtClean="0"/>
              <a:t>                -&gt; </a:t>
            </a:r>
            <a:r>
              <a:rPr lang="en-US" sz="2200" dirty="0"/>
              <a:t>The sequence of the </a:t>
            </a:r>
            <a:r>
              <a:rPr lang="en-US" sz="2200" dirty="0" err="1"/>
              <a:t>GetBootMode</a:t>
            </a:r>
            <a:r>
              <a:rPr lang="en-US" sz="2200" dirty="0"/>
              <a:t>() is as below</a:t>
            </a:r>
            <a:r>
              <a:rPr lang="en-US" sz="2200" dirty="0" smtClean="0"/>
              <a:t>. :</a:t>
            </a:r>
            <a:endParaRPr lang="en-US" sz="2200" dirty="0"/>
          </a:p>
          <a:p>
            <a:r>
              <a:rPr lang="en-US" sz="2200" dirty="0"/>
              <a:t>1. Get boot mode from </a:t>
            </a:r>
            <a:r>
              <a:rPr lang="en-US" sz="2200" dirty="0" err="1"/>
              <a:t>SharedMemory</a:t>
            </a:r>
            <a:r>
              <a:rPr lang="en-US" sz="2200" dirty="0"/>
              <a:t> </a:t>
            </a:r>
          </a:p>
          <a:p>
            <a:r>
              <a:rPr lang="en-US" sz="2200" dirty="0"/>
              <a:t>1-1. Create/Take semaphore . On error, continue from 2. </a:t>
            </a:r>
          </a:p>
          <a:p>
            <a:r>
              <a:rPr lang="en-US" sz="2200" dirty="0"/>
              <a:t>1-2. Check shared memory exists or not. If not, release the semaphore and continue from 2. </a:t>
            </a:r>
          </a:p>
          <a:p>
            <a:r>
              <a:rPr lang="en-US" sz="2200" dirty="0"/>
              <a:t>1-3. Get boot mode from the shared memory. On error, release the semaphore and continue </a:t>
            </a:r>
            <a:r>
              <a:rPr lang="en-US" sz="2200" dirty="0" smtClean="0"/>
              <a:t>from 2 .</a:t>
            </a:r>
            <a:endParaRPr lang="en-US" sz="2200" dirty="0"/>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3277008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solidFill>
                  <a:schemeClr val="accent2"/>
                </a:solidFill>
              </a:rPr>
              <a:t>       </a:t>
            </a:r>
            <a:r>
              <a:rPr lang="en-US" b="1" u="sng" dirty="0" smtClean="0">
                <a:solidFill>
                  <a:schemeClr val="accent2"/>
                </a:solidFill>
              </a:rPr>
              <a:t>         Objective and Overview           #           </a:t>
            </a:r>
            <a:endParaRPr lang="en-US" b="1" u="sng"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b="1" dirty="0">
                <a:solidFill>
                  <a:schemeClr val="accent5">
                    <a:lumMod val="60000"/>
                    <a:lumOff val="40000"/>
                  </a:schemeClr>
                </a:solidFill>
              </a:rPr>
              <a:t> </a:t>
            </a:r>
            <a:r>
              <a:rPr lang="en-US" b="1" dirty="0" smtClean="0">
                <a:solidFill>
                  <a:schemeClr val="accent5">
                    <a:lumMod val="60000"/>
                    <a:lumOff val="40000"/>
                  </a:schemeClr>
                </a:solidFill>
              </a:rPr>
              <a:t> </a:t>
            </a:r>
            <a:r>
              <a:rPr lang="en-US" b="1" dirty="0" smtClean="0">
                <a:solidFill>
                  <a:schemeClr val="accent5">
                    <a:lumMod val="75000"/>
                  </a:schemeClr>
                </a:solidFill>
              </a:rPr>
              <a:t>Objective :</a:t>
            </a:r>
          </a:p>
          <a:p>
            <a:r>
              <a:rPr lang="en-US" b="1" dirty="0">
                <a:solidFill>
                  <a:schemeClr val="accent5">
                    <a:lumMod val="75000"/>
                  </a:schemeClr>
                </a:solidFill>
              </a:rPr>
              <a:t> </a:t>
            </a:r>
            <a:r>
              <a:rPr lang="en-US" b="1" dirty="0" smtClean="0">
                <a:solidFill>
                  <a:schemeClr val="accent5">
                    <a:lumMod val="75000"/>
                  </a:schemeClr>
                </a:solidFill>
              </a:rPr>
              <a:t>      </a:t>
            </a:r>
            <a:r>
              <a:rPr lang="en-US" dirty="0" smtClean="0">
                <a:solidFill>
                  <a:schemeClr val="accent5">
                    <a:lumMod val="75000"/>
                  </a:schemeClr>
                </a:solidFill>
              </a:rPr>
              <a:t>The objective of this document is to describe the design of    Service Startup Manager</a:t>
            </a:r>
            <a:r>
              <a:rPr lang="en-US" b="1" dirty="0" smtClean="0">
                <a:solidFill>
                  <a:schemeClr val="accent5">
                    <a:lumMod val="75000"/>
                  </a:schemeClr>
                </a:solidFill>
              </a:rPr>
              <a:t>      </a:t>
            </a:r>
          </a:p>
          <a:p>
            <a:pPr>
              <a:buFont typeface="Wingdings" panose="05000000000000000000" pitchFamily="2" charset="2"/>
              <a:buChar char="Ø"/>
            </a:pPr>
            <a:r>
              <a:rPr lang="en-US" b="1" dirty="0">
                <a:solidFill>
                  <a:schemeClr val="accent5">
                    <a:lumMod val="75000"/>
                  </a:schemeClr>
                </a:solidFill>
              </a:rPr>
              <a:t> </a:t>
            </a:r>
            <a:r>
              <a:rPr lang="en-US" b="1" dirty="0" smtClean="0">
                <a:solidFill>
                  <a:schemeClr val="accent5">
                    <a:lumMod val="75000"/>
                  </a:schemeClr>
                </a:solidFill>
              </a:rPr>
              <a:t> Overview :</a:t>
            </a:r>
          </a:p>
          <a:p>
            <a:pPr marL="514350" indent="-514350">
              <a:buFont typeface="+mj-lt"/>
              <a:buAutoNum type="arabicPeriod"/>
            </a:pPr>
            <a:r>
              <a:rPr lang="en-US" b="1" dirty="0">
                <a:solidFill>
                  <a:schemeClr val="accent5">
                    <a:lumMod val="75000"/>
                  </a:schemeClr>
                </a:solidFill>
              </a:rPr>
              <a:t> </a:t>
            </a:r>
            <a:r>
              <a:rPr lang="en-US" dirty="0" smtClean="0">
                <a:solidFill>
                  <a:schemeClr val="accent5">
                    <a:lumMod val="75000"/>
                  </a:schemeClr>
                </a:solidFill>
              </a:rPr>
              <a:t>Introduction</a:t>
            </a:r>
          </a:p>
          <a:p>
            <a:pPr marL="514350" indent="-514350">
              <a:buFont typeface="+mj-lt"/>
              <a:buAutoNum type="arabicPeriod"/>
            </a:pPr>
            <a:r>
              <a:rPr lang="en-US" dirty="0">
                <a:solidFill>
                  <a:schemeClr val="accent5">
                    <a:lumMod val="75000"/>
                  </a:schemeClr>
                </a:solidFill>
              </a:rPr>
              <a:t> </a:t>
            </a:r>
            <a:r>
              <a:rPr lang="en-US" dirty="0" smtClean="0">
                <a:solidFill>
                  <a:schemeClr val="accent5">
                    <a:lumMod val="75000"/>
                  </a:schemeClr>
                </a:solidFill>
              </a:rPr>
              <a:t>SSM interfaces</a:t>
            </a:r>
          </a:p>
          <a:p>
            <a:pPr marL="514350" indent="-514350">
              <a:buFont typeface="+mj-lt"/>
              <a:buAutoNum type="arabicPeriod"/>
            </a:pPr>
            <a:r>
              <a:rPr lang="en-US" dirty="0">
                <a:solidFill>
                  <a:schemeClr val="accent5">
                    <a:lumMod val="75000"/>
                  </a:schemeClr>
                </a:solidFill>
              </a:rPr>
              <a:t> </a:t>
            </a:r>
            <a:r>
              <a:rPr lang="en-US" dirty="0" err="1" smtClean="0">
                <a:solidFill>
                  <a:schemeClr val="accent5">
                    <a:lumMod val="75000"/>
                  </a:schemeClr>
                </a:solidFill>
              </a:rPr>
              <a:t>SSMClient</a:t>
            </a:r>
            <a:r>
              <a:rPr lang="en-US" dirty="0" smtClean="0">
                <a:solidFill>
                  <a:schemeClr val="accent5">
                    <a:lumMod val="75000"/>
                  </a:schemeClr>
                </a:solidFill>
              </a:rPr>
              <a:t> API’s</a:t>
            </a:r>
          </a:p>
          <a:p>
            <a:pPr marL="514350" indent="-514350">
              <a:buFont typeface="+mj-lt"/>
              <a:buAutoNum type="arabicPeriod"/>
            </a:pPr>
            <a:r>
              <a:rPr lang="en-US" dirty="0">
                <a:solidFill>
                  <a:schemeClr val="accent5">
                    <a:lumMod val="75000"/>
                  </a:schemeClr>
                </a:solidFill>
              </a:rPr>
              <a:t> </a:t>
            </a:r>
            <a:r>
              <a:rPr lang="en-US" dirty="0" smtClean="0">
                <a:solidFill>
                  <a:schemeClr val="accent5">
                    <a:lumMod val="75000"/>
                  </a:schemeClr>
                </a:solidFill>
              </a:rPr>
              <a:t>Other use-cases of SSM</a:t>
            </a:r>
          </a:p>
          <a:p>
            <a:pPr marL="514350" indent="-514350">
              <a:buFont typeface="+mj-lt"/>
              <a:buAutoNum type="arabicPeriod"/>
            </a:pPr>
            <a:r>
              <a:rPr lang="en-US" dirty="0">
                <a:solidFill>
                  <a:schemeClr val="accent5">
                    <a:lumMod val="75000"/>
                  </a:schemeClr>
                </a:solidFill>
              </a:rPr>
              <a:t> </a:t>
            </a:r>
            <a:r>
              <a:rPr lang="en-US" dirty="0" smtClean="0">
                <a:solidFill>
                  <a:schemeClr val="accent5">
                    <a:lumMod val="75000"/>
                  </a:schemeClr>
                </a:solidFill>
              </a:rPr>
              <a:t>Understanding Sequence Diagrams</a:t>
            </a:r>
            <a:endParaRPr lang="en-US" dirty="0">
              <a:solidFill>
                <a:schemeClr val="accent5">
                  <a:lumMod val="75000"/>
                </a:schemeClr>
              </a:solidFill>
            </a:endParaRPr>
          </a:p>
        </p:txBody>
      </p:sp>
    </p:spTree>
    <p:extLst>
      <p:ext uri="{BB962C8B-B14F-4D97-AF65-F5344CB8AC3E}">
        <p14:creationId xmlns:p14="http://schemas.microsoft.com/office/powerpoint/2010/main" val="2239986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941"/>
            <a:ext cx="10515600" cy="6439436"/>
          </a:xfrm>
        </p:spPr>
        <p:txBody>
          <a:bodyPr>
            <a:normAutofit/>
          </a:bodyPr>
          <a:lstStyle/>
          <a:p>
            <a:r>
              <a:rPr lang="en-US" sz="2000" dirty="0"/>
              <a:t>1-4. Release the shared memory and the semaphore. </a:t>
            </a:r>
          </a:p>
          <a:p>
            <a:r>
              <a:rPr lang="en-US" sz="2000" dirty="0"/>
              <a:t>1-5. Return boot mode</a:t>
            </a:r>
            <a:r>
              <a:rPr lang="en-US" sz="1800" dirty="0"/>
              <a:t>. </a:t>
            </a:r>
          </a:p>
          <a:p>
            <a:r>
              <a:rPr lang="en-US" sz="2000" dirty="0"/>
              <a:t>2. Get boot mode using </a:t>
            </a:r>
            <a:r>
              <a:rPr lang="en-US" sz="2000" dirty="0" err="1"/>
              <a:t>GetBootModefromdriver</a:t>
            </a:r>
            <a:r>
              <a:rPr lang="en-US" sz="2000" dirty="0"/>
              <a:t>(). </a:t>
            </a:r>
            <a:endParaRPr lang="en-US" sz="2000" dirty="0" smtClean="0"/>
          </a:p>
          <a:p>
            <a:r>
              <a:rPr lang="en-US" sz="2000" dirty="0" smtClean="0"/>
              <a:t>3</a:t>
            </a:r>
            <a:r>
              <a:rPr lang="en-US" sz="2000" dirty="0"/>
              <a:t>. Write boot mode to </a:t>
            </a:r>
            <a:r>
              <a:rPr lang="en-US" sz="2000" dirty="0" err="1"/>
              <a:t>SharedMemory</a:t>
            </a:r>
            <a:r>
              <a:rPr lang="en-US" sz="2000" dirty="0"/>
              <a:t>. </a:t>
            </a:r>
          </a:p>
          <a:p>
            <a:r>
              <a:rPr lang="en-US" sz="2000" dirty="0"/>
              <a:t>3-1. Create/Take the semaphore. On error, continue from 4. </a:t>
            </a:r>
          </a:p>
          <a:p>
            <a:r>
              <a:rPr lang="en-US" sz="2000" dirty="0"/>
              <a:t>3-2. Create the shared memory and set boot mode. </a:t>
            </a:r>
          </a:p>
          <a:p>
            <a:r>
              <a:rPr lang="en-US" sz="2000" dirty="0"/>
              <a:t>3-3. Release the shared memory and the semaphore. </a:t>
            </a:r>
          </a:p>
          <a:p>
            <a:r>
              <a:rPr lang="en-US" sz="2000" dirty="0"/>
              <a:t>4. Return boot mode </a:t>
            </a:r>
          </a:p>
          <a:p>
            <a:pPr marL="0" indent="0">
              <a:buNone/>
            </a:pPr>
            <a:endParaRPr lang="en-US" sz="2000" dirty="0" smtClean="0"/>
          </a:p>
          <a:p>
            <a:pPr>
              <a:buFont typeface="Wingdings" panose="05000000000000000000" pitchFamily="2" charset="2"/>
              <a:buChar char="q"/>
            </a:pPr>
            <a:r>
              <a:rPr lang="en-US" dirty="0" smtClean="0"/>
              <a:t>   </a:t>
            </a:r>
            <a:r>
              <a:rPr lang="en-US" dirty="0"/>
              <a:t>static </a:t>
            </a:r>
            <a:r>
              <a:rPr lang="en-US" dirty="0" err="1"/>
              <a:t>BootModeType</a:t>
            </a:r>
            <a:r>
              <a:rPr lang="en-US" dirty="0"/>
              <a:t> </a:t>
            </a:r>
            <a:r>
              <a:rPr lang="en-US" dirty="0" err="1"/>
              <a:t>GetPreviousBootMode</a:t>
            </a:r>
            <a:r>
              <a:rPr lang="en-US" dirty="0"/>
              <a:t>();</a:t>
            </a:r>
          </a:p>
          <a:p>
            <a:pPr marL="0" indent="0">
              <a:buNone/>
            </a:pPr>
            <a:r>
              <a:rPr lang="en-US" dirty="0"/>
              <a:t>                  </a:t>
            </a:r>
            <a:r>
              <a:rPr lang="en-US" sz="2000" dirty="0"/>
              <a:t>-&gt;  Get previous boot mode type</a:t>
            </a:r>
          </a:p>
          <a:p>
            <a:pPr marL="0" indent="0">
              <a:buNone/>
            </a:pPr>
            <a:r>
              <a:rPr lang="en-US" sz="2000" dirty="0"/>
              <a:t>                </a:t>
            </a:r>
            <a:r>
              <a:rPr lang="en-US" sz="2000" dirty="0" smtClean="0"/>
              <a:t>         </a:t>
            </a:r>
            <a:r>
              <a:rPr lang="en-US" sz="2000" dirty="0"/>
              <a:t>-&gt;   </a:t>
            </a:r>
            <a:r>
              <a:rPr lang="en-US" sz="2000" dirty="0" err="1"/>
              <a:t>BootModeType</a:t>
            </a:r>
            <a:r>
              <a:rPr lang="en-US" sz="2000" dirty="0"/>
              <a:t> </a:t>
            </a:r>
            <a:r>
              <a:rPr lang="en-US" sz="2000" dirty="0" err="1"/>
              <a:t>bm</a:t>
            </a:r>
            <a:r>
              <a:rPr lang="en-US" sz="2000" dirty="0"/>
              <a:t> = </a:t>
            </a:r>
            <a:r>
              <a:rPr lang="en-US" sz="2000" dirty="0" err="1"/>
              <a:t>SSMClient</a:t>
            </a:r>
            <a:r>
              <a:rPr lang="en-US" sz="2000" dirty="0"/>
              <a:t>::</a:t>
            </a:r>
            <a:r>
              <a:rPr lang="en-US" sz="2000" dirty="0" err="1"/>
              <a:t>GetPreviousBootMode</a:t>
            </a:r>
            <a:r>
              <a:rPr lang="en-US" sz="2000" dirty="0"/>
              <a:t>();</a:t>
            </a:r>
          </a:p>
          <a:p>
            <a:pPr marL="0" indent="0">
              <a:buNone/>
            </a:pPr>
            <a:r>
              <a:rPr lang="en-US" sz="2000" dirty="0"/>
              <a:t>		       *   if(</a:t>
            </a:r>
            <a:r>
              <a:rPr lang="en-US" sz="2000" dirty="0" err="1"/>
              <a:t>bm</a:t>
            </a:r>
            <a:r>
              <a:rPr lang="en-US" sz="2000" dirty="0"/>
              <a:t> == BOOTMODE_NORMAL) { //implementation if previous boot is normal mode }</a:t>
            </a:r>
          </a:p>
        </p:txBody>
      </p:sp>
    </p:spTree>
    <p:extLst>
      <p:ext uri="{BB962C8B-B14F-4D97-AF65-F5344CB8AC3E}">
        <p14:creationId xmlns:p14="http://schemas.microsoft.com/office/powerpoint/2010/main" val="3548573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209"/>
            <a:ext cx="10515600" cy="6400800"/>
          </a:xfrm>
        </p:spPr>
        <p:txBody>
          <a:bodyPr/>
          <a:lstStyle/>
          <a:p>
            <a:pPr>
              <a:buFont typeface="Wingdings" panose="05000000000000000000" pitchFamily="2" charset="2"/>
              <a:buChar char="q"/>
            </a:pPr>
            <a:r>
              <a:rPr lang="en-US" dirty="0" smtClean="0"/>
              <a:t>  </a:t>
            </a:r>
            <a:r>
              <a:rPr lang="en-US" dirty="0"/>
              <a:t>static </a:t>
            </a:r>
            <a:r>
              <a:rPr lang="en-US" dirty="0" err="1"/>
              <a:t>bool</a:t>
            </a:r>
            <a:r>
              <a:rPr lang="en-US" dirty="0"/>
              <a:t> </a:t>
            </a:r>
            <a:r>
              <a:rPr lang="en-US" dirty="0" err="1"/>
              <a:t>IsDebugMode</a:t>
            </a:r>
            <a:r>
              <a:rPr lang="en-US" dirty="0" smtClean="0"/>
              <a:t>();</a:t>
            </a:r>
          </a:p>
          <a:p>
            <a:pPr marL="0" indent="0">
              <a:buNone/>
            </a:pPr>
            <a:r>
              <a:rPr lang="en-US" sz="2000" dirty="0"/>
              <a:t> </a:t>
            </a:r>
            <a:r>
              <a:rPr lang="en-US" sz="2000" dirty="0" smtClean="0"/>
              <a:t>                -&gt;  </a:t>
            </a:r>
            <a:r>
              <a:rPr lang="en-US" sz="2000" dirty="0"/>
              <a:t>Get debug mode read from /</a:t>
            </a:r>
            <a:r>
              <a:rPr lang="en-US" sz="2000" dirty="0" err="1"/>
              <a:t>proc</a:t>
            </a:r>
            <a:r>
              <a:rPr lang="en-US" sz="2000" dirty="0"/>
              <a:t>/</a:t>
            </a:r>
            <a:r>
              <a:rPr lang="en-US" sz="2000" dirty="0" err="1"/>
              <a:t>cmdline</a:t>
            </a:r>
            <a:endParaRPr lang="en-US" sz="2000" dirty="0"/>
          </a:p>
          <a:p>
            <a:pPr marL="0" indent="0">
              <a:buNone/>
            </a:pPr>
            <a:r>
              <a:rPr lang="en-US" sz="2000" dirty="0"/>
              <a:t>		       * @return true if debug mode is enable. false if debug mode is NOT enabled.</a:t>
            </a:r>
          </a:p>
          <a:p>
            <a:pPr marL="0" indent="0">
              <a:buNone/>
            </a:pPr>
            <a:r>
              <a:rPr lang="en-US" sz="2000" dirty="0"/>
              <a:t>		       * If the value of /</a:t>
            </a:r>
            <a:r>
              <a:rPr lang="en-US" sz="2000" dirty="0" err="1"/>
              <a:t>proc</a:t>
            </a:r>
            <a:r>
              <a:rPr lang="en-US" sz="2000" dirty="0"/>
              <a:t>/</a:t>
            </a:r>
            <a:r>
              <a:rPr lang="en-US" sz="2000" dirty="0" err="1"/>
              <a:t>cmdline</a:t>
            </a:r>
            <a:r>
              <a:rPr lang="en-US" sz="2000" dirty="0"/>
              <a:t> is invalid or it is not possible to read, return false</a:t>
            </a:r>
            <a:r>
              <a:rPr lang="en-US" sz="2000" dirty="0" smtClean="0"/>
              <a:t>.</a:t>
            </a:r>
          </a:p>
          <a:p>
            <a:pPr marL="0" indent="0">
              <a:buNone/>
            </a:pPr>
            <a:endParaRPr lang="en-US" sz="2000" dirty="0" smtClean="0"/>
          </a:p>
          <a:p>
            <a:pPr>
              <a:buFont typeface="Wingdings" panose="05000000000000000000" pitchFamily="2" charset="2"/>
              <a:buChar char="q"/>
            </a:pPr>
            <a:r>
              <a:rPr lang="en-US" dirty="0"/>
              <a:t> </a:t>
            </a:r>
            <a:r>
              <a:rPr lang="en-US" dirty="0" smtClean="0"/>
              <a:t> </a:t>
            </a:r>
            <a:r>
              <a:rPr lang="en-US" dirty="0"/>
              <a:t> static </a:t>
            </a:r>
            <a:r>
              <a:rPr lang="en-US" dirty="0" err="1"/>
              <a:t>bool</a:t>
            </a:r>
            <a:r>
              <a:rPr lang="en-US" dirty="0"/>
              <a:t> </a:t>
            </a:r>
            <a:r>
              <a:rPr lang="en-US" dirty="0" err="1"/>
              <a:t>IsPowerFailureHappened</a:t>
            </a:r>
            <a:r>
              <a:rPr lang="en-US" dirty="0" smtClean="0"/>
              <a:t>();</a:t>
            </a:r>
          </a:p>
          <a:p>
            <a:pPr marL="0" indent="0">
              <a:buNone/>
            </a:pPr>
            <a:r>
              <a:rPr lang="en-US" sz="2000" dirty="0"/>
              <a:t> </a:t>
            </a:r>
            <a:r>
              <a:rPr lang="en-US" sz="2000" dirty="0" smtClean="0"/>
              <a:t>                 -&gt;  </a:t>
            </a:r>
            <a:r>
              <a:rPr lang="en-US" sz="2000" dirty="0"/>
              <a:t>detect power failure is happened in previous boot</a:t>
            </a:r>
          </a:p>
          <a:p>
            <a:pPr marL="0" indent="0">
              <a:buNone/>
            </a:pPr>
            <a:r>
              <a:rPr lang="en-US" sz="2000" dirty="0"/>
              <a:t>		       * @return true - power failure is happened in previous boot. false - not happened</a:t>
            </a:r>
            <a:r>
              <a:rPr lang="en-US" sz="2000" dirty="0" smtClean="0"/>
              <a:t>.</a:t>
            </a:r>
          </a:p>
          <a:p>
            <a:pPr marL="0" indent="0">
              <a:buNone/>
            </a:pPr>
            <a:endParaRPr lang="en-US" sz="2000" dirty="0" smtClean="0"/>
          </a:p>
          <a:p>
            <a:pPr>
              <a:buFont typeface="Wingdings" panose="05000000000000000000" pitchFamily="2" charset="2"/>
              <a:buChar char="q"/>
            </a:pPr>
            <a:r>
              <a:rPr lang="en-US" dirty="0"/>
              <a:t> </a:t>
            </a:r>
            <a:r>
              <a:rPr lang="en-US" dirty="0" smtClean="0"/>
              <a:t> </a:t>
            </a:r>
            <a:r>
              <a:rPr lang="en-US" dirty="0"/>
              <a:t> static void </a:t>
            </a:r>
            <a:r>
              <a:rPr lang="en-US" dirty="0" err="1"/>
              <a:t>WaitStartupSignal</a:t>
            </a:r>
            <a:r>
              <a:rPr lang="en-US" dirty="0"/>
              <a:t>();</a:t>
            </a:r>
          </a:p>
          <a:p>
            <a:pPr marL="0" indent="0">
              <a:buNone/>
            </a:pPr>
            <a:r>
              <a:rPr lang="en-US" sz="2000" dirty="0" smtClean="0"/>
              <a:t>                  -&gt;  </a:t>
            </a:r>
            <a:r>
              <a:rPr lang="en-US" sz="2000" dirty="0"/>
              <a:t>wait till receiving startup </a:t>
            </a:r>
            <a:r>
              <a:rPr lang="en-US" sz="2000" dirty="0" smtClean="0"/>
              <a:t>signal. </a:t>
            </a:r>
            <a:r>
              <a:rPr lang="en-US" sz="2000" dirty="0" err="1" smtClean="0"/>
              <a:t>i.e</a:t>
            </a:r>
            <a:r>
              <a:rPr lang="en-US" sz="2000" dirty="0" smtClean="0"/>
              <a:t> </a:t>
            </a:r>
            <a:r>
              <a:rPr lang="en-US" sz="2000" dirty="0"/>
              <a:t>In Image Capture mode, when a component calls the method, it waits till resumed from snapshot. </a:t>
            </a:r>
            <a:endParaRPr lang="en-US" sz="2000" dirty="0" smtClean="0"/>
          </a:p>
          <a:p>
            <a:pPr marL="0" indent="0">
              <a:buNone/>
            </a:pPr>
            <a:r>
              <a:rPr lang="en-US" sz="2000" dirty="0"/>
              <a:t> </a:t>
            </a:r>
            <a:r>
              <a:rPr lang="en-US" sz="2000" dirty="0" smtClean="0"/>
              <a:t>                 -&gt;  </a:t>
            </a:r>
            <a:r>
              <a:rPr lang="en-US" sz="2000" dirty="0"/>
              <a:t>When the debug mode is not image capture mode, </a:t>
            </a:r>
            <a:r>
              <a:rPr lang="en-US" sz="2000" dirty="0" err="1"/>
              <a:t>SSMClient</a:t>
            </a:r>
            <a:r>
              <a:rPr lang="en-US" sz="2000" dirty="0"/>
              <a:t>::</a:t>
            </a:r>
            <a:r>
              <a:rPr lang="en-US" sz="2000" dirty="0" err="1"/>
              <a:t>WaitStartupSignal</a:t>
            </a:r>
            <a:r>
              <a:rPr lang="en-US" sz="2000" dirty="0"/>
              <a:t> do nothing </a:t>
            </a:r>
            <a:endParaRPr lang="en-US" sz="2000" dirty="0" smtClean="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532638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465194"/>
          </a:xfrm>
        </p:spPr>
        <p:txBody>
          <a:bodyPr/>
          <a:lstStyle/>
          <a:p>
            <a:r>
              <a:rPr lang="en-US" dirty="0" smtClean="0"/>
              <a:t> </a:t>
            </a:r>
            <a:r>
              <a:rPr lang="en-US" b="1" u="sng" dirty="0" smtClean="0"/>
              <a:t>Some other use cases of service startup manager </a:t>
            </a:r>
            <a:r>
              <a:rPr lang="en-US" u="sng" dirty="0" smtClean="0"/>
              <a:t>:</a:t>
            </a:r>
          </a:p>
          <a:p>
            <a:pPr>
              <a:buFont typeface="Wingdings" panose="05000000000000000000" pitchFamily="2" charset="2"/>
              <a:buChar char="Ø"/>
            </a:pPr>
            <a:r>
              <a:rPr lang="en-US" dirty="0"/>
              <a:t> </a:t>
            </a:r>
            <a:r>
              <a:rPr lang="en-US" dirty="0" smtClean="0"/>
              <a:t> </a:t>
            </a:r>
            <a:r>
              <a:rPr lang="en-US" dirty="0"/>
              <a:t>CI::</a:t>
            </a:r>
            <a:r>
              <a:rPr lang="en-US" dirty="0" err="1" smtClean="0"/>
              <a:t>ServiceStartupManager</a:t>
            </a:r>
            <a:r>
              <a:rPr lang="en-US" dirty="0"/>
              <a:t>::</a:t>
            </a:r>
            <a:r>
              <a:rPr lang="en-US" dirty="0" err="1"/>
              <a:t>WaitCondition</a:t>
            </a:r>
            <a:r>
              <a:rPr lang="en-US" dirty="0"/>
              <a:t> </a:t>
            </a:r>
            <a:endParaRPr lang="en-US" dirty="0" smtClean="0"/>
          </a:p>
          <a:p>
            <a:pPr marL="0" indent="0">
              <a:buNone/>
            </a:pPr>
            <a:r>
              <a:rPr lang="en-US" sz="2000" dirty="0"/>
              <a:t> </a:t>
            </a:r>
            <a:r>
              <a:rPr lang="en-US" sz="2000" dirty="0" smtClean="0"/>
              <a:t>                   -&gt;  </a:t>
            </a:r>
            <a:r>
              <a:rPr lang="en-US" sz="2000" dirty="0"/>
              <a:t>1. Parse through the XML sent by the initiator service. </a:t>
            </a:r>
          </a:p>
          <a:p>
            <a:pPr marL="0" indent="0">
              <a:buNone/>
            </a:pPr>
            <a:r>
              <a:rPr lang="en-US" sz="2000" dirty="0" smtClean="0"/>
              <a:t>                          2</a:t>
            </a:r>
            <a:r>
              <a:rPr lang="en-US" sz="2000" dirty="0"/>
              <a:t>. Extract the wait condition from the XML. </a:t>
            </a:r>
          </a:p>
          <a:p>
            <a:pPr marL="0" indent="0">
              <a:buNone/>
            </a:pPr>
            <a:r>
              <a:rPr lang="en-US" sz="2000" dirty="0" smtClean="0"/>
              <a:t>                          3. Add the given wait condition to the initiator services context information. </a:t>
            </a:r>
          </a:p>
          <a:p>
            <a:pPr marL="0" indent="0">
              <a:buNone/>
            </a:pPr>
            <a:r>
              <a:rPr lang="en-US" sz="2000" dirty="0" smtClean="0"/>
              <a:t>                         4. Check if the conditional states have already been achieved by the conditional services. </a:t>
            </a:r>
          </a:p>
          <a:p>
            <a:pPr marL="0" indent="0">
              <a:buNone/>
            </a:pPr>
            <a:r>
              <a:rPr lang="en-US" sz="2000" dirty="0" smtClean="0"/>
              <a:t>                         5. Every time SSM receives state notification messages, check if the incoming state message matches the given conditional state and conditional service. </a:t>
            </a:r>
          </a:p>
          <a:p>
            <a:pPr marL="0" indent="0">
              <a:buNone/>
            </a:pPr>
            <a:r>
              <a:rPr lang="en-US" sz="2000" dirty="0" smtClean="0"/>
              <a:t>                         6. If all service states within a Condition are satisfied, reply to the initiator service thus resuming the service from its wait state. </a:t>
            </a:r>
          </a:p>
          <a:p>
            <a:pPr marL="0" indent="0">
              <a:buNone/>
            </a:pPr>
            <a:r>
              <a:rPr lang="en-US" sz="2000" dirty="0" smtClean="0"/>
              <a:t>                         7. If a timeout is specified and if the timeout expires before the wait conditions are satisfied, reply to the initiator service with a failure message. </a:t>
            </a:r>
            <a:endParaRPr lang="en-US" sz="2000" dirty="0"/>
          </a:p>
        </p:txBody>
      </p:sp>
    </p:spTree>
    <p:extLst>
      <p:ext uri="{BB962C8B-B14F-4D97-AF65-F5344CB8AC3E}">
        <p14:creationId xmlns:p14="http://schemas.microsoft.com/office/powerpoint/2010/main" val="2956019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515600" cy="6426558"/>
          </a:xfrm>
        </p:spPr>
        <p:txBody>
          <a:bodyPr/>
          <a:lstStyle/>
          <a:p>
            <a:pPr>
              <a:buFont typeface="Wingdings" panose="05000000000000000000" pitchFamily="2" charset="2"/>
              <a:buChar char="Ø"/>
            </a:pPr>
            <a:r>
              <a:rPr lang="en-US" dirty="0"/>
              <a:t>  CI::</a:t>
            </a:r>
            <a:r>
              <a:rPr lang="en-US" dirty="0" err="1"/>
              <a:t>ServiceStartupManager</a:t>
            </a:r>
            <a:r>
              <a:rPr lang="en-US" dirty="0"/>
              <a:t>::</a:t>
            </a:r>
            <a:r>
              <a:rPr lang="en-US" dirty="0" err="1" smtClean="0"/>
              <a:t>StartupCondition</a:t>
            </a:r>
            <a:endParaRPr lang="en-US" dirty="0" smtClean="0"/>
          </a:p>
          <a:p>
            <a:pPr marL="0" indent="0">
              <a:buNone/>
            </a:pPr>
            <a:r>
              <a:rPr lang="en-US" sz="2000" dirty="0"/>
              <a:t>                   -&gt;  Startup condition is specified in ssm.xml</a:t>
            </a:r>
            <a:r>
              <a:rPr lang="en-US" sz="2000" dirty="0" smtClean="0"/>
              <a:t>.</a:t>
            </a:r>
          </a:p>
          <a:p>
            <a:pPr marL="0" indent="0">
              <a:buNone/>
            </a:pPr>
            <a:r>
              <a:rPr lang="en-US" sz="2000" dirty="0"/>
              <a:t>                   -&gt;  1. Parse through the ssm.xml.</a:t>
            </a:r>
          </a:p>
          <a:p>
            <a:pPr marL="0" indent="0">
              <a:buNone/>
            </a:pPr>
            <a:r>
              <a:rPr lang="en-US" sz="2000" dirty="0" smtClean="0"/>
              <a:t>                        2</a:t>
            </a:r>
            <a:r>
              <a:rPr lang="en-US" sz="2000" dirty="0"/>
              <a:t>. Extract the Startup conditions.</a:t>
            </a:r>
          </a:p>
          <a:p>
            <a:pPr marL="0" indent="0">
              <a:buNone/>
            </a:pPr>
            <a:r>
              <a:rPr lang="en-US" sz="2000" dirty="0" smtClean="0"/>
              <a:t>                        3</a:t>
            </a:r>
            <a:r>
              <a:rPr lang="en-US" sz="2000" dirty="0"/>
              <a:t>. Add the conditions services </a:t>
            </a:r>
            <a:r>
              <a:rPr lang="en-US" sz="2000" dirty="0" smtClean="0"/>
              <a:t>context.</a:t>
            </a:r>
          </a:p>
          <a:p>
            <a:pPr marL="0" indent="0">
              <a:buNone/>
            </a:pPr>
            <a:r>
              <a:rPr lang="en-US" sz="2000" dirty="0" smtClean="0"/>
              <a:t>                        4</a:t>
            </a:r>
            <a:r>
              <a:rPr lang="en-US" sz="2000" dirty="0"/>
              <a:t>. Do not start the service at startup.</a:t>
            </a:r>
          </a:p>
          <a:p>
            <a:pPr marL="0" indent="0">
              <a:buNone/>
            </a:pPr>
            <a:r>
              <a:rPr lang="en-US" sz="2000" dirty="0" smtClean="0"/>
              <a:t>                        5. </a:t>
            </a:r>
            <a:r>
              <a:rPr lang="en-US" sz="2000" dirty="0" err="1"/>
              <a:t>Everytime</a:t>
            </a:r>
            <a:r>
              <a:rPr lang="en-US" sz="2000" dirty="0"/>
              <a:t> SSM receives state notification messages, check if the incoming state message matches the given conditional state and conditional service.</a:t>
            </a:r>
          </a:p>
          <a:p>
            <a:pPr marL="0" indent="0">
              <a:buNone/>
            </a:pPr>
            <a:r>
              <a:rPr lang="en-US" sz="2000" dirty="0" smtClean="0"/>
              <a:t>                        6. </a:t>
            </a:r>
            <a:r>
              <a:rPr lang="en-US" sz="2000" dirty="0"/>
              <a:t>If all service states within a Condition are satisfied, start the service.</a:t>
            </a:r>
          </a:p>
          <a:p>
            <a:pPr marL="0" indent="0">
              <a:buNone/>
            </a:pPr>
            <a:r>
              <a:rPr lang="en-US" sz="2000" dirty="0" smtClean="0"/>
              <a:t>                        7. </a:t>
            </a:r>
            <a:r>
              <a:rPr lang="en-US" sz="2000" dirty="0"/>
              <a:t>If a timeout is specified and if the timeout expires before the wait conditions are satisfied, remove the startup conditions from context </a:t>
            </a:r>
            <a:r>
              <a:rPr lang="en-US" sz="2000" dirty="0" smtClean="0"/>
              <a:t>information .</a:t>
            </a:r>
            <a:endParaRPr lang="en-US" sz="2000" dirty="0"/>
          </a:p>
        </p:txBody>
      </p:sp>
    </p:spTree>
    <p:extLst>
      <p:ext uri="{BB962C8B-B14F-4D97-AF65-F5344CB8AC3E}">
        <p14:creationId xmlns:p14="http://schemas.microsoft.com/office/powerpoint/2010/main" val="192186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941"/>
            <a:ext cx="10515600" cy="6349284"/>
          </a:xfrm>
        </p:spPr>
        <p:txBody>
          <a:bodyPr/>
          <a:lstStyle/>
          <a:p>
            <a:pPr>
              <a:buFont typeface="Wingdings" panose="05000000000000000000" pitchFamily="2" charset="2"/>
              <a:buChar char="Ø"/>
            </a:pPr>
            <a:r>
              <a:rPr lang="en-US" dirty="0"/>
              <a:t>  CI::</a:t>
            </a:r>
            <a:r>
              <a:rPr lang="en-US" dirty="0" err="1"/>
              <a:t>ServiceStartupManager</a:t>
            </a:r>
            <a:r>
              <a:rPr lang="en-US" dirty="0"/>
              <a:t>::</a:t>
            </a:r>
            <a:r>
              <a:rPr lang="en-US" dirty="0" err="1" smtClean="0"/>
              <a:t>MonitorService</a:t>
            </a:r>
            <a:endParaRPr lang="en-US" dirty="0" smtClean="0"/>
          </a:p>
          <a:p>
            <a:pPr marL="0" indent="0">
              <a:buNone/>
            </a:pPr>
            <a:r>
              <a:rPr lang="en-US" sz="2000" dirty="0"/>
              <a:t>                    -&gt;  1. Check if the process is alive.</a:t>
            </a:r>
          </a:p>
          <a:p>
            <a:pPr marL="0" indent="0">
              <a:buNone/>
            </a:pPr>
            <a:r>
              <a:rPr lang="en-US" sz="2000" dirty="0" smtClean="0"/>
              <a:t>                          2</a:t>
            </a:r>
            <a:r>
              <a:rPr lang="en-US" sz="2000" dirty="0"/>
              <a:t>. If it is dead, send </a:t>
            </a:r>
            <a:r>
              <a:rPr lang="en-US" sz="2000" dirty="0" err="1"/>
              <a:t>eSubscribedServiceDead</a:t>
            </a:r>
            <a:r>
              <a:rPr lang="en-US" sz="2000" dirty="0"/>
              <a:t> message to subscriber services</a:t>
            </a:r>
          </a:p>
          <a:p>
            <a:pPr marL="0" indent="0">
              <a:buNone/>
            </a:pPr>
            <a:r>
              <a:rPr lang="en-US" sz="2000" dirty="0" smtClean="0"/>
              <a:t>                          3</a:t>
            </a:r>
            <a:r>
              <a:rPr lang="en-US" sz="2000" dirty="0"/>
              <a:t>. Restart the dead </a:t>
            </a:r>
            <a:r>
              <a:rPr lang="en-US" sz="2000" dirty="0" smtClean="0"/>
              <a:t>service</a:t>
            </a:r>
          </a:p>
          <a:p>
            <a:pPr marL="0" indent="0">
              <a:buNone/>
            </a:pPr>
            <a:endParaRPr lang="en-US" sz="2000" dirty="0"/>
          </a:p>
          <a:p>
            <a:pPr marL="0" indent="0">
              <a:buNone/>
            </a:pPr>
            <a:endParaRPr lang="en-US" sz="2000" dirty="0" smtClean="0"/>
          </a:p>
          <a:p>
            <a:pPr>
              <a:buFont typeface="Wingdings" panose="05000000000000000000" pitchFamily="2" charset="2"/>
              <a:buChar char="Ø"/>
            </a:pPr>
            <a:r>
              <a:rPr lang="en-US" dirty="0"/>
              <a:t>  CI::</a:t>
            </a:r>
            <a:r>
              <a:rPr lang="en-US" dirty="0" err="1"/>
              <a:t>ServiceStartupManager</a:t>
            </a:r>
            <a:r>
              <a:rPr lang="en-US" dirty="0"/>
              <a:t>::</a:t>
            </a:r>
            <a:r>
              <a:rPr lang="en-US" dirty="0" err="1" smtClean="0"/>
              <a:t>DiscoverService</a:t>
            </a:r>
            <a:endParaRPr lang="en-US" dirty="0" smtClean="0"/>
          </a:p>
          <a:p>
            <a:pPr marL="0" indent="0">
              <a:buNone/>
            </a:pPr>
            <a:r>
              <a:rPr lang="en-US" sz="2000" dirty="0"/>
              <a:t>                   -&gt;  Service subscription must be provided in the configuration </a:t>
            </a:r>
            <a:r>
              <a:rPr lang="en-US" sz="2000" dirty="0" smtClean="0"/>
              <a:t>file</a:t>
            </a:r>
          </a:p>
          <a:p>
            <a:pPr marL="0" indent="0">
              <a:buNone/>
            </a:pPr>
            <a:r>
              <a:rPr lang="en-US" sz="2000" dirty="0"/>
              <a:t>                   -&gt;  1. Read the subscription information from the configuration file</a:t>
            </a:r>
          </a:p>
          <a:p>
            <a:pPr marL="0" indent="0">
              <a:buNone/>
            </a:pPr>
            <a:r>
              <a:rPr lang="en-US" sz="2000" dirty="0" smtClean="0"/>
              <a:t>                         2</a:t>
            </a:r>
            <a:r>
              <a:rPr lang="en-US" sz="2000" dirty="0"/>
              <a:t>. Create map of subscriber service and subscribed service</a:t>
            </a:r>
          </a:p>
          <a:p>
            <a:pPr marL="0" indent="0">
              <a:buNone/>
            </a:pPr>
            <a:r>
              <a:rPr lang="en-US" sz="2000" dirty="0" smtClean="0"/>
              <a:t>                         3</a:t>
            </a:r>
            <a:r>
              <a:rPr lang="en-US" sz="2000" dirty="0"/>
              <a:t>. Receive state notification from subscribed service</a:t>
            </a:r>
          </a:p>
          <a:p>
            <a:pPr marL="0" indent="0">
              <a:buNone/>
            </a:pPr>
            <a:r>
              <a:rPr lang="en-US" sz="2000" dirty="0" smtClean="0"/>
              <a:t>                         4</a:t>
            </a:r>
            <a:r>
              <a:rPr lang="en-US" sz="2000" dirty="0"/>
              <a:t>. Relay the state notification messages to the subscriber service</a:t>
            </a:r>
          </a:p>
        </p:txBody>
      </p:sp>
    </p:spTree>
    <p:extLst>
      <p:ext uri="{BB962C8B-B14F-4D97-AF65-F5344CB8AC3E}">
        <p14:creationId xmlns:p14="http://schemas.microsoft.com/office/powerpoint/2010/main" val="760642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515600" cy="6426558"/>
          </a:xfrm>
        </p:spPr>
        <p:txBody>
          <a:bodyPr/>
          <a:lstStyle/>
          <a:p>
            <a:r>
              <a:rPr lang="en-US" u="sng" dirty="0" smtClean="0"/>
              <a:t> </a:t>
            </a:r>
            <a:r>
              <a:rPr lang="en-US" b="1" u="sng" dirty="0" smtClean="0"/>
              <a:t>Understanding of sequence diagrams </a:t>
            </a:r>
            <a:r>
              <a:rPr lang="en-US" u="sng" dirty="0" smtClean="0"/>
              <a:t>:</a:t>
            </a:r>
          </a:p>
          <a:p>
            <a:pPr>
              <a:buFont typeface="Wingdings" panose="05000000000000000000" pitchFamily="2" charset="2"/>
              <a:buChar char="Ø"/>
            </a:pPr>
            <a:r>
              <a:rPr lang="en-US" u="sng" dirty="0"/>
              <a:t> </a:t>
            </a:r>
            <a:r>
              <a:rPr lang="en-US" u="sng" dirty="0" smtClean="0"/>
              <a:t> Discover services :</a:t>
            </a:r>
          </a:p>
          <a:p>
            <a:pPr marL="0" indent="0">
              <a:buNone/>
            </a:pPr>
            <a:r>
              <a:rPr lang="en-US" sz="2000" dirty="0" smtClean="0"/>
              <a:t>  -&gt;  Lets say service 1 and service 2 are both started by SSM . Service 2 has statically subscribed to discover state of service 1 through SSM .</a:t>
            </a:r>
          </a:p>
          <a:p>
            <a:pPr marL="0" indent="0">
              <a:buNone/>
            </a:pPr>
            <a:endParaRPr lang="en-US" sz="2000" dirty="0"/>
          </a:p>
          <a:p>
            <a:pPr marL="0" indent="0">
              <a:buNone/>
            </a:pPr>
            <a:r>
              <a:rPr lang="en-US" sz="2000" dirty="0" smtClean="0"/>
              <a:t>  -&gt;  Services can also subscribe to other services dynamically at run-time, instead of mentioning it in the configuration file (</a:t>
            </a:r>
            <a:r>
              <a:rPr lang="en-US" sz="2000" dirty="0" err="1" smtClean="0"/>
              <a:t>ssm</a:t>
            </a:r>
            <a:r>
              <a:rPr lang="en-US" sz="2000" dirty="0" smtClean="0"/>
              <a:t> descriptor) </a:t>
            </a:r>
            <a:r>
              <a:rPr lang="en-US" sz="2000" smtClean="0"/>
              <a:t>as subscribing </a:t>
            </a:r>
            <a:r>
              <a:rPr lang="en-US" sz="2000" dirty="0" smtClean="0"/>
              <a:t>at install time .</a:t>
            </a:r>
          </a:p>
          <a:p>
            <a:pPr marL="0" indent="0">
              <a:buNone/>
            </a:pPr>
            <a:endParaRPr lang="en-US" sz="2000" dirty="0"/>
          </a:p>
          <a:p>
            <a:pPr marL="0" indent="0">
              <a:buNone/>
            </a:pPr>
            <a:r>
              <a:rPr lang="en-US" sz="2000" dirty="0" smtClean="0"/>
              <a:t>   -&gt;  This is done by sending SUBSCRIBE message with “</a:t>
            </a:r>
            <a:r>
              <a:rPr lang="en-US" sz="2000" dirty="0" err="1" smtClean="0"/>
              <a:t>stSubscriptionBus</a:t>
            </a:r>
            <a:r>
              <a:rPr lang="en-US" sz="2000" dirty="0" smtClean="0"/>
              <a:t>” as payload. The payload contains the required information of subscriber service name, subscribed service name, and the Boolean to indicate whether it is a group subscription or not . </a:t>
            </a:r>
          </a:p>
          <a:p>
            <a:pPr marL="0" indent="0">
              <a:buNone/>
            </a:pPr>
            <a:endParaRPr lang="en-US" sz="2000" dirty="0"/>
          </a:p>
          <a:p>
            <a:pPr marL="0" indent="0">
              <a:buNone/>
            </a:pPr>
            <a:r>
              <a:rPr lang="en-US" sz="2000" dirty="0" smtClean="0"/>
              <a:t>   -&gt;  service1 sends </a:t>
            </a:r>
            <a:r>
              <a:rPr lang="en-US" sz="2000" dirty="0" err="1" smtClean="0"/>
              <a:t>eStarted</a:t>
            </a:r>
            <a:r>
              <a:rPr lang="en-US" sz="2000" dirty="0" smtClean="0"/>
              <a:t>/</a:t>
            </a:r>
            <a:r>
              <a:rPr lang="en-US" sz="2000" dirty="0" err="1" smtClean="0"/>
              <a:t>eReady</a:t>
            </a:r>
            <a:r>
              <a:rPr lang="en-US" sz="2000" dirty="0" smtClean="0"/>
              <a:t> message to SSM  via STATE_NOTIFICATION </a:t>
            </a:r>
            <a:r>
              <a:rPr lang="en-US" sz="2000" dirty="0" err="1" smtClean="0"/>
              <a:t>msg</a:t>
            </a:r>
            <a:r>
              <a:rPr lang="en-US" sz="2000" dirty="0" smtClean="0"/>
              <a:t> payload .</a:t>
            </a:r>
          </a:p>
          <a:p>
            <a:pPr marL="0" indent="0">
              <a:buNone/>
            </a:pPr>
            <a:r>
              <a:rPr lang="en-US" sz="2000" dirty="0"/>
              <a:t> </a:t>
            </a:r>
            <a:r>
              <a:rPr lang="en-US" sz="2000" dirty="0" smtClean="0"/>
              <a:t>  -&gt;  </a:t>
            </a:r>
            <a:r>
              <a:rPr lang="en-US" sz="2000" dirty="0" err="1" smtClean="0"/>
              <a:t>serviceManager</a:t>
            </a:r>
            <a:r>
              <a:rPr lang="en-US" sz="2000" dirty="0" smtClean="0"/>
              <a:t> locates the </a:t>
            </a:r>
            <a:r>
              <a:rPr lang="en-US" sz="2000" dirty="0" err="1" smtClean="0"/>
              <a:t>Cservice</a:t>
            </a:r>
            <a:r>
              <a:rPr lang="en-US" sz="2000" dirty="0" smtClean="0"/>
              <a:t> object that represents service1 in its local context , based on the service name retrieved from the STATE_NOTIFICATION </a:t>
            </a:r>
            <a:r>
              <a:rPr lang="en-US" sz="2000" dirty="0" err="1" smtClean="0"/>
              <a:t>msg</a:t>
            </a:r>
            <a:r>
              <a:rPr lang="en-US" sz="2000" dirty="0" smtClean="0"/>
              <a:t> payload .</a:t>
            </a:r>
          </a:p>
          <a:p>
            <a:pPr marL="0" indent="0">
              <a:buNone/>
            </a:pPr>
            <a:r>
              <a:rPr lang="en-US" sz="2000" dirty="0" smtClean="0"/>
              <a:t>It invokes “</a:t>
            </a:r>
            <a:r>
              <a:rPr lang="en-US" sz="2000" dirty="0" err="1" smtClean="0"/>
              <a:t>SSMClient</a:t>
            </a:r>
            <a:r>
              <a:rPr lang="en-US" sz="2000" dirty="0" smtClean="0"/>
              <a:t>::</a:t>
            </a:r>
            <a:r>
              <a:rPr lang="en-US" sz="2000" dirty="0" err="1" smtClean="0"/>
              <a:t>UpdateHeartBeat</a:t>
            </a:r>
            <a:r>
              <a:rPr lang="en-US" sz="2000" dirty="0" smtClean="0"/>
              <a:t>()” method on the </a:t>
            </a:r>
            <a:r>
              <a:rPr lang="en-US" sz="2000" dirty="0" err="1" smtClean="0"/>
              <a:t>Cservice</a:t>
            </a:r>
            <a:r>
              <a:rPr lang="en-US" sz="2000" dirty="0" smtClean="0"/>
              <a:t> object to update its local context and also to check if the state has changed from the previous notification .</a:t>
            </a:r>
          </a:p>
        </p:txBody>
      </p:sp>
    </p:spTree>
    <p:extLst>
      <p:ext uri="{BB962C8B-B14F-4D97-AF65-F5344CB8AC3E}">
        <p14:creationId xmlns:p14="http://schemas.microsoft.com/office/powerpoint/2010/main" val="3614549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928"/>
            <a:ext cx="10515600" cy="6335485"/>
          </a:xfrm>
        </p:spPr>
        <p:txBody>
          <a:bodyPr>
            <a:normAutofit/>
          </a:bodyPr>
          <a:lstStyle/>
          <a:p>
            <a:pPr marL="0" indent="0">
              <a:buNone/>
            </a:pPr>
            <a:r>
              <a:rPr lang="en-US" sz="2000" dirty="0" smtClean="0"/>
              <a:t>   -&gt;  </a:t>
            </a:r>
            <a:r>
              <a:rPr lang="en-US" sz="2000" dirty="0" err="1"/>
              <a:t>serviceManager</a:t>
            </a:r>
            <a:r>
              <a:rPr lang="en-US" sz="2000" dirty="0"/>
              <a:t> relays the state change message to Service2 as it has subscribed for </a:t>
            </a:r>
            <a:r>
              <a:rPr lang="en-US" sz="2000" dirty="0" smtClean="0"/>
              <a:t>notifications </a:t>
            </a:r>
            <a:r>
              <a:rPr lang="en-US" sz="2000" dirty="0"/>
              <a:t>about </a:t>
            </a:r>
            <a:r>
              <a:rPr lang="en-US" sz="2000" dirty="0" smtClean="0"/>
              <a:t>service1 .</a:t>
            </a:r>
          </a:p>
          <a:p>
            <a:pPr marL="0" indent="0">
              <a:buNone/>
            </a:pPr>
            <a:endParaRPr lang="en-US" sz="2000" dirty="0" smtClean="0"/>
          </a:p>
          <a:p>
            <a:pPr>
              <a:buFont typeface="Wingdings" panose="05000000000000000000" pitchFamily="2" charset="2"/>
              <a:buChar char="Ø"/>
            </a:pPr>
            <a:r>
              <a:rPr lang="en-US" dirty="0"/>
              <a:t> </a:t>
            </a:r>
            <a:r>
              <a:rPr lang="en-US" dirty="0" smtClean="0"/>
              <a:t> </a:t>
            </a:r>
            <a:r>
              <a:rPr lang="en-US" u="sng" dirty="0" smtClean="0"/>
              <a:t>Service Startup : </a:t>
            </a:r>
            <a:endParaRPr lang="en-US" dirty="0" smtClean="0"/>
          </a:p>
          <a:p>
            <a:pPr marL="0" indent="0">
              <a:buNone/>
            </a:pPr>
            <a:r>
              <a:rPr lang="en-US" sz="2000" dirty="0" smtClean="0"/>
              <a:t>   </a:t>
            </a:r>
            <a:r>
              <a:rPr lang="en-US" sz="2000" dirty="0"/>
              <a:t>-&gt;    </a:t>
            </a:r>
            <a:r>
              <a:rPr lang="en-US" sz="2000" dirty="0" err="1"/>
              <a:t>CSSMModule</a:t>
            </a:r>
            <a:r>
              <a:rPr lang="en-US" sz="2000" dirty="0"/>
              <a:t> object invokes the operation on the </a:t>
            </a:r>
            <a:r>
              <a:rPr lang="en-US" sz="2000" dirty="0" err="1" smtClean="0"/>
              <a:t>ServiceManager</a:t>
            </a:r>
            <a:r>
              <a:rPr lang="en-US" sz="2000" dirty="0" smtClean="0"/>
              <a:t> </a:t>
            </a:r>
            <a:r>
              <a:rPr lang="en-US" sz="2000" dirty="0"/>
              <a:t>to start the system. It reads list of services that need to started, from the configuration DOM </a:t>
            </a:r>
            <a:r>
              <a:rPr lang="en-US" sz="2000" dirty="0" smtClean="0"/>
              <a:t>file .</a:t>
            </a:r>
          </a:p>
          <a:p>
            <a:pPr marL="0" indent="0">
              <a:buNone/>
            </a:pPr>
            <a:endParaRPr lang="en-US" sz="2000" u="sng" dirty="0"/>
          </a:p>
          <a:p>
            <a:pPr marL="0" indent="0">
              <a:buNone/>
            </a:pPr>
            <a:r>
              <a:rPr lang="en-US" sz="2000" dirty="0"/>
              <a:t>   -&gt;  As part of </a:t>
            </a:r>
            <a:r>
              <a:rPr lang="en-US" sz="2000" dirty="0" smtClean="0"/>
              <a:t>Deserialization, </a:t>
            </a:r>
            <a:r>
              <a:rPr lang="en-US" sz="2000" dirty="0" err="1" smtClean="0"/>
              <a:t>ServiceManager</a:t>
            </a:r>
            <a:r>
              <a:rPr lang="en-US" sz="2000" dirty="0" smtClean="0"/>
              <a:t> </a:t>
            </a:r>
            <a:r>
              <a:rPr lang="en-US" sz="2000" dirty="0"/>
              <a:t>updates the </a:t>
            </a:r>
            <a:r>
              <a:rPr lang="en-US" sz="2000" dirty="0" err="1"/>
              <a:t>CService</a:t>
            </a:r>
            <a:r>
              <a:rPr lang="en-US" sz="2000" dirty="0"/>
              <a:t> object with the attributes set in the SSM Descriptor for each service. Examples of the service attributes include service name, executable path, group name, startup type etc</a:t>
            </a:r>
            <a:r>
              <a:rPr lang="en-US" sz="2000" dirty="0" smtClean="0"/>
              <a:t>. </a:t>
            </a:r>
          </a:p>
          <a:p>
            <a:pPr marL="0" indent="0">
              <a:buNone/>
            </a:pPr>
            <a:endParaRPr lang="en-US" sz="2000" dirty="0"/>
          </a:p>
          <a:p>
            <a:pPr marL="0" indent="0">
              <a:buNone/>
            </a:pPr>
            <a:r>
              <a:rPr lang="en-US" sz="2000" dirty="0" smtClean="0"/>
              <a:t>   -&gt;  </a:t>
            </a:r>
            <a:r>
              <a:rPr lang="en-US" sz="2000" dirty="0"/>
              <a:t>For each service, </a:t>
            </a:r>
            <a:r>
              <a:rPr lang="en-US" sz="2000" dirty="0" err="1"/>
              <a:t>serviceManager</a:t>
            </a:r>
            <a:r>
              <a:rPr lang="en-US" sz="2000" dirty="0"/>
              <a:t> updates the subscribers list in the </a:t>
            </a:r>
            <a:r>
              <a:rPr lang="en-US" sz="2000" dirty="0" err="1"/>
              <a:t>CService</a:t>
            </a:r>
            <a:r>
              <a:rPr lang="en-US" sz="2000" dirty="0"/>
              <a:t> object for the service being read. SSM creates two maps for each service. One is a map of services to which the service has subscribed to and another map of services that are subscribers of the service </a:t>
            </a:r>
            <a:endParaRPr lang="en-US" sz="2000" dirty="0" smtClean="0"/>
          </a:p>
          <a:p>
            <a:pPr marL="0" indent="0">
              <a:buNone/>
            </a:pPr>
            <a:endParaRPr lang="en-US" sz="2000" dirty="0"/>
          </a:p>
          <a:p>
            <a:pPr marL="0" indent="0">
              <a:buNone/>
            </a:pPr>
            <a:r>
              <a:rPr lang="en-US" sz="2000" dirty="0"/>
              <a:t> </a:t>
            </a:r>
            <a:r>
              <a:rPr lang="en-US" sz="2000" dirty="0" smtClean="0"/>
              <a:t>  -&gt;  </a:t>
            </a:r>
            <a:r>
              <a:rPr lang="en-US" sz="2000" dirty="0"/>
              <a:t>For each of the services that need to be started, </a:t>
            </a:r>
            <a:r>
              <a:rPr lang="en-US" sz="2000" dirty="0" err="1"/>
              <a:t>serviceManager</a:t>
            </a:r>
            <a:r>
              <a:rPr lang="en-US" sz="2000" dirty="0"/>
              <a:t> creates service object </a:t>
            </a:r>
            <a:r>
              <a:rPr lang="en-US" sz="2000" dirty="0" smtClean="0"/>
              <a:t>.</a:t>
            </a:r>
          </a:p>
          <a:p>
            <a:pPr marL="0" indent="0">
              <a:buNone/>
            </a:pPr>
            <a:r>
              <a:rPr lang="en-US" sz="2000" dirty="0"/>
              <a:t>   -&gt;  The </a:t>
            </a:r>
            <a:r>
              <a:rPr lang="en-US" sz="2000" dirty="0" err="1" smtClean="0"/>
              <a:t>CSSMModule</a:t>
            </a:r>
            <a:r>
              <a:rPr lang="en-US" sz="2000" dirty="0" smtClean="0"/>
              <a:t> object </a:t>
            </a:r>
            <a:r>
              <a:rPr lang="en-US" sz="2000" dirty="0"/>
              <a:t>invokes the </a:t>
            </a:r>
            <a:r>
              <a:rPr lang="en-US" sz="2000" dirty="0" err="1"/>
              <a:t>serviceManager</a:t>
            </a:r>
            <a:r>
              <a:rPr lang="en-US" sz="2000" dirty="0"/>
              <a:t> method to start the system.</a:t>
            </a:r>
          </a:p>
        </p:txBody>
      </p:sp>
    </p:spTree>
    <p:extLst>
      <p:ext uri="{BB962C8B-B14F-4D97-AF65-F5344CB8AC3E}">
        <p14:creationId xmlns:p14="http://schemas.microsoft.com/office/powerpoint/2010/main" val="2378818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2270"/>
            <a:ext cx="10515600" cy="6351815"/>
          </a:xfrm>
        </p:spPr>
        <p:txBody>
          <a:bodyPr>
            <a:normAutofit lnSpcReduction="10000"/>
          </a:bodyPr>
          <a:lstStyle/>
          <a:p>
            <a:pPr marL="0" indent="0">
              <a:buNone/>
            </a:pPr>
            <a:r>
              <a:rPr lang="en-US" sz="2000" dirty="0"/>
              <a:t>   -&gt;  </a:t>
            </a:r>
            <a:r>
              <a:rPr lang="en-US" sz="2000" dirty="0" err="1"/>
              <a:t>serviceManager</a:t>
            </a:r>
            <a:r>
              <a:rPr lang="en-US" sz="2000" dirty="0"/>
              <a:t> invokes Start() method on </a:t>
            </a:r>
            <a:r>
              <a:rPr lang="en-US" sz="2000" dirty="0" err="1"/>
              <a:t>servicesContainer</a:t>
            </a:r>
            <a:r>
              <a:rPr lang="en-US" sz="2000" dirty="0"/>
              <a:t> to start the </a:t>
            </a:r>
            <a:r>
              <a:rPr lang="en-US" sz="2000" dirty="0" smtClean="0"/>
              <a:t>services</a:t>
            </a:r>
          </a:p>
          <a:p>
            <a:pPr marL="0" indent="0">
              <a:buNone/>
            </a:pPr>
            <a:r>
              <a:rPr lang="en-US" sz="2000" dirty="0"/>
              <a:t>   -&gt;  </a:t>
            </a:r>
            <a:r>
              <a:rPr lang="en-US" sz="2000" dirty="0" err="1"/>
              <a:t>servicesContainer</a:t>
            </a:r>
            <a:r>
              <a:rPr lang="en-US" sz="2000" dirty="0"/>
              <a:t> invokes Start() method on each </a:t>
            </a:r>
            <a:r>
              <a:rPr lang="en-US" sz="2000" dirty="0" err="1"/>
              <a:t>CService</a:t>
            </a:r>
            <a:r>
              <a:rPr lang="en-US" sz="2000" dirty="0"/>
              <a:t> object</a:t>
            </a:r>
            <a:r>
              <a:rPr lang="en-US" sz="2000" dirty="0" smtClean="0"/>
              <a:t>.</a:t>
            </a:r>
          </a:p>
          <a:p>
            <a:pPr marL="0" indent="0">
              <a:buNone/>
            </a:pPr>
            <a:r>
              <a:rPr lang="en-US" sz="2000" dirty="0"/>
              <a:t>   -&gt;  Process object is created for each service to be </a:t>
            </a:r>
            <a:r>
              <a:rPr lang="en-US" sz="2000" dirty="0" smtClean="0"/>
              <a:t>started</a:t>
            </a:r>
          </a:p>
          <a:p>
            <a:pPr marL="0" indent="0">
              <a:buNone/>
            </a:pPr>
            <a:r>
              <a:rPr lang="en-US" sz="2000" dirty="0"/>
              <a:t>   -&gt;  Start() method is invoked on the Process object. This method creates a new child process and begins its execution</a:t>
            </a:r>
            <a:r>
              <a:rPr lang="en-US" sz="2000" dirty="0" smtClean="0"/>
              <a:t>.</a:t>
            </a:r>
          </a:p>
          <a:p>
            <a:pPr marL="0" indent="0">
              <a:buNone/>
            </a:pPr>
            <a:endParaRPr lang="en-US" sz="2000" dirty="0" smtClean="0"/>
          </a:p>
          <a:p>
            <a:pPr>
              <a:buFont typeface="Wingdings" panose="05000000000000000000" pitchFamily="2" charset="2"/>
              <a:buChar char="Ø"/>
            </a:pPr>
            <a:r>
              <a:rPr lang="en-US" dirty="0"/>
              <a:t> </a:t>
            </a:r>
            <a:r>
              <a:rPr lang="en-US" dirty="0" smtClean="0"/>
              <a:t> </a:t>
            </a:r>
            <a:r>
              <a:rPr lang="en-US" u="sng" dirty="0" smtClean="0"/>
              <a:t>Monitor Services </a:t>
            </a:r>
            <a:r>
              <a:rPr lang="en-US" dirty="0" smtClean="0"/>
              <a:t>: </a:t>
            </a:r>
          </a:p>
          <a:p>
            <a:pPr marL="0" indent="0">
              <a:buNone/>
            </a:pPr>
            <a:r>
              <a:rPr lang="en-US" sz="2000" dirty="0" smtClean="0"/>
              <a:t>   -&gt;  Lets say service1 and service2 are services started by SSM . And service1 has statically subscribed to discover state of service2 through SSM .</a:t>
            </a:r>
          </a:p>
          <a:p>
            <a:pPr marL="0" indent="0">
              <a:buNone/>
            </a:pPr>
            <a:endParaRPr lang="en-US" sz="2000" dirty="0"/>
          </a:p>
          <a:p>
            <a:pPr marL="0" indent="0">
              <a:buNone/>
            </a:pPr>
            <a:r>
              <a:rPr lang="en-US" sz="2000" dirty="0"/>
              <a:t>   -&gt;  </a:t>
            </a:r>
            <a:r>
              <a:rPr lang="en-US" sz="2000" dirty="0" err="1" smtClean="0"/>
              <a:t>CSSMModule</a:t>
            </a:r>
            <a:r>
              <a:rPr lang="en-US" sz="2000" dirty="0" smtClean="0"/>
              <a:t> object periodically </a:t>
            </a:r>
            <a:r>
              <a:rPr lang="en-US" sz="2000" dirty="0"/>
              <a:t>invokes </a:t>
            </a:r>
            <a:r>
              <a:rPr lang="en-US" sz="2000" dirty="0" err="1"/>
              <a:t>DoMonitorPass</a:t>
            </a:r>
            <a:r>
              <a:rPr lang="en-US" sz="2000" dirty="0"/>
              <a:t>() on </a:t>
            </a:r>
            <a:r>
              <a:rPr lang="en-US" sz="2000" dirty="0" err="1"/>
              <a:t>serviceManager</a:t>
            </a:r>
            <a:r>
              <a:rPr lang="en-US" sz="2000" dirty="0"/>
              <a:t> to monitor </a:t>
            </a:r>
            <a:r>
              <a:rPr lang="en-US" sz="2000" dirty="0" smtClean="0"/>
              <a:t>services .</a:t>
            </a:r>
          </a:p>
          <a:p>
            <a:pPr marL="0" indent="0">
              <a:buNone/>
            </a:pPr>
            <a:endParaRPr lang="en-US" sz="2000" dirty="0"/>
          </a:p>
          <a:p>
            <a:pPr marL="0" indent="0">
              <a:buNone/>
            </a:pPr>
            <a:r>
              <a:rPr lang="en-US" sz="2000" dirty="0" smtClean="0"/>
              <a:t>   -&gt;  </a:t>
            </a:r>
            <a:r>
              <a:rPr lang="en-US" sz="2000" dirty="0" err="1" smtClean="0"/>
              <a:t>serviceManager</a:t>
            </a:r>
            <a:r>
              <a:rPr lang="en-US" sz="2000" dirty="0" smtClean="0"/>
              <a:t> </a:t>
            </a:r>
            <a:r>
              <a:rPr lang="en-US" sz="2000" dirty="0"/>
              <a:t>delegates the monitoring to the </a:t>
            </a:r>
            <a:r>
              <a:rPr lang="en-US" sz="2000" dirty="0" err="1"/>
              <a:t>servicesContainer</a:t>
            </a:r>
            <a:r>
              <a:rPr lang="en-US" sz="2000" dirty="0"/>
              <a:t> object that contains all the </a:t>
            </a:r>
            <a:r>
              <a:rPr lang="en-US" sz="2000" dirty="0" err="1"/>
              <a:t>CService</a:t>
            </a:r>
            <a:r>
              <a:rPr lang="en-US" sz="2000" dirty="0"/>
              <a:t> objects representing each service </a:t>
            </a:r>
            <a:r>
              <a:rPr lang="en-US" sz="2000" dirty="0" smtClean="0"/>
              <a:t>.</a:t>
            </a:r>
          </a:p>
          <a:p>
            <a:pPr marL="0" indent="0">
              <a:buNone/>
            </a:pPr>
            <a:endParaRPr lang="en-US" sz="2000" dirty="0"/>
          </a:p>
          <a:p>
            <a:pPr marL="0" indent="0">
              <a:buNone/>
            </a:pPr>
            <a:r>
              <a:rPr lang="en-US" sz="2000" dirty="0" smtClean="0"/>
              <a:t>   -&gt;  </a:t>
            </a:r>
            <a:r>
              <a:rPr lang="en-US" sz="2000" dirty="0" err="1"/>
              <a:t>servicesContainer</a:t>
            </a:r>
            <a:r>
              <a:rPr lang="en-US" sz="2000" dirty="0"/>
              <a:t> invokes </a:t>
            </a:r>
            <a:r>
              <a:rPr lang="en-US" sz="2000" dirty="0" err="1"/>
              <a:t>IsAlive</a:t>
            </a:r>
            <a:r>
              <a:rPr lang="en-US" sz="2000" dirty="0"/>
              <a:t>() on each </a:t>
            </a:r>
            <a:r>
              <a:rPr lang="en-US" sz="2000" dirty="0" err="1"/>
              <a:t>CService</a:t>
            </a:r>
            <a:r>
              <a:rPr lang="en-US" sz="2000" dirty="0"/>
              <a:t> object to find out whether the service associated with this object is alive or not. </a:t>
            </a:r>
            <a:r>
              <a:rPr lang="en-US" sz="2000" dirty="0" err="1"/>
              <a:t>IsAlive</a:t>
            </a:r>
            <a:r>
              <a:rPr lang="en-US" sz="2000" dirty="0"/>
              <a:t>() returns true if the associated service is alive otherwise it returns false </a:t>
            </a:r>
          </a:p>
          <a:p>
            <a:pPr marL="0" indent="0">
              <a:buNone/>
            </a:pPr>
            <a:endParaRPr lang="en-US" sz="2000" dirty="0"/>
          </a:p>
        </p:txBody>
      </p:sp>
    </p:spTree>
    <p:extLst>
      <p:ext uri="{BB962C8B-B14F-4D97-AF65-F5344CB8AC3E}">
        <p14:creationId xmlns:p14="http://schemas.microsoft.com/office/powerpoint/2010/main" val="697372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5543" y="228599"/>
            <a:ext cx="10515600" cy="6384471"/>
          </a:xfrm>
        </p:spPr>
        <p:txBody>
          <a:bodyPr>
            <a:normAutofit lnSpcReduction="10000"/>
          </a:bodyPr>
          <a:lstStyle/>
          <a:p>
            <a:pPr marL="0" indent="0">
              <a:buNone/>
            </a:pPr>
            <a:r>
              <a:rPr lang="en-US" sz="2000" dirty="0" smtClean="0"/>
              <a:t>   -&gt;  </a:t>
            </a:r>
            <a:r>
              <a:rPr lang="en-US" sz="2000" dirty="0" err="1"/>
              <a:t>servicesContainer</a:t>
            </a:r>
            <a:r>
              <a:rPr lang="en-US" sz="2000" dirty="0"/>
              <a:t> invokes </a:t>
            </a:r>
            <a:r>
              <a:rPr lang="en-US" sz="2000" dirty="0" err="1"/>
              <a:t>SendSubscribedToServiceDead</a:t>
            </a:r>
            <a:r>
              <a:rPr lang="en-US" sz="2000" dirty="0"/>
              <a:t>() on the </a:t>
            </a:r>
            <a:r>
              <a:rPr lang="en-US" sz="2000" dirty="0" err="1"/>
              <a:t>CService</a:t>
            </a:r>
            <a:r>
              <a:rPr lang="en-US" sz="2000" dirty="0"/>
              <a:t> object of the dead service, Service2. This method will notify Service2's subscribers (i.e. Service1) that their </a:t>
            </a:r>
            <a:r>
              <a:rPr lang="en-US" sz="2000" dirty="0" err="1"/>
              <a:t>subscribedTo</a:t>
            </a:r>
            <a:r>
              <a:rPr lang="en-US" sz="2000" dirty="0"/>
              <a:t> service, Service2 is dead. </a:t>
            </a:r>
            <a:endParaRPr lang="en-US" sz="2000" dirty="0" smtClean="0"/>
          </a:p>
          <a:p>
            <a:pPr marL="0" indent="0">
              <a:buNone/>
            </a:pPr>
            <a:endParaRPr lang="en-US" sz="2000" dirty="0" smtClean="0"/>
          </a:p>
          <a:p>
            <a:pPr marL="0" indent="0">
              <a:buNone/>
            </a:pPr>
            <a:r>
              <a:rPr lang="en-US" sz="2000" dirty="0"/>
              <a:t>   -&gt;  </a:t>
            </a:r>
            <a:r>
              <a:rPr lang="en-US" sz="2000" dirty="0" err="1"/>
              <a:t>servicesContainer</a:t>
            </a:r>
            <a:r>
              <a:rPr lang="en-US" sz="2000" dirty="0"/>
              <a:t> invokes Stop() on </a:t>
            </a:r>
            <a:r>
              <a:rPr lang="en-US" sz="2000" dirty="0" err="1"/>
              <a:t>CService</a:t>
            </a:r>
            <a:r>
              <a:rPr lang="en-US" sz="2000" dirty="0"/>
              <a:t> object of Service2 to kill the associated </a:t>
            </a:r>
            <a:r>
              <a:rPr lang="en-US" sz="2000" dirty="0" smtClean="0"/>
              <a:t>process .</a:t>
            </a:r>
          </a:p>
          <a:p>
            <a:pPr marL="0" indent="0">
              <a:buNone/>
            </a:pPr>
            <a:endParaRPr lang="en-US" sz="2000" dirty="0"/>
          </a:p>
          <a:p>
            <a:pPr marL="0" indent="0">
              <a:buNone/>
            </a:pPr>
            <a:r>
              <a:rPr lang="en-US" sz="2000" dirty="0" smtClean="0"/>
              <a:t>   -&gt;  </a:t>
            </a:r>
            <a:r>
              <a:rPr lang="en-US" sz="2000" dirty="0" err="1"/>
              <a:t>servicesContainer</a:t>
            </a:r>
            <a:r>
              <a:rPr lang="en-US" sz="2000" dirty="0"/>
              <a:t> invokes Start() on </a:t>
            </a:r>
            <a:r>
              <a:rPr lang="en-US" sz="2000" dirty="0" err="1"/>
              <a:t>CService</a:t>
            </a:r>
            <a:r>
              <a:rPr lang="en-US" sz="2000" dirty="0"/>
              <a:t> object of Service2 to start the process </a:t>
            </a:r>
            <a:r>
              <a:rPr lang="en-US" sz="2000" dirty="0" smtClean="0"/>
              <a:t>.</a:t>
            </a:r>
          </a:p>
          <a:p>
            <a:pPr marL="0" indent="0">
              <a:buNone/>
            </a:pPr>
            <a:endParaRPr lang="en-US" sz="2000" dirty="0" smtClean="0"/>
          </a:p>
          <a:p>
            <a:pPr>
              <a:buFont typeface="Wingdings" panose="05000000000000000000" pitchFamily="2" charset="2"/>
              <a:buChar char="Ø"/>
            </a:pPr>
            <a:r>
              <a:rPr lang="en-US" dirty="0"/>
              <a:t> </a:t>
            </a:r>
            <a:r>
              <a:rPr lang="en-US" dirty="0" smtClean="0"/>
              <a:t> </a:t>
            </a:r>
            <a:r>
              <a:rPr lang="en-US" u="sng" dirty="0" smtClean="0"/>
              <a:t>Shutdown services </a:t>
            </a:r>
            <a:r>
              <a:rPr lang="en-US" dirty="0" smtClean="0"/>
              <a:t>:</a:t>
            </a:r>
          </a:p>
          <a:p>
            <a:pPr marL="0" indent="0">
              <a:buNone/>
            </a:pPr>
            <a:r>
              <a:rPr lang="en-US" sz="2000" dirty="0"/>
              <a:t> </a:t>
            </a:r>
            <a:r>
              <a:rPr lang="en-US" sz="2000" dirty="0" smtClean="0"/>
              <a:t>  -&gt;  </a:t>
            </a:r>
            <a:r>
              <a:rPr lang="en-US" sz="2000" dirty="0"/>
              <a:t>Services make a call to stop other services using the client interface or by directly using the messaging system. The message ID is STOP and the name of the service is specified as payload to stop individual services. "_system" is specified as service name in the case where we have to shutdown the system and stop all services. </a:t>
            </a:r>
            <a:endParaRPr lang="en-US" sz="2000" dirty="0" smtClean="0"/>
          </a:p>
          <a:p>
            <a:pPr marL="0" indent="0">
              <a:buNone/>
            </a:pPr>
            <a:endParaRPr lang="en-US" sz="2000" dirty="0"/>
          </a:p>
          <a:p>
            <a:pPr marL="0" indent="0">
              <a:buNone/>
            </a:pPr>
            <a:r>
              <a:rPr lang="en-US" sz="2000" dirty="0"/>
              <a:t>   -&gt;  </a:t>
            </a:r>
            <a:r>
              <a:rPr lang="en-US" sz="2000" dirty="0" err="1"/>
              <a:t>objModule</a:t>
            </a:r>
            <a:r>
              <a:rPr lang="en-US" sz="2000" dirty="0"/>
              <a:t> receives the STOP message from client and calls the </a:t>
            </a:r>
            <a:r>
              <a:rPr lang="en-US" sz="2000" dirty="0" err="1"/>
              <a:t>StopService</a:t>
            </a:r>
            <a:r>
              <a:rPr lang="en-US" sz="2000" dirty="0"/>
              <a:t> method of </a:t>
            </a:r>
            <a:r>
              <a:rPr lang="en-US" sz="2000" dirty="0" err="1"/>
              <a:t>serviceManager</a:t>
            </a:r>
            <a:r>
              <a:rPr lang="en-US" sz="2000" dirty="0"/>
              <a:t> specifying the service name to be stopped. In case the request is to stop the system, </a:t>
            </a:r>
            <a:r>
              <a:rPr lang="en-US" sz="2000" dirty="0" err="1"/>
              <a:t>CSSModule</a:t>
            </a:r>
            <a:r>
              <a:rPr lang="en-US" sz="2000" dirty="0"/>
              <a:t> calls </a:t>
            </a:r>
            <a:r>
              <a:rPr lang="en-US" sz="2000" dirty="0" err="1"/>
              <a:t>StopSystem</a:t>
            </a:r>
            <a:r>
              <a:rPr lang="en-US" sz="2000" dirty="0"/>
              <a:t> method of </a:t>
            </a:r>
            <a:r>
              <a:rPr lang="en-US" sz="2000" dirty="0" err="1" smtClean="0"/>
              <a:t>servicemanager</a:t>
            </a:r>
            <a:r>
              <a:rPr lang="en-US" sz="2000" dirty="0" smtClean="0"/>
              <a:t> .</a:t>
            </a:r>
          </a:p>
          <a:p>
            <a:pPr marL="0" indent="0">
              <a:buNone/>
            </a:pPr>
            <a:endParaRPr lang="en-US" sz="2000" dirty="0"/>
          </a:p>
          <a:p>
            <a:pPr marL="0" indent="0">
              <a:buNone/>
            </a:pPr>
            <a:r>
              <a:rPr lang="en-US" sz="2000" dirty="0" smtClean="0"/>
              <a:t>   -&gt;  </a:t>
            </a:r>
            <a:r>
              <a:rPr lang="en-US" sz="2000" dirty="0" err="1" smtClean="0"/>
              <a:t>serviceManager</a:t>
            </a:r>
            <a:r>
              <a:rPr lang="en-US" sz="2000" dirty="0" smtClean="0"/>
              <a:t> </a:t>
            </a:r>
            <a:r>
              <a:rPr lang="en-US" sz="2000" dirty="0"/>
              <a:t>gets the name of the service to be shutdown and calls the </a:t>
            </a:r>
            <a:r>
              <a:rPr lang="en-US" sz="2000" dirty="0" err="1"/>
              <a:t>CService</a:t>
            </a:r>
            <a:r>
              <a:rPr lang="en-US" sz="2000" dirty="0"/>
              <a:t>::Stop. </a:t>
            </a:r>
            <a:endParaRPr lang="en-US" sz="2000" dirty="0" smtClean="0"/>
          </a:p>
          <a:p>
            <a:pPr marL="0" indent="0">
              <a:buNone/>
            </a:pPr>
            <a:endParaRPr lang="en-US" sz="2000" dirty="0"/>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1812985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928"/>
            <a:ext cx="10515600" cy="6270171"/>
          </a:xfrm>
        </p:spPr>
        <p:txBody>
          <a:bodyPr>
            <a:normAutofit/>
          </a:bodyPr>
          <a:lstStyle/>
          <a:p>
            <a:pPr marL="0" indent="0">
              <a:buNone/>
            </a:pPr>
            <a:r>
              <a:rPr lang="en-US" sz="2000" dirty="0"/>
              <a:t>   -&gt;  SSM sends a STOP message to gracefully shutdown Service1</a:t>
            </a:r>
            <a:r>
              <a:rPr lang="en-US" sz="2000" dirty="0" smtClean="0"/>
              <a:t>.</a:t>
            </a:r>
            <a:endParaRPr lang="en-US" sz="2000" dirty="0"/>
          </a:p>
          <a:p>
            <a:pPr marL="0" indent="0">
              <a:buNone/>
            </a:pPr>
            <a:r>
              <a:rPr lang="en-US" sz="2000" dirty="0"/>
              <a:t>   -&gt;  </a:t>
            </a:r>
            <a:r>
              <a:rPr lang="en-US" sz="2000" dirty="0" err="1"/>
              <a:t>StopTimeout</a:t>
            </a:r>
            <a:r>
              <a:rPr lang="en-US" sz="2000" dirty="0"/>
              <a:t> is currently set to 5 seconds. Service can use this time to clean up the </a:t>
            </a:r>
            <a:r>
              <a:rPr lang="en-US" sz="2000" dirty="0" err="1" smtClean="0"/>
              <a:t>ChildService</a:t>
            </a:r>
            <a:r>
              <a:rPr lang="en-US" sz="2000" dirty="0" smtClean="0"/>
              <a:t> .</a:t>
            </a:r>
          </a:p>
          <a:p>
            <a:pPr marL="0" indent="0">
              <a:buNone/>
            </a:pPr>
            <a:r>
              <a:rPr lang="en-US" sz="2000" dirty="0"/>
              <a:t> </a:t>
            </a:r>
            <a:r>
              <a:rPr lang="en-US" sz="2000" dirty="0" smtClean="0"/>
              <a:t>  -&gt;  </a:t>
            </a:r>
            <a:r>
              <a:rPr lang="en-US" sz="2000" dirty="0"/>
              <a:t>After receiving STOP message, if service is not yet ready for exit then it will send </a:t>
            </a:r>
            <a:r>
              <a:rPr lang="en-US" sz="2000" dirty="0" err="1"/>
              <a:t>eShuttingDownPending</a:t>
            </a:r>
            <a:r>
              <a:rPr lang="en-US" sz="2000" dirty="0"/>
              <a:t> message to SSM. This is relayed to subscribers of Service1. </a:t>
            </a:r>
            <a:endParaRPr lang="en-US" sz="2000" dirty="0" smtClean="0"/>
          </a:p>
          <a:p>
            <a:pPr marL="0" indent="0">
              <a:buNone/>
            </a:pPr>
            <a:r>
              <a:rPr lang="en-US" sz="2000" dirty="0"/>
              <a:t> </a:t>
            </a:r>
            <a:r>
              <a:rPr lang="en-US" sz="2000" dirty="0" smtClean="0"/>
              <a:t>  -&gt;  </a:t>
            </a:r>
            <a:r>
              <a:rPr lang="en-US" sz="2000" dirty="0"/>
              <a:t>Before Service exits, it will send the SIGTERM signal to the </a:t>
            </a:r>
            <a:r>
              <a:rPr lang="en-US" sz="2000" dirty="0" err="1"/>
              <a:t>ChildService</a:t>
            </a:r>
            <a:r>
              <a:rPr lang="en-US" sz="2000" dirty="0"/>
              <a:t>. This signal can be sent using the </a:t>
            </a:r>
            <a:r>
              <a:rPr lang="en-US" sz="2000" dirty="0" smtClean="0"/>
              <a:t>Process </a:t>
            </a:r>
            <a:r>
              <a:rPr lang="en-US" sz="2000" dirty="0"/>
              <a:t>library static function (</a:t>
            </a:r>
            <a:r>
              <a:rPr lang="en-US" sz="2000" dirty="0">
                <a:solidFill>
                  <a:srgbClr val="FF0000"/>
                </a:solidFill>
              </a:rPr>
              <a:t>To Be Implemented</a:t>
            </a:r>
            <a:r>
              <a:rPr lang="en-US" sz="2000" dirty="0"/>
              <a:t>). </a:t>
            </a:r>
            <a:endParaRPr lang="en-US" sz="2000" dirty="0" smtClean="0"/>
          </a:p>
          <a:p>
            <a:pPr marL="0" indent="0">
              <a:buNone/>
            </a:pPr>
            <a:r>
              <a:rPr lang="en-US" sz="2000" dirty="0"/>
              <a:t>   -&gt;  Process library sends the SIGTERM signal to the </a:t>
            </a:r>
            <a:r>
              <a:rPr lang="en-US" sz="2000" dirty="0" err="1" smtClean="0"/>
              <a:t>ChildService</a:t>
            </a:r>
            <a:r>
              <a:rPr lang="en-US" sz="2000" dirty="0" smtClean="0"/>
              <a:t> .</a:t>
            </a:r>
          </a:p>
          <a:p>
            <a:pPr marL="0" indent="0">
              <a:buNone/>
            </a:pPr>
            <a:r>
              <a:rPr lang="en-US" sz="2000" dirty="0"/>
              <a:t> </a:t>
            </a:r>
            <a:r>
              <a:rPr lang="en-US" sz="2000" dirty="0" smtClean="0"/>
              <a:t>  -&gt;  </a:t>
            </a:r>
            <a:r>
              <a:rPr lang="en-US" sz="2000" dirty="0"/>
              <a:t>After receiving STOP message, service is ready for exit. Hence service will send </a:t>
            </a:r>
            <a:r>
              <a:rPr lang="en-US" sz="2000" dirty="0" err="1"/>
              <a:t>eShuttingDown</a:t>
            </a:r>
            <a:r>
              <a:rPr lang="en-US" sz="2000" dirty="0"/>
              <a:t> message to </a:t>
            </a:r>
            <a:r>
              <a:rPr lang="en-US" sz="2000" dirty="0" smtClean="0"/>
              <a:t>SSM </a:t>
            </a:r>
            <a:r>
              <a:rPr lang="en-US" sz="2000" dirty="0"/>
              <a:t>and it will shutdown/exit </a:t>
            </a:r>
            <a:r>
              <a:rPr lang="en-US" sz="2000" dirty="0" smtClean="0"/>
              <a:t>.</a:t>
            </a:r>
          </a:p>
          <a:p>
            <a:pPr marL="0" indent="0">
              <a:buNone/>
            </a:pPr>
            <a:r>
              <a:rPr lang="en-US" sz="2000" dirty="0" smtClean="0"/>
              <a:t>   -&gt;  </a:t>
            </a:r>
            <a:r>
              <a:rPr lang="en-US" sz="2000" dirty="0" err="1"/>
              <a:t>StopTimeout</a:t>
            </a:r>
            <a:r>
              <a:rPr lang="en-US" sz="2000" dirty="0"/>
              <a:t> has elapsed </a:t>
            </a:r>
            <a:r>
              <a:rPr lang="en-US" sz="2000" dirty="0" smtClean="0"/>
              <a:t>.</a:t>
            </a:r>
          </a:p>
          <a:p>
            <a:pPr marL="0" indent="0">
              <a:buNone/>
            </a:pPr>
            <a:r>
              <a:rPr lang="en-US" sz="2000" dirty="0"/>
              <a:t>   -&gt;  Invoke Process library function to Stop the </a:t>
            </a:r>
            <a:r>
              <a:rPr lang="en-US" sz="2000" dirty="0" smtClean="0"/>
              <a:t>process .</a:t>
            </a:r>
          </a:p>
          <a:p>
            <a:pPr marL="0" indent="0">
              <a:buNone/>
            </a:pPr>
            <a:r>
              <a:rPr lang="en-US" sz="2000" dirty="0"/>
              <a:t> </a:t>
            </a:r>
            <a:r>
              <a:rPr lang="en-US" sz="2000" dirty="0" smtClean="0"/>
              <a:t>  -&gt;  </a:t>
            </a:r>
            <a:r>
              <a:rPr lang="en-US" sz="2000" dirty="0"/>
              <a:t>Process library sends a SIGTERM signal to Service1 </a:t>
            </a:r>
            <a:r>
              <a:rPr lang="en-US" sz="2000" dirty="0" smtClean="0"/>
              <a:t>.</a:t>
            </a:r>
          </a:p>
          <a:p>
            <a:pPr marL="0" indent="0">
              <a:buNone/>
            </a:pPr>
            <a:r>
              <a:rPr lang="en-US" sz="2000" dirty="0"/>
              <a:t>   -&gt;  </a:t>
            </a:r>
            <a:r>
              <a:rPr lang="en-US" sz="2000" dirty="0" smtClean="0"/>
              <a:t>“</a:t>
            </a:r>
            <a:r>
              <a:rPr lang="en-US" sz="2000" dirty="0" err="1" smtClean="0"/>
              <a:t>WaitTillExit</a:t>
            </a:r>
            <a:r>
              <a:rPr lang="en-US" sz="2000" dirty="0" smtClean="0"/>
              <a:t>” </a:t>
            </a:r>
            <a:r>
              <a:rPr lang="en-US" sz="2000" dirty="0"/>
              <a:t>function waits for the specified </a:t>
            </a:r>
            <a:r>
              <a:rPr lang="en-US" sz="2000" dirty="0" err="1"/>
              <a:t>ShutdownTimeout</a:t>
            </a:r>
            <a:r>
              <a:rPr lang="en-US" sz="2000" dirty="0"/>
              <a:t> and after the expiry of the timer if the service is still alive, it sends a SIGKILL signal.</a:t>
            </a:r>
          </a:p>
        </p:txBody>
      </p:sp>
    </p:spTree>
    <p:extLst>
      <p:ext uri="{BB962C8B-B14F-4D97-AF65-F5344CB8AC3E}">
        <p14:creationId xmlns:p14="http://schemas.microsoft.com/office/powerpoint/2010/main" val="3980816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30" y="531081"/>
            <a:ext cx="10515600" cy="6095750"/>
          </a:xfrm>
        </p:spPr>
        <p:txBody>
          <a:bodyPr>
            <a:normAutofit lnSpcReduction="10000"/>
          </a:bodyPr>
          <a:lstStyle/>
          <a:p>
            <a:r>
              <a:rPr lang="en-US" dirty="0"/>
              <a:t>In </a:t>
            </a:r>
            <a:r>
              <a:rPr lang="en-US" dirty="0" err="1"/>
              <a:t>eBX</a:t>
            </a:r>
            <a:r>
              <a:rPr lang="en-US" dirty="0"/>
              <a:t>, the Service Startup Manager (SSM) is started by </a:t>
            </a:r>
            <a:r>
              <a:rPr lang="en-US" dirty="0" err="1"/>
              <a:t>Bootmode</a:t>
            </a:r>
            <a:r>
              <a:rPr lang="en-US" dirty="0"/>
              <a:t> </a:t>
            </a:r>
            <a:r>
              <a:rPr lang="en-US" dirty="0" smtClean="0"/>
              <a:t>sensor (BMS) </a:t>
            </a:r>
            <a:r>
              <a:rPr lang="en-US" dirty="0"/>
              <a:t>component. </a:t>
            </a:r>
            <a:endParaRPr lang="en-US" dirty="0" smtClean="0"/>
          </a:p>
          <a:p>
            <a:endParaRPr lang="en-US" dirty="0" smtClean="0"/>
          </a:p>
          <a:p>
            <a:r>
              <a:rPr lang="en-US" dirty="0" smtClean="0"/>
              <a:t>The </a:t>
            </a:r>
            <a:r>
              <a:rPr lang="en-US" dirty="0"/>
              <a:t>basic operation of </a:t>
            </a:r>
            <a:r>
              <a:rPr lang="en-US" dirty="0" err="1"/>
              <a:t>Bootmode</a:t>
            </a:r>
            <a:r>
              <a:rPr lang="en-US" dirty="0"/>
              <a:t> sensor is to check the type of mode in which MFP has to start </a:t>
            </a:r>
            <a:r>
              <a:rPr lang="en-US" dirty="0" smtClean="0"/>
              <a:t>.</a:t>
            </a:r>
          </a:p>
          <a:p>
            <a:endParaRPr lang="en-US" dirty="0" smtClean="0"/>
          </a:p>
          <a:p>
            <a:r>
              <a:rPr lang="en-US" dirty="0"/>
              <a:t>SSM gets the startup configurations of all the services which are to be started from the </a:t>
            </a:r>
            <a:r>
              <a:rPr lang="en-US" dirty="0" smtClean="0"/>
              <a:t>persistent </a:t>
            </a:r>
            <a:r>
              <a:rPr lang="en-US" dirty="0"/>
              <a:t>DOMs of the respective descriptor </a:t>
            </a:r>
            <a:r>
              <a:rPr lang="en-US" dirty="0" smtClean="0"/>
              <a:t>files of services. </a:t>
            </a:r>
            <a:r>
              <a:rPr lang="en-US" dirty="0" err="1" smtClean="0"/>
              <a:t>Eg</a:t>
            </a:r>
            <a:r>
              <a:rPr lang="en-US" dirty="0" smtClean="0"/>
              <a:t>. </a:t>
            </a:r>
            <a:r>
              <a:rPr lang="en-US" dirty="0"/>
              <a:t>In case of Decommission mode, SSM will be started with the ssm_decommission.xml and starts all the services with -</a:t>
            </a:r>
            <a:r>
              <a:rPr lang="en-US" dirty="0" err="1"/>
              <a:t>mDecommission</a:t>
            </a:r>
            <a:r>
              <a:rPr lang="en-US" dirty="0"/>
              <a:t> parameter. </a:t>
            </a:r>
          </a:p>
          <a:p>
            <a:pPr marL="0" indent="0">
              <a:buNone/>
            </a:pPr>
            <a:endParaRPr lang="en-US" dirty="0" smtClean="0"/>
          </a:p>
          <a:p>
            <a:r>
              <a:rPr lang="en-US" dirty="0"/>
              <a:t>In </a:t>
            </a:r>
            <a:r>
              <a:rPr lang="en-US" dirty="0" err="1"/>
              <a:t>eBN</a:t>
            </a:r>
            <a:r>
              <a:rPr lang="en-US" dirty="0"/>
              <a:t>, memory snapshot (called </a:t>
            </a:r>
            <a:r>
              <a:rPr lang="en-US" dirty="0" err="1" smtClean="0"/>
              <a:t>InstantBoot</a:t>
            </a:r>
            <a:r>
              <a:rPr lang="en-US" dirty="0" smtClean="0"/>
              <a:t>) is used </a:t>
            </a:r>
            <a:r>
              <a:rPr lang="en-US" dirty="0"/>
              <a:t>for the performance improvement. </a:t>
            </a:r>
            <a:endParaRPr lang="en-US" dirty="0" smtClean="0"/>
          </a:p>
          <a:p>
            <a:endParaRPr lang="en-US" dirty="0"/>
          </a:p>
        </p:txBody>
      </p:sp>
    </p:spTree>
    <p:extLst>
      <p:ext uri="{BB962C8B-B14F-4D97-AF65-F5344CB8AC3E}">
        <p14:creationId xmlns:p14="http://schemas.microsoft.com/office/powerpoint/2010/main" val="1318933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10515600" cy="6400800"/>
          </a:xfrm>
        </p:spPr>
        <p:txBody>
          <a:bodyPr>
            <a:normAutofit lnSpcReduction="10000"/>
          </a:bodyPr>
          <a:lstStyle/>
          <a:p>
            <a:pPr>
              <a:buFont typeface="Wingdings" panose="05000000000000000000" pitchFamily="2" charset="2"/>
              <a:buChar char="Ø"/>
            </a:pPr>
            <a:r>
              <a:rPr lang="en-US" dirty="0" smtClean="0"/>
              <a:t>  </a:t>
            </a:r>
            <a:r>
              <a:rPr lang="en-US" u="sng" dirty="0" smtClean="0"/>
              <a:t>Startup Condition </a:t>
            </a:r>
            <a:r>
              <a:rPr lang="en-US" dirty="0" smtClean="0"/>
              <a:t>: </a:t>
            </a:r>
          </a:p>
          <a:p>
            <a:pPr marL="0" indent="0">
              <a:buNone/>
            </a:pPr>
            <a:r>
              <a:rPr lang="en-US" sz="2000" dirty="0"/>
              <a:t> </a:t>
            </a:r>
            <a:r>
              <a:rPr lang="en-US" sz="2000" dirty="0" smtClean="0"/>
              <a:t>  -&gt;  Lets say service2 has specified startup conditions in SSM descriptor . And Service1 is one of the conditional services in the descriptor .</a:t>
            </a:r>
          </a:p>
          <a:p>
            <a:pPr marL="0" indent="0">
              <a:buNone/>
            </a:pPr>
            <a:r>
              <a:rPr lang="en-US" sz="2000" dirty="0"/>
              <a:t> </a:t>
            </a:r>
            <a:r>
              <a:rPr lang="en-US" sz="2000" dirty="0" smtClean="0"/>
              <a:t>  </a:t>
            </a:r>
          </a:p>
          <a:p>
            <a:pPr marL="0" indent="0">
              <a:buNone/>
            </a:pPr>
            <a:r>
              <a:rPr lang="en-US" sz="2000" dirty="0"/>
              <a:t>   -&gt;  Each service can have many conditions. These </a:t>
            </a:r>
            <a:r>
              <a:rPr lang="en-US" sz="2000" dirty="0" smtClean="0"/>
              <a:t>are 'OR</a:t>
            </a:r>
            <a:r>
              <a:rPr lang="en-US" sz="2000" dirty="0"/>
              <a:t>' conditions i.e. if one of these conditions is fully satisfied, then the service can be started. Each condition can have many conditional services. These conditional services are 'AND' services i.e. all the specified services must be in the specified state for individual condition to be satisfied. Each of these conditional services can have various states. These states are 'OR' states i.e. the specified service can be in anyone of the specified state for the condition to be </a:t>
            </a:r>
            <a:r>
              <a:rPr lang="en-US" sz="2000" dirty="0" smtClean="0"/>
              <a:t>satisfied .</a:t>
            </a:r>
          </a:p>
          <a:p>
            <a:pPr marL="0" indent="0">
              <a:buNone/>
            </a:pPr>
            <a:endParaRPr lang="en-US" sz="2000" dirty="0"/>
          </a:p>
          <a:p>
            <a:pPr marL="0" indent="0">
              <a:buNone/>
            </a:pPr>
            <a:r>
              <a:rPr lang="en-US" sz="2000" dirty="0" smtClean="0"/>
              <a:t>   -&gt;  </a:t>
            </a:r>
            <a:r>
              <a:rPr lang="en-US" sz="2000" b="1" dirty="0" err="1"/>
              <a:t>ReadStartupCondition</a:t>
            </a:r>
            <a:r>
              <a:rPr lang="en-US" sz="2000" b="1" dirty="0"/>
              <a:t>(CI::</a:t>
            </a:r>
            <a:r>
              <a:rPr lang="en-US" sz="2000" b="1" dirty="0" err="1"/>
              <a:t>OperatingEnvironment</a:t>
            </a:r>
            <a:r>
              <a:rPr lang="en-US" sz="2000" b="1" dirty="0"/>
              <a:t>::Ref&lt;</a:t>
            </a:r>
            <a:r>
              <a:rPr lang="en-US" sz="2000" b="1" dirty="0" err="1"/>
              <a:t>CService</a:t>
            </a:r>
            <a:r>
              <a:rPr lang="en-US" sz="2000" b="1" dirty="0"/>
              <a:t>&gt;&amp;, DOM::</a:t>
            </a:r>
            <a:r>
              <a:rPr lang="en-US" sz="2000" b="1" dirty="0" err="1"/>
              <a:t>ElementRef</a:t>
            </a:r>
            <a:r>
              <a:rPr lang="en-US" sz="2000" b="1" dirty="0"/>
              <a:t>&amp;) </a:t>
            </a:r>
            <a:endParaRPr lang="en-US" sz="2000" b="1" dirty="0" smtClean="0"/>
          </a:p>
          <a:p>
            <a:pPr marL="0" indent="0">
              <a:buNone/>
            </a:pPr>
            <a:r>
              <a:rPr lang="en-US" sz="2000" dirty="0" smtClean="0"/>
              <a:t>This function </a:t>
            </a:r>
            <a:r>
              <a:rPr lang="en-US" sz="2000" dirty="0"/>
              <a:t>reads the &lt;</a:t>
            </a:r>
            <a:r>
              <a:rPr lang="en-US" sz="2000" dirty="0" err="1"/>
              <a:t>StartupCondition</a:t>
            </a:r>
            <a:r>
              <a:rPr lang="en-US" sz="2000" dirty="0"/>
              <a:t>&gt; from the </a:t>
            </a:r>
            <a:r>
              <a:rPr lang="en-US" sz="2000" dirty="0" err="1"/>
              <a:t>ssm</a:t>
            </a:r>
            <a:r>
              <a:rPr lang="en-US" sz="2000" dirty="0"/>
              <a:t> descriptor and extracts the different conditions, the conditional services and the condition states. In case </a:t>
            </a:r>
            <a:r>
              <a:rPr lang="en-US" sz="2000" dirty="0" err="1"/>
              <a:t>StartupCondition</a:t>
            </a:r>
            <a:r>
              <a:rPr lang="en-US" sz="2000" dirty="0"/>
              <a:t> is found within a service context, then this service is not started during install time (.i.e., when </a:t>
            </a:r>
            <a:r>
              <a:rPr lang="en-US" sz="2000" dirty="0" err="1"/>
              <a:t>startsystem</a:t>
            </a:r>
            <a:r>
              <a:rPr lang="en-US" sz="2000" dirty="0"/>
              <a:t>() is called in </a:t>
            </a:r>
            <a:r>
              <a:rPr lang="en-US" sz="2000" dirty="0" err="1"/>
              <a:t>ServiceStartup</a:t>
            </a:r>
            <a:r>
              <a:rPr lang="en-US" sz="2000" dirty="0"/>
              <a:t> Sequence). Only if all the conditions are satisfied, will this service be started </a:t>
            </a:r>
            <a:r>
              <a:rPr lang="en-US" sz="2000" dirty="0" smtClean="0"/>
              <a:t>.</a:t>
            </a:r>
          </a:p>
          <a:p>
            <a:pPr marL="0" indent="0">
              <a:buNone/>
            </a:pPr>
            <a:r>
              <a:rPr lang="en-US" sz="2000" dirty="0"/>
              <a:t> </a:t>
            </a:r>
            <a:r>
              <a:rPr lang="en-US" sz="2000" dirty="0" smtClean="0"/>
              <a:t>  -&gt;  </a:t>
            </a:r>
            <a:r>
              <a:rPr lang="en-US" sz="2000" dirty="0"/>
              <a:t>The &lt;timeout&gt; tag is optional for services while mentioning the startup condition. If a value is specified under this tag, the startup conditions mentioned for this service expire as soon as the timeout expires. After which, SSM will not check for these conditions and the service will not be started </a:t>
            </a:r>
            <a:r>
              <a:rPr lang="en-US" sz="2000" dirty="0" smtClean="0"/>
              <a:t>.</a:t>
            </a:r>
            <a:endParaRPr lang="en-US" sz="2000" dirty="0"/>
          </a:p>
        </p:txBody>
      </p:sp>
    </p:spTree>
    <p:extLst>
      <p:ext uri="{BB962C8B-B14F-4D97-AF65-F5344CB8AC3E}">
        <p14:creationId xmlns:p14="http://schemas.microsoft.com/office/powerpoint/2010/main" val="2607185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3914"/>
            <a:ext cx="10515600" cy="6270172"/>
          </a:xfrm>
        </p:spPr>
        <p:txBody>
          <a:bodyPr>
            <a:normAutofit/>
          </a:bodyPr>
          <a:lstStyle/>
          <a:p>
            <a:pPr marL="0" indent="0">
              <a:buNone/>
            </a:pPr>
            <a:r>
              <a:rPr lang="en-US" sz="2000" dirty="0" smtClean="0"/>
              <a:t>   -&gt; </a:t>
            </a:r>
            <a:r>
              <a:rPr lang="en-US" sz="2000" dirty="0"/>
              <a:t>the state notification sent by an individual service. In case this service name and service state is part of the conditional service and conditional state of the startup condition of any service, then that condition is said to be satisfied. </a:t>
            </a:r>
            <a:endParaRPr lang="en-US" sz="2000" dirty="0" smtClean="0"/>
          </a:p>
          <a:p>
            <a:pPr marL="0" indent="0">
              <a:buNone/>
            </a:pPr>
            <a:endParaRPr lang="en-US" sz="2000" dirty="0"/>
          </a:p>
          <a:p>
            <a:pPr>
              <a:buFont typeface="Wingdings" panose="05000000000000000000" pitchFamily="2" charset="2"/>
              <a:buChar char="Ø"/>
            </a:pPr>
            <a:r>
              <a:rPr lang="en-US" dirty="0" smtClean="0"/>
              <a:t>  </a:t>
            </a:r>
            <a:r>
              <a:rPr lang="en-US" u="sng" dirty="0" smtClean="0"/>
              <a:t>Wait Condition </a:t>
            </a:r>
            <a:r>
              <a:rPr lang="en-US" dirty="0" smtClean="0"/>
              <a:t>:</a:t>
            </a:r>
          </a:p>
          <a:p>
            <a:pPr marL="0" indent="0">
              <a:buNone/>
            </a:pPr>
            <a:r>
              <a:rPr lang="en-US" sz="2000" dirty="0"/>
              <a:t> </a:t>
            </a:r>
            <a:r>
              <a:rPr lang="en-US" sz="2000" dirty="0" smtClean="0"/>
              <a:t>  -&gt;  Lets say service has initiated a wait condition with SSM . Service1 is a wait conditional services specified by Service .</a:t>
            </a:r>
          </a:p>
          <a:p>
            <a:pPr marL="0" indent="0">
              <a:buNone/>
            </a:pPr>
            <a:endParaRPr lang="en-US" sz="2000" dirty="0"/>
          </a:p>
          <a:p>
            <a:pPr marL="0" indent="0">
              <a:buNone/>
            </a:pPr>
            <a:r>
              <a:rPr lang="en-US" sz="2000" dirty="0" smtClean="0"/>
              <a:t>   -&gt;  </a:t>
            </a:r>
            <a:r>
              <a:rPr lang="en-US" sz="2000" b="1" dirty="0"/>
              <a:t>WAIT </a:t>
            </a:r>
            <a:r>
              <a:rPr lang="en-US" sz="2000" b="1" dirty="0" smtClean="0"/>
              <a:t>()  </a:t>
            </a:r>
            <a:r>
              <a:rPr lang="en-US" sz="2000" dirty="0" smtClean="0"/>
              <a:t>is called by Service on SSM </a:t>
            </a:r>
            <a:r>
              <a:rPr lang="en-US" sz="2000" dirty="0"/>
              <a:t>along with the XML that specifies the wait condition. The condition holds the information regarding the conditional service that this service is waiting for. Since this is a "synchronous" message, SSM will not reply to this message till the conditional state is satisfied by the specified conditional service. This will make the service wait for the specified condition(s). </a:t>
            </a:r>
            <a:endParaRPr lang="en-US" sz="2000" dirty="0" smtClean="0"/>
          </a:p>
          <a:p>
            <a:pPr marL="0" indent="0">
              <a:buNone/>
            </a:pPr>
            <a:r>
              <a:rPr lang="en-US" sz="2000" b="1" dirty="0"/>
              <a:t>   -&gt;  </a:t>
            </a:r>
            <a:r>
              <a:rPr lang="en-US" sz="2000" b="1" dirty="0" err="1"/>
              <a:t>UpdateWaitConditionList</a:t>
            </a:r>
            <a:r>
              <a:rPr lang="en-US" sz="2000" b="1" dirty="0"/>
              <a:t>(</a:t>
            </a:r>
            <a:r>
              <a:rPr lang="en-US" sz="2000" b="1" dirty="0" err="1"/>
              <a:t>SSMContracts</a:t>
            </a:r>
            <a:r>
              <a:rPr lang="en-US" sz="2000" b="1" dirty="0"/>
              <a:t>::</a:t>
            </a:r>
            <a:r>
              <a:rPr lang="en-US" sz="2000" b="1" dirty="0" err="1"/>
              <a:t>stServiceStateBus</a:t>
            </a:r>
            <a:r>
              <a:rPr lang="en-US" sz="2000" b="1" dirty="0" smtClean="0"/>
              <a:t>*)</a:t>
            </a:r>
          </a:p>
          <a:p>
            <a:pPr marL="0" indent="0">
              <a:buNone/>
            </a:pPr>
            <a:r>
              <a:rPr lang="en-US" sz="2000" dirty="0"/>
              <a:t>Update the Wait Condition List. Check if the received state notification belongs to the wait conditional service/ state of any service. If yes, reply immediately to the waiting service and release it from its wait state </a:t>
            </a:r>
            <a:r>
              <a:rPr lang="en-US" sz="2000" dirty="0" smtClean="0"/>
              <a:t>.</a:t>
            </a:r>
            <a:endParaRPr lang="en-US" sz="2000" dirty="0"/>
          </a:p>
          <a:p>
            <a:pPr marL="0" indent="0">
              <a:buNone/>
            </a:pPr>
            <a:endParaRPr lang="en-US" sz="2000" dirty="0"/>
          </a:p>
        </p:txBody>
      </p:sp>
    </p:spTree>
    <p:extLst>
      <p:ext uri="{BB962C8B-B14F-4D97-AF65-F5344CB8AC3E}">
        <p14:creationId xmlns:p14="http://schemas.microsoft.com/office/powerpoint/2010/main" val="1541837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10515600" cy="6368143"/>
          </a:xfrm>
        </p:spPr>
        <p:txBody>
          <a:bodyPr>
            <a:normAutofit lnSpcReduction="10000"/>
          </a:bodyPr>
          <a:lstStyle/>
          <a:p>
            <a:pPr>
              <a:buFont typeface="Wingdings" panose="05000000000000000000" pitchFamily="2" charset="2"/>
              <a:buChar char="Ø"/>
            </a:pPr>
            <a:r>
              <a:rPr lang="en-US" dirty="0" smtClean="0"/>
              <a:t>  </a:t>
            </a:r>
            <a:r>
              <a:rPr lang="en-US" u="sng" dirty="0" smtClean="0"/>
              <a:t>Restart System </a:t>
            </a:r>
            <a:r>
              <a:rPr lang="en-US" dirty="0" smtClean="0"/>
              <a:t>:</a:t>
            </a:r>
          </a:p>
          <a:p>
            <a:pPr marL="0" indent="0">
              <a:buNone/>
            </a:pPr>
            <a:r>
              <a:rPr lang="en-US" sz="2000" dirty="0" smtClean="0"/>
              <a:t>   -&gt;  </a:t>
            </a:r>
            <a:r>
              <a:rPr lang="en-US" sz="2000" dirty="0"/>
              <a:t>Service makes a call for restarting the system and REMOTE_REQ specifies who has requested to restart the machine i.e. a remote user like </a:t>
            </a:r>
            <a:r>
              <a:rPr lang="en-US" sz="2000" dirty="0" err="1"/>
              <a:t>TopAccess</a:t>
            </a:r>
            <a:r>
              <a:rPr lang="en-US" sz="2000" dirty="0"/>
              <a:t> has requested to restart the machine </a:t>
            </a:r>
            <a:r>
              <a:rPr lang="en-US" sz="2000" dirty="0" smtClean="0"/>
              <a:t>.</a:t>
            </a:r>
          </a:p>
          <a:p>
            <a:pPr marL="0" indent="0">
              <a:buNone/>
            </a:pPr>
            <a:endParaRPr lang="en-US" sz="2000" dirty="0"/>
          </a:p>
          <a:p>
            <a:pPr marL="0" indent="0">
              <a:buNone/>
            </a:pPr>
            <a:r>
              <a:rPr lang="en-US" sz="2000" dirty="0"/>
              <a:t>   -&gt;  </a:t>
            </a:r>
            <a:r>
              <a:rPr lang="en-US" sz="2000" b="1" dirty="0" err="1"/>
              <a:t>RestartSystem</a:t>
            </a:r>
            <a:r>
              <a:rPr lang="en-US" sz="2000" b="1" dirty="0"/>
              <a:t>(ci::</a:t>
            </a:r>
            <a:r>
              <a:rPr lang="en-US" sz="2000" b="1" dirty="0" err="1"/>
              <a:t>servicestartupmanager</a:t>
            </a:r>
            <a:r>
              <a:rPr lang="en-US" sz="2000" b="1" dirty="0"/>
              <a:t>::</a:t>
            </a:r>
            <a:r>
              <a:rPr lang="en-US" sz="2000" b="1" dirty="0" err="1"/>
              <a:t>eTimerPurpose</a:t>
            </a:r>
            <a:r>
              <a:rPr lang="en-US" sz="2000" b="1" dirty="0" smtClean="0"/>
              <a:t>) </a:t>
            </a:r>
            <a:endParaRPr lang="en-US" sz="2000" dirty="0"/>
          </a:p>
          <a:p>
            <a:pPr marL="0" indent="0">
              <a:buNone/>
            </a:pPr>
            <a:r>
              <a:rPr lang="en-US" sz="2000" dirty="0" smtClean="0"/>
              <a:t> </a:t>
            </a:r>
            <a:r>
              <a:rPr lang="en-US" sz="2000" dirty="0" err="1"/>
              <a:t>RestartSystem</a:t>
            </a:r>
            <a:r>
              <a:rPr lang="en-US" sz="2000" dirty="0"/>
              <a:t> internally calls </a:t>
            </a:r>
            <a:r>
              <a:rPr lang="en-US" sz="2000" dirty="0" err="1"/>
              <a:t>StopSystem</a:t>
            </a:r>
            <a:r>
              <a:rPr lang="en-US" sz="2000" dirty="0"/>
              <a:t> which internally calls stopping of the entire services. After Stopping all the services system is rebooted. Once rebooted the flow comes back to </a:t>
            </a:r>
            <a:r>
              <a:rPr lang="en-US" sz="2000" dirty="0" err="1"/>
              <a:t>objmodule</a:t>
            </a:r>
            <a:r>
              <a:rPr lang="en-US" sz="2000" dirty="0"/>
              <a:t> </a:t>
            </a:r>
            <a:r>
              <a:rPr lang="en-US" sz="2000" dirty="0" smtClean="0"/>
              <a:t>.</a:t>
            </a:r>
          </a:p>
          <a:p>
            <a:pPr marL="0" indent="0">
              <a:buNone/>
            </a:pPr>
            <a:endParaRPr lang="en-US" sz="2000" dirty="0"/>
          </a:p>
          <a:p>
            <a:pPr marL="0" indent="0">
              <a:buNone/>
            </a:pPr>
            <a:r>
              <a:rPr lang="en-US" sz="2000" dirty="0" smtClean="0"/>
              <a:t>   -&gt;  </a:t>
            </a:r>
            <a:r>
              <a:rPr lang="en-US" sz="2000" dirty="0" err="1"/>
              <a:t>CSSMModule</a:t>
            </a:r>
            <a:r>
              <a:rPr lang="en-US" sz="2000" dirty="0"/>
              <a:t> object invokes the </a:t>
            </a:r>
            <a:r>
              <a:rPr lang="en-US" sz="2000" b="1" dirty="0" err="1" smtClean="0"/>
              <a:t>Deserialize</a:t>
            </a:r>
            <a:r>
              <a:rPr lang="en-US" sz="2000" b="1" dirty="0" smtClean="0"/>
              <a:t>()</a:t>
            </a:r>
            <a:r>
              <a:rPr lang="en-US" sz="2000" dirty="0" smtClean="0"/>
              <a:t> </a:t>
            </a:r>
            <a:r>
              <a:rPr lang="en-US" sz="2000" dirty="0"/>
              <a:t>on the </a:t>
            </a:r>
            <a:r>
              <a:rPr lang="en-US" sz="2000" dirty="0" err="1"/>
              <a:t>CServiceManager</a:t>
            </a:r>
            <a:r>
              <a:rPr lang="en-US" sz="2000" dirty="0"/>
              <a:t> to start the system. It reads list of services that need to started, from the configuration DOM file </a:t>
            </a:r>
            <a:r>
              <a:rPr lang="en-US" sz="2000" dirty="0" smtClean="0"/>
              <a:t>.</a:t>
            </a:r>
          </a:p>
          <a:p>
            <a:pPr marL="0" indent="0">
              <a:buNone/>
            </a:pPr>
            <a:r>
              <a:rPr lang="en-US" sz="2000" dirty="0"/>
              <a:t> </a:t>
            </a:r>
            <a:r>
              <a:rPr lang="en-US" sz="2000" dirty="0" smtClean="0"/>
              <a:t>  -&gt;  </a:t>
            </a:r>
            <a:r>
              <a:rPr lang="en-US" sz="2000" b="1" dirty="0" err="1"/>
              <a:t>ReadServiceDescriptor</a:t>
            </a:r>
            <a:r>
              <a:rPr lang="en-US" sz="2000" b="1" dirty="0"/>
              <a:t>(CI::</a:t>
            </a:r>
            <a:r>
              <a:rPr lang="en-US" sz="2000" b="1" dirty="0" err="1"/>
              <a:t>OperatingEnvironment</a:t>
            </a:r>
            <a:r>
              <a:rPr lang="en-US" sz="2000" b="1" dirty="0"/>
              <a:t>::Ref&lt;</a:t>
            </a:r>
            <a:r>
              <a:rPr lang="en-US" sz="2000" b="1" dirty="0" err="1"/>
              <a:t>CService</a:t>
            </a:r>
            <a:r>
              <a:rPr lang="en-US" sz="2000" b="1" dirty="0"/>
              <a:t>&gt;&amp;, DOM::</a:t>
            </a:r>
            <a:r>
              <a:rPr lang="en-US" sz="2000" b="1" dirty="0" err="1"/>
              <a:t>ElementRef</a:t>
            </a:r>
            <a:r>
              <a:rPr lang="en-US" sz="2000" b="1" dirty="0"/>
              <a:t>) </a:t>
            </a:r>
            <a:endParaRPr lang="en-US" sz="2000" b="1" dirty="0" smtClean="0"/>
          </a:p>
          <a:p>
            <a:pPr marL="0" indent="0">
              <a:buNone/>
            </a:pPr>
            <a:r>
              <a:rPr lang="en-US" sz="2000" dirty="0"/>
              <a:t>As part of Deserialization, </a:t>
            </a:r>
            <a:r>
              <a:rPr lang="en-US" sz="2000" dirty="0" err="1"/>
              <a:t>serviceManager</a:t>
            </a:r>
            <a:r>
              <a:rPr lang="en-US" sz="2000" dirty="0"/>
              <a:t> updates the </a:t>
            </a:r>
            <a:r>
              <a:rPr lang="en-US" sz="2000" dirty="0" err="1"/>
              <a:t>CService</a:t>
            </a:r>
            <a:r>
              <a:rPr lang="en-US" sz="2000" dirty="0"/>
              <a:t> object with the attributes set in the SSM Descriptor for each service. Examples of the service attributes include service name, executable path, group name, startup type etc. </a:t>
            </a:r>
            <a:endParaRPr lang="en-US" sz="2000" dirty="0" smtClean="0"/>
          </a:p>
          <a:p>
            <a:pPr marL="0" indent="0">
              <a:buNone/>
            </a:pPr>
            <a:r>
              <a:rPr lang="en-US" sz="2000" dirty="0"/>
              <a:t> </a:t>
            </a:r>
            <a:r>
              <a:rPr lang="en-US" sz="2000" dirty="0" smtClean="0"/>
              <a:t>  -&gt;  </a:t>
            </a:r>
            <a:r>
              <a:rPr lang="en-US" sz="2000" b="1" dirty="0" err="1"/>
              <a:t>ReadSubscribers</a:t>
            </a:r>
            <a:r>
              <a:rPr lang="en-US" sz="2000" b="1" dirty="0"/>
              <a:t>(CI::</a:t>
            </a:r>
            <a:r>
              <a:rPr lang="en-US" sz="2000" b="1" dirty="0" err="1"/>
              <a:t>OperatingEnvironment</a:t>
            </a:r>
            <a:r>
              <a:rPr lang="en-US" sz="2000" b="1" dirty="0"/>
              <a:t>::Ref&lt;</a:t>
            </a:r>
            <a:r>
              <a:rPr lang="en-US" sz="2000" b="1" dirty="0" err="1"/>
              <a:t>CService</a:t>
            </a:r>
            <a:r>
              <a:rPr lang="en-US" sz="2000" b="1" dirty="0"/>
              <a:t>&gt;&amp;, DOM::</a:t>
            </a:r>
            <a:r>
              <a:rPr lang="en-US" sz="2000" b="1" dirty="0" err="1"/>
              <a:t>ElementRef</a:t>
            </a:r>
            <a:r>
              <a:rPr lang="en-US" sz="2000" b="1" dirty="0"/>
              <a:t>&amp;) </a:t>
            </a:r>
            <a:endParaRPr lang="en-US" sz="2000" b="1" dirty="0" smtClean="0"/>
          </a:p>
          <a:p>
            <a:pPr marL="0" indent="0">
              <a:buNone/>
            </a:pPr>
            <a:r>
              <a:rPr lang="en-US" sz="2000" dirty="0"/>
              <a:t>For each service, </a:t>
            </a:r>
            <a:r>
              <a:rPr lang="en-US" sz="2000" dirty="0" err="1"/>
              <a:t>serviceManager</a:t>
            </a:r>
            <a:r>
              <a:rPr lang="en-US" sz="2000" dirty="0"/>
              <a:t> updates the subscribers list in the </a:t>
            </a:r>
            <a:r>
              <a:rPr lang="en-US" sz="2000" dirty="0" err="1"/>
              <a:t>CService</a:t>
            </a:r>
            <a:r>
              <a:rPr lang="en-US" sz="2000" dirty="0"/>
              <a:t> object for the service being read. SSM creates two maps for each service. One is a map of services to which the service has subscribed to and another map of services that are subscribers of the service </a:t>
            </a:r>
            <a:endParaRPr lang="en-US" sz="2000" dirty="0" smtClean="0"/>
          </a:p>
          <a:p>
            <a:pPr marL="0" indent="0">
              <a:buNone/>
            </a:pPr>
            <a:endParaRPr lang="en-US" sz="2000" dirty="0"/>
          </a:p>
        </p:txBody>
      </p:sp>
    </p:spTree>
    <p:extLst>
      <p:ext uri="{BB962C8B-B14F-4D97-AF65-F5344CB8AC3E}">
        <p14:creationId xmlns:p14="http://schemas.microsoft.com/office/powerpoint/2010/main" val="1757722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257"/>
            <a:ext cx="10515600" cy="6335486"/>
          </a:xfrm>
        </p:spPr>
        <p:txBody>
          <a:bodyPr/>
          <a:lstStyle/>
          <a:p>
            <a:pPr marL="0" indent="0">
              <a:buNone/>
            </a:pPr>
            <a:r>
              <a:rPr lang="en-US" b="1" dirty="0" smtClean="0"/>
              <a:t>   </a:t>
            </a:r>
            <a:r>
              <a:rPr lang="en-US" sz="2000" dirty="0" smtClean="0"/>
              <a:t>-&gt;  </a:t>
            </a:r>
            <a:r>
              <a:rPr lang="en-US" sz="2000" b="1" dirty="0" err="1" smtClean="0"/>
              <a:t>Cservice</a:t>
            </a:r>
            <a:r>
              <a:rPr lang="en-US" sz="2000" b="1" dirty="0"/>
              <a:t>() </a:t>
            </a:r>
            <a:endParaRPr lang="en-US" sz="2000" b="1" dirty="0" smtClean="0"/>
          </a:p>
          <a:p>
            <a:pPr marL="0" indent="0">
              <a:buNone/>
            </a:pPr>
            <a:r>
              <a:rPr lang="en-US" sz="2000" dirty="0"/>
              <a:t>For each of the services that need to be started, </a:t>
            </a:r>
            <a:r>
              <a:rPr lang="en-US" sz="2000" dirty="0" err="1"/>
              <a:t>serviceManager</a:t>
            </a:r>
            <a:r>
              <a:rPr lang="en-US" sz="2000" dirty="0"/>
              <a:t> creates service object (as part of </a:t>
            </a:r>
          </a:p>
          <a:p>
            <a:pPr marL="0" indent="0">
              <a:buNone/>
            </a:pPr>
            <a:r>
              <a:rPr lang="en-US" sz="2000" dirty="0"/>
              <a:t>Deserialization) to store service attributes of specific to the service </a:t>
            </a:r>
            <a:r>
              <a:rPr lang="en-US" sz="2000" dirty="0" smtClean="0"/>
              <a:t>.</a:t>
            </a:r>
          </a:p>
          <a:p>
            <a:pPr marL="0" indent="0">
              <a:buNone/>
            </a:pPr>
            <a:r>
              <a:rPr lang="en-US" sz="2000" dirty="0"/>
              <a:t> </a:t>
            </a:r>
            <a:r>
              <a:rPr lang="en-US" sz="2000" dirty="0" smtClean="0"/>
              <a:t>  -&gt;  </a:t>
            </a:r>
            <a:r>
              <a:rPr lang="en-US" sz="2000" dirty="0" err="1"/>
              <a:t>serviceManager</a:t>
            </a:r>
            <a:r>
              <a:rPr lang="en-US" sz="2000" dirty="0"/>
              <a:t> invokes Start() method on </a:t>
            </a:r>
            <a:r>
              <a:rPr lang="en-US" sz="2000" dirty="0" err="1"/>
              <a:t>servicesContainer</a:t>
            </a:r>
            <a:r>
              <a:rPr lang="en-US" sz="2000" dirty="0"/>
              <a:t> to start the services. based on the result of power off log check, it appends -</a:t>
            </a:r>
            <a:r>
              <a:rPr lang="en-US" sz="2000" dirty="0" err="1"/>
              <a:t>SpowerfailureRestart</a:t>
            </a:r>
            <a:r>
              <a:rPr lang="en-US" sz="2000" dirty="0"/>
              <a:t> parameter and starts a service </a:t>
            </a:r>
            <a:r>
              <a:rPr lang="en-US" sz="2000" dirty="0" smtClean="0"/>
              <a:t>.</a:t>
            </a:r>
          </a:p>
          <a:p>
            <a:pPr marL="0" indent="0">
              <a:buNone/>
            </a:pPr>
            <a:r>
              <a:rPr lang="en-US" sz="2000" dirty="0"/>
              <a:t> </a:t>
            </a:r>
            <a:r>
              <a:rPr lang="en-US" sz="2000" dirty="0" smtClean="0"/>
              <a:t>  -&gt;  </a:t>
            </a:r>
            <a:r>
              <a:rPr lang="en-US" sz="2000" dirty="0" err="1"/>
              <a:t>servicesContainer</a:t>
            </a:r>
            <a:r>
              <a:rPr lang="en-US" sz="2000" dirty="0"/>
              <a:t> invokes Start() method on each </a:t>
            </a:r>
            <a:r>
              <a:rPr lang="en-US" sz="2000" dirty="0" err="1"/>
              <a:t>CService</a:t>
            </a:r>
            <a:r>
              <a:rPr lang="en-US" sz="2000" dirty="0"/>
              <a:t> object. </a:t>
            </a:r>
            <a:endParaRPr lang="en-US" sz="2000" dirty="0" smtClean="0"/>
          </a:p>
          <a:p>
            <a:pPr marL="0" indent="0">
              <a:buNone/>
            </a:pPr>
            <a:endParaRPr lang="en-US" sz="2000" dirty="0"/>
          </a:p>
          <a:p>
            <a:pPr>
              <a:buFont typeface="Wingdings" panose="05000000000000000000" pitchFamily="2" charset="2"/>
              <a:buChar char="Ø"/>
            </a:pPr>
            <a:r>
              <a:rPr lang="en-US" dirty="0" smtClean="0"/>
              <a:t>  </a:t>
            </a:r>
            <a:r>
              <a:rPr lang="en-US" u="sng" dirty="0" err="1" smtClean="0"/>
              <a:t>Set_Get</a:t>
            </a:r>
            <a:r>
              <a:rPr lang="en-US" u="sng" dirty="0" smtClean="0"/>
              <a:t> </a:t>
            </a:r>
            <a:r>
              <a:rPr lang="en-US" u="sng" dirty="0" err="1" smtClean="0"/>
              <a:t>ProcessID</a:t>
            </a:r>
            <a:r>
              <a:rPr lang="en-US" u="sng" dirty="0" smtClean="0"/>
              <a:t> :</a:t>
            </a:r>
            <a:endParaRPr lang="en-US" dirty="0" smtClean="0"/>
          </a:p>
          <a:p>
            <a:pPr marL="0" indent="0">
              <a:buNone/>
            </a:pPr>
            <a:r>
              <a:rPr lang="en-US" sz="2000" dirty="0"/>
              <a:t> </a:t>
            </a:r>
            <a:r>
              <a:rPr lang="en-US" sz="2000" dirty="0" smtClean="0"/>
              <a:t>  -&gt;  Get/Set the process ID </a:t>
            </a:r>
            <a:r>
              <a:rPr lang="en-US" sz="2000" dirty="0"/>
              <a:t>of the process relative to message port id </a:t>
            </a:r>
            <a:r>
              <a:rPr lang="en-US" sz="2000" dirty="0" smtClean="0"/>
              <a:t>.</a:t>
            </a:r>
          </a:p>
          <a:p>
            <a:pPr marL="0" indent="0">
              <a:buNone/>
            </a:pPr>
            <a:endParaRPr lang="en-US" sz="2000" dirty="0"/>
          </a:p>
          <a:p>
            <a:pPr>
              <a:buFont typeface="Wingdings" panose="05000000000000000000" pitchFamily="2" charset="2"/>
              <a:buChar char="Ø"/>
            </a:pPr>
            <a:r>
              <a:rPr lang="en-US" dirty="0" smtClean="0"/>
              <a:t>  </a:t>
            </a:r>
            <a:r>
              <a:rPr lang="en-US" u="sng" dirty="0" smtClean="0"/>
              <a:t>Set Priority </a:t>
            </a:r>
            <a:r>
              <a:rPr lang="en-US" dirty="0" smtClean="0"/>
              <a:t>:</a:t>
            </a:r>
          </a:p>
          <a:p>
            <a:pPr marL="0" indent="0">
              <a:buNone/>
            </a:pPr>
            <a:r>
              <a:rPr lang="en-US" sz="2000" dirty="0"/>
              <a:t> </a:t>
            </a:r>
            <a:r>
              <a:rPr lang="en-US" sz="2000" dirty="0" smtClean="0"/>
              <a:t>  -&gt;  </a:t>
            </a:r>
            <a:r>
              <a:rPr lang="en-US" sz="2000" dirty="0"/>
              <a:t>Set the priority of the process relative to message port id </a:t>
            </a:r>
            <a:r>
              <a:rPr lang="en-US" sz="2000" dirty="0" smtClean="0"/>
              <a:t>.</a:t>
            </a:r>
            <a:endParaRPr lang="en-US" sz="2000" dirty="0"/>
          </a:p>
        </p:txBody>
      </p:sp>
    </p:spTree>
    <p:extLst>
      <p:ext uri="{BB962C8B-B14F-4D97-AF65-F5344CB8AC3E}">
        <p14:creationId xmlns:p14="http://schemas.microsoft.com/office/powerpoint/2010/main" val="3297316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928"/>
            <a:ext cx="10515600" cy="6384471"/>
          </a:xfrm>
        </p:spPr>
        <p:txBody>
          <a:bodyPr/>
          <a:lstStyle/>
          <a:p>
            <a:pPr>
              <a:buFont typeface="Wingdings" panose="05000000000000000000" pitchFamily="2" charset="2"/>
              <a:buChar char="Ø"/>
            </a:pPr>
            <a:r>
              <a:rPr lang="en-US" dirty="0" smtClean="0"/>
              <a:t>  </a:t>
            </a:r>
            <a:r>
              <a:rPr lang="en-US" u="sng" dirty="0" smtClean="0"/>
              <a:t>Create Snapshot </a:t>
            </a:r>
            <a:r>
              <a:rPr lang="en-US" dirty="0" smtClean="0"/>
              <a:t>:</a:t>
            </a:r>
          </a:p>
          <a:p>
            <a:pPr marL="0" indent="0">
              <a:buNone/>
            </a:pPr>
            <a:r>
              <a:rPr lang="en-US" sz="2000" dirty="0"/>
              <a:t> </a:t>
            </a:r>
            <a:r>
              <a:rPr lang="en-US" sz="2000" dirty="0" smtClean="0"/>
              <a:t>  -&gt;  </a:t>
            </a:r>
            <a:r>
              <a:rPr lang="en-US" sz="2000" dirty="0"/>
              <a:t>When SSM takes memory snapshot, the sequence is as follows. Power On (by image creation mode) -&gt; Start PLT -&gt; Startup.sh -&gt; </a:t>
            </a:r>
            <a:r>
              <a:rPr lang="en-US" sz="2000" dirty="0" err="1"/>
              <a:t>run_ssm</a:t>
            </a:r>
            <a:r>
              <a:rPr lang="en-US" sz="2000" dirty="0"/>
              <a:t> -&gt; SSM -&gt; SSM acquires semaphores with the number more than the number of services -&gt; SSM starts CI/DL components (Started processes calls a wait function. The wait function is provided by SSM.) -&gt; SSM creates a file (/</a:t>
            </a:r>
            <a:r>
              <a:rPr lang="en-US" sz="2000" dirty="0" err="1"/>
              <a:t>ramdisk</a:t>
            </a:r>
            <a:r>
              <a:rPr lang="en-US" sz="2000" dirty="0"/>
              <a:t>/ </a:t>
            </a:r>
            <a:r>
              <a:rPr lang="en-US" sz="2000" dirty="0" err="1"/>
              <a:t>ib_imgcreationstart</a:t>
            </a:r>
            <a:r>
              <a:rPr lang="en-US" sz="2000" dirty="0"/>
              <a:t>) before entering wait status. -&gt; SSM waits till a file (/</a:t>
            </a:r>
            <a:r>
              <a:rPr lang="en-US" sz="2000" dirty="0" err="1"/>
              <a:t>ramdisk</a:t>
            </a:r>
            <a:r>
              <a:rPr lang="en-US" sz="2000" dirty="0"/>
              <a:t>/ </a:t>
            </a:r>
            <a:r>
              <a:rPr lang="en-US" sz="2000" dirty="0" err="1"/>
              <a:t>ib_imgcreationcompleted</a:t>
            </a:r>
            <a:r>
              <a:rPr lang="en-US" sz="2000" dirty="0"/>
              <a:t>) is created by PLT. Releases all the semaphores once the snapshot </a:t>
            </a:r>
            <a:r>
              <a:rPr lang="en-US" sz="2000" dirty="0" smtClean="0"/>
              <a:t>is </a:t>
            </a:r>
            <a:r>
              <a:rPr lang="en-US" sz="2000" dirty="0"/>
              <a:t>taken -&gt; Continues with starting rest of the components </a:t>
            </a:r>
            <a:r>
              <a:rPr lang="en-US" sz="2000" dirty="0" smtClean="0"/>
              <a:t>.</a:t>
            </a:r>
          </a:p>
          <a:p>
            <a:pPr marL="0" indent="0">
              <a:buNone/>
            </a:pPr>
            <a:endParaRPr lang="en-US" sz="2000" dirty="0"/>
          </a:p>
          <a:p>
            <a:pPr marL="0" indent="0">
              <a:buNone/>
            </a:pPr>
            <a:r>
              <a:rPr lang="en-US" sz="2000" dirty="0" smtClean="0"/>
              <a:t>   </a:t>
            </a:r>
            <a:r>
              <a:rPr lang="en-US" sz="2000" b="1" dirty="0" smtClean="0"/>
              <a:t>User           </a:t>
            </a:r>
            <a:r>
              <a:rPr lang="en-US" sz="2000" u="sng" dirty="0" smtClean="0"/>
              <a:t>Power On  &gt;</a:t>
            </a:r>
            <a:r>
              <a:rPr lang="en-US" sz="2000" dirty="0" smtClean="0"/>
              <a:t>     </a:t>
            </a:r>
            <a:r>
              <a:rPr lang="en-US" sz="2000" b="1" dirty="0" err="1" smtClean="0"/>
              <a:t>eBN</a:t>
            </a:r>
            <a:r>
              <a:rPr lang="en-US" sz="2000" b="1" dirty="0" smtClean="0"/>
              <a:t> </a:t>
            </a:r>
            <a:r>
              <a:rPr lang="en-US" sz="2000" b="1" dirty="0"/>
              <a:t>Platform </a:t>
            </a:r>
            <a:endParaRPr lang="en-US" sz="2000" b="1" dirty="0" smtClean="0"/>
          </a:p>
          <a:p>
            <a:pPr marL="0" indent="0">
              <a:buNone/>
            </a:pPr>
            <a:r>
              <a:rPr lang="en-US" sz="2000" b="1" dirty="0"/>
              <a:t> </a:t>
            </a:r>
            <a:r>
              <a:rPr lang="en-US" sz="2000" b="1" dirty="0" smtClean="0"/>
              <a:t>  </a:t>
            </a:r>
            <a:r>
              <a:rPr lang="en-US" sz="2000" b="1" dirty="0" err="1"/>
              <a:t>eBN</a:t>
            </a:r>
            <a:r>
              <a:rPr lang="en-US" sz="2000" b="1" dirty="0"/>
              <a:t> </a:t>
            </a:r>
            <a:r>
              <a:rPr lang="en-US" sz="2000" b="1" dirty="0" smtClean="0"/>
              <a:t>Platform     </a:t>
            </a:r>
            <a:r>
              <a:rPr lang="en-US" sz="2000" u="sng" dirty="0" smtClean="0"/>
              <a:t>start()  &gt;</a:t>
            </a:r>
            <a:r>
              <a:rPr lang="en-US" sz="2000" dirty="0" smtClean="0"/>
              <a:t>    </a:t>
            </a:r>
            <a:r>
              <a:rPr lang="en-US" sz="2000" b="1" dirty="0" smtClean="0"/>
              <a:t>SSM </a:t>
            </a:r>
          </a:p>
          <a:p>
            <a:pPr marL="0" indent="0">
              <a:buNone/>
            </a:pPr>
            <a:r>
              <a:rPr lang="en-US" sz="2000" b="1" dirty="0"/>
              <a:t> </a:t>
            </a:r>
            <a:r>
              <a:rPr lang="en-US" sz="2000" b="1" dirty="0" smtClean="0"/>
              <a:t>  SSM      </a:t>
            </a:r>
            <a:r>
              <a:rPr lang="en-US" sz="2000" dirty="0" smtClean="0"/>
              <a:t> </a:t>
            </a:r>
            <a:r>
              <a:rPr lang="en-US" sz="2000" u="sng" dirty="0" smtClean="0"/>
              <a:t>start()  &gt;</a:t>
            </a:r>
            <a:r>
              <a:rPr lang="en-US" sz="2000" dirty="0" smtClean="0"/>
              <a:t>    </a:t>
            </a:r>
            <a:r>
              <a:rPr lang="en-US" sz="2000" b="1" dirty="0"/>
              <a:t>CI Components </a:t>
            </a:r>
            <a:endParaRPr lang="en-US" sz="2000" b="1" dirty="0" smtClean="0"/>
          </a:p>
          <a:p>
            <a:pPr marL="0" indent="0">
              <a:buNone/>
            </a:pPr>
            <a:r>
              <a:rPr lang="en-US" sz="2000" b="1" dirty="0"/>
              <a:t> </a:t>
            </a:r>
            <a:r>
              <a:rPr lang="en-US" sz="2000" b="1" dirty="0" smtClean="0"/>
              <a:t>  SSM     </a:t>
            </a:r>
            <a:r>
              <a:rPr lang="en-US" sz="2000" dirty="0" smtClean="0"/>
              <a:t>  </a:t>
            </a:r>
            <a:r>
              <a:rPr lang="en-US" sz="2000" u="sng" dirty="0" smtClean="0"/>
              <a:t>start()  &gt;</a:t>
            </a:r>
            <a:r>
              <a:rPr lang="en-US" sz="2000" dirty="0" smtClean="0"/>
              <a:t>     </a:t>
            </a:r>
            <a:r>
              <a:rPr lang="en-US" sz="2000" b="1" dirty="0"/>
              <a:t>DL Components </a:t>
            </a:r>
            <a:endParaRPr lang="en-US" sz="2000" b="1" dirty="0" smtClean="0"/>
          </a:p>
          <a:p>
            <a:pPr marL="0" indent="0">
              <a:buNone/>
            </a:pPr>
            <a:r>
              <a:rPr lang="en-US" sz="2000" b="1" dirty="0"/>
              <a:t> </a:t>
            </a:r>
            <a:r>
              <a:rPr lang="en-US" sz="2000" b="1" dirty="0" smtClean="0"/>
              <a:t>  </a:t>
            </a:r>
            <a:r>
              <a:rPr lang="en-US" sz="2000" b="1" dirty="0"/>
              <a:t>CI </a:t>
            </a:r>
            <a:r>
              <a:rPr lang="en-US" sz="2000" b="1" dirty="0" smtClean="0"/>
              <a:t>Components        </a:t>
            </a:r>
            <a:r>
              <a:rPr lang="en-US" sz="2000" u="sng" dirty="0" err="1" smtClean="0"/>
              <a:t>SSMClient</a:t>
            </a:r>
            <a:r>
              <a:rPr lang="en-US" sz="2000" u="sng" dirty="0" smtClean="0"/>
              <a:t>::</a:t>
            </a:r>
            <a:r>
              <a:rPr lang="en-US" sz="2000" u="sng" dirty="0" err="1" smtClean="0"/>
              <a:t>WaitStartupSignal</a:t>
            </a:r>
            <a:r>
              <a:rPr lang="en-US" sz="2000" u="sng" dirty="0" smtClean="0"/>
              <a:t>  &gt;</a:t>
            </a:r>
            <a:r>
              <a:rPr lang="en-US" sz="2000" dirty="0" smtClean="0"/>
              <a:t>        </a:t>
            </a:r>
            <a:r>
              <a:rPr lang="en-US" sz="2000" b="1" dirty="0"/>
              <a:t>CI Components </a:t>
            </a:r>
            <a:endParaRPr lang="en-US" sz="2000" b="1" dirty="0" smtClean="0"/>
          </a:p>
          <a:p>
            <a:pPr marL="0" indent="0">
              <a:buNone/>
            </a:pPr>
            <a:r>
              <a:rPr lang="en-US" sz="2000" b="1" dirty="0"/>
              <a:t> </a:t>
            </a:r>
            <a:r>
              <a:rPr lang="en-US" sz="2000" b="1" dirty="0" smtClean="0"/>
              <a:t>  </a:t>
            </a:r>
            <a:r>
              <a:rPr lang="en-US" sz="2000" b="1" dirty="0"/>
              <a:t> </a:t>
            </a:r>
            <a:r>
              <a:rPr lang="en-US" sz="2000" b="1" dirty="0" smtClean="0"/>
              <a:t>DL </a:t>
            </a:r>
            <a:r>
              <a:rPr lang="en-US" sz="2000" b="1" dirty="0"/>
              <a:t>Components        </a:t>
            </a:r>
            <a:r>
              <a:rPr lang="en-US" sz="2000" u="sng" dirty="0" err="1"/>
              <a:t>SSMClient</a:t>
            </a:r>
            <a:r>
              <a:rPr lang="en-US" sz="2000" u="sng" dirty="0"/>
              <a:t>::</a:t>
            </a:r>
            <a:r>
              <a:rPr lang="en-US" sz="2000" u="sng" dirty="0" err="1"/>
              <a:t>WaitStartupSignal</a:t>
            </a:r>
            <a:r>
              <a:rPr lang="en-US" sz="2000" u="sng" dirty="0"/>
              <a:t>  &gt;</a:t>
            </a:r>
            <a:r>
              <a:rPr lang="en-US" sz="2000" dirty="0"/>
              <a:t>        </a:t>
            </a:r>
            <a:r>
              <a:rPr lang="en-US" sz="2000" b="1" dirty="0" smtClean="0"/>
              <a:t>DL </a:t>
            </a:r>
            <a:r>
              <a:rPr lang="en-US" sz="2000" b="1" dirty="0"/>
              <a:t>Components </a:t>
            </a:r>
            <a:endParaRPr lang="en-US" sz="2000" b="1" dirty="0" smtClean="0"/>
          </a:p>
          <a:p>
            <a:pPr marL="0" indent="0">
              <a:buNone/>
            </a:pPr>
            <a:r>
              <a:rPr lang="en-US" sz="2000" b="1" dirty="0"/>
              <a:t> </a:t>
            </a:r>
            <a:r>
              <a:rPr lang="en-US" sz="2000" b="1" dirty="0" smtClean="0"/>
              <a:t>   </a:t>
            </a:r>
            <a:r>
              <a:rPr lang="en-US" sz="2000" b="1" dirty="0"/>
              <a:t> </a:t>
            </a:r>
            <a:r>
              <a:rPr lang="en-US" sz="2000" b="1" dirty="0" smtClean="0"/>
              <a:t>SSM        </a:t>
            </a:r>
            <a:r>
              <a:rPr lang="en-US" sz="2000" u="sng" dirty="0" err="1"/>
              <a:t>SSMClient</a:t>
            </a:r>
            <a:r>
              <a:rPr lang="en-US" sz="2000" u="sng" dirty="0"/>
              <a:t>::</a:t>
            </a:r>
            <a:r>
              <a:rPr lang="en-US" sz="2000" u="sng" dirty="0" err="1"/>
              <a:t>WaitStartupSignal</a:t>
            </a:r>
            <a:r>
              <a:rPr lang="en-US" sz="2000" u="sng" dirty="0"/>
              <a:t>  &gt;</a:t>
            </a:r>
            <a:r>
              <a:rPr lang="en-US" sz="2000" dirty="0"/>
              <a:t>       </a:t>
            </a:r>
            <a:r>
              <a:rPr lang="en-US" sz="2000" dirty="0" smtClean="0"/>
              <a:t> </a:t>
            </a:r>
            <a:r>
              <a:rPr lang="en-US" sz="2000" b="1" dirty="0" smtClean="0"/>
              <a:t>SSM </a:t>
            </a:r>
            <a:endParaRPr lang="en-US" sz="2000" dirty="0"/>
          </a:p>
        </p:txBody>
      </p:sp>
    </p:spTree>
    <p:extLst>
      <p:ext uri="{BB962C8B-B14F-4D97-AF65-F5344CB8AC3E}">
        <p14:creationId xmlns:p14="http://schemas.microsoft.com/office/powerpoint/2010/main" val="2595490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9614"/>
            <a:ext cx="10515600" cy="6482443"/>
          </a:xfrm>
        </p:spPr>
        <p:txBody>
          <a:bodyPr/>
          <a:lstStyle/>
          <a:p>
            <a:pPr>
              <a:buFont typeface="Wingdings" panose="05000000000000000000" pitchFamily="2" charset="2"/>
              <a:buChar char="Ø"/>
            </a:pPr>
            <a:r>
              <a:rPr lang="en-US" dirty="0" smtClean="0"/>
              <a:t>  </a:t>
            </a:r>
            <a:r>
              <a:rPr lang="en-US" u="sng" dirty="0" smtClean="0"/>
              <a:t>Start From Memory Snapshot </a:t>
            </a:r>
            <a:r>
              <a:rPr lang="en-US" dirty="0" smtClean="0"/>
              <a:t>:</a:t>
            </a:r>
          </a:p>
          <a:p>
            <a:pPr marL="0" indent="0">
              <a:buNone/>
            </a:pPr>
            <a:r>
              <a:rPr lang="en-US" sz="2000" dirty="0"/>
              <a:t> </a:t>
            </a:r>
            <a:r>
              <a:rPr lang="en-US" sz="2000" dirty="0" smtClean="0"/>
              <a:t>  </a:t>
            </a:r>
            <a:r>
              <a:rPr lang="en-US" sz="2000" dirty="0"/>
              <a:t>-&gt;  When SSM starts components from memory snapshot, the sequence is as follows. Power On</a:t>
            </a:r>
          </a:p>
          <a:p>
            <a:pPr marL="0" indent="0">
              <a:buNone/>
            </a:pPr>
            <a:r>
              <a:rPr lang="en-US" sz="2000" dirty="0"/>
              <a:t>-&gt; Start PLT -&gt; Load snapshot -&gt; PLT create a file (/</a:t>
            </a:r>
            <a:r>
              <a:rPr lang="en-US" sz="2000" dirty="0" err="1"/>
              <a:t>ramdisk</a:t>
            </a:r>
            <a:r>
              <a:rPr lang="en-US" sz="2000" dirty="0"/>
              <a:t>/</a:t>
            </a:r>
            <a:r>
              <a:rPr lang="en-US" sz="2000" dirty="0" err="1"/>
              <a:t>ib_imgcreationcompleted</a:t>
            </a:r>
            <a:r>
              <a:rPr lang="en-US" sz="2000" dirty="0"/>
              <a:t>) [Then, SSM will be resumed.] -&gt; SSM update status (power failure / previous boot mode) -&gt; SSM starts waiting processes -&gt; Waiting components resume -&gt; SSM starts AL </a:t>
            </a:r>
            <a:r>
              <a:rPr lang="en-US" sz="2000" dirty="0" smtClean="0"/>
              <a:t>components .</a:t>
            </a:r>
          </a:p>
          <a:p>
            <a:pPr marL="0" indent="0">
              <a:buNone/>
            </a:pPr>
            <a:endParaRPr lang="en-US" sz="2000" dirty="0"/>
          </a:p>
          <a:p>
            <a:pPr marL="0" indent="0">
              <a:buNone/>
            </a:pPr>
            <a:r>
              <a:rPr lang="en-US" sz="2000" dirty="0" smtClean="0"/>
              <a:t>   </a:t>
            </a:r>
            <a:r>
              <a:rPr lang="en-US" sz="2000" b="1" dirty="0" smtClean="0"/>
              <a:t>User     </a:t>
            </a:r>
            <a:r>
              <a:rPr lang="en-US" sz="2000" dirty="0" smtClean="0"/>
              <a:t>------</a:t>
            </a:r>
            <a:r>
              <a:rPr lang="en-US" sz="2000" dirty="0" err="1" smtClean="0"/>
              <a:t>PowerOn</a:t>
            </a:r>
            <a:r>
              <a:rPr lang="en-US" sz="2000" dirty="0" smtClean="0"/>
              <a:t>()------&gt;    </a:t>
            </a:r>
            <a:r>
              <a:rPr lang="en-US" sz="2000" b="1" dirty="0" err="1" smtClean="0"/>
              <a:t>eBN</a:t>
            </a:r>
            <a:r>
              <a:rPr lang="en-US" sz="2000" b="1" dirty="0" smtClean="0"/>
              <a:t> </a:t>
            </a:r>
            <a:r>
              <a:rPr lang="en-US" sz="2000" b="1" dirty="0"/>
              <a:t>Platform </a:t>
            </a:r>
            <a:endParaRPr lang="en-US" sz="2000" b="1" dirty="0" smtClean="0"/>
          </a:p>
          <a:p>
            <a:pPr marL="0" indent="0">
              <a:buNone/>
            </a:pPr>
            <a:r>
              <a:rPr lang="en-US" sz="2000" b="1" dirty="0"/>
              <a:t> </a:t>
            </a:r>
            <a:r>
              <a:rPr lang="en-US" sz="2000" b="1" dirty="0" smtClean="0"/>
              <a:t>  </a:t>
            </a:r>
            <a:r>
              <a:rPr lang="en-US" sz="2000" b="1" dirty="0" err="1"/>
              <a:t>eBN</a:t>
            </a:r>
            <a:r>
              <a:rPr lang="en-US" sz="2000" b="1" dirty="0"/>
              <a:t> </a:t>
            </a:r>
            <a:r>
              <a:rPr lang="en-US" sz="2000" b="1" dirty="0" smtClean="0"/>
              <a:t>Platform    </a:t>
            </a:r>
            <a:r>
              <a:rPr lang="en-US" sz="2000" dirty="0" smtClean="0"/>
              <a:t>----------&gt;   </a:t>
            </a:r>
            <a:r>
              <a:rPr lang="en-US" sz="2000" b="1" dirty="0" smtClean="0"/>
              <a:t>SSM     </a:t>
            </a:r>
            <a:r>
              <a:rPr lang="en-US" sz="2000" dirty="0" smtClean="0"/>
              <a:t>( SSM starts from memory snapshot )</a:t>
            </a:r>
          </a:p>
          <a:p>
            <a:pPr marL="0" indent="0">
              <a:buNone/>
            </a:pPr>
            <a:r>
              <a:rPr lang="en-US" sz="2000" dirty="0"/>
              <a:t> </a:t>
            </a:r>
            <a:r>
              <a:rPr lang="en-US" sz="2000" dirty="0" smtClean="0"/>
              <a:t>  </a:t>
            </a:r>
            <a:r>
              <a:rPr lang="en-US" sz="2000" b="1" dirty="0" err="1"/>
              <a:t>eBN</a:t>
            </a:r>
            <a:r>
              <a:rPr lang="en-US" sz="2000" b="1" dirty="0"/>
              <a:t> </a:t>
            </a:r>
            <a:r>
              <a:rPr lang="en-US" sz="2000" b="1" dirty="0" smtClean="0"/>
              <a:t>Platform     </a:t>
            </a:r>
            <a:r>
              <a:rPr lang="en-US" sz="2000" dirty="0" smtClean="0"/>
              <a:t>------------&gt;   </a:t>
            </a:r>
            <a:r>
              <a:rPr lang="en-US" sz="2000" b="1" dirty="0" smtClean="0"/>
              <a:t>CI </a:t>
            </a:r>
            <a:r>
              <a:rPr lang="en-US" sz="2000" b="1" dirty="0"/>
              <a:t>Components </a:t>
            </a:r>
            <a:r>
              <a:rPr lang="en-US" sz="2000" b="1" dirty="0" smtClean="0"/>
              <a:t>    </a:t>
            </a:r>
            <a:r>
              <a:rPr lang="en-US" sz="2000" dirty="0" smtClean="0"/>
              <a:t>( CI component </a:t>
            </a:r>
            <a:r>
              <a:rPr lang="en-US" sz="2000" dirty="0" err="1" smtClean="0"/>
              <a:t>strat</a:t>
            </a:r>
            <a:r>
              <a:rPr lang="en-US" sz="2000" dirty="0" smtClean="0"/>
              <a:t> from the memory snapshot )</a:t>
            </a:r>
          </a:p>
          <a:p>
            <a:pPr marL="0" indent="0">
              <a:buNone/>
            </a:pPr>
            <a:r>
              <a:rPr lang="en-US" sz="2000" dirty="0"/>
              <a:t> </a:t>
            </a:r>
            <a:r>
              <a:rPr lang="en-US" sz="2000" dirty="0" smtClean="0"/>
              <a:t>  -&gt;  Next, CI </a:t>
            </a:r>
            <a:r>
              <a:rPr lang="en-US" sz="2000" dirty="0"/>
              <a:t>components call </a:t>
            </a:r>
            <a:r>
              <a:rPr lang="en-US" sz="2000" dirty="0" err="1"/>
              <a:t>WaitStartupSignal</a:t>
            </a:r>
            <a:r>
              <a:rPr lang="en-US" sz="2000" dirty="0"/>
              <a:t>() after getting started while the image is getting captured </a:t>
            </a:r>
            <a:r>
              <a:rPr lang="en-US" sz="2000" dirty="0" smtClean="0"/>
              <a:t>.</a:t>
            </a:r>
          </a:p>
          <a:p>
            <a:pPr marL="0" indent="0">
              <a:buNone/>
            </a:pPr>
            <a:r>
              <a:rPr lang="en-US" sz="2000" dirty="0"/>
              <a:t> </a:t>
            </a:r>
            <a:r>
              <a:rPr lang="en-US" sz="2000" dirty="0" smtClean="0"/>
              <a:t>  </a:t>
            </a:r>
            <a:r>
              <a:rPr lang="en-US" sz="2000" b="1" dirty="0" err="1"/>
              <a:t>eBN</a:t>
            </a:r>
            <a:r>
              <a:rPr lang="en-US" sz="2000" b="1" dirty="0"/>
              <a:t> </a:t>
            </a:r>
            <a:r>
              <a:rPr lang="en-US" sz="2000" b="1" dirty="0" smtClean="0"/>
              <a:t>Platform    </a:t>
            </a:r>
            <a:r>
              <a:rPr lang="en-US" sz="2000" dirty="0" smtClean="0"/>
              <a:t>----------&gt;    </a:t>
            </a:r>
            <a:r>
              <a:rPr lang="en-US" sz="2000" b="1" dirty="0" smtClean="0"/>
              <a:t>DL </a:t>
            </a:r>
            <a:r>
              <a:rPr lang="en-US" sz="2000" b="1" dirty="0"/>
              <a:t>components </a:t>
            </a:r>
            <a:r>
              <a:rPr lang="en-US" sz="2000" b="1" dirty="0" smtClean="0"/>
              <a:t> </a:t>
            </a:r>
            <a:r>
              <a:rPr lang="en-US" sz="2000" dirty="0" smtClean="0"/>
              <a:t>( DL component starts from memory snapshot )</a:t>
            </a:r>
          </a:p>
          <a:p>
            <a:pPr marL="0" indent="0">
              <a:buNone/>
            </a:pPr>
            <a:r>
              <a:rPr lang="en-US" sz="2000" dirty="0"/>
              <a:t> </a:t>
            </a:r>
            <a:r>
              <a:rPr lang="en-US" sz="2000" dirty="0" smtClean="0"/>
              <a:t>  -&gt;  Next, DL </a:t>
            </a:r>
            <a:r>
              <a:rPr lang="en-US" sz="2000" dirty="0"/>
              <a:t>components call </a:t>
            </a:r>
            <a:r>
              <a:rPr lang="en-US" sz="2000" dirty="0" err="1"/>
              <a:t>WaitStartupSignal</a:t>
            </a:r>
            <a:r>
              <a:rPr lang="en-US" sz="2000" dirty="0"/>
              <a:t>() after getting started while the image is getting captured </a:t>
            </a:r>
            <a:r>
              <a:rPr lang="en-US" sz="2000" dirty="0" smtClean="0"/>
              <a:t>.</a:t>
            </a:r>
          </a:p>
          <a:p>
            <a:pPr marL="0" indent="0">
              <a:buNone/>
            </a:pPr>
            <a:r>
              <a:rPr lang="en-US" sz="2000" dirty="0"/>
              <a:t> </a:t>
            </a:r>
            <a:r>
              <a:rPr lang="en-US" sz="2000" dirty="0" smtClean="0"/>
              <a:t>  </a:t>
            </a:r>
            <a:r>
              <a:rPr lang="en-US" sz="2000" b="1" dirty="0" err="1"/>
              <a:t>eBN</a:t>
            </a:r>
            <a:r>
              <a:rPr lang="en-US" sz="2000" b="1" dirty="0"/>
              <a:t> </a:t>
            </a:r>
            <a:r>
              <a:rPr lang="en-US" sz="2000" b="1" dirty="0" smtClean="0"/>
              <a:t>Platform    </a:t>
            </a:r>
            <a:r>
              <a:rPr lang="en-US" sz="2000" dirty="0" smtClean="0"/>
              <a:t>-----signal()-----&gt;    </a:t>
            </a:r>
            <a:r>
              <a:rPr lang="en-US" sz="2000" b="1" dirty="0" smtClean="0"/>
              <a:t>SSM </a:t>
            </a:r>
          </a:p>
          <a:p>
            <a:pPr marL="0" indent="0">
              <a:buNone/>
            </a:pPr>
            <a:r>
              <a:rPr lang="en-US" sz="2000" dirty="0" smtClean="0"/>
              <a:t>   -&gt;  </a:t>
            </a:r>
            <a:r>
              <a:rPr lang="en-US" sz="2000" dirty="0"/>
              <a:t>PLT indicates the completion of image capture by creating the "/</a:t>
            </a:r>
            <a:r>
              <a:rPr lang="en-US" sz="2000" dirty="0" err="1"/>
              <a:t>ramdisk</a:t>
            </a:r>
            <a:r>
              <a:rPr lang="en-US" sz="2000" dirty="0"/>
              <a:t>/</a:t>
            </a:r>
            <a:r>
              <a:rPr lang="en-US" sz="2000" dirty="0" err="1"/>
              <a:t>ib_imgcreationcompleted</a:t>
            </a:r>
            <a:r>
              <a:rPr lang="en-US" sz="2000" dirty="0"/>
              <a:t>" file </a:t>
            </a:r>
            <a:r>
              <a:rPr lang="en-US" sz="2000" dirty="0" smtClean="0"/>
              <a:t>.</a:t>
            </a:r>
            <a:endParaRPr lang="en-US" sz="2000" dirty="0"/>
          </a:p>
        </p:txBody>
      </p:sp>
    </p:spTree>
    <p:extLst>
      <p:ext uri="{BB962C8B-B14F-4D97-AF65-F5344CB8AC3E}">
        <p14:creationId xmlns:p14="http://schemas.microsoft.com/office/powerpoint/2010/main" val="2831286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2270"/>
            <a:ext cx="10515600" cy="6417129"/>
          </a:xfrm>
        </p:spPr>
        <p:txBody>
          <a:bodyPr>
            <a:normAutofit/>
          </a:bodyPr>
          <a:lstStyle/>
          <a:p>
            <a:pPr marL="0" indent="0">
              <a:buNone/>
            </a:pPr>
            <a:r>
              <a:rPr lang="en-US" sz="2000" dirty="0" smtClean="0"/>
              <a:t>   -&gt;  </a:t>
            </a:r>
            <a:r>
              <a:rPr lang="en-US" sz="2000" b="1" dirty="0" err="1"/>
              <a:t>eBN</a:t>
            </a:r>
            <a:r>
              <a:rPr lang="en-US" sz="2000" b="1" dirty="0"/>
              <a:t> </a:t>
            </a:r>
            <a:r>
              <a:rPr lang="en-US" sz="2000" b="1" dirty="0" smtClean="0"/>
              <a:t>Platform   </a:t>
            </a:r>
            <a:r>
              <a:rPr lang="en-US" sz="2000" dirty="0" smtClean="0"/>
              <a:t>----signal()-----&gt;   </a:t>
            </a:r>
            <a:r>
              <a:rPr lang="en-US" sz="2000" b="1" dirty="0" smtClean="0"/>
              <a:t>CI </a:t>
            </a:r>
            <a:r>
              <a:rPr lang="en-US" sz="2000" b="1" dirty="0"/>
              <a:t>Components </a:t>
            </a:r>
            <a:endParaRPr lang="en-US" sz="2000" b="1" dirty="0" smtClean="0"/>
          </a:p>
          <a:p>
            <a:pPr marL="0" indent="0">
              <a:buNone/>
            </a:pPr>
            <a:r>
              <a:rPr lang="en-US" sz="2000" dirty="0"/>
              <a:t> </a:t>
            </a:r>
            <a:r>
              <a:rPr lang="en-US" sz="2000" dirty="0" smtClean="0"/>
              <a:t>  </a:t>
            </a:r>
            <a:r>
              <a:rPr lang="en-US" sz="2000" dirty="0"/>
              <a:t> -&gt;  </a:t>
            </a:r>
            <a:r>
              <a:rPr lang="en-US" sz="2000" b="1" dirty="0" err="1"/>
              <a:t>eBN</a:t>
            </a:r>
            <a:r>
              <a:rPr lang="en-US" sz="2000" b="1" dirty="0"/>
              <a:t> Platform   </a:t>
            </a:r>
            <a:r>
              <a:rPr lang="en-US" sz="2000" dirty="0"/>
              <a:t>----signal()-----&gt;   </a:t>
            </a:r>
            <a:r>
              <a:rPr lang="en-US" sz="2000" b="1" dirty="0" smtClean="0"/>
              <a:t>DL </a:t>
            </a:r>
            <a:r>
              <a:rPr lang="en-US" sz="2000" b="1" dirty="0"/>
              <a:t>Components </a:t>
            </a:r>
            <a:endParaRPr lang="en-US" sz="2000" b="1" dirty="0" smtClean="0"/>
          </a:p>
          <a:p>
            <a:pPr marL="0" indent="0">
              <a:buNone/>
            </a:pPr>
            <a:r>
              <a:rPr lang="en-US" sz="2000" b="1" dirty="0"/>
              <a:t> </a:t>
            </a:r>
            <a:r>
              <a:rPr lang="en-US" sz="2000" b="1" dirty="0" smtClean="0"/>
              <a:t>  </a:t>
            </a:r>
            <a:r>
              <a:rPr lang="en-US" sz="2000" dirty="0" smtClean="0"/>
              <a:t> -&gt;  </a:t>
            </a:r>
            <a:r>
              <a:rPr lang="en-US" sz="2000" b="1" dirty="0" smtClean="0"/>
              <a:t>SSM   </a:t>
            </a:r>
            <a:r>
              <a:rPr lang="en-US" sz="2000" dirty="0" smtClean="0"/>
              <a:t>-----</a:t>
            </a:r>
            <a:r>
              <a:rPr lang="en-US" sz="2000" dirty="0" err="1" smtClean="0"/>
              <a:t>isPowerFailure</a:t>
            </a:r>
            <a:r>
              <a:rPr lang="en-US" sz="2000" dirty="0" smtClean="0"/>
              <a:t>()-----&gt;   </a:t>
            </a:r>
            <a:r>
              <a:rPr lang="en-US" sz="2000" b="1" dirty="0" smtClean="0"/>
              <a:t>SSM </a:t>
            </a:r>
          </a:p>
          <a:p>
            <a:pPr marL="0" indent="0">
              <a:buNone/>
            </a:pPr>
            <a:r>
              <a:rPr lang="en-US" sz="2000" dirty="0" err="1"/>
              <a:t>IsPowerFailure</a:t>
            </a:r>
            <a:r>
              <a:rPr lang="en-US" sz="2000" dirty="0"/>
              <a:t>() checks if the "/registration/</a:t>
            </a:r>
            <a:r>
              <a:rPr lang="en-US" sz="2000" dirty="0" err="1"/>
              <a:t>ssmpowerofflog</a:t>
            </a:r>
            <a:r>
              <a:rPr lang="en-US" sz="2000" dirty="0"/>
              <a:t>" exists and updates the shared memory named as "</a:t>
            </a:r>
            <a:r>
              <a:rPr lang="en-US" sz="2000" dirty="0" err="1"/>
              <a:t>powerfailurestatus</a:t>
            </a:r>
            <a:r>
              <a:rPr lang="en-US" sz="2000" dirty="0"/>
              <a:t>" with value 1 on existence of the "/registration/</a:t>
            </a:r>
            <a:r>
              <a:rPr lang="en-US" sz="2000" dirty="0" err="1"/>
              <a:t>ssmpowerofflog</a:t>
            </a:r>
            <a:r>
              <a:rPr lang="en-US" sz="2000" dirty="0"/>
              <a:t>" to indicate the power failure had happened in the last boot up. And if the "/registration/</a:t>
            </a:r>
            <a:r>
              <a:rPr lang="en-US" sz="2000" dirty="0" err="1"/>
              <a:t>ssmpowerofflog</a:t>
            </a:r>
            <a:r>
              <a:rPr lang="en-US" sz="2000" dirty="0"/>
              <a:t>" does not exist, "</a:t>
            </a:r>
            <a:r>
              <a:rPr lang="en-US" sz="2000" dirty="0" err="1"/>
              <a:t>powerfailurestatus</a:t>
            </a:r>
            <a:r>
              <a:rPr lang="en-US" sz="2000" dirty="0"/>
              <a:t>" shared memory is updated with value 0 indicating the previous shutdown was graceful </a:t>
            </a:r>
            <a:r>
              <a:rPr lang="en-US" sz="2000" dirty="0" smtClean="0"/>
              <a:t>.</a:t>
            </a:r>
          </a:p>
          <a:p>
            <a:pPr marL="0" indent="0">
              <a:buNone/>
            </a:pPr>
            <a:endParaRPr lang="en-US" sz="2000" dirty="0"/>
          </a:p>
          <a:p>
            <a:pPr marL="0" indent="0">
              <a:buNone/>
            </a:pPr>
            <a:r>
              <a:rPr lang="en-US" sz="2000" dirty="0" smtClean="0"/>
              <a:t>   -&gt;  </a:t>
            </a:r>
            <a:r>
              <a:rPr lang="en-US" sz="2000" b="1" dirty="0" smtClean="0"/>
              <a:t>SSM   </a:t>
            </a:r>
            <a:r>
              <a:rPr lang="en-US" sz="2000" dirty="0" smtClean="0"/>
              <a:t>-----</a:t>
            </a:r>
            <a:r>
              <a:rPr lang="en-US" sz="2000" dirty="0" err="1" smtClean="0"/>
              <a:t>IfFramError</a:t>
            </a:r>
            <a:r>
              <a:rPr lang="en-US" sz="2000" dirty="0" smtClean="0"/>
              <a:t>()----&gt;   </a:t>
            </a:r>
            <a:r>
              <a:rPr lang="en-US" sz="2000" b="1" dirty="0" smtClean="0"/>
              <a:t>SSM </a:t>
            </a:r>
          </a:p>
          <a:p>
            <a:pPr marL="0" indent="0">
              <a:buNone/>
            </a:pPr>
            <a:r>
              <a:rPr lang="en-US" sz="2000" dirty="0" err="1"/>
              <a:t>IfFramError</a:t>
            </a:r>
            <a:r>
              <a:rPr lang="en-US" sz="2000" dirty="0"/>
              <a:t>() checks if FRAM error has happened and if the </a:t>
            </a:r>
            <a:r>
              <a:rPr lang="en-US" sz="2000" dirty="0" err="1"/>
              <a:t>bootmode</a:t>
            </a:r>
            <a:r>
              <a:rPr lang="en-US" sz="2000" dirty="0"/>
              <a:t> is other than BOOTMODE_NORMAL, SSM continues to start the processes </a:t>
            </a:r>
            <a:r>
              <a:rPr lang="en-US" sz="2000" dirty="0" smtClean="0"/>
              <a:t>.</a:t>
            </a:r>
          </a:p>
          <a:p>
            <a:pPr marL="0" indent="0">
              <a:buNone/>
            </a:pPr>
            <a:endParaRPr lang="en-US" sz="2000" dirty="0"/>
          </a:p>
          <a:p>
            <a:pPr marL="0" indent="0">
              <a:buNone/>
            </a:pPr>
            <a:r>
              <a:rPr lang="en-US" sz="2000" dirty="0" smtClean="0"/>
              <a:t>   -&gt;  </a:t>
            </a:r>
            <a:r>
              <a:rPr lang="en-US" sz="2000" b="1" dirty="0" smtClean="0"/>
              <a:t>SSM   </a:t>
            </a:r>
            <a:r>
              <a:rPr lang="en-US" sz="2000" dirty="0" smtClean="0"/>
              <a:t>----start()------&gt;   </a:t>
            </a:r>
            <a:r>
              <a:rPr lang="en-US" sz="2000" b="1" dirty="0" smtClean="0"/>
              <a:t>AL </a:t>
            </a:r>
            <a:r>
              <a:rPr lang="en-US" sz="2000" b="1" dirty="0"/>
              <a:t>components </a:t>
            </a:r>
            <a:endParaRPr lang="en-US" sz="2000" b="1" dirty="0" smtClean="0"/>
          </a:p>
          <a:p>
            <a:pPr marL="0" indent="0">
              <a:buNone/>
            </a:pPr>
            <a:r>
              <a:rPr lang="en-US" sz="2000" dirty="0" smtClean="0"/>
              <a:t>SSM starts AL components .</a:t>
            </a:r>
            <a:endParaRPr lang="en-US" sz="2000" dirty="0"/>
          </a:p>
        </p:txBody>
      </p:sp>
    </p:spTree>
    <p:extLst>
      <p:ext uri="{BB962C8B-B14F-4D97-AF65-F5344CB8AC3E}">
        <p14:creationId xmlns:p14="http://schemas.microsoft.com/office/powerpoint/2010/main" val="567805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9614"/>
            <a:ext cx="10515600" cy="6433457"/>
          </a:xfrm>
        </p:spPr>
        <p:txBody>
          <a:bodyPr/>
          <a:lstStyle/>
          <a:p>
            <a:pPr>
              <a:buFont typeface="Wingdings" panose="05000000000000000000" pitchFamily="2" charset="2"/>
              <a:buChar char="Ø"/>
            </a:pPr>
            <a:r>
              <a:rPr lang="en-US" u="sng" dirty="0" smtClean="0"/>
              <a:t>  Get Power Failure Status </a:t>
            </a:r>
            <a:r>
              <a:rPr lang="en-US" dirty="0" smtClean="0"/>
              <a:t>: </a:t>
            </a:r>
          </a:p>
          <a:p>
            <a:pPr marL="0" indent="0">
              <a:buNone/>
            </a:pPr>
            <a:r>
              <a:rPr lang="en-US" sz="2000" dirty="0"/>
              <a:t> </a:t>
            </a:r>
            <a:r>
              <a:rPr lang="en-US" sz="2000" dirty="0" smtClean="0"/>
              <a:t>  -&gt;  </a:t>
            </a:r>
            <a:r>
              <a:rPr lang="en-US" sz="2000" b="1" dirty="0"/>
              <a:t>SSM </a:t>
            </a:r>
            <a:r>
              <a:rPr lang="en-US" sz="2000" dirty="0" smtClean="0"/>
              <a:t>-----</a:t>
            </a:r>
            <a:r>
              <a:rPr lang="en-US" sz="2000" dirty="0" err="1" smtClean="0"/>
              <a:t>WaitStartupSignal</a:t>
            </a:r>
            <a:r>
              <a:rPr lang="en-US" sz="2000" dirty="0" smtClean="0"/>
              <a:t>()-----&gt; </a:t>
            </a:r>
            <a:r>
              <a:rPr lang="en-US" sz="2000" b="1" dirty="0"/>
              <a:t>Components </a:t>
            </a:r>
            <a:endParaRPr lang="en-US" sz="2000" b="1" dirty="0" smtClean="0"/>
          </a:p>
          <a:p>
            <a:pPr marL="0" indent="0">
              <a:buNone/>
            </a:pPr>
            <a:r>
              <a:rPr lang="en-US" sz="2000" b="1" dirty="0"/>
              <a:t> </a:t>
            </a:r>
            <a:r>
              <a:rPr lang="en-US" sz="2000" b="1" dirty="0" smtClean="0"/>
              <a:t>  </a:t>
            </a:r>
            <a:r>
              <a:rPr lang="en-US" sz="2000" dirty="0" smtClean="0"/>
              <a:t>-&gt;  </a:t>
            </a:r>
            <a:r>
              <a:rPr lang="en-US" sz="2000" b="1" dirty="0"/>
              <a:t>Components </a:t>
            </a:r>
            <a:r>
              <a:rPr lang="en-US" sz="2000" dirty="0" smtClean="0"/>
              <a:t>-----</a:t>
            </a:r>
            <a:r>
              <a:rPr lang="en-US" sz="2000" dirty="0" err="1" smtClean="0"/>
              <a:t>WaitStartupSignal</a:t>
            </a:r>
            <a:r>
              <a:rPr lang="en-US" sz="2000" dirty="0" smtClean="0"/>
              <a:t>()----&gt; </a:t>
            </a:r>
            <a:r>
              <a:rPr lang="en-US" sz="2000" b="1" dirty="0" err="1"/>
              <a:t>SSMClient</a:t>
            </a:r>
            <a:r>
              <a:rPr lang="en-US" sz="2000" b="1" dirty="0"/>
              <a:t> </a:t>
            </a:r>
            <a:endParaRPr lang="en-US" sz="2000" b="1" dirty="0" smtClean="0"/>
          </a:p>
          <a:p>
            <a:pPr marL="0" indent="0">
              <a:buNone/>
            </a:pPr>
            <a:r>
              <a:rPr lang="en-US" sz="2000" b="1" dirty="0"/>
              <a:t> </a:t>
            </a:r>
            <a:r>
              <a:rPr lang="en-US" sz="2000" b="1" dirty="0" smtClean="0"/>
              <a:t>  </a:t>
            </a:r>
            <a:r>
              <a:rPr lang="en-US" sz="2000" dirty="0" smtClean="0"/>
              <a:t>-&gt;  </a:t>
            </a:r>
            <a:r>
              <a:rPr lang="en-US" sz="2000" b="1" dirty="0" err="1"/>
              <a:t>SSMClient</a:t>
            </a:r>
            <a:r>
              <a:rPr lang="en-US" sz="2000" b="1" dirty="0"/>
              <a:t> </a:t>
            </a:r>
            <a:r>
              <a:rPr lang="en-US" sz="2000" dirty="0" smtClean="0"/>
              <a:t>-----take read lock ----&gt; </a:t>
            </a:r>
            <a:r>
              <a:rPr lang="en-US" sz="2000" b="1" dirty="0"/>
              <a:t>Semaphore </a:t>
            </a:r>
            <a:endParaRPr lang="en-US" sz="2000" b="1" dirty="0" smtClean="0"/>
          </a:p>
          <a:p>
            <a:pPr marL="0" indent="0">
              <a:buNone/>
            </a:pPr>
            <a:r>
              <a:rPr lang="en-US" sz="2000" dirty="0"/>
              <a:t> </a:t>
            </a:r>
            <a:r>
              <a:rPr lang="en-US" sz="2000" dirty="0" smtClean="0"/>
              <a:t>  -&gt;  </a:t>
            </a:r>
            <a:r>
              <a:rPr lang="en-US" sz="2000" b="1" dirty="0" err="1"/>
              <a:t>SSMClient</a:t>
            </a:r>
            <a:r>
              <a:rPr lang="en-US" sz="2000" b="1" dirty="0"/>
              <a:t> </a:t>
            </a:r>
            <a:r>
              <a:rPr lang="en-US" sz="2000" dirty="0" smtClean="0"/>
              <a:t>------ read power failure status ------&gt; </a:t>
            </a:r>
            <a:r>
              <a:rPr lang="en-US" sz="2000" b="1" dirty="0" err="1"/>
              <a:t>SharedMemory</a:t>
            </a:r>
            <a:r>
              <a:rPr lang="en-US" sz="2000" b="1" dirty="0"/>
              <a:t> </a:t>
            </a:r>
            <a:endParaRPr lang="en-US" sz="2000" b="1" dirty="0" smtClean="0"/>
          </a:p>
          <a:p>
            <a:pPr marL="0" indent="0">
              <a:buNone/>
            </a:pPr>
            <a:r>
              <a:rPr lang="en-US" sz="2000" dirty="0"/>
              <a:t>SSM client reads the power failure status from the "</a:t>
            </a:r>
            <a:r>
              <a:rPr lang="en-US" sz="2000" dirty="0" err="1"/>
              <a:t>powerfailurestatus</a:t>
            </a:r>
            <a:r>
              <a:rPr lang="en-US" sz="2000" dirty="0"/>
              <a:t>" shared memory </a:t>
            </a:r>
            <a:r>
              <a:rPr lang="en-US" sz="2000" dirty="0" smtClean="0"/>
              <a:t>.</a:t>
            </a:r>
          </a:p>
          <a:p>
            <a:pPr marL="0" indent="0">
              <a:buNone/>
            </a:pPr>
            <a:r>
              <a:rPr lang="en-US" sz="2000" dirty="0"/>
              <a:t> </a:t>
            </a:r>
            <a:r>
              <a:rPr lang="en-US" sz="2000" dirty="0" smtClean="0"/>
              <a:t>  -&gt;  </a:t>
            </a:r>
            <a:r>
              <a:rPr lang="en-US" sz="2000" b="1" dirty="0" err="1"/>
              <a:t>SSMClient</a:t>
            </a:r>
            <a:r>
              <a:rPr lang="en-US" sz="2000" b="1" dirty="0"/>
              <a:t> </a:t>
            </a:r>
            <a:r>
              <a:rPr lang="en-US" sz="2000" dirty="0" smtClean="0"/>
              <a:t>------ release read lock  -----&gt; </a:t>
            </a:r>
            <a:r>
              <a:rPr lang="en-US" sz="2000" b="1" dirty="0"/>
              <a:t>Semaphore </a:t>
            </a:r>
            <a:endParaRPr lang="en-US" sz="2000" b="1" dirty="0" smtClean="0"/>
          </a:p>
          <a:p>
            <a:pPr marL="0" indent="0">
              <a:buNone/>
            </a:pPr>
            <a:endParaRPr lang="en-US" sz="2000" dirty="0"/>
          </a:p>
          <a:p>
            <a:pPr marL="0" indent="0">
              <a:buNone/>
            </a:pPr>
            <a:r>
              <a:rPr lang="en-US" sz="2000" dirty="0"/>
              <a:t> </a:t>
            </a:r>
            <a:r>
              <a:rPr lang="en-US" sz="2000" dirty="0" smtClean="0"/>
              <a:t>  -&gt;  </a:t>
            </a:r>
            <a:r>
              <a:rPr lang="en-US" sz="2000" b="1" dirty="0"/>
              <a:t>SSM </a:t>
            </a:r>
            <a:r>
              <a:rPr lang="en-US" sz="2000" dirty="0" smtClean="0"/>
              <a:t>------  create and take write lock -----&gt; </a:t>
            </a:r>
            <a:r>
              <a:rPr lang="en-US" sz="2000" b="1" dirty="0"/>
              <a:t>Semaphore </a:t>
            </a:r>
            <a:endParaRPr lang="en-US" sz="2000" b="1" dirty="0" smtClean="0"/>
          </a:p>
          <a:p>
            <a:pPr marL="0" indent="0">
              <a:buNone/>
            </a:pPr>
            <a:r>
              <a:rPr lang="en-US" sz="2000" b="1" dirty="0"/>
              <a:t> </a:t>
            </a:r>
            <a:r>
              <a:rPr lang="en-US" sz="2000" b="1" dirty="0" smtClean="0"/>
              <a:t>  </a:t>
            </a:r>
            <a:r>
              <a:rPr lang="en-US" sz="2000" dirty="0" smtClean="0"/>
              <a:t>-&gt;  </a:t>
            </a:r>
            <a:r>
              <a:rPr lang="en-US" sz="2000" b="1" dirty="0"/>
              <a:t>SSM </a:t>
            </a:r>
            <a:r>
              <a:rPr lang="en-US" sz="2000" dirty="0" smtClean="0"/>
              <a:t>------ write power failure status ------&gt; </a:t>
            </a:r>
            <a:r>
              <a:rPr lang="en-US" sz="2000" b="1" dirty="0" err="1"/>
              <a:t>SharedMemory</a:t>
            </a:r>
            <a:r>
              <a:rPr lang="en-US" sz="2000" b="1" dirty="0"/>
              <a:t> </a:t>
            </a:r>
            <a:endParaRPr lang="en-US" sz="2000" b="1" dirty="0" smtClean="0"/>
          </a:p>
          <a:p>
            <a:pPr marL="0" indent="0">
              <a:buNone/>
            </a:pPr>
            <a:r>
              <a:rPr lang="en-US" sz="2000" b="1" dirty="0"/>
              <a:t> </a:t>
            </a:r>
            <a:r>
              <a:rPr lang="en-US" sz="2000" b="1" dirty="0" smtClean="0"/>
              <a:t>  </a:t>
            </a:r>
            <a:r>
              <a:rPr lang="en-US" sz="2000" dirty="0" smtClean="0"/>
              <a:t>-&gt;  </a:t>
            </a:r>
            <a:r>
              <a:rPr lang="en-US" sz="2000" b="1" dirty="0"/>
              <a:t>SSM </a:t>
            </a:r>
            <a:r>
              <a:rPr lang="en-US" sz="2000" dirty="0" smtClean="0"/>
              <a:t>-----  release write lock ------&gt; </a:t>
            </a:r>
            <a:r>
              <a:rPr lang="en-US" sz="2000" b="1" dirty="0"/>
              <a:t>Semaphore </a:t>
            </a:r>
            <a:endParaRPr lang="en-US" sz="2000" b="1" dirty="0" smtClean="0"/>
          </a:p>
          <a:p>
            <a:pPr marL="0" indent="0">
              <a:buNone/>
            </a:pPr>
            <a:endParaRPr lang="en-US" sz="2000" b="1" dirty="0"/>
          </a:p>
          <a:p>
            <a:pPr marL="0" indent="0">
              <a:buNone/>
            </a:pPr>
            <a:r>
              <a:rPr lang="en-US" sz="2000" b="1" dirty="0"/>
              <a:t> </a:t>
            </a:r>
            <a:r>
              <a:rPr lang="en-US" sz="2000" dirty="0"/>
              <a:t>-&gt;  </a:t>
            </a:r>
            <a:r>
              <a:rPr lang="en-US" sz="2000" b="1" dirty="0" err="1"/>
              <a:t>SSMClient</a:t>
            </a:r>
            <a:r>
              <a:rPr lang="en-US" sz="2000" b="1" dirty="0"/>
              <a:t> </a:t>
            </a:r>
            <a:r>
              <a:rPr lang="en-US" sz="2000" dirty="0"/>
              <a:t>----- power failure status --- --&gt; </a:t>
            </a:r>
            <a:r>
              <a:rPr lang="en-US" sz="2000" b="1" dirty="0"/>
              <a:t>Components </a:t>
            </a:r>
          </a:p>
          <a:p>
            <a:pPr marL="0" indent="0">
              <a:buNone/>
            </a:pPr>
            <a:r>
              <a:rPr lang="en-US" sz="2000" dirty="0"/>
              <a:t>SSM client returns the power failure status to the component .</a:t>
            </a:r>
            <a:endParaRPr lang="en-US" sz="2000" dirty="0" smtClean="0"/>
          </a:p>
          <a:p>
            <a:pPr marL="0" indent="0">
              <a:buNone/>
            </a:pPr>
            <a:endParaRPr lang="en-US" sz="2000" dirty="0"/>
          </a:p>
        </p:txBody>
      </p:sp>
    </p:spTree>
    <p:extLst>
      <p:ext uri="{BB962C8B-B14F-4D97-AF65-F5344CB8AC3E}">
        <p14:creationId xmlns:p14="http://schemas.microsoft.com/office/powerpoint/2010/main" val="3999412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929"/>
            <a:ext cx="10515600" cy="6302828"/>
          </a:xfrm>
        </p:spPr>
        <p:txBody>
          <a:bodyPr/>
          <a:lstStyle/>
          <a:p>
            <a:pPr>
              <a:buFont typeface="Wingdings" panose="05000000000000000000" pitchFamily="2" charset="2"/>
              <a:buChar char="Ø"/>
            </a:pPr>
            <a:r>
              <a:rPr lang="en-US" dirty="0" smtClean="0"/>
              <a:t>  </a:t>
            </a:r>
            <a:r>
              <a:rPr lang="en-US" u="sng" dirty="0" err="1" smtClean="0"/>
              <a:t>eBN</a:t>
            </a:r>
            <a:r>
              <a:rPr lang="en-US" u="sng" dirty="0" smtClean="0"/>
              <a:t> shutdown/Restart sequence </a:t>
            </a:r>
            <a:r>
              <a:rPr lang="en-US" dirty="0" smtClean="0"/>
              <a:t>:</a:t>
            </a:r>
          </a:p>
          <a:p>
            <a:pPr marL="0" indent="0">
              <a:buNone/>
            </a:pPr>
            <a:r>
              <a:rPr lang="en-US" sz="2000" dirty="0"/>
              <a:t> </a:t>
            </a:r>
            <a:r>
              <a:rPr lang="en-US" sz="2000" dirty="0" smtClean="0"/>
              <a:t>  -&gt;  </a:t>
            </a:r>
            <a:r>
              <a:rPr lang="en-US" sz="2000" dirty="0"/>
              <a:t>Service invokes Stop() function with the </a:t>
            </a:r>
            <a:r>
              <a:rPr lang="en-US" sz="2000" dirty="0" err="1"/>
              <a:t>servicename</a:t>
            </a:r>
            <a:r>
              <a:rPr lang="en-US" sz="2000" dirty="0"/>
              <a:t> as "_</a:t>
            </a:r>
            <a:r>
              <a:rPr lang="en-US" sz="2000" dirty="0" err="1"/>
              <a:t>prestopped_components</a:t>
            </a:r>
            <a:r>
              <a:rPr lang="en-US" sz="2000" dirty="0"/>
              <a:t>" </a:t>
            </a:r>
            <a:r>
              <a:rPr lang="en-US" sz="2000" dirty="0" smtClean="0"/>
              <a:t>.</a:t>
            </a:r>
          </a:p>
          <a:p>
            <a:pPr marL="0" indent="0">
              <a:buNone/>
            </a:pPr>
            <a:r>
              <a:rPr lang="en-US" sz="2000" dirty="0"/>
              <a:t> </a:t>
            </a:r>
            <a:r>
              <a:rPr lang="en-US" sz="2000" dirty="0" smtClean="0"/>
              <a:t>  -&gt;  </a:t>
            </a:r>
            <a:r>
              <a:rPr lang="en-US" sz="2000" dirty="0" err="1"/>
              <a:t>CSSMModule</a:t>
            </a:r>
            <a:r>
              <a:rPr lang="en-US" sz="2000" dirty="0"/>
              <a:t> invokes </a:t>
            </a:r>
            <a:r>
              <a:rPr lang="en-US" sz="2000" dirty="0" err="1"/>
              <a:t>StopSystem</a:t>
            </a:r>
            <a:r>
              <a:rPr lang="en-US" sz="2000" dirty="0"/>
              <a:t>() with </a:t>
            </a:r>
            <a:r>
              <a:rPr lang="en-US" sz="2000" dirty="0" err="1"/>
              <a:t>servicename</a:t>
            </a:r>
            <a:r>
              <a:rPr lang="en-US" sz="2000" dirty="0"/>
              <a:t> as "_</a:t>
            </a:r>
            <a:r>
              <a:rPr lang="en-US" sz="2000" dirty="0" err="1"/>
              <a:t>prestopped_components</a:t>
            </a:r>
            <a:r>
              <a:rPr lang="en-US" sz="2000" dirty="0"/>
              <a:t>" </a:t>
            </a:r>
            <a:r>
              <a:rPr lang="en-US" sz="2000" dirty="0" smtClean="0"/>
              <a:t>.</a:t>
            </a:r>
          </a:p>
          <a:p>
            <a:pPr marL="0" indent="0">
              <a:buNone/>
            </a:pPr>
            <a:r>
              <a:rPr lang="en-US" sz="2000" dirty="0"/>
              <a:t> </a:t>
            </a:r>
            <a:r>
              <a:rPr lang="en-US" sz="2000" dirty="0" smtClean="0"/>
              <a:t>  -&gt;  </a:t>
            </a:r>
            <a:r>
              <a:rPr lang="en-US" sz="2000" b="1" dirty="0" err="1"/>
              <a:t>ServiceManager</a:t>
            </a:r>
            <a:r>
              <a:rPr lang="en-US" sz="2000" b="1" dirty="0"/>
              <a:t> </a:t>
            </a:r>
            <a:r>
              <a:rPr lang="en-US" sz="2000" dirty="0" smtClean="0"/>
              <a:t>------ stop() -----&gt; </a:t>
            </a:r>
            <a:r>
              <a:rPr lang="en-US" sz="2000" b="1" dirty="0" err="1"/>
              <a:t>CServices</a:t>
            </a:r>
            <a:r>
              <a:rPr lang="en-US" sz="2000" b="1" dirty="0"/>
              <a:t> </a:t>
            </a:r>
            <a:endParaRPr lang="en-US" sz="2000" b="1" dirty="0" smtClean="0"/>
          </a:p>
          <a:p>
            <a:pPr marL="0" indent="0">
              <a:buNone/>
            </a:pPr>
            <a:r>
              <a:rPr lang="en-US" sz="2000" dirty="0"/>
              <a:t> </a:t>
            </a:r>
            <a:r>
              <a:rPr lang="en-US" sz="2000" dirty="0" smtClean="0"/>
              <a:t>  -&gt;  </a:t>
            </a:r>
            <a:r>
              <a:rPr lang="en-US" sz="2000" b="1" dirty="0" err="1"/>
              <a:t>CServices</a:t>
            </a:r>
            <a:r>
              <a:rPr lang="en-US" sz="2000" b="1" dirty="0"/>
              <a:t> </a:t>
            </a:r>
            <a:r>
              <a:rPr lang="en-US" sz="2000" dirty="0" smtClean="0"/>
              <a:t>----- stop() ------&gt; </a:t>
            </a:r>
            <a:r>
              <a:rPr lang="en-US" sz="2000" b="1" dirty="0" err="1"/>
              <a:t>nsm</a:t>
            </a:r>
            <a:r>
              <a:rPr lang="en-US" sz="2000" b="1" dirty="0"/>
              <a:t> group services </a:t>
            </a:r>
            <a:endParaRPr lang="en-US" sz="2000" b="1" dirty="0" smtClean="0"/>
          </a:p>
          <a:p>
            <a:pPr marL="0" indent="0">
              <a:buNone/>
            </a:pPr>
            <a:r>
              <a:rPr lang="en-US" sz="2000" dirty="0"/>
              <a:t> </a:t>
            </a:r>
            <a:r>
              <a:rPr lang="en-US" sz="2000" dirty="0" smtClean="0"/>
              <a:t>  </a:t>
            </a:r>
          </a:p>
          <a:p>
            <a:pPr marL="0" indent="0">
              <a:buNone/>
            </a:pPr>
            <a:r>
              <a:rPr lang="en-US" sz="2000" dirty="0"/>
              <a:t> </a:t>
            </a:r>
            <a:r>
              <a:rPr lang="en-US" sz="2000" dirty="0" smtClean="0"/>
              <a:t>  -&gt;  </a:t>
            </a:r>
            <a:r>
              <a:rPr lang="en-US" sz="2000" dirty="0"/>
              <a:t>Service invokes Stop() function with </a:t>
            </a:r>
            <a:r>
              <a:rPr lang="en-US" sz="2000" dirty="0" err="1"/>
              <a:t>servicename</a:t>
            </a:r>
            <a:r>
              <a:rPr lang="en-US" sz="2000" dirty="0"/>
              <a:t> as "_</a:t>
            </a:r>
            <a:r>
              <a:rPr lang="en-US" sz="2000" dirty="0" err="1"/>
              <a:t>system_asap</a:t>
            </a:r>
            <a:r>
              <a:rPr lang="en-US" sz="2000" dirty="0"/>
              <a:t>" </a:t>
            </a:r>
            <a:r>
              <a:rPr lang="en-US" sz="2000" dirty="0" smtClean="0"/>
              <a:t> .</a:t>
            </a:r>
          </a:p>
          <a:p>
            <a:pPr marL="0" indent="0">
              <a:buNone/>
            </a:pPr>
            <a:r>
              <a:rPr lang="en-US" sz="2000" dirty="0"/>
              <a:t> </a:t>
            </a:r>
            <a:r>
              <a:rPr lang="en-US" sz="2000" dirty="0" smtClean="0"/>
              <a:t>  -&gt;   </a:t>
            </a:r>
            <a:r>
              <a:rPr lang="en-US" sz="2000" dirty="0" err="1"/>
              <a:t>CSSMModule</a:t>
            </a:r>
            <a:r>
              <a:rPr lang="en-US" sz="2000" dirty="0"/>
              <a:t> invokes </a:t>
            </a:r>
            <a:r>
              <a:rPr lang="en-US" sz="2000" dirty="0" err="1"/>
              <a:t>StopSystem</a:t>
            </a:r>
            <a:r>
              <a:rPr lang="en-US" sz="2000" dirty="0"/>
              <a:t>() of the </a:t>
            </a:r>
            <a:r>
              <a:rPr lang="en-US" sz="2000" dirty="0" err="1"/>
              <a:t>ServiceManager</a:t>
            </a:r>
            <a:r>
              <a:rPr lang="en-US" sz="2000" dirty="0"/>
              <a:t> with </a:t>
            </a:r>
            <a:r>
              <a:rPr lang="en-US" sz="2000" dirty="0" err="1"/>
              <a:t>servicename</a:t>
            </a:r>
            <a:r>
              <a:rPr lang="en-US" sz="2000" dirty="0"/>
              <a:t> as "_</a:t>
            </a:r>
            <a:r>
              <a:rPr lang="en-US" sz="2000" dirty="0" err="1"/>
              <a:t>system_asap</a:t>
            </a:r>
            <a:r>
              <a:rPr lang="en-US" sz="2000" dirty="0"/>
              <a:t>" </a:t>
            </a:r>
            <a:r>
              <a:rPr lang="en-US" sz="2000" dirty="0" smtClean="0"/>
              <a:t> .</a:t>
            </a:r>
          </a:p>
          <a:p>
            <a:pPr marL="0" indent="0">
              <a:buNone/>
            </a:pPr>
            <a:r>
              <a:rPr lang="en-US" sz="2000" dirty="0"/>
              <a:t> </a:t>
            </a:r>
            <a:r>
              <a:rPr lang="en-US" sz="2000" dirty="0" smtClean="0"/>
              <a:t>  -&gt;  </a:t>
            </a:r>
            <a:r>
              <a:rPr lang="en-US" sz="2000" b="1" dirty="0" err="1"/>
              <a:t>ServiceManager</a:t>
            </a:r>
            <a:r>
              <a:rPr lang="en-US" sz="2000" b="1" dirty="0"/>
              <a:t> </a:t>
            </a:r>
            <a:r>
              <a:rPr lang="en-US" sz="2000" dirty="0" smtClean="0"/>
              <a:t>----- stop()  -----&gt; </a:t>
            </a:r>
            <a:r>
              <a:rPr lang="en-US" sz="2000" b="1" dirty="0" err="1"/>
              <a:t>CServices</a:t>
            </a:r>
            <a:r>
              <a:rPr lang="en-US" sz="2000" b="1" dirty="0"/>
              <a:t> </a:t>
            </a:r>
            <a:endParaRPr lang="en-US" sz="2000" b="1" dirty="0" smtClean="0"/>
          </a:p>
          <a:p>
            <a:pPr marL="0" indent="0">
              <a:buNone/>
            </a:pPr>
            <a:endParaRPr lang="en-US" sz="2000" dirty="0" smtClean="0"/>
          </a:p>
          <a:p>
            <a:pPr marL="0" indent="0">
              <a:buNone/>
            </a:pPr>
            <a:endParaRPr lang="en-US" sz="2000" dirty="0"/>
          </a:p>
          <a:p>
            <a:pPr marL="0" indent="0">
              <a:buNone/>
            </a:pPr>
            <a:r>
              <a:rPr lang="en-US" sz="2000" dirty="0" smtClean="0">
                <a:sym typeface="Wingdings" panose="05000000000000000000" pitchFamily="2" charset="2"/>
              </a:rPr>
              <a:t> </a:t>
            </a:r>
            <a:r>
              <a:rPr lang="en-US" sz="2000" dirty="0"/>
              <a:t>HARD_STOP_TIMEOUT is sent to SSM to continue the shutdown/restart sequence </a:t>
            </a:r>
            <a:r>
              <a:rPr lang="en-US" sz="2000" dirty="0" smtClean="0"/>
              <a:t>.</a:t>
            </a:r>
            <a:endParaRPr lang="en-US" sz="2000" dirty="0"/>
          </a:p>
        </p:txBody>
      </p:sp>
    </p:spTree>
    <p:extLst>
      <p:ext uri="{BB962C8B-B14F-4D97-AF65-F5344CB8AC3E}">
        <p14:creationId xmlns:p14="http://schemas.microsoft.com/office/powerpoint/2010/main" val="9130741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034157" cy="6858000"/>
          </a:xfrm>
          <a:solidFill>
            <a:srgbClr val="FFD891"/>
          </a:solidFill>
        </p:spPr>
        <p:style>
          <a:lnRef idx="1">
            <a:schemeClr val="accent4"/>
          </a:lnRef>
          <a:fillRef idx="2">
            <a:schemeClr val="accent4"/>
          </a:fillRef>
          <a:effectRef idx="1">
            <a:schemeClr val="accent4"/>
          </a:effectRef>
          <a:fontRef idx="minor">
            <a:schemeClr val="dk1"/>
          </a:fontRef>
        </p:style>
        <p:txBody>
          <a:bodyPr/>
          <a:lstStyle/>
          <a:p>
            <a:endParaRPr lang="en-US" dirty="0" smtClean="0"/>
          </a:p>
          <a:p>
            <a:endParaRPr lang="en-US" dirty="0"/>
          </a:p>
          <a:p>
            <a:endParaRPr lang="en-US" dirty="0" smtClean="0"/>
          </a:p>
          <a:p>
            <a:endParaRPr lang="en-US" dirty="0"/>
          </a:p>
          <a:p>
            <a:pPr marL="0" indent="0">
              <a:buNone/>
            </a:pPr>
            <a:r>
              <a:rPr lang="en-US" dirty="0" smtClean="0"/>
              <a:t>                                 </a:t>
            </a:r>
            <a:r>
              <a:rPr lang="en-US" sz="9600" dirty="0" smtClean="0">
                <a:latin typeface="Bradley Hand ITC" panose="03070402050302030203" pitchFamily="66" charset="0"/>
              </a:rPr>
              <a:t>thank you</a:t>
            </a:r>
            <a:endParaRPr lang="en-US" sz="9600" dirty="0" smtClean="0"/>
          </a:p>
        </p:txBody>
      </p:sp>
    </p:spTree>
    <p:extLst>
      <p:ext uri="{BB962C8B-B14F-4D97-AF65-F5344CB8AC3E}">
        <p14:creationId xmlns:p14="http://schemas.microsoft.com/office/powerpoint/2010/main" val="248900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6030"/>
            <a:ext cx="10515600" cy="6421349"/>
          </a:xfrm>
        </p:spPr>
        <p:txBody>
          <a:bodyPr>
            <a:normAutofit lnSpcReduction="10000"/>
          </a:bodyPr>
          <a:lstStyle/>
          <a:p>
            <a:r>
              <a:rPr lang="en-US" dirty="0"/>
              <a:t>When SSM takes memory snapshot, the sequence is as </a:t>
            </a:r>
            <a:r>
              <a:rPr lang="en-US" dirty="0" smtClean="0"/>
              <a:t>follows</a:t>
            </a:r>
            <a:r>
              <a:rPr lang="en-US" dirty="0"/>
              <a:t> </a:t>
            </a:r>
            <a:r>
              <a:rPr lang="en-US" dirty="0" smtClean="0"/>
              <a:t>:</a:t>
            </a:r>
            <a:endParaRPr lang="en-US" dirty="0"/>
          </a:p>
          <a:p>
            <a:r>
              <a:rPr lang="en-US" dirty="0"/>
              <a:t>Power On (by image creation mode) -&gt; Start PLT -&gt; Startup.sh -&gt; </a:t>
            </a:r>
            <a:r>
              <a:rPr lang="en-US" dirty="0" smtClean="0"/>
              <a:t>$EB2/bin/</a:t>
            </a:r>
            <a:r>
              <a:rPr lang="en-US" dirty="0" err="1" smtClean="0"/>
              <a:t>run_ssm</a:t>
            </a:r>
            <a:r>
              <a:rPr lang="en-US" dirty="0" smtClean="0"/>
              <a:t> </a:t>
            </a:r>
            <a:r>
              <a:rPr lang="en-US" dirty="0"/>
              <a:t>-&gt; SSM -&gt; SSM acquires semaphores with the number more than the number of services -&gt; SSM starts CI/DL components (Started processes calls a wait function. The wait function is provided by SSM.) -&gt; SSM creates a file (/</a:t>
            </a:r>
            <a:r>
              <a:rPr lang="en-US" dirty="0" err="1"/>
              <a:t>ramdisk</a:t>
            </a:r>
            <a:r>
              <a:rPr lang="en-US" dirty="0"/>
              <a:t>/ </a:t>
            </a:r>
            <a:r>
              <a:rPr lang="en-US" dirty="0" err="1"/>
              <a:t>ib_imgcreationstart</a:t>
            </a:r>
            <a:r>
              <a:rPr lang="en-US" dirty="0"/>
              <a:t>) before entering wait status. -&gt; SSM waits till a file (/</a:t>
            </a:r>
            <a:r>
              <a:rPr lang="en-US" dirty="0" err="1"/>
              <a:t>ramdisk</a:t>
            </a:r>
            <a:r>
              <a:rPr lang="en-US" dirty="0"/>
              <a:t>/ </a:t>
            </a:r>
            <a:r>
              <a:rPr lang="en-US" dirty="0" err="1"/>
              <a:t>ib_imgcreationcompleted</a:t>
            </a:r>
            <a:r>
              <a:rPr lang="en-US" dirty="0"/>
              <a:t>) is created by PLT. Releases all the semaphores once the snapshot is taken -&gt; Continues with starting rest of the components </a:t>
            </a:r>
            <a:r>
              <a:rPr lang="en-US" dirty="0" smtClean="0"/>
              <a:t>.</a:t>
            </a:r>
          </a:p>
          <a:p>
            <a:r>
              <a:rPr lang="en-US" dirty="0"/>
              <a:t>When SSM starts components from memory snapshot, the sequence is as </a:t>
            </a:r>
            <a:r>
              <a:rPr lang="en-US" dirty="0" smtClean="0"/>
              <a:t>follows</a:t>
            </a:r>
            <a:r>
              <a:rPr lang="en-US" dirty="0"/>
              <a:t> </a:t>
            </a:r>
            <a:r>
              <a:rPr lang="en-US" dirty="0" smtClean="0"/>
              <a:t>: </a:t>
            </a:r>
            <a:endParaRPr lang="en-US" dirty="0"/>
          </a:p>
          <a:p>
            <a:r>
              <a:rPr lang="en-US" dirty="0"/>
              <a:t>Power On -&gt; Start PLT -&gt; Load snapshot -&gt; PLT create a file (/</a:t>
            </a:r>
            <a:r>
              <a:rPr lang="en-US" dirty="0" err="1"/>
              <a:t>ramdisk</a:t>
            </a:r>
            <a:r>
              <a:rPr lang="en-US" dirty="0"/>
              <a:t>/</a:t>
            </a:r>
            <a:r>
              <a:rPr lang="en-US" dirty="0" err="1"/>
              <a:t>ib_imgcreationcompleted</a:t>
            </a:r>
            <a:r>
              <a:rPr lang="en-US" dirty="0"/>
              <a:t>) [Then, SSM will be resumed.] -&gt; SSM update status (power failure / previous boot mode) -&gt; SSM starts waiting processes -&gt; waiting components resume -&gt; SSM starts AL components </a:t>
            </a:r>
            <a:endParaRPr lang="en-US" dirty="0" smtClean="0"/>
          </a:p>
        </p:txBody>
      </p:sp>
    </p:spTree>
    <p:extLst>
      <p:ext uri="{BB962C8B-B14F-4D97-AF65-F5344CB8AC3E}">
        <p14:creationId xmlns:p14="http://schemas.microsoft.com/office/powerpoint/2010/main" val="1547518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208"/>
            <a:ext cx="10515600" cy="6462445"/>
          </a:xfrm>
        </p:spPr>
        <p:txBody>
          <a:bodyPr/>
          <a:lstStyle/>
          <a:p>
            <a:r>
              <a:rPr lang="en-US" dirty="0"/>
              <a:t>Before starting any service, SSM checks the presence of </a:t>
            </a:r>
            <a:r>
              <a:rPr lang="en-US" dirty="0">
                <a:solidFill>
                  <a:srgbClr val="FF0000"/>
                </a:solidFill>
              </a:rPr>
              <a:t>&amp;</a:t>
            </a:r>
            <a:r>
              <a:rPr lang="en-US" dirty="0" err="1">
                <a:solidFill>
                  <a:srgbClr val="FF0000"/>
                </a:solidFill>
              </a:rPr>
              <a:t>lt;SCRIPT&amp;gt</a:t>
            </a:r>
            <a:r>
              <a:rPr lang="en-US" dirty="0"/>
              <a:t>; node .If this node is not present it continues with rest of the operation. The content of this node is a cleanup script, which needs to be executed </a:t>
            </a:r>
            <a:r>
              <a:rPr lang="en-US" dirty="0" smtClean="0"/>
              <a:t>before </a:t>
            </a:r>
            <a:r>
              <a:rPr lang="en-US" dirty="0"/>
              <a:t>starting any of the services. After processing this node, based on the configuration, SSM has to start all the services listed in the configuration </a:t>
            </a:r>
            <a:r>
              <a:rPr lang="en-US" dirty="0" smtClean="0"/>
              <a:t>DOM file </a:t>
            </a:r>
            <a:r>
              <a:rPr lang="en-US" dirty="0"/>
              <a:t>with the startup parameters provided in the DOM of the descriptor file and/or as command line arguments. Although every service has a unique name associated with it, if the service name is not provided by default SSM starts such service with </a:t>
            </a:r>
            <a:r>
              <a:rPr lang="en-US" dirty="0" smtClean="0"/>
              <a:t>“_Anonymous</a:t>
            </a:r>
            <a:r>
              <a:rPr lang="en-US" dirty="0"/>
              <a:t>" name. </a:t>
            </a:r>
            <a:endParaRPr lang="en-US" dirty="0" smtClean="0"/>
          </a:p>
          <a:p>
            <a:r>
              <a:rPr lang="en-US" dirty="0"/>
              <a:t>The SSM builds two maps for each service. One is a map of services to which </a:t>
            </a:r>
            <a:r>
              <a:rPr lang="en-US" dirty="0" smtClean="0"/>
              <a:t>this </a:t>
            </a:r>
            <a:r>
              <a:rPr lang="en-US" dirty="0"/>
              <a:t>service has subscribed </a:t>
            </a:r>
            <a:r>
              <a:rPr lang="en-US" dirty="0" smtClean="0"/>
              <a:t>to; </a:t>
            </a:r>
            <a:r>
              <a:rPr lang="en-US" dirty="0"/>
              <a:t>and another map of services that are subscribers of </a:t>
            </a:r>
            <a:r>
              <a:rPr lang="en-US" dirty="0" smtClean="0"/>
              <a:t>this </a:t>
            </a:r>
            <a:r>
              <a:rPr lang="en-US" dirty="0"/>
              <a:t>service. The services are classified as Automatic and Manual. Automatic services are automatically started by SSM as part of the system startup and manual services are started by SSM only upon receiving explicit message to start the service. </a:t>
            </a:r>
          </a:p>
        </p:txBody>
      </p:sp>
    </p:spTree>
    <p:extLst>
      <p:ext uri="{BB962C8B-B14F-4D97-AF65-F5344CB8AC3E}">
        <p14:creationId xmlns:p14="http://schemas.microsoft.com/office/powerpoint/2010/main" val="1465910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6306"/>
            <a:ext cx="10515600" cy="6369977"/>
          </a:xfrm>
        </p:spPr>
        <p:txBody>
          <a:bodyPr>
            <a:normAutofit/>
          </a:bodyPr>
          <a:lstStyle/>
          <a:p>
            <a:r>
              <a:rPr lang="en-US" dirty="0"/>
              <a:t>At Startup, the services acquire the </a:t>
            </a:r>
            <a:r>
              <a:rPr lang="en-US" dirty="0" smtClean="0"/>
              <a:t>“SSM::client” </a:t>
            </a:r>
            <a:r>
              <a:rPr lang="en-US" dirty="0"/>
              <a:t>interface. </a:t>
            </a:r>
            <a:r>
              <a:rPr lang="en-US" dirty="0" smtClean="0"/>
              <a:t>“Acquire()” </a:t>
            </a:r>
            <a:r>
              <a:rPr lang="en-US" dirty="0"/>
              <a:t>returns a client instance, which can </a:t>
            </a:r>
            <a:r>
              <a:rPr lang="en-US" dirty="0" smtClean="0"/>
              <a:t>:</a:t>
            </a:r>
            <a:endParaRPr lang="en-US" dirty="0"/>
          </a:p>
          <a:p>
            <a:r>
              <a:rPr lang="en-US" dirty="0"/>
              <a:t>be used by the services to send the notification and heartbeat messages to SSM. Once the service is started and functional, it sends the </a:t>
            </a:r>
            <a:r>
              <a:rPr lang="en-US" dirty="0" err="1"/>
              <a:t>eStarted</a:t>
            </a:r>
            <a:r>
              <a:rPr lang="en-US" dirty="0"/>
              <a:t> and </a:t>
            </a:r>
            <a:r>
              <a:rPr lang="en-US" dirty="0" err="1"/>
              <a:t>eReady</a:t>
            </a:r>
            <a:r>
              <a:rPr lang="en-US" dirty="0"/>
              <a:t> </a:t>
            </a:r>
            <a:r>
              <a:rPr lang="en-US" dirty="0" err="1" smtClean="0"/>
              <a:t>state_notifications</a:t>
            </a:r>
            <a:r>
              <a:rPr lang="en-US" dirty="0"/>
              <a:t>. If the service wants to be heartbeat monitored and it misses sending a heartbeat, then SSM logs an ALARM and during the next cycle if the service has not yet sent the heartbeat message, it restarts the service. </a:t>
            </a:r>
          </a:p>
          <a:p>
            <a:r>
              <a:rPr lang="en-US" dirty="0"/>
              <a:t>To shut down the system, SSM will send STOP message to all services, upon which services are required </a:t>
            </a:r>
            <a:r>
              <a:rPr lang="en-US" dirty="0" smtClean="0"/>
              <a:t>to </a:t>
            </a:r>
            <a:r>
              <a:rPr lang="en-US" dirty="0"/>
              <a:t>clean up their resources and exit. If the service is not yet ready to shutdown, it would respond back with an </a:t>
            </a:r>
            <a:r>
              <a:rPr lang="en-US" dirty="0" err="1"/>
              <a:t>eShutdownPending</a:t>
            </a:r>
            <a:r>
              <a:rPr lang="en-US" dirty="0"/>
              <a:t> notification. If the service is ready to shutdown, it would send </a:t>
            </a:r>
            <a:r>
              <a:rPr lang="en-US" dirty="0" err="1"/>
              <a:t>eShuttingDown</a:t>
            </a:r>
            <a:r>
              <a:rPr lang="en-US" dirty="0"/>
              <a:t>. These </a:t>
            </a:r>
            <a:r>
              <a:rPr lang="en-US" dirty="0" err="1" smtClean="0"/>
              <a:t>state_notification</a:t>
            </a:r>
            <a:r>
              <a:rPr lang="en-US" dirty="0" smtClean="0"/>
              <a:t> </a:t>
            </a:r>
            <a:r>
              <a:rPr lang="en-US" dirty="0"/>
              <a:t>messages are relayed to subscribers. SSM waits on a timeout and checks the PID and if the service is still alive, it kills the process. </a:t>
            </a:r>
          </a:p>
        </p:txBody>
      </p:sp>
    </p:spTree>
    <p:extLst>
      <p:ext uri="{BB962C8B-B14F-4D97-AF65-F5344CB8AC3E}">
        <p14:creationId xmlns:p14="http://schemas.microsoft.com/office/powerpoint/2010/main" val="2601158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4661"/>
            <a:ext cx="10515600" cy="6411074"/>
          </a:xfrm>
        </p:spPr>
        <p:txBody>
          <a:bodyPr>
            <a:normAutofit lnSpcReduction="10000"/>
          </a:bodyPr>
          <a:lstStyle/>
          <a:p>
            <a:r>
              <a:rPr lang="en-US" dirty="0"/>
              <a:t>in </a:t>
            </a:r>
            <a:r>
              <a:rPr lang="en-US" dirty="0" err="1"/>
              <a:t>eBX</a:t>
            </a:r>
            <a:r>
              <a:rPr lang="en-US" dirty="0"/>
              <a:t>, SSM also handles abrupt power loss and Bad SRAM ERROR scenarios. In case if there is an abrupt power-loss, on restart/start SSM notifies all the services that it started, using  </a:t>
            </a:r>
            <a:r>
              <a:rPr lang="en-US" dirty="0" smtClean="0"/>
              <a:t>“-</a:t>
            </a:r>
            <a:r>
              <a:rPr lang="en-US" dirty="0" err="1" smtClean="0"/>
              <a:t>spowerfailurerestart</a:t>
            </a:r>
            <a:r>
              <a:rPr lang="en-US" dirty="0"/>
              <a:t>" parameter. SSM detects the abrupt power failure in Line mode by checking the existence of “SSMPOWEROFFLOG” file and displays F150 SC error. </a:t>
            </a:r>
            <a:endParaRPr lang="en-US" dirty="0" smtClean="0"/>
          </a:p>
          <a:p>
            <a:r>
              <a:rPr lang="en-US" dirty="0"/>
              <a:t>SSM also Notifies bad SRAM error to the user for all the Modes. If a bad SRAM Error occurs for m08, m01, m03 and m13 mode then all the services present in these respective mode's xml file are started using </a:t>
            </a:r>
            <a:r>
              <a:rPr lang="en-US" dirty="0" smtClean="0"/>
              <a:t>“–</a:t>
            </a:r>
            <a:r>
              <a:rPr lang="en-US" dirty="0" err="1" smtClean="0"/>
              <a:t>sSRAMError</a:t>
            </a:r>
            <a:r>
              <a:rPr lang="en-US" dirty="0" smtClean="0"/>
              <a:t>” </a:t>
            </a:r>
            <a:r>
              <a:rPr lang="en-US" dirty="0"/>
              <a:t>parameter. If both bad SRAM and abrupt power failure occurs simultaneously then only </a:t>
            </a:r>
            <a:r>
              <a:rPr lang="en-US" dirty="0" smtClean="0"/>
              <a:t>“–</a:t>
            </a:r>
            <a:r>
              <a:rPr lang="en-US" dirty="0" err="1" smtClean="0"/>
              <a:t>sSRAMError</a:t>
            </a:r>
            <a:r>
              <a:rPr lang="en-US" dirty="0" smtClean="0"/>
              <a:t>” </a:t>
            </a:r>
            <a:r>
              <a:rPr lang="en-US" dirty="0"/>
              <a:t>parameter is appended at the end of each service, giving it a higher priority. In case of bad SRAM error for other modes, including normal mode, SSM stops the boot up process and display an error in the panel. </a:t>
            </a:r>
          </a:p>
          <a:p>
            <a:r>
              <a:rPr lang="en-US" dirty="0"/>
              <a:t>In </a:t>
            </a:r>
            <a:r>
              <a:rPr lang="en-US" dirty="0" err="1"/>
              <a:t>eBN</a:t>
            </a:r>
            <a:r>
              <a:rPr lang="en-US" dirty="0"/>
              <a:t>, each component gets power failure and SRAM (FRAM) error by itself. SSM provides an interface to get power failure status. </a:t>
            </a:r>
            <a:endParaRPr lang="en-US" dirty="0" smtClean="0"/>
          </a:p>
        </p:txBody>
      </p:sp>
    </p:spTree>
    <p:extLst>
      <p:ext uri="{BB962C8B-B14F-4D97-AF65-F5344CB8AC3E}">
        <p14:creationId xmlns:p14="http://schemas.microsoft.com/office/powerpoint/2010/main" val="1743389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4935"/>
            <a:ext cx="10515600" cy="6380252"/>
          </a:xfrm>
        </p:spPr>
        <p:txBody>
          <a:bodyPr>
            <a:normAutofit fontScale="92500" lnSpcReduction="10000"/>
          </a:bodyPr>
          <a:lstStyle/>
          <a:p>
            <a:r>
              <a:rPr lang="en-US" b="1" u="sng" dirty="0"/>
              <a:t>STORING AND RETRIEVING PID ASSOCIATED WITH MESSAGE PORT ID</a:t>
            </a:r>
            <a:r>
              <a:rPr lang="en-US" u="sng" dirty="0"/>
              <a:t>: </a:t>
            </a:r>
          </a:p>
          <a:p>
            <a:r>
              <a:rPr lang="en-US" dirty="0"/>
              <a:t>SSM stores the Process Id of the service associated with the given Message Port ID. The Message Port Id of the service is sent to SSM. SSM gets the Process ID of the service using Operating Environment Interface. This information is stored in a map with Process </a:t>
            </a:r>
            <a:r>
              <a:rPr lang="en-US" dirty="0" smtClean="0"/>
              <a:t>ID (Value) </a:t>
            </a:r>
            <a:r>
              <a:rPr lang="en-US" dirty="0"/>
              <a:t>in correspondence to its Message Port </a:t>
            </a:r>
            <a:r>
              <a:rPr lang="en-US" dirty="0" smtClean="0"/>
              <a:t>ID (Key). </a:t>
            </a:r>
            <a:r>
              <a:rPr lang="en-US" dirty="0"/>
              <a:t>If the Message Port ID already exists in map then old value is overwritten with new value. This Map is later used for retrieving the Process ID on request by client. </a:t>
            </a:r>
            <a:endParaRPr lang="en-US" dirty="0" smtClean="0"/>
          </a:p>
          <a:p>
            <a:r>
              <a:rPr lang="en-US" b="1" u="sng" dirty="0"/>
              <a:t>CREATING POWERONOFFLOG AND STORING LOG TO SPECIFIED PATH</a:t>
            </a:r>
            <a:r>
              <a:rPr lang="en-US" u="sng" dirty="0"/>
              <a:t>: </a:t>
            </a:r>
          </a:p>
          <a:p>
            <a:r>
              <a:rPr lang="en-US" dirty="0"/>
              <a:t>SSM creates </a:t>
            </a:r>
            <a:r>
              <a:rPr lang="en-US" dirty="0" err="1"/>
              <a:t>PowerOnOffLog</a:t>
            </a:r>
            <a:r>
              <a:rPr lang="en-US" dirty="0"/>
              <a:t> file [in /work/ci/SSM for Weiss2 for SYSROM read only changes] when </a:t>
            </a:r>
            <a:r>
              <a:rPr lang="en-US" dirty="0" err="1"/>
              <a:t>eReady</a:t>
            </a:r>
            <a:r>
              <a:rPr lang="en-US" dirty="0"/>
              <a:t> message is received from "</a:t>
            </a:r>
            <a:r>
              <a:rPr lang="en-US" dirty="0" err="1"/>
              <a:t>deviceserviceplugin</a:t>
            </a:r>
            <a:r>
              <a:rPr lang="en-US" dirty="0"/>
              <a:t>" service. The log file is in xml format and can contain maximum of 100 entries. The </a:t>
            </a:r>
            <a:r>
              <a:rPr lang="en-US" dirty="0">
                <a:solidFill>
                  <a:srgbClr val="FF0000"/>
                </a:solidFill>
              </a:rPr>
              <a:t>&amp;</a:t>
            </a:r>
            <a:r>
              <a:rPr lang="en-US" dirty="0" err="1">
                <a:solidFill>
                  <a:srgbClr val="FF0000"/>
                </a:solidFill>
              </a:rPr>
              <a:t>lt;Entries&amp;gt</a:t>
            </a:r>
            <a:r>
              <a:rPr lang="en-US" dirty="0"/>
              <a:t>; consists of three tags: &amp;</a:t>
            </a:r>
            <a:r>
              <a:rPr lang="en-US" dirty="0" err="1"/>
              <a:t>lt;LogDateTime&amp;gt;Holding</a:t>
            </a:r>
            <a:r>
              <a:rPr lang="en-US" dirty="0"/>
              <a:t> information of date and time, &amp;</a:t>
            </a:r>
            <a:r>
              <a:rPr lang="en-US" dirty="0" err="1"/>
              <a:t>lt;OperationType&amp;gt</a:t>
            </a:r>
            <a:r>
              <a:rPr lang="en-US" dirty="0"/>
              <a:t>; like ON, OFF (panel off),RMT_OFF(Remote OFF) </a:t>
            </a:r>
          </a:p>
          <a:p>
            <a:r>
              <a:rPr lang="en-US" dirty="0"/>
              <a:t>And &amp;</a:t>
            </a:r>
            <a:r>
              <a:rPr lang="en-US" dirty="0" err="1"/>
              <a:t>lt;TotalCounter&amp;gt</a:t>
            </a:r>
            <a:r>
              <a:rPr lang="en-US" dirty="0"/>
              <a:t>; which is the sum of Print Color Counter, Print Black Counter and Print Twin Counter. </a:t>
            </a:r>
          </a:p>
        </p:txBody>
      </p:sp>
    </p:spTree>
    <p:extLst>
      <p:ext uri="{BB962C8B-B14F-4D97-AF65-F5344CB8AC3E}">
        <p14:creationId xmlns:p14="http://schemas.microsoft.com/office/powerpoint/2010/main" val="2756714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838"/>
            <a:ext cx="10515600" cy="6534364"/>
          </a:xfrm>
        </p:spPr>
        <p:txBody>
          <a:bodyPr/>
          <a:lstStyle/>
          <a:p>
            <a:r>
              <a:rPr lang="en-US" dirty="0"/>
              <a:t>On every system boot up when </a:t>
            </a:r>
            <a:r>
              <a:rPr lang="en-US" dirty="0" err="1"/>
              <a:t>eReady</a:t>
            </a:r>
            <a:r>
              <a:rPr lang="en-US" dirty="0"/>
              <a:t> message is received from "</a:t>
            </a:r>
            <a:r>
              <a:rPr lang="en-US" dirty="0" err="1"/>
              <a:t>deviceserviceplugin</a:t>
            </a:r>
            <a:r>
              <a:rPr lang="en-US" dirty="0"/>
              <a:t>" service, a new Entry with these three tags are added in the </a:t>
            </a:r>
            <a:r>
              <a:rPr lang="en-US" dirty="0" err="1"/>
              <a:t>PowerOnOffLog</a:t>
            </a:r>
            <a:r>
              <a:rPr lang="en-US" dirty="0"/>
              <a:t> file. The </a:t>
            </a:r>
            <a:r>
              <a:rPr lang="en-US" dirty="0" err="1"/>
              <a:t>OperationType</a:t>
            </a:r>
            <a:r>
              <a:rPr lang="en-US" dirty="0"/>
              <a:t> for system boot up will be ON. When the system is shutdown through panel, Entries are added in log and the </a:t>
            </a:r>
            <a:r>
              <a:rPr lang="en-US" dirty="0" err="1"/>
              <a:t>OperationType</a:t>
            </a:r>
            <a:r>
              <a:rPr lang="en-US" dirty="0"/>
              <a:t> in this case will be OFF. Similarly if the system is rebooted through Remote user, say </a:t>
            </a:r>
            <a:r>
              <a:rPr lang="en-US" dirty="0" err="1"/>
              <a:t>TopAccess</a:t>
            </a:r>
            <a:r>
              <a:rPr lang="en-US" dirty="0"/>
              <a:t>, a new entries are added and </a:t>
            </a:r>
            <a:r>
              <a:rPr lang="en-US" dirty="0" err="1"/>
              <a:t>OperationType</a:t>
            </a:r>
            <a:r>
              <a:rPr lang="en-US" dirty="0"/>
              <a:t> will be RMT_OFF. </a:t>
            </a:r>
            <a:endParaRPr lang="en-US" dirty="0" smtClean="0"/>
          </a:p>
          <a:p>
            <a:endParaRPr lang="en-US" dirty="0"/>
          </a:p>
        </p:txBody>
      </p:sp>
    </p:spTree>
    <p:extLst>
      <p:ext uri="{BB962C8B-B14F-4D97-AF65-F5344CB8AC3E}">
        <p14:creationId xmlns:p14="http://schemas.microsoft.com/office/powerpoint/2010/main" val="2226164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1443</TotalTime>
  <Words>4690</Words>
  <Application>Microsoft Office PowerPoint</Application>
  <PresentationFormat>Widescreen</PresentationFormat>
  <Paragraphs>358</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Bradley Hand ITC</vt:lpstr>
      <vt:lpstr>Calibri</vt:lpstr>
      <vt:lpstr>Calibri Light</vt:lpstr>
      <vt:lpstr>Wingdings</vt:lpstr>
      <vt:lpstr>Office Theme</vt:lpstr>
      <vt:lpstr>PowerPoint Presentation</vt:lpstr>
      <vt:lpstr>                 Objective and Overview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of Service startup Manager (Content Design Description)</dc:title>
  <dc:creator>Rahul Kumar</dc:creator>
  <cp:lastModifiedBy>Sunil Prakash</cp:lastModifiedBy>
  <cp:revision>53</cp:revision>
  <dcterms:created xsi:type="dcterms:W3CDTF">2018-10-10T05:06:06Z</dcterms:created>
  <dcterms:modified xsi:type="dcterms:W3CDTF">2019-11-12T11:32:42Z</dcterms:modified>
</cp:coreProperties>
</file>