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7" r:id="rId3"/>
    <p:sldId id="384" r:id="rId4"/>
    <p:sldId id="383" r:id="rId5"/>
    <p:sldId id="266" r:id="rId6"/>
    <p:sldId id="356" r:id="rId7"/>
    <p:sldId id="379" r:id="rId8"/>
    <p:sldId id="377" r:id="rId9"/>
    <p:sldId id="382" r:id="rId10"/>
    <p:sldId id="385" r:id="rId11"/>
    <p:sldId id="387" r:id="rId12"/>
    <p:sldId id="388" r:id="rId13"/>
    <p:sldId id="392" r:id="rId14"/>
    <p:sldId id="389" r:id="rId15"/>
    <p:sldId id="390" r:id="rId16"/>
    <p:sldId id="391" r:id="rId17"/>
    <p:sldId id="376" r:id="rId18"/>
    <p:sldId id="386" r:id="rId19"/>
    <p:sldId id="269" r:id="rId20"/>
  </p:sldIdLst>
  <p:sldSz cx="13716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336" y="62"/>
      </p:cViewPr>
      <p:guideLst>
        <p:guide orient="horz" pos="2304"/>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t>12 July 2022</a:t>
            </a:r>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89E2E4-F31D-4FF9-9879-7A50F00DBF6F}"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t>12 July 2022</a:t>
            </a:r>
            <a:endParaRPr lang="en-US" dirty="0"/>
          </a:p>
        </p:txBody>
      </p:sp>
      <p:sp>
        <p:nvSpPr>
          <p:cNvPr id="4" name="Slide Image Placeholder 3"/>
          <p:cNvSpPr>
            <a:spLocks noGrp="1" noRot="1" noChangeAspect="1"/>
          </p:cNvSpPr>
          <p:nvPr>
            <p:ph type="sldImg" idx="2"/>
          </p:nvPr>
        </p:nvSpPr>
        <p:spPr>
          <a:xfrm>
            <a:off x="214313" y="685800"/>
            <a:ext cx="64293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3F061-D961-4825-B0AF-95AF9062A8C9}" type="slidenum">
              <a:rPr lang="en-US" smtClean="0"/>
              <a:t>‹#›</a:t>
            </a:fld>
            <a:endParaRPr 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63F061-D961-4825-B0AF-95AF9062A8C9}"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course code and title</a:t>
            </a:r>
          </a:p>
        </p:txBody>
      </p:sp>
      <p:sp>
        <p:nvSpPr>
          <p:cNvPr id="6" name="Footer Placeholder 5"/>
          <p:cNvSpPr>
            <a:spLocks noGrp="1"/>
          </p:cNvSpPr>
          <p:nvPr>
            <p:ph type="ftr" sz="quarter" idx="12"/>
          </p:nvPr>
        </p:nvSpPr>
        <p:spPr/>
        <p:txBody>
          <a:bodyPr/>
          <a:lstStyle/>
          <a:p>
            <a:endParaRPr lang="en-US" dirty="0"/>
          </a:p>
        </p:txBody>
      </p:sp>
      <p:sp>
        <p:nvSpPr>
          <p:cNvPr id="7" name="Date Placeholder 6"/>
          <p:cNvSpPr>
            <a:spLocks noGrp="1"/>
          </p:cNvSpPr>
          <p:nvPr>
            <p:ph type="dt" idx="13"/>
          </p:nvPr>
        </p:nvSpPr>
        <p:spPr/>
        <p:txBody>
          <a:bodyPr/>
          <a:lstStyle/>
          <a:p>
            <a:r>
              <a:rPr lang="en-US"/>
              <a:t>12 July 2022</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55"/>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12 July 2022</a:t>
            </a:r>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 July 2022</a:t>
            </a:r>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292949"/>
            <a:ext cx="462915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292949"/>
            <a:ext cx="1365885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 July 2022</a:t>
            </a:r>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 July 2022</a:t>
            </a:r>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5"/>
            <a:ext cx="1165860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83470" y="3100495"/>
            <a:ext cx="1165860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 July 2022</a:t>
            </a:r>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12 July 2022</a:t>
            </a:r>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4"/>
            <a:ext cx="6060282"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319867"/>
            <a:ext cx="6060282"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9" y="1637454"/>
            <a:ext cx="60626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67539" y="2319867"/>
            <a:ext cx="60626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12 July 2022</a:t>
            </a:r>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12 July 2022</a:t>
            </a:r>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 July 2022</a:t>
            </a:r>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362576" y="291255"/>
            <a:ext cx="7667625"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530775"/>
            <a:ext cx="4512470"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 July 2022</a:t>
            </a:r>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0"/>
            <a:ext cx="8229600" cy="6045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688432" y="5725161"/>
            <a:ext cx="822960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 July 2022</a:t>
            </a:r>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98F4A237-58DC-4CB8-A92A-C7FDFBDB682E}"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chemeClr val="accent5">
                <a:lumMod val="5000"/>
                <a:lumOff val="95000"/>
              </a:schemeClr>
            </a:gs>
            <a:gs pos="70000">
              <a:schemeClr val="accent5">
                <a:lumMod val="45000"/>
                <a:lumOff val="55000"/>
              </a:schemeClr>
            </a:gs>
            <a:gs pos="81000">
              <a:schemeClr val="accent5">
                <a:alpha val="55000"/>
                <a:lumMod val="50000"/>
                <a:lumOff val="50000"/>
              </a:schemeClr>
            </a:gs>
            <a:gs pos="88000">
              <a:schemeClr val="accent5">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1706882"/>
            <a:ext cx="1234440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08"/>
            <a:ext cx="32004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 July 2022</a:t>
            </a:r>
            <a:endParaRPr lang="en-US" dirty="0"/>
          </a:p>
        </p:txBody>
      </p:sp>
      <p:sp>
        <p:nvSpPr>
          <p:cNvPr id="5" name="Footer Placeholder 4"/>
          <p:cNvSpPr>
            <a:spLocks noGrp="1"/>
          </p:cNvSpPr>
          <p:nvPr>
            <p:ph type="ftr" sz="quarter" idx="3"/>
          </p:nvPr>
        </p:nvSpPr>
        <p:spPr>
          <a:xfrm>
            <a:off x="4686300" y="6780108"/>
            <a:ext cx="43434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9829800" y="6780108"/>
            <a:ext cx="32004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98F4A237-58DC-4CB8-A92A-C7FDFBDB682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raghavaggarwal0089/bi-lstm-bc3d68da8bd0" TargetMode="External"/><Relationship Id="rId2" Type="http://schemas.openxmlformats.org/officeDocument/2006/relationships/hyperlink" Target="https://www.freecodecamp.org/news/web-scraping-python-tutorial-how-to-scrape-data-from-a-website/" TargetMode="External"/><Relationship Id="rId1" Type="http://schemas.openxmlformats.org/officeDocument/2006/relationships/slideLayout" Target="../slideLayouts/slideLayout2.xml"/><Relationship Id="rId6" Type="http://schemas.openxmlformats.org/officeDocument/2006/relationships/hyperlink" Target="https://pythonspot.com/create-a-chrome-plugin-with-python/" TargetMode="External"/><Relationship Id="rId5" Type="http://schemas.openxmlformats.org/officeDocument/2006/relationships/hyperlink" Target="https://www.analyticsvidhya.com/blog/2022/01/four-of-the-easiest-and-most-effective-methods-of-keyword-extraction-from-a-single-text-using-python/" TargetMode="External"/><Relationship Id="rId4" Type="http://schemas.openxmlformats.org/officeDocument/2006/relationships/hyperlink" Target="https://towardsdatascience.com/extracting-keywords-from-short-text-fce39157166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0">
              <a:schemeClr val="accent5">
                <a:lumMod val="5000"/>
                <a:lumOff val="95000"/>
              </a:schemeClr>
            </a:gs>
            <a:gs pos="70000">
              <a:schemeClr val="accent5">
                <a:lumMod val="45000"/>
                <a:lumOff val="55000"/>
              </a:schemeClr>
            </a:gs>
            <a:gs pos="81000">
              <a:schemeClr val="accent5">
                <a:alpha val="55000"/>
                <a:lumMod val="50000"/>
                <a:lumOff val="50000"/>
              </a:schemeClr>
            </a:gs>
            <a:gs pos="88000">
              <a:schemeClr val="accent5">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11" name="Picture 2" descr="RGUK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61087" y="297299"/>
            <a:ext cx="1393825" cy="1722001"/>
          </a:xfrm>
          <a:prstGeom prst="rect">
            <a:avLst/>
          </a:prstGeom>
          <a:noFill/>
          <a:effectLst>
            <a:glow rad="177800">
              <a:schemeClr val="accent1">
                <a:alpha val="4000"/>
              </a:schemeClr>
            </a:glow>
            <a:outerShdw blurRad="266700" dist="25400" dir="2940000" sx="97000" sy="97000" algn="ctr" rotWithShape="0">
              <a:srgbClr val="000000"/>
            </a:outerShdw>
            <a:reflection stA="9000" endPos="0" dist="50800" dir="5400000" sy="-100000" algn="bl" rotWithShape="0"/>
            <a:softEdge rad="317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66800" y="2209800"/>
            <a:ext cx="11658600" cy="1156545"/>
          </a:xfrm>
        </p:spPr>
        <p:txBody>
          <a:bodyPr>
            <a:noAutofit/>
          </a:bodyPr>
          <a:lstStyle/>
          <a:p>
            <a:pPr algn="l"/>
            <a:br>
              <a:rPr lang="en-US" sz="3200" dirty="0"/>
            </a:br>
            <a:endParaRPr lang="en-US" sz="3200" dirty="0"/>
          </a:p>
        </p:txBody>
      </p:sp>
      <p:sp>
        <p:nvSpPr>
          <p:cNvPr id="5" name="Slide Number Placeholder 4"/>
          <p:cNvSpPr>
            <a:spLocks noGrp="1"/>
          </p:cNvSpPr>
          <p:nvPr>
            <p:ph type="sldNum" sz="quarter" idx="12"/>
          </p:nvPr>
        </p:nvSpPr>
        <p:spPr/>
        <p:txBody>
          <a:bodyPr/>
          <a:lstStyle/>
          <a:p>
            <a:fld id="{98F4A237-58DC-4CB8-A92A-C7FDFBDB682E}" type="slidenum">
              <a:rPr lang="en-US" smtClean="0"/>
              <a:t>1</a:t>
            </a:fld>
            <a:endParaRPr lang="en-US" dirty="0"/>
          </a:p>
        </p:txBody>
      </p:sp>
      <p:sp>
        <p:nvSpPr>
          <p:cNvPr id="7" name="Title 1"/>
          <p:cNvSpPr txBox="1"/>
          <p:nvPr/>
        </p:nvSpPr>
        <p:spPr>
          <a:xfrm>
            <a:off x="1066800" y="2209800"/>
            <a:ext cx="11658600" cy="11565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US" sz="3200"/>
            </a:br>
            <a:endParaRPr lang="en-US" sz="3200" dirty="0"/>
          </a:p>
        </p:txBody>
      </p:sp>
      <p:sp>
        <p:nvSpPr>
          <p:cNvPr id="8" name="Subtitle 2"/>
          <p:cNvSpPr txBox="1"/>
          <p:nvPr/>
        </p:nvSpPr>
        <p:spPr>
          <a:xfrm>
            <a:off x="3048000" y="1828800"/>
            <a:ext cx="7620000" cy="4114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000" b="1" dirty="0">
              <a:solidFill>
                <a:schemeClr val="tx1"/>
              </a:solidFill>
              <a:latin typeface="Book Antiqua" panose="02040602050305030304" pitchFamily="18" charset="0"/>
            </a:endParaRPr>
          </a:p>
          <a:p>
            <a:r>
              <a:rPr lang="en-US" sz="2400" dirty="0">
                <a:solidFill>
                  <a:srgbClr val="222222"/>
                </a:solidFill>
                <a:latin typeface="Book Antiqua" panose="02040602050305030304" pitchFamily="18" charset="0"/>
              </a:rPr>
              <a:t>Final Review of Mini Project” </a:t>
            </a:r>
          </a:p>
          <a:p>
            <a:r>
              <a:rPr lang="en-US" sz="2400" dirty="0">
                <a:solidFill>
                  <a:srgbClr val="222222"/>
                </a:solidFill>
                <a:latin typeface="Book Antiqua" panose="02040602050305030304" pitchFamily="18" charset="0"/>
              </a:rPr>
              <a:t>for E-3 2017 Admitted Batch</a:t>
            </a:r>
          </a:p>
          <a:p>
            <a:endParaRPr lang="en-US" sz="1200" i="1" u="sng" dirty="0">
              <a:solidFill>
                <a:srgbClr val="222222"/>
              </a:solidFill>
              <a:latin typeface="Book Antiqua" panose="02040602050305030304" pitchFamily="18" charset="0"/>
            </a:endParaRPr>
          </a:p>
          <a:p>
            <a:r>
              <a:rPr lang="en-US" sz="1800" b="1" i="1" dirty="0">
                <a:solidFill>
                  <a:schemeClr val="tx1"/>
                </a:solidFill>
                <a:latin typeface="Book Antiqua" panose="02040602050305030304" pitchFamily="18" charset="0"/>
              </a:rPr>
              <a:t>Submitted as part of Mini Project. </a:t>
            </a:r>
          </a:p>
          <a:p>
            <a:endParaRPr lang="en-US" sz="1800" b="1" i="1" dirty="0">
              <a:solidFill>
                <a:schemeClr val="tx1"/>
              </a:solidFill>
              <a:latin typeface="Book Antiqua" panose="02040602050305030304" pitchFamily="18" charset="0"/>
            </a:endParaRPr>
          </a:p>
          <a:p>
            <a:r>
              <a:rPr lang="en-US" sz="2000" b="1" dirty="0">
                <a:solidFill>
                  <a:schemeClr val="tx1"/>
                </a:solidFill>
                <a:latin typeface="Book Antiqua" panose="02040602050305030304" pitchFamily="18" charset="0"/>
              </a:rPr>
              <a:t>G. Sunil Kumar – S170904</a:t>
            </a:r>
          </a:p>
          <a:p>
            <a:r>
              <a:rPr lang="en-US" sz="2000" b="1" dirty="0">
                <a:solidFill>
                  <a:schemeClr val="tx1"/>
                </a:solidFill>
                <a:latin typeface="Book Antiqua" panose="02040602050305030304" pitchFamily="18" charset="0"/>
              </a:rPr>
              <a:t>G. Sahithi Lahari – S170034</a:t>
            </a:r>
          </a:p>
          <a:p>
            <a:r>
              <a:rPr lang="en-US" sz="2000" b="1" dirty="0">
                <a:solidFill>
                  <a:schemeClr val="tx1"/>
                </a:solidFill>
                <a:latin typeface="Book Antiqua" panose="02040602050305030304" pitchFamily="18" charset="0"/>
              </a:rPr>
              <a:t>L. Deepika – S170341</a:t>
            </a:r>
          </a:p>
          <a:p>
            <a:endParaRPr lang="en-US" sz="1600" b="1" dirty="0">
              <a:solidFill>
                <a:schemeClr val="tx1"/>
              </a:solidFill>
              <a:latin typeface="Book Antiqua" panose="02040602050305030304" pitchFamily="18" charset="0"/>
            </a:endParaRPr>
          </a:p>
          <a:p>
            <a:r>
              <a:rPr lang="en-US" sz="1400" dirty="0">
                <a:solidFill>
                  <a:srgbClr val="202124"/>
                </a:solidFill>
                <a:latin typeface="Book Antiqua" panose="02040602050305030304" pitchFamily="18" charset="0"/>
              </a:rPr>
              <a:t>Under the Supervision of:</a:t>
            </a:r>
          </a:p>
          <a:p>
            <a:r>
              <a:rPr lang="en-US" sz="2000" b="1" dirty="0">
                <a:solidFill>
                  <a:schemeClr val="tx1"/>
                </a:solidFill>
                <a:latin typeface="Book Antiqua" panose="02040602050305030304" pitchFamily="18" charset="0"/>
              </a:rPr>
              <a:t>Mr. Ch. Satish Kumar</a:t>
            </a:r>
          </a:p>
          <a:p>
            <a:r>
              <a:rPr lang="en-US" sz="1200" b="1" dirty="0">
                <a:solidFill>
                  <a:schemeClr val="tx1"/>
                </a:solidFill>
                <a:latin typeface="Book Antiqua" panose="02040602050305030304" pitchFamily="18" charset="0"/>
              </a:rPr>
              <a:t>Asst prof RGUKT Srikakulam</a:t>
            </a:r>
            <a:endParaRPr lang="en-US" sz="2000" b="1" dirty="0">
              <a:solidFill>
                <a:schemeClr val="tx1"/>
              </a:solidFill>
              <a:latin typeface="Book Antiqua" panose="02040602050305030304" pitchFamily="18" charset="0"/>
            </a:endParaRPr>
          </a:p>
          <a:p>
            <a:r>
              <a:rPr lang="en-US" sz="1200" dirty="0">
                <a:solidFill>
                  <a:schemeClr val="tx1"/>
                </a:solidFill>
                <a:latin typeface="Book Antiqua" panose="02040602050305030304" pitchFamily="18" charset="0"/>
              </a:rPr>
              <a:t>Department of Computer Science and Engineering</a:t>
            </a:r>
          </a:p>
          <a:p>
            <a:r>
              <a:rPr lang="en-US" sz="1200" dirty="0">
                <a:solidFill>
                  <a:schemeClr val="tx1"/>
                </a:solidFill>
                <a:latin typeface="Book Antiqua" panose="02040602050305030304" pitchFamily="18" charset="0"/>
              </a:rPr>
              <a:t>Rajiv Gandhi University of Knowledge Technologies</a:t>
            </a:r>
          </a:p>
          <a:p>
            <a:r>
              <a:rPr lang="en-US" sz="1200" dirty="0">
                <a:solidFill>
                  <a:schemeClr val="tx1"/>
                </a:solidFill>
                <a:latin typeface="Book Antiqua" panose="02040602050305030304" pitchFamily="18" charset="0"/>
              </a:rPr>
              <a:t>Srikakulam – 532402</a:t>
            </a:r>
            <a:endParaRPr lang="en-US" sz="1600" dirty="0">
              <a:solidFill>
                <a:schemeClr val="tx1"/>
              </a:solidFill>
              <a:latin typeface="Book Antiqua" panose="02040602050305030304" pitchFamily="18" charset="0"/>
            </a:endParaRPr>
          </a:p>
          <a:p>
            <a:endParaRPr lang="en-US" sz="1600" dirty="0">
              <a:solidFill>
                <a:schemeClr val="tx1"/>
              </a:solidFill>
              <a:latin typeface="Book Antiqua" panose="02040602050305030304" pitchFamily="18" charset="0"/>
            </a:endParaRPr>
          </a:p>
        </p:txBody>
      </p:sp>
      <p:sp>
        <p:nvSpPr>
          <p:cNvPr id="9" name="Slide Number Placeholder 4"/>
          <p:cNvSpPr txBox="1"/>
          <p:nvPr/>
        </p:nvSpPr>
        <p:spPr>
          <a:xfrm>
            <a:off x="9829800" y="6780108"/>
            <a:ext cx="3200400" cy="38946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8F4A237-58DC-4CB8-A92A-C7FDFBDB682E}" type="slidenum">
              <a:rPr lang="en-US" smtClean="0"/>
              <a:t>1</a:t>
            </a:fld>
            <a:endParaRPr lang="en-US" dirty="0"/>
          </a:p>
        </p:txBody>
      </p:sp>
      <p:sp>
        <p:nvSpPr>
          <p:cNvPr id="10" name="Footer Placeholder 5"/>
          <p:cNvSpPr txBox="1"/>
          <p:nvPr/>
        </p:nvSpPr>
        <p:spPr>
          <a:xfrm>
            <a:off x="3048000" y="6780108"/>
            <a:ext cx="9296400" cy="3894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a:p>
            <a:endParaRPr lang="en-US" dirty="0"/>
          </a:p>
        </p:txBody>
      </p:sp>
      <p:sp>
        <p:nvSpPr>
          <p:cNvPr id="3" name="Date Placeholder 2"/>
          <p:cNvSpPr>
            <a:spLocks noGrp="1"/>
          </p:cNvSpPr>
          <p:nvPr>
            <p:ph type="dt" sz="half" idx="10"/>
          </p:nvPr>
        </p:nvSpPr>
        <p:spPr/>
        <p:txBody>
          <a:bodyPr/>
          <a:lstStyle/>
          <a:p>
            <a:r>
              <a:rPr lang="en-US" dirty="0"/>
              <a:t>22 July 2022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0038-E3F0-4636-2A8E-B60A88514BDC}"/>
              </a:ext>
            </a:extLst>
          </p:cNvPr>
          <p:cNvSpPr>
            <a:spLocks noGrp="1"/>
          </p:cNvSpPr>
          <p:nvPr>
            <p:ph type="title"/>
          </p:nvPr>
        </p:nvSpPr>
        <p:spPr/>
        <p:txBody>
          <a:bodyPr/>
          <a:lstStyle/>
          <a:p>
            <a:r>
              <a:rPr lang="en-IN" dirty="0"/>
              <a:t>How it will work?</a:t>
            </a:r>
          </a:p>
        </p:txBody>
      </p:sp>
      <p:pic>
        <p:nvPicPr>
          <p:cNvPr id="7" name="Content Placeholder 6" descr="Questions with solid fill">
            <a:extLst>
              <a:ext uri="{FF2B5EF4-FFF2-40B4-BE49-F238E27FC236}">
                <a16:creationId xmlns:a16="http://schemas.microsoft.com/office/drawing/2014/main" id="{070E4E5B-5B3D-31B2-15CA-92133972D75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5422" y="1676400"/>
            <a:ext cx="4425156" cy="4425156"/>
          </a:xfrm>
        </p:spPr>
      </p:pic>
      <p:sp>
        <p:nvSpPr>
          <p:cNvPr id="4" name="Date Placeholder 3">
            <a:extLst>
              <a:ext uri="{FF2B5EF4-FFF2-40B4-BE49-F238E27FC236}">
                <a16:creationId xmlns:a16="http://schemas.microsoft.com/office/drawing/2014/main" id="{D9D1454E-F425-B5A3-BF1B-C5E80D5F6C3F}"/>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80120997-FF7F-2F8A-9DEB-A19C2CF6E164}"/>
              </a:ext>
            </a:extLst>
          </p:cNvPr>
          <p:cNvSpPr>
            <a:spLocks noGrp="1"/>
          </p:cNvSpPr>
          <p:nvPr>
            <p:ph type="sldNum" sz="quarter" idx="12"/>
          </p:nvPr>
        </p:nvSpPr>
        <p:spPr/>
        <p:txBody>
          <a:bodyPr/>
          <a:lstStyle/>
          <a:p>
            <a:fld id="{98F4A237-58DC-4CB8-A92A-C7FDFBDB682E}" type="slidenum">
              <a:rPr lang="en-US" smtClean="0"/>
              <a:t>10</a:t>
            </a:fld>
            <a:endParaRPr lang="en-US" dirty="0"/>
          </a:p>
        </p:txBody>
      </p:sp>
    </p:spTree>
    <p:extLst>
      <p:ext uri="{BB962C8B-B14F-4D97-AF65-F5344CB8AC3E}">
        <p14:creationId xmlns:p14="http://schemas.microsoft.com/office/powerpoint/2010/main" val="240880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D1D7-76D5-E99C-3043-5FCDEBA4DC02}"/>
              </a:ext>
            </a:extLst>
          </p:cNvPr>
          <p:cNvSpPr>
            <a:spLocks noGrp="1"/>
          </p:cNvSpPr>
          <p:nvPr>
            <p:ph type="title"/>
          </p:nvPr>
        </p:nvSpPr>
        <p:spPr/>
        <p:txBody>
          <a:bodyPr/>
          <a:lstStyle/>
          <a:p>
            <a:r>
              <a:rPr lang="en-IN" dirty="0"/>
              <a:t>Working of Dynamic Mail Labeller </a:t>
            </a:r>
          </a:p>
        </p:txBody>
      </p:sp>
      <p:pic>
        <p:nvPicPr>
          <p:cNvPr id="7" name="Content Placeholder 6">
            <a:extLst>
              <a:ext uri="{FF2B5EF4-FFF2-40B4-BE49-F238E27FC236}">
                <a16:creationId xmlns:a16="http://schemas.microsoft.com/office/drawing/2014/main" id="{3A66C41E-A471-F5FD-C039-D6E78EA60B7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59372" y="1706563"/>
            <a:ext cx="2597256" cy="4827587"/>
          </a:xfrm>
        </p:spPr>
      </p:pic>
      <p:sp>
        <p:nvSpPr>
          <p:cNvPr id="4" name="Date Placeholder 3">
            <a:extLst>
              <a:ext uri="{FF2B5EF4-FFF2-40B4-BE49-F238E27FC236}">
                <a16:creationId xmlns:a16="http://schemas.microsoft.com/office/drawing/2014/main" id="{D3E26148-06D6-9AB9-B145-C4D04CC3C4F3}"/>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47F06C18-E3A3-A333-380D-5D434A526DD9}"/>
              </a:ext>
            </a:extLst>
          </p:cNvPr>
          <p:cNvSpPr>
            <a:spLocks noGrp="1"/>
          </p:cNvSpPr>
          <p:nvPr>
            <p:ph type="sldNum" sz="quarter" idx="12"/>
          </p:nvPr>
        </p:nvSpPr>
        <p:spPr/>
        <p:txBody>
          <a:bodyPr/>
          <a:lstStyle/>
          <a:p>
            <a:fld id="{98F4A237-58DC-4CB8-A92A-C7FDFBDB682E}" type="slidenum">
              <a:rPr lang="en-US" smtClean="0"/>
              <a:t>11</a:t>
            </a:fld>
            <a:endParaRPr lang="en-US" dirty="0"/>
          </a:p>
        </p:txBody>
      </p:sp>
    </p:spTree>
    <p:extLst>
      <p:ext uri="{BB962C8B-B14F-4D97-AF65-F5344CB8AC3E}">
        <p14:creationId xmlns:p14="http://schemas.microsoft.com/office/powerpoint/2010/main" val="7599846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F2FB-4AFF-55FD-89A4-A5C73BBAAA29}"/>
              </a:ext>
            </a:extLst>
          </p:cNvPr>
          <p:cNvSpPr>
            <a:spLocks noGrp="1"/>
          </p:cNvSpPr>
          <p:nvPr>
            <p:ph type="title"/>
          </p:nvPr>
        </p:nvSpPr>
        <p:spPr/>
        <p:txBody>
          <a:bodyPr/>
          <a:lstStyle/>
          <a:p>
            <a:r>
              <a:rPr lang="en-IN" altLang="en-GB" sz="4400" dirty="0">
                <a:latin typeface="Times New Roman" panose="02020603050405020304" pitchFamily="18" charset="0"/>
                <a:cs typeface="Times New Roman" panose="02020603050405020304" pitchFamily="18" charset="0"/>
              </a:rPr>
              <a:t>Results and Analysis</a:t>
            </a:r>
            <a:endParaRPr lang="en-IN" dirty="0"/>
          </a:p>
        </p:txBody>
      </p:sp>
      <p:sp>
        <p:nvSpPr>
          <p:cNvPr id="3" name="Content Placeholder 2">
            <a:extLst>
              <a:ext uri="{FF2B5EF4-FFF2-40B4-BE49-F238E27FC236}">
                <a16:creationId xmlns:a16="http://schemas.microsoft.com/office/drawing/2014/main" id="{5BFFD57F-9CBE-53AE-A2FA-58042F7B60A8}"/>
              </a:ext>
            </a:extLst>
          </p:cNvPr>
          <p:cNvSpPr>
            <a:spLocks noGrp="1"/>
          </p:cNvSpPr>
          <p:nvPr>
            <p:ph idx="1"/>
          </p:nvPr>
        </p:nvSpPr>
        <p:spPr/>
        <p:txBody>
          <a:bodyPr/>
          <a:lstStyle/>
          <a:p>
            <a:r>
              <a:rPr lang="en-IN" dirty="0"/>
              <a:t>For every single received email the Dynamic Mail Labeller is generating three labels based on Domain Address, </a:t>
            </a:r>
            <a:r>
              <a:rPr lang="en-IN" dirty="0" err="1"/>
              <a:t>Mail_id</a:t>
            </a:r>
            <a:r>
              <a:rPr lang="en-IN" dirty="0"/>
              <a:t> without domain and subject.</a:t>
            </a:r>
          </a:p>
          <a:p>
            <a:r>
              <a:rPr lang="en-IN" dirty="0"/>
              <a:t>The labels are nested to one another, i.e.,</a:t>
            </a:r>
          </a:p>
          <a:p>
            <a:pPr lvl="1" algn="ctr"/>
            <a:r>
              <a:rPr lang="en-IN" dirty="0"/>
              <a:t>Domain Labels</a:t>
            </a:r>
          </a:p>
          <a:p>
            <a:pPr lvl="2" algn="ctr"/>
            <a:r>
              <a:rPr lang="en-IN" dirty="0" err="1"/>
              <a:t>Mail_id</a:t>
            </a:r>
            <a:r>
              <a:rPr lang="en-IN" dirty="0"/>
              <a:t> Labels</a:t>
            </a:r>
          </a:p>
          <a:p>
            <a:pPr lvl="3" algn="ctr"/>
            <a:r>
              <a:rPr lang="en-IN" dirty="0"/>
              <a:t>Subject Labels</a:t>
            </a:r>
          </a:p>
          <a:p>
            <a:pPr marL="1371600" lvl="3" indent="0">
              <a:buNone/>
            </a:pPr>
            <a:endParaRPr lang="en-IN" dirty="0"/>
          </a:p>
        </p:txBody>
      </p:sp>
      <p:sp>
        <p:nvSpPr>
          <p:cNvPr id="4" name="Date Placeholder 3">
            <a:extLst>
              <a:ext uri="{FF2B5EF4-FFF2-40B4-BE49-F238E27FC236}">
                <a16:creationId xmlns:a16="http://schemas.microsoft.com/office/drawing/2014/main" id="{DCFDF909-9B0A-321C-E26D-6BE4601EC7B4}"/>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084C957A-A0FC-A4CE-B201-485E18F22D5A}"/>
              </a:ext>
            </a:extLst>
          </p:cNvPr>
          <p:cNvSpPr>
            <a:spLocks noGrp="1"/>
          </p:cNvSpPr>
          <p:nvPr>
            <p:ph type="sldNum" sz="quarter" idx="12"/>
          </p:nvPr>
        </p:nvSpPr>
        <p:spPr/>
        <p:txBody>
          <a:bodyPr/>
          <a:lstStyle/>
          <a:p>
            <a:fld id="{98F4A237-58DC-4CB8-A92A-C7FDFBDB682E}" type="slidenum">
              <a:rPr lang="en-US" smtClean="0"/>
              <a:t>12</a:t>
            </a:fld>
            <a:endParaRPr lang="en-US" dirty="0"/>
          </a:p>
        </p:txBody>
      </p:sp>
    </p:spTree>
    <p:extLst>
      <p:ext uri="{BB962C8B-B14F-4D97-AF65-F5344CB8AC3E}">
        <p14:creationId xmlns:p14="http://schemas.microsoft.com/office/powerpoint/2010/main" val="695208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7291-DF44-D002-246C-F4C7DA623F85}"/>
              </a:ext>
            </a:extLst>
          </p:cNvPr>
          <p:cNvSpPr>
            <a:spLocks noGrp="1"/>
          </p:cNvSpPr>
          <p:nvPr>
            <p:ph type="title"/>
          </p:nvPr>
        </p:nvSpPr>
        <p:spPr/>
        <p:txBody>
          <a:bodyPr/>
          <a:lstStyle/>
          <a:p>
            <a:r>
              <a:rPr lang="en-IN" altLang="en-GB" sz="4400" dirty="0">
                <a:latin typeface="Times New Roman" panose="02020603050405020304" pitchFamily="18" charset="0"/>
                <a:cs typeface="Times New Roman" panose="02020603050405020304" pitchFamily="18" charset="0"/>
              </a:rPr>
              <a:t>Results and Analysis</a:t>
            </a:r>
            <a:endParaRPr lang="en-IN" dirty="0"/>
          </a:p>
        </p:txBody>
      </p:sp>
      <p:pic>
        <p:nvPicPr>
          <p:cNvPr id="7" name="Content Placeholder 6">
            <a:extLst>
              <a:ext uri="{FF2B5EF4-FFF2-40B4-BE49-F238E27FC236}">
                <a16:creationId xmlns:a16="http://schemas.microsoft.com/office/drawing/2014/main" id="{3F1BF866-0F99-8296-6982-15AC00A0FCA2}"/>
              </a:ext>
            </a:extLst>
          </p:cNvPr>
          <p:cNvPicPr>
            <a:picLocks noGrp="1" noChangeAspect="1"/>
          </p:cNvPicPr>
          <p:nvPr>
            <p:ph idx="1"/>
          </p:nvPr>
        </p:nvPicPr>
        <p:blipFill>
          <a:blip r:embed="rId2"/>
          <a:stretch>
            <a:fillRect/>
          </a:stretch>
        </p:blipFill>
        <p:spPr>
          <a:xfrm>
            <a:off x="685800" y="1788560"/>
            <a:ext cx="12344400" cy="4663593"/>
          </a:xfrm>
        </p:spPr>
      </p:pic>
      <p:sp>
        <p:nvSpPr>
          <p:cNvPr id="4" name="Date Placeholder 3">
            <a:extLst>
              <a:ext uri="{FF2B5EF4-FFF2-40B4-BE49-F238E27FC236}">
                <a16:creationId xmlns:a16="http://schemas.microsoft.com/office/drawing/2014/main" id="{939D62AC-D519-810F-D8BD-0B8B27C96CED}"/>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85A56473-2C1B-5B0D-F497-07BEF308F983}"/>
              </a:ext>
            </a:extLst>
          </p:cNvPr>
          <p:cNvSpPr>
            <a:spLocks noGrp="1"/>
          </p:cNvSpPr>
          <p:nvPr>
            <p:ph type="sldNum" sz="quarter" idx="12"/>
          </p:nvPr>
        </p:nvSpPr>
        <p:spPr/>
        <p:txBody>
          <a:bodyPr/>
          <a:lstStyle/>
          <a:p>
            <a:fld id="{98F4A237-58DC-4CB8-A92A-C7FDFBDB682E}" type="slidenum">
              <a:rPr lang="en-US" smtClean="0"/>
              <a:t>13</a:t>
            </a:fld>
            <a:endParaRPr lang="en-US" dirty="0"/>
          </a:p>
        </p:txBody>
      </p:sp>
    </p:spTree>
    <p:extLst>
      <p:ext uri="{BB962C8B-B14F-4D97-AF65-F5344CB8AC3E}">
        <p14:creationId xmlns:p14="http://schemas.microsoft.com/office/powerpoint/2010/main" val="550099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7B2C-3166-BF5C-F939-3CAE0EC98ED9}"/>
              </a:ext>
            </a:extLst>
          </p:cNvPr>
          <p:cNvSpPr>
            <a:spLocks noGrp="1"/>
          </p:cNvSpPr>
          <p:nvPr>
            <p:ph type="title"/>
          </p:nvPr>
        </p:nvSpPr>
        <p:spPr/>
        <p:txBody>
          <a:bodyPr/>
          <a:lstStyle/>
          <a:p>
            <a:r>
              <a:rPr lang="en-IN" dirty="0"/>
              <a:t>Screenshots of Results</a:t>
            </a:r>
          </a:p>
        </p:txBody>
      </p:sp>
      <p:sp>
        <p:nvSpPr>
          <p:cNvPr id="3" name="Content Placeholder 2">
            <a:extLst>
              <a:ext uri="{FF2B5EF4-FFF2-40B4-BE49-F238E27FC236}">
                <a16:creationId xmlns:a16="http://schemas.microsoft.com/office/drawing/2014/main" id="{273AC789-40B8-77B5-133E-A0FBA447C82B}"/>
              </a:ext>
            </a:extLst>
          </p:cNvPr>
          <p:cNvSpPr>
            <a:spLocks noGrp="1"/>
          </p:cNvSpPr>
          <p:nvPr>
            <p:ph idx="1"/>
          </p:nvPr>
        </p:nvSpPr>
        <p:spPr/>
        <p:txBody>
          <a:bodyPr/>
          <a:lstStyle/>
          <a:p>
            <a:r>
              <a:rPr lang="en-IN" dirty="0"/>
              <a:t>Data Collection</a:t>
            </a:r>
          </a:p>
          <a:p>
            <a:endParaRPr lang="en-IN" dirty="0"/>
          </a:p>
        </p:txBody>
      </p:sp>
      <p:sp>
        <p:nvSpPr>
          <p:cNvPr id="4" name="Date Placeholder 3">
            <a:extLst>
              <a:ext uri="{FF2B5EF4-FFF2-40B4-BE49-F238E27FC236}">
                <a16:creationId xmlns:a16="http://schemas.microsoft.com/office/drawing/2014/main" id="{419E5B7C-B918-8C5B-08FD-5B1B03EB3ED3}"/>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43580F67-55C8-FBE8-6980-3C5F7F5E392A}"/>
              </a:ext>
            </a:extLst>
          </p:cNvPr>
          <p:cNvSpPr>
            <a:spLocks noGrp="1"/>
          </p:cNvSpPr>
          <p:nvPr>
            <p:ph type="sldNum" sz="quarter" idx="12"/>
          </p:nvPr>
        </p:nvSpPr>
        <p:spPr/>
        <p:txBody>
          <a:bodyPr/>
          <a:lstStyle/>
          <a:p>
            <a:fld id="{98F4A237-58DC-4CB8-A92A-C7FDFBDB682E}" type="slidenum">
              <a:rPr lang="en-US" smtClean="0"/>
              <a:t>14</a:t>
            </a:fld>
            <a:endParaRPr lang="en-US" dirty="0"/>
          </a:p>
        </p:txBody>
      </p:sp>
      <p:pic>
        <p:nvPicPr>
          <p:cNvPr id="7" name="Picture 6">
            <a:extLst>
              <a:ext uri="{FF2B5EF4-FFF2-40B4-BE49-F238E27FC236}">
                <a16:creationId xmlns:a16="http://schemas.microsoft.com/office/drawing/2014/main" id="{C0FA0535-E282-4198-DE01-2CA67FEFD140}"/>
              </a:ext>
            </a:extLst>
          </p:cNvPr>
          <p:cNvPicPr>
            <a:picLocks noChangeAspect="1"/>
          </p:cNvPicPr>
          <p:nvPr/>
        </p:nvPicPr>
        <p:blipFill>
          <a:blip r:embed="rId2"/>
          <a:stretch>
            <a:fillRect/>
          </a:stretch>
        </p:blipFill>
        <p:spPr>
          <a:xfrm>
            <a:off x="2436240" y="2258859"/>
            <a:ext cx="8843519" cy="4065741"/>
          </a:xfrm>
          <a:prstGeom prst="rect">
            <a:avLst/>
          </a:prstGeom>
        </p:spPr>
      </p:pic>
    </p:spTree>
    <p:extLst>
      <p:ext uri="{BB962C8B-B14F-4D97-AF65-F5344CB8AC3E}">
        <p14:creationId xmlns:p14="http://schemas.microsoft.com/office/powerpoint/2010/main" val="41879995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7B2C-3166-BF5C-F939-3CAE0EC98ED9}"/>
              </a:ext>
            </a:extLst>
          </p:cNvPr>
          <p:cNvSpPr>
            <a:spLocks noGrp="1"/>
          </p:cNvSpPr>
          <p:nvPr>
            <p:ph type="title"/>
          </p:nvPr>
        </p:nvSpPr>
        <p:spPr/>
        <p:txBody>
          <a:bodyPr/>
          <a:lstStyle/>
          <a:p>
            <a:r>
              <a:rPr lang="en-IN" dirty="0"/>
              <a:t>Screenshots of Results</a:t>
            </a:r>
          </a:p>
        </p:txBody>
      </p:sp>
      <p:sp>
        <p:nvSpPr>
          <p:cNvPr id="3" name="Content Placeholder 2">
            <a:extLst>
              <a:ext uri="{FF2B5EF4-FFF2-40B4-BE49-F238E27FC236}">
                <a16:creationId xmlns:a16="http://schemas.microsoft.com/office/drawing/2014/main" id="{273AC789-40B8-77B5-133E-A0FBA447C82B}"/>
              </a:ext>
            </a:extLst>
          </p:cNvPr>
          <p:cNvSpPr>
            <a:spLocks noGrp="1"/>
          </p:cNvSpPr>
          <p:nvPr>
            <p:ph idx="1"/>
          </p:nvPr>
        </p:nvSpPr>
        <p:spPr/>
        <p:txBody>
          <a:bodyPr/>
          <a:lstStyle/>
          <a:p>
            <a:r>
              <a:rPr lang="en-GB" altLang="en-US" dirty="0"/>
              <a:t>LABELS BASED ON </a:t>
            </a:r>
            <a:r>
              <a:rPr lang="en-GB" altLang="en-US" dirty="0">
                <a:highlight>
                  <a:srgbClr val="FFFF00"/>
                </a:highlight>
              </a:rPr>
              <a:t>FROM ADDRESSES</a:t>
            </a:r>
          </a:p>
          <a:p>
            <a:endParaRPr lang="en-IN" dirty="0"/>
          </a:p>
        </p:txBody>
      </p:sp>
      <p:sp>
        <p:nvSpPr>
          <p:cNvPr id="4" name="Date Placeholder 3">
            <a:extLst>
              <a:ext uri="{FF2B5EF4-FFF2-40B4-BE49-F238E27FC236}">
                <a16:creationId xmlns:a16="http://schemas.microsoft.com/office/drawing/2014/main" id="{419E5B7C-B918-8C5B-08FD-5B1B03EB3ED3}"/>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43580F67-55C8-FBE8-6980-3C5F7F5E392A}"/>
              </a:ext>
            </a:extLst>
          </p:cNvPr>
          <p:cNvSpPr>
            <a:spLocks noGrp="1"/>
          </p:cNvSpPr>
          <p:nvPr>
            <p:ph type="sldNum" sz="quarter" idx="12"/>
          </p:nvPr>
        </p:nvSpPr>
        <p:spPr/>
        <p:txBody>
          <a:bodyPr/>
          <a:lstStyle/>
          <a:p>
            <a:fld id="{98F4A237-58DC-4CB8-A92A-C7FDFBDB682E}" type="slidenum">
              <a:rPr lang="en-US" smtClean="0"/>
              <a:t>15</a:t>
            </a:fld>
            <a:endParaRPr lang="en-US" dirty="0"/>
          </a:p>
        </p:txBody>
      </p:sp>
      <p:pic>
        <p:nvPicPr>
          <p:cNvPr id="6" name="Picture 4">
            <a:extLst>
              <a:ext uri="{FF2B5EF4-FFF2-40B4-BE49-F238E27FC236}">
                <a16:creationId xmlns:a16="http://schemas.microsoft.com/office/drawing/2014/main" id="{9C21FFB1-AAB8-405B-D7D0-252BFBA69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030" y="2278381"/>
            <a:ext cx="8691880" cy="4131846"/>
          </a:xfrm>
          <a:prstGeom prst="rect">
            <a:avLst/>
          </a:prstGeom>
        </p:spPr>
      </p:pic>
    </p:spTree>
    <p:extLst>
      <p:ext uri="{BB962C8B-B14F-4D97-AF65-F5344CB8AC3E}">
        <p14:creationId xmlns:p14="http://schemas.microsoft.com/office/powerpoint/2010/main" val="31886213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7B2C-3166-BF5C-F939-3CAE0EC98ED9}"/>
              </a:ext>
            </a:extLst>
          </p:cNvPr>
          <p:cNvSpPr>
            <a:spLocks noGrp="1"/>
          </p:cNvSpPr>
          <p:nvPr>
            <p:ph type="title"/>
          </p:nvPr>
        </p:nvSpPr>
        <p:spPr/>
        <p:txBody>
          <a:bodyPr/>
          <a:lstStyle/>
          <a:p>
            <a:r>
              <a:rPr lang="en-IN" dirty="0"/>
              <a:t>Screenshots of Results</a:t>
            </a:r>
          </a:p>
        </p:txBody>
      </p:sp>
      <p:sp>
        <p:nvSpPr>
          <p:cNvPr id="3" name="Content Placeholder 2">
            <a:extLst>
              <a:ext uri="{FF2B5EF4-FFF2-40B4-BE49-F238E27FC236}">
                <a16:creationId xmlns:a16="http://schemas.microsoft.com/office/drawing/2014/main" id="{273AC789-40B8-77B5-133E-A0FBA447C82B}"/>
              </a:ext>
            </a:extLst>
          </p:cNvPr>
          <p:cNvSpPr>
            <a:spLocks noGrp="1"/>
          </p:cNvSpPr>
          <p:nvPr>
            <p:ph idx="1"/>
          </p:nvPr>
        </p:nvSpPr>
        <p:spPr/>
        <p:txBody>
          <a:bodyPr/>
          <a:lstStyle/>
          <a:p>
            <a:r>
              <a:rPr lang="en-GB" altLang="en-US" dirty="0"/>
              <a:t>LABELS BASED ON </a:t>
            </a:r>
            <a:r>
              <a:rPr lang="en-GB" altLang="en-US" dirty="0">
                <a:highlight>
                  <a:srgbClr val="FFFF00"/>
                </a:highlight>
              </a:rPr>
              <a:t>SUBJECTS</a:t>
            </a:r>
          </a:p>
          <a:p>
            <a:endParaRPr lang="en-IN" dirty="0"/>
          </a:p>
        </p:txBody>
      </p:sp>
      <p:sp>
        <p:nvSpPr>
          <p:cNvPr id="4" name="Date Placeholder 3">
            <a:extLst>
              <a:ext uri="{FF2B5EF4-FFF2-40B4-BE49-F238E27FC236}">
                <a16:creationId xmlns:a16="http://schemas.microsoft.com/office/drawing/2014/main" id="{419E5B7C-B918-8C5B-08FD-5B1B03EB3ED3}"/>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43580F67-55C8-FBE8-6980-3C5F7F5E392A}"/>
              </a:ext>
            </a:extLst>
          </p:cNvPr>
          <p:cNvSpPr>
            <a:spLocks noGrp="1"/>
          </p:cNvSpPr>
          <p:nvPr>
            <p:ph type="sldNum" sz="quarter" idx="12"/>
          </p:nvPr>
        </p:nvSpPr>
        <p:spPr/>
        <p:txBody>
          <a:bodyPr/>
          <a:lstStyle/>
          <a:p>
            <a:fld id="{98F4A237-58DC-4CB8-A92A-C7FDFBDB682E}" type="slidenum">
              <a:rPr lang="en-US" smtClean="0"/>
              <a:t>16</a:t>
            </a:fld>
            <a:endParaRPr lang="en-US" dirty="0"/>
          </a:p>
        </p:txBody>
      </p:sp>
      <p:pic>
        <p:nvPicPr>
          <p:cNvPr id="7" name="Picture 5">
            <a:extLst>
              <a:ext uri="{FF2B5EF4-FFF2-40B4-BE49-F238E27FC236}">
                <a16:creationId xmlns:a16="http://schemas.microsoft.com/office/drawing/2014/main" id="{D941518E-4055-4006-2EFC-4A6D3C7EF113}"/>
              </a:ext>
            </a:extLst>
          </p:cNvPr>
          <p:cNvPicPr>
            <a:picLocks noChangeAspect="1"/>
          </p:cNvPicPr>
          <p:nvPr/>
        </p:nvPicPr>
        <p:blipFill rotWithShape="1">
          <a:blip r:embed="rId2">
            <a:extLst>
              <a:ext uri="{28A0092B-C50C-407E-A947-70E740481C1C}">
                <a14:useLocalDpi xmlns:a14="http://schemas.microsoft.com/office/drawing/2010/main" val="0"/>
              </a:ext>
            </a:extLst>
          </a:blip>
          <a:srcRect t="9917"/>
          <a:stretch/>
        </p:blipFill>
        <p:spPr>
          <a:xfrm>
            <a:off x="4419600" y="2430993"/>
            <a:ext cx="2590800" cy="4349115"/>
          </a:xfrm>
          <a:prstGeom prst="rect">
            <a:avLst/>
          </a:prstGeom>
        </p:spPr>
      </p:pic>
    </p:spTree>
    <p:extLst>
      <p:ext uri="{BB962C8B-B14F-4D97-AF65-F5344CB8AC3E}">
        <p14:creationId xmlns:p14="http://schemas.microsoft.com/office/powerpoint/2010/main" val="33223294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85800" y="1676400"/>
            <a:ext cx="12344400" cy="2712719"/>
          </a:xfrm>
        </p:spPr>
        <p:txBody>
          <a:bodyPr>
            <a:normAutofit/>
          </a:bodyPr>
          <a:lstStyle/>
          <a:p>
            <a:pPr marL="0" indent="0">
              <a:lnSpc>
                <a:spcPct val="150000"/>
              </a:lnSpc>
              <a:buNone/>
            </a:pPr>
            <a:r>
              <a:rPr lang="en-IN" altLang="en-US" sz="2200" dirty="0">
                <a:latin typeface="Bookman Old Style" panose="02050604050505020204" pitchFamily="18" charset="0"/>
              </a:rPr>
              <a:t>To sum up with, </a:t>
            </a:r>
            <a:r>
              <a:rPr lang="en-IN" altLang="en-US" sz="2200" b="1" dirty="0">
                <a:latin typeface="Bookman Old Style" panose="02050604050505020204" pitchFamily="18" charset="0"/>
              </a:rPr>
              <a:t>Dynamic Mail Labelling</a:t>
            </a:r>
            <a:r>
              <a:rPr lang="en-IN" altLang="en-US" sz="2200" dirty="0">
                <a:latin typeface="Bookman Old Style" panose="02050604050505020204" pitchFamily="18" charset="0"/>
              </a:rPr>
              <a:t> is a easy to install and very useful chrome extension that will be very beneficial to all the gmail users. It enhances productivity and takes less time consuming for the tasks like mail filtering and labelling.</a:t>
            </a:r>
          </a:p>
        </p:txBody>
      </p:sp>
      <p:sp>
        <p:nvSpPr>
          <p:cNvPr id="6" name="Slide Number Placeholder 5"/>
          <p:cNvSpPr>
            <a:spLocks noGrp="1"/>
          </p:cNvSpPr>
          <p:nvPr>
            <p:ph type="sldNum" sz="quarter" idx="12"/>
          </p:nvPr>
        </p:nvSpPr>
        <p:spPr/>
        <p:txBody>
          <a:bodyPr/>
          <a:lstStyle/>
          <a:p>
            <a:fld id="{98F4A237-58DC-4CB8-A92A-C7FDFBDB682E}" type="slidenum">
              <a:rPr lang="en-US" smtClean="0"/>
              <a:t>17</a:t>
            </a:fld>
            <a:endParaRPr lang="en-US" dirty="0"/>
          </a:p>
        </p:txBody>
      </p:sp>
      <p:sp>
        <p:nvSpPr>
          <p:cNvPr id="4" name="Date Placeholder 3"/>
          <p:cNvSpPr>
            <a:spLocks noGrp="1"/>
          </p:cNvSpPr>
          <p:nvPr>
            <p:ph type="dt" sz="half" idx="10"/>
          </p:nvPr>
        </p:nvSpPr>
        <p:spPr/>
        <p:txBody>
          <a:bodyPr/>
          <a:lstStyle/>
          <a:p>
            <a:r>
              <a:rPr lang="en-US" dirty="0"/>
              <a:t>22 July 2022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E1B8-C946-E8B9-5B81-B93AAEAD88F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7B53CBC-2E34-60B7-BA12-1D29AF23934A}"/>
              </a:ext>
            </a:extLst>
          </p:cNvPr>
          <p:cNvSpPr>
            <a:spLocks noGrp="1"/>
          </p:cNvSpPr>
          <p:nvPr>
            <p:ph idx="1"/>
          </p:nvPr>
        </p:nvSpPr>
        <p:spPr/>
        <p:txBody>
          <a:bodyPr>
            <a:normAutofit/>
          </a:bodyPr>
          <a:lstStyle/>
          <a:p>
            <a:pPr>
              <a:buFont typeface="Wingdings" panose="05000000000000000000" pitchFamily="2" charset="2"/>
              <a:buChar char="v"/>
            </a:pPr>
            <a:r>
              <a:rPr lang="en-IN" dirty="0"/>
              <a:t>Reading the Data </a:t>
            </a:r>
            <a:endParaRPr lang="en-IN" sz="2000" dirty="0">
              <a:hlinkClick r:id="rId2"/>
            </a:endParaRPr>
          </a:p>
          <a:p>
            <a:pPr lvl="1">
              <a:buFont typeface="Wingdings" panose="05000000000000000000" pitchFamily="2" charset="2"/>
              <a:buChar char="v"/>
            </a:pPr>
            <a:r>
              <a:rPr lang="en-IN" sz="2000" dirty="0">
                <a:hlinkClick r:id="rId2"/>
              </a:rPr>
              <a:t>https://deviloper.in/how-to-read-emails-using-python</a:t>
            </a:r>
          </a:p>
          <a:p>
            <a:pPr lvl="1">
              <a:buFont typeface="Wingdings" panose="05000000000000000000" pitchFamily="2" charset="2"/>
              <a:buChar char="v"/>
            </a:pPr>
            <a:r>
              <a:rPr lang="en-IN" sz="2000" dirty="0">
                <a:hlinkClick r:id="rId2"/>
              </a:rPr>
              <a:t>https://www.freecodecamp.org/news/web-scraping-python-tutorial-how-to-scrape-data-from-a-website/</a:t>
            </a:r>
            <a:endParaRPr lang="en-IN" sz="2000" dirty="0"/>
          </a:p>
          <a:p>
            <a:pPr>
              <a:buFont typeface="Wingdings" panose="05000000000000000000" pitchFamily="2" charset="2"/>
              <a:buChar char="v"/>
            </a:pPr>
            <a:r>
              <a:rPr lang="en-IN" dirty="0"/>
              <a:t>To make Labelling Model </a:t>
            </a:r>
          </a:p>
          <a:p>
            <a:pPr lvl="1">
              <a:buFont typeface="Wingdings" panose="05000000000000000000" pitchFamily="2" charset="2"/>
              <a:buChar char="v"/>
            </a:pPr>
            <a:r>
              <a:rPr lang="en-IN" sz="2000" dirty="0">
                <a:hlinkClick r:id="rId3"/>
              </a:rPr>
              <a:t>https://medium.com/@raghavaggarwal0089/bi-lstm-bc3d68da8bd0</a:t>
            </a:r>
            <a:endParaRPr lang="en-IN" sz="2000" dirty="0"/>
          </a:p>
          <a:p>
            <a:pPr lvl="1">
              <a:buFont typeface="Wingdings" panose="05000000000000000000" pitchFamily="2" charset="2"/>
              <a:buChar char="v"/>
            </a:pPr>
            <a:r>
              <a:rPr lang="en-IN" sz="2000" dirty="0">
                <a:hlinkClick r:id="rId4"/>
              </a:rPr>
              <a:t>https://towardsdatascience.com/extracting-keywords-from-short-text-fce39157166b</a:t>
            </a:r>
            <a:endParaRPr lang="en-IN" sz="2000" dirty="0"/>
          </a:p>
          <a:p>
            <a:pPr lvl="1">
              <a:buFont typeface="Wingdings" panose="05000000000000000000" pitchFamily="2" charset="2"/>
              <a:buChar char="v"/>
            </a:pPr>
            <a:r>
              <a:rPr lang="en-IN" sz="2000" dirty="0">
                <a:hlinkClick r:id="rId5"/>
              </a:rPr>
              <a:t>https://www.analyticsvidhya.com/blog/2022/01/four-of-the-easiest-and-most-effective-methods-of-keyword-extraction-from-a-single-text-using-python/</a:t>
            </a:r>
            <a:endParaRPr lang="en-IN" sz="2000" dirty="0"/>
          </a:p>
          <a:p>
            <a:pPr>
              <a:buFont typeface="Wingdings" panose="05000000000000000000" pitchFamily="2" charset="2"/>
              <a:buChar char="v"/>
            </a:pPr>
            <a:r>
              <a:rPr lang="en-IN" dirty="0"/>
              <a:t>To make Extension</a:t>
            </a:r>
          </a:p>
          <a:p>
            <a:pPr lvl="1">
              <a:buFont typeface="Wingdings" panose="05000000000000000000" pitchFamily="2" charset="2"/>
              <a:buChar char="v"/>
            </a:pPr>
            <a:r>
              <a:rPr lang="en-IN" sz="2000" dirty="0">
                <a:hlinkClick r:id="rId6"/>
              </a:rPr>
              <a:t>https://pythonspot.com/create-a-chrome-plugin-with-python/</a:t>
            </a:r>
            <a:endParaRPr lang="en-IN" sz="2000" dirty="0"/>
          </a:p>
        </p:txBody>
      </p:sp>
      <p:sp>
        <p:nvSpPr>
          <p:cNvPr id="4" name="Date Placeholder 3">
            <a:extLst>
              <a:ext uri="{FF2B5EF4-FFF2-40B4-BE49-F238E27FC236}">
                <a16:creationId xmlns:a16="http://schemas.microsoft.com/office/drawing/2014/main" id="{845997F5-126C-77A8-2A10-EAEADC7CE67A}"/>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20E45B8E-A1F3-2F0C-C49A-56898C887C75}"/>
              </a:ext>
            </a:extLst>
          </p:cNvPr>
          <p:cNvSpPr>
            <a:spLocks noGrp="1"/>
          </p:cNvSpPr>
          <p:nvPr>
            <p:ph type="sldNum" sz="quarter" idx="12"/>
          </p:nvPr>
        </p:nvSpPr>
        <p:spPr/>
        <p:txBody>
          <a:bodyPr/>
          <a:lstStyle/>
          <a:p>
            <a:fld id="{98F4A237-58DC-4CB8-A92A-C7FDFBDB682E}" type="slidenum">
              <a:rPr lang="en-US" smtClean="0"/>
              <a:t>18</a:t>
            </a:fld>
            <a:endParaRPr lang="en-US" dirty="0"/>
          </a:p>
        </p:txBody>
      </p:sp>
    </p:spTree>
    <p:extLst>
      <p:ext uri="{BB962C8B-B14F-4D97-AF65-F5344CB8AC3E}">
        <p14:creationId xmlns:p14="http://schemas.microsoft.com/office/powerpoint/2010/main" val="31412799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8F4A237-58DC-4CB8-A92A-C7FDFBDB682E}" type="slidenum">
              <a:rPr lang="en-US" smtClean="0"/>
              <a:t>19</a:t>
            </a:fld>
            <a:endParaRPr lang="en-US" dirty="0"/>
          </a:p>
        </p:txBody>
      </p:sp>
      <p:sp>
        <p:nvSpPr>
          <p:cNvPr id="9" name="Content Placeholder 11"/>
          <p:cNvSpPr txBox="1">
            <a:spLocks noGrp="1"/>
          </p:cNvSpPr>
          <p:nvPr>
            <p:ph idx="1"/>
          </p:nvPr>
        </p:nvSpPr>
        <p:spPr>
          <a:xfrm>
            <a:off x="1981200" y="3195320"/>
            <a:ext cx="9753600" cy="707886"/>
          </a:xfrm>
          <a:prstGeom prst="rect">
            <a:avLst/>
          </a:prstGeom>
          <a:noFill/>
        </p:spPr>
        <p:txBody>
          <a:bodyPr>
            <a:spAutoFit/>
          </a:bodyPr>
          <a:lstStyle/>
          <a:p>
            <a:pPr algn="ctr">
              <a:buNone/>
              <a:defRPr/>
            </a:pPr>
            <a:r>
              <a:rPr lang="en-US" sz="4000" b="1" dirty="0">
                <a:latin typeface="Times New Roman" panose="02020603050405020304" pitchFamily="18" charset="0"/>
                <a:ea typeface="MS PGothic" panose="020B0600070205080204" pitchFamily="1" charset="-128"/>
                <a:cs typeface="Times New Roman" panose="02020603050405020304" pitchFamily="18" charset="0"/>
              </a:rPr>
              <a:t>Thank You</a:t>
            </a:r>
          </a:p>
        </p:txBody>
      </p:sp>
      <p:sp>
        <p:nvSpPr>
          <p:cNvPr id="2" name="Date Placeholder 1"/>
          <p:cNvSpPr>
            <a:spLocks noGrp="1"/>
          </p:cNvSpPr>
          <p:nvPr>
            <p:ph type="dt" sz="half" idx="10"/>
          </p:nvPr>
        </p:nvSpPr>
        <p:spPr/>
        <p:txBody>
          <a:bodyPr/>
          <a:lstStyle/>
          <a:p>
            <a:r>
              <a:rPr lang="en-US" dirty="0"/>
              <a:t>22 July 2022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3600"/>
            <a:ext cx="12344400" cy="3124199"/>
          </a:xfrm>
        </p:spPr>
        <p:txBody>
          <a:bodyPr>
            <a:normAutofit/>
          </a:bodyPr>
          <a:lstStyle/>
          <a:p>
            <a:r>
              <a:rPr lang="en-US" sz="5400" b="1" i="1" dirty="0">
                <a:latin typeface="Times New Roman" panose="02020603050405020304" pitchFamily="18" charset="0"/>
                <a:cs typeface="Times New Roman" panose="02020603050405020304" pitchFamily="18" charset="0"/>
              </a:rPr>
              <a:t>Dynamic Mail </a:t>
            </a:r>
            <a:r>
              <a:rPr lang="en-US" sz="5400" b="1" i="1" dirty="0" err="1">
                <a:latin typeface="Times New Roman" panose="02020603050405020304" pitchFamily="18" charset="0"/>
                <a:cs typeface="Times New Roman" panose="02020603050405020304" pitchFamily="18" charset="0"/>
              </a:rPr>
              <a:t>Labeller</a:t>
            </a:r>
            <a:endParaRPr lang="en-US" sz="4000"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t>2</a:t>
            </a:fld>
            <a:endParaRPr lang="en-US" dirty="0"/>
          </a:p>
        </p:txBody>
      </p:sp>
      <p:sp>
        <p:nvSpPr>
          <p:cNvPr id="3" name="Date Placeholder 2"/>
          <p:cNvSpPr>
            <a:spLocks noGrp="1"/>
          </p:cNvSpPr>
          <p:nvPr>
            <p:ph type="dt" sz="half" idx="10"/>
          </p:nvPr>
        </p:nvSpPr>
        <p:spPr/>
        <p:txBody>
          <a:bodyPr/>
          <a:lstStyle/>
          <a:p>
            <a:r>
              <a:rPr lang="en-US" dirty="0"/>
              <a:t>22 July 2022</a:t>
            </a:r>
          </a:p>
        </p:txBody>
      </p:sp>
      <p:sp>
        <p:nvSpPr>
          <p:cNvPr id="4" name="TextBox 3">
            <a:extLst>
              <a:ext uri="{FF2B5EF4-FFF2-40B4-BE49-F238E27FC236}">
                <a16:creationId xmlns:a16="http://schemas.microsoft.com/office/drawing/2014/main" id="{E7694F4D-5862-B815-619F-5D01A22C7880}"/>
              </a:ext>
            </a:extLst>
          </p:cNvPr>
          <p:cNvSpPr txBox="1"/>
          <p:nvPr/>
        </p:nvSpPr>
        <p:spPr>
          <a:xfrm>
            <a:off x="7772400" y="4038600"/>
            <a:ext cx="2819400" cy="523220"/>
          </a:xfrm>
          <a:prstGeom prst="rect">
            <a:avLst/>
          </a:prstGeom>
          <a:noFill/>
        </p:spPr>
        <p:txBody>
          <a:bodyPr wrap="square" rtlCol="0">
            <a:spAutoFit/>
          </a:bodyPr>
          <a:lstStyle/>
          <a:p>
            <a:r>
              <a:rPr lang="en-US" sz="1400" b="1" i="1" dirty="0">
                <a:latin typeface="Corbel" panose="020B0503020204020204" pitchFamily="34" charset="0"/>
                <a:cs typeface="Times New Roman" panose="02020603050405020304" pitchFamily="18" charset="0"/>
              </a:rPr>
              <a:t>An extension through Extension</a:t>
            </a:r>
            <a:br>
              <a:rPr lang="en-US" sz="6000" b="1" dirty="0">
                <a:latin typeface="Times New Roman" panose="02020603050405020304" pitchFamily="18" charset="0"/>
                <a:cs typeface="Times New Roman" panose="02020603050405020304" pitchFamily="18" charset="0"/>
              </a:rPr>
            </a:br>
            <a:endParaRPr lang="en-IN" sz="1400"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48E7-2D8D-0F25-339F-8D386DD5F69B}"/>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Table</a:t>
            </a:r>
            <a:r>
              <a:rPr lang="en-US" b="1" dirty="0">
                <a:latin typeface="Times New Roman" panose="02020603050405020304" pitchFamily="18" charset="0"/>
                <a:cs typeface="Times New Roman" panose="02020603050405020304" pitchFamily="18" charset="0"/>
              </a:rPr>
              <a:t> of 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17839-EEFE-F45C-6C97-AB788B3F2BAD}"/>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latin typeface="Bookman Old Style" panose="02050604050505020204" pitchFamily="18" charset="0"/>
              </a:rPr>
              <a:t>Abstract</a:t>
            </a:r>
          </a:p>
          <a:p>
            <a:pPr>
              <a:buFont typeface="Wingdings" panose="05000000000000000000" pitchFamily="2" charset="2"/>
              <a:buChar char="Ø"/>
            </a:pPr>
            <a:r>
              <a:rPr lang="en-US" sz="2400" dirty="0">
                <a:latin typeface="Bookman Old Style" panose="02050604050505020204" pitchFamily="18" charset="0"/>
              </a:rPr>
              <a:t>Introduction</a:t>
            </a:r>
          </a:p>
          <a:p>
            <a:pPr>
              <a:buFont typeface="Wingdings" panose="05000000000000000000" pitchFamily="2" charset="2"/>
              <a:buChar char="Ø"/>
            </a:pPr>
            <a:r>
              <a:rPr lang="en-US" sz="2400" dirty="0">
                <a:latin typeface="Bookman Old Style" panose="02050604050505020204" pitchFamily="18" charset="0"/>
              </a:rPr>
              <a:t>Motivation of the Project</a:t>
            </a:r>
          </a:p>
          <a:p>
            <a:pPr>
              <a:buFont typeface="Wingdings" panose="05000000000000000000" pitchFamily="2" charset="2"/>
              <a:buChar char="Ø"/>
            </a:pPr>
            <a:r>
              <a:rPr lang="en-US" sz="2400" dirty="0">
                <a:latin typeface="Bookman Old Style" panose="02050604050505020204" pitchFamily="18" charset="0"/>
              </a:rPr>
              <a:t>Scope of Project</a:t>
            </a:r>
          </a:p>
          <a:p>
            <a:pPr>
              <a:buFont typeface="Wingdings" panose="05000000000000000000" pitchFamily="2" charset="2"/>
              <a:buChar char="Ø"/>
            </a:pPr>
            <a:r>
              <a:rPr lang="en-US" sz="2400" dirty="0">
                <a:latin typeface="Bookman Old Style" panose="02050604050505020204" pitchFamily="18" charset="0"/>
              </a:rPr>
              <a:t>How it will work?</a:t>
            </a:r>
          </a:p>
          <a:p>
            <a:pP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Analysis of Existing Methods/Models/Algorithms</a:t>
            </a:r>
          </a:p>
          <a:p>
            <a:pP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Technologies Used</a:t>
            </a:r>
          </a:p>
          <a:p>
            <a:pP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Results and Analysis</a:t>
            </a:r>
          </a:p>
          <a:p>
            <a:pP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Screenshots</a:t>
            </a:r>
          </a:p>
          <a:p>
            <a:pP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Conclusion</a:t>
            </a:r>
          </a:p>
          <a:p>
            <a:pP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References</a:t>
            </a:r>
            <a:endParaRPr lang="en-IN"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D877F24-B65C-3D75-8D6F-CB298F45C754}"/>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F5AD6C65-F397-96C4-AB73-3933031796D9}"/>
              </a:ext>
            </a:extLst>
          </p:cNvPr>
          <p:cNvSpPr>
            <a:spLocks noGrp="1"/>
          </p:cNvSpPr>
          <p:nvPr>
            <p:ph type="sldNum" sz="quarter" idx="12"/>
          </p:nvPr>
        </p:nvSpPr>
        <p:spPr/>
        <p:txBody>
          <a:bodyPr/>
          <a:lstStyle/>
          <a:p>
            <a:fld id="{98F4A237-58DC-4CB8-A92A-C7FDFBDB682E}" type="slidenum">
              <a:rPr lang="en-US" smtClean="0"/>
              <a:t>3</a:t>
            </a:fld>
            <a:endParaRPr lang="en-US" dirty="0"/>
          </a:p>
        </p:txBody>
      </p:sp>
    </p:spTree>
    <p:extLst>
      <p:ext uri="{BB962C8B-B14F-4D97-AF65-F5344CB8AC3E}">
        <p14:creationId xmlns:p14="http://schemas.microsoft.com/office/powerpoint/2010/main" val="908274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1520-10C3-FC5C-09F1-C9329C20AFE7}"/>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1A3BD-CBFF-8B64-50FD-11D6118F6E05}"/>
              </a:ext>
            </a:extLst>
          </p:cNvPr>
          <p:cNvSpPr>
            <a:spLocks noGrp="1"/>
          </p:cNvSpPr>
          <p:nvPr>
            <p:ph idx="1"/>
          </p:nvPr>
        </p:nvSpPr>
        <p:spPr>
          <a:xfrm>
            <a:off x="685800" y="1600200"/>
            <a:ext cx="12344400" cy="4827694"/>
          </a:xfrm>
        </p:spPr>
        <p:txBody>
          <a:bodyPr>
            <a:normAutofit/>
          </a:bodyPr>
          <a:lstStyle/>
          <a:p>
            <a:pPr marL="0" indent="0" algn="just">
              <a:buNone/>
            </a:pPr>
            <a:r>
              <a:rPr lang="en-US" sz="2000" dirty="0">
                <a:effectLst>
                  <a:outerShdw blurRad="698500" dist="38100" dir="8100000" algn="tr" rotWithShape="0">
                    <a:prstClr val="black">
                      <a:alpha val="17000"/>
                    </a:prstClr>
                  </a:outerShdw>
                </a:effectLst>
                <a:latin typeface="Bookman Old Style" panose="02050604050505020204" pitchFamily="18" charset="0"/>
              </a:rPr>
              <a:t>We encounter several system and application changes on a regular basis. The main reason for this is to implement new modifications that make work easier and less time and space consuming. On that topic, our project Dynamic Mail labeller is a method of labelling every mail for simpler management and identification. We are all aware that Gmail is the most often used application for transferring communications, whether professional or personal. We receive a large number of emails every single day. There is a chance that after a few days we may need a certain email and will need to look for it, which is a time consuming operation. Labelling is an existing function in Gmail that allows us to give labels to each email and add them to the appropriate category. And anytime we can classify emails automatically since we have filters that respect it. The issue here is that we must do this procedure manually for each and every message that has to be classified. As a result, we aim to tackle this by employing a mail labeller chrome plugin. It produces filters and assigns labels dynamically. It produces filters depending on the email’s FROM addresses | Sub | Content and other variables. </a:t>
            </a:r>
          </a:p>
          <a:p>
            <a:endParaRPr lang="en-US" sz="2000" dirty="0">
              <a:effectLst>
                <a:outerShdw blurRad="698500" dist="38100" dir="8100000" algn="tr" rotWithShape="0">
                  <a:prstClr val="black">
                    <a:alpha val="17000"/>
                  </a:prstClr>
                </a:outerShdw>
              </a:effectLst>
              <a:latin typeface="Bookman Old Style" panose="02050604050505020204" pitchFamily="18" charset="0"/>
            </a:endParaRPr>
          </a:p>
          <a:p>
            <a:pPr marL="0" indent="0">
              <a:buNone/>
            </a:pPr>
            <a:r>
              <a:rPr lang="en-US" sz="2000" b="1" dirty="0">
                <a:effectLst>
                  <a:outerShdw blurRad="698500" dist="38100" dir="8100000" algn="tr" rotWithShape="0">
                    <a:prstClr val="black">
                      <a:alpha val="17000"/>
                    </a:prstClr>
                  </a:outerShdw>
                </a:effectLst>
                <a:latin typeface="Bookman Old Style" panose="02050604050505020204" pitchFamily="18" charset="0"/>
              </a:rPr>
              <a:t>Index Terms</a:t>
            </a:r>
            <a:r>
              <a:rPr lang="en-US" sz="2000" dirty="0">
                <a:effectLst>
                  <a:outerShdw blurRad="698500" dist="38100" dir="8100000" algn="tr" rotWithShape="0">
                    <a:prstClr val="black">
                      <a:alpha val="17000"/>
                    </a:prstClr>
                  </a:outerShdw>
                </a:effectLst>
                <a:latin typeface="Bookman Old Style" panose="02050604050505020204" pitchFamily="18" charset="0"/>
              </a:rPr>
              <a:t> – Mail Labelling, Mail Classification, Mail Filters, Chrome Plugins</a:t>
            </a:r>
            <a:endParaRPr lang="en-IN" sz="2000" dirty="0">
              <a:effectLst>
                <a:outerShdw blurRad="698500" dist="38100" dir="8100000" algn="tr" rotWithShape="0">
                  <a:prstClr val="black">
                    <a:alpha val="17000"/>
                  </a:prstClr>
                </a:outerShdw>
              </a:effectLst>
              <a:latin typeface="Bookman Old Style" panose="02050604050505020204" pitchFamily="18" charset="0"/>
            </a:endParaRPr>
          </a:p>
        </p:txBody>
      </p:sp>
      <p:sp>
        <p:nvSpPr>
          <p:cNvPr id="4" name="Date Placeholder 3">
            <a:extLst>
              <a:ext uri="{FF2B5EF4-FFF2-40B4-BE49-F238E27FC236}">
                <a16:creationId xmlns:a16="http://schemas.microsoft.com/office/drawing/2014/main" id="{5E7581C4-4B77-159A-4085-620C62234A13}"/>
              </a:ext>
            </a:extLst>
          </p:cNvPr>
          <p:cNvSpPr>
            <a:spLocks noGrp="1"/>
          </p:cNvSpPr>
          <p:nvPr>
            <p:ph type="dt" sz="half" idx="10"/>
          </p:nvPr>
        </p:nvSpPr>
        <p:spPr/>
        <p:txBody>
          <a:bodyPr/>
          <a:lstStyle/>
          <a:p>
            <a:r>
              <a:rPr lang="en-US" dirty="0"/>
              <a:t>22 July 2022</a:t>
            </a:r>
          </a:p>
        </p:txBody>
      </p:sp>
      <p:sp>
        <p:nvSpPr>
          <p:cNvPr id="5" name="Slide Number Placeholder 4">
            <a:extLst>
              <a:ext uri="{FF2B5EF4-FFF2-40B4-BE49-F238E27FC236}">
                <a16:creationId xmlns:a16="http://schemas.microsoft.com/office/drawing/2014/main" id="{91322168-A06C-C557-1D19-A823ED46D1A8}"/>
              </a:ext>
            </a:extLst>
          </p:cNvPr>
          <p:cNvSpPr>
            <a:spLocks noGrp="1"/>
          </p:cNvSpPr>
          <p:nvPr>
            <p:ph type="sldNum" sz="quarter" idx="12"/>
          </p:nvPr>
        </p:nvSpPr>
        <p:spPr/>
        <p:txBody>
          <a:bodyPr/>
          <a:lstStyle/>
          <a:p>
            <a:fld id="{98F4A237-58DC-4CB8-A92A-C7FDFBDB682E}" type="slidenum">
              <a:rPr lang="en-US" smtClean="0"/>
              <a:t>4</a:t>
            </a:fld>
            <a:endParaRPr lang="en-US" dirty="0"/>
          </a:p>
        </p:txBody>
      </p:sp>
    </p:spTree>
    <p:extLst>
      <p:ext uri="{BB962C8B-B14F-4D97-AF65-F5344CB8AC3E}">
        <p14:creationId xmlns:p14="http://schemas.microsoft.com/office/powerpoint/2010/main" val="36200446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5625"/>
            <a:ext cx="12725400" cy="1219200"/>
          </a:xfrm>
        </p:spPr>
        <p:txBody>
          <a:bodyPr>
            <a:norm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495300" y="1439668"/>
            <a:ext cx="12725400" cy="5303518"/>
          </a:xfrm>
        </p:spPr>
        <p:txBody>
          <a:bodyPr>
            <a:noAutofit/>
          </a:bodyPr>
          <a:lstStyle/>
          <a:p>
            <a:pPr marL="0" indent="0" algn="just">
              <a:lnSpc>
                <a:spcPct val="150000"/>
              </a:lnSpc>
              <a:spcAft>
                <a:spcPts val="800"/>
              </a:spcAft>
              <a:buNone/>
            </a:pPr>
            <a:r>
              <a:rPr 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rPr>
              <a:t>We </a:t>
            </a:r>
            <a:r>
              <a:rPr lang="en-IN" alt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rPr>
              <a:t>all are</a:t>
            </a:r>
            <a:r>
              <a:rPr 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rPr>
              <a:t> aware that Gmail is the most widely used application for transferring messages, whether professional or personal. We receive a large number of emails every single day. There is a chance that after a few days we will need a specific email and will have to search for it, which is a time-consuming process.</a:t>
            </a:r>
          </a:p>
          <a:p>
            <a:pPr marL="0" indent="0" algn="just">
              <a:lnSpc>
                <a:spcPct val="150000"/>
              </a:lnSpc>
              <a:spcAft>
                <a:spcPts val="800"/>
              </a:spcAft>
              <a:buNone/>
            </a:pPr>
            <a:r>
              <a:rPr 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rPr>
              <a:t>On that note, everyone uses labels to categorize their mail</a:t>
            </a:r>
            <a:r>
              <a:rPr lang="en-IN" alt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rPr>
              <a:t>s.</a:t>
            </a:r>
            <a:r>
              <a:rPr 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rPr>
              <a:t> The issue here is that we must perform this process manually for each and every mail that needs to be classified. </a:t>
            </a:r>
          </a:p>
          <a:p>
            <a:pPr marL="0" indent="0" algn="just">
              <a:lnSpc>
                <a:spcPct val="150000"/>
              </a:lnSpc>
              <a:spcAft>
                <a:spcPts val="800"/>
              </a:spcAft>
              <a:buNone/>
            </a:pPr>
            <a:r>
              <a:rPr 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rPr>
              <a:t>Keeping the foregoing in mind, we wanted to create a chrome extension that automates labelling and has advanced ways to categorize them.</a:t>
            </a:r>
          </a:p>
          <a:p>
            <a:pPr marL="0" indent="0" algn="just">
              <a:lnSpc>
                <a:spcPct val="150000"/>
              </a:lnSpc>
              <a:spcAft>
                <a:spcPts val="800"/>
              </a:spcAft>
              <a:buNone/>
            </a:pPr>
            <a:endParaRPr lang="en-US" sz="2200" dirty="0">
              <a:effectLst>
                <a:outerShdw blurRad="622300" dist="38100" dir="8100000" algn="tr" rotWithShape="0">
                  <a:prstClr val="black">
                    <a:alpha val="40000"/>
                  </a:prstClr>
                </a:outerShdw>
                <a:reflection stA="0" endPos="65000" dist="50800" dir="5400000" sy="-100000" algn="bl" rotWithShape="0"/>
              </a:effectLst>
              <a:latin typeface="Bookman Old Style" panose="020506040505050202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t>5</a:t>
            </a:fld>
            <a:endParaRPr lang="en-US" dirty="0"/>
          </a:p>
        </p:txBody>
      </p:sp>
      <p:sp>
        <p:nvSpPr>
          <p:cNvPr id="4" name="Date Placeholder 3"/>
          <p:cNvSpPr>
            <a:spLocks noGrp="1"/>
          </p:cNvSpPr>
          <p:nvPr>
            <p:ph type="dt" sz="half" idx="10"/>
          </p:nvPr>
        </p:nvSpPr>
        <p:spPr/>
        <p:txBody>
          <a:bodyPr/>
          <a:lstStyle/>
          <a:p>
            <a:r>
              <a:rPr lang="en-US" dirty="0"/>
              <a:t>22 July 2022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noAutofit/>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Motivation of </a:t>
            </a:r>
            <a:r>
              <a:rPr lang="en-US" sz="4000" b="1"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 Work</a:t>
            </a:r>
          </a:p>
        </p:txBody>
      </p:sp>
      <p:sp>
        <p:nvSpPr>
          <p:cNvPr id="3" name="Content Placeholder 2"/>
          <p:cNvSpPr>
            <a:spLocks noGrp="1"/>
          </p:cNvSpPr>
          <p:nvPr>
            <p:ph idx="1"/>
          </p:nvPr>
        </p:nvSpPr>
        <p:spPr>
          <a:xfrm>
            <a:off x="685800" y="1512147"/>
            <a:ext cx="12344400" cy="5657428"/>
          </a:xfrm>
          <a:effectLst>
            <a:outerShdw blurRad="50800" dist="50800" dir="5400000" sx="1000" sy="1000" algn="ctr" rotWithShape="0">
              <a:srgbClr val="000000">
                <a:alpha val="43137"/>
              </a:srgbClr>
            </a:outerShdw>
          </a:effectLst>
        </p:spPr>
        <p:txBody>
          <a:bodyPr>
            <a:normAutofit/>
          </a:bodyPr>
          <a:lstStyle/>
          <a:p>
            <a:pPr>
              <a:lnSpc>
                <a:spcPct val="150000"/>
              </a:lnSpc>
              <a:buFont typeface="Wingdings" panose="05000000000000000000" pitchFamily="2" charset="2"/>
              <a:buChar char="v"/>
            </a:pPr>
            <a:r>
              <a:rPr lang="en-US" sz="2200" dirty="0">
                <a:latin typeface="Bookman Old Style" panose="02050604050505020204" pitchFamily="18" charset="0"/>
              </a:rPr>
              <a:t>We decided to create a Chrome extension that would be useful to all email users to overcome the below mentioned issues:</a:t>
            </a:r>
          </a:p>
          <a:p>
            <a:pPr lvl="1">
              <a:lnSpc>
                <a:spcPct val="150000"/>
              </a:lnSpc>
              <a:buFont typeface="Wingdings" panose="05000000000000000000" pitchFamily="2" charset="2"/>
              <a:buChar char="q"/>
            </a:pPr>
            <a:r>
              <a:rPr lang="en-US" sz="2200" dirty="0">
                <a:latin typeface="Bookman Old Style" panose="02050604050505020204" pitchFamily="18" charset="0"/>
              </a:rPr>
              <a:t>E-mail categorization is difficult to achieve every time.</a:t>
            </a:r>
          </a:p>
          <a:p>
            <a:pPr lvl="1">
              <a:lnSpc>
                <a:spcPct val="150000"/>
              </a:lnSpc>
              <a:buFont typeface="Wingdings" panose="05000000000000000000" pitchFamily="2" charset="2"/>
              <a:buChar char="q"/>
            </a:pPr>
            <a:r>
              <a:rPr lang="en-US" sz="2200" dirty="0">
                <a:latin typeface="Bookman Old Style" panose="02050604050505020204" pitchFamily="18" charset="0"/>
              </a:rPr>
              <a:t>To categorize each email, we must manually create filters/labels.</a:t>
            </a:r>
          </a:p>
          <a:p>
            <a:pPr marL="457200" lvl="1" indent="0">
              <a:lnSpc>
                <a:spcPct val="150000"/>
              </a:lnSpc>
              <a:buNone/>
            </a:pPr>
            <a:endParaRPr lang="en-US" sz="2200" dirty="0">
              <a:latin typeface="Bookman Old Style" panose="02050604050505020204" pitchFamily="18" charset="0"/>
            </a:endParaRPr>
          </a:p>
          <a:p>
            <a:pPr>
              <a:lnSpc>
                <a:spcPct val="150000"/>
              </a:lnSpc>
              <a:buFont typeface="Wingdings" panose="05000000000000000000" pitchFamily="2" charset="2"/>
              <a:buChar char="v"/>
            </a:pPr>
            <a:r>
              <a:rPr lang="en-US" sz="2200" dirty="0">
                <a:latin typeface="Bookman Old Style" panose="02050604050505020204" pitchFamily="18" charset="0"/>
              </a:rPr>
              <a:t>There is currently no solution for the aforementioned issues, so we are developing a chrome extension tool that will dynamically create labels and assign labels to e-mails.</a:t>
            </a:r>
          </a:p>
          <a:p>
            <a:pPr marL="457200" lvl="1" indent="0">
              <a:lnSpc>
                <a:spcPct val="150000"/>
              </a:lnSpc>
              <a:buNone/>
            </a:pPr>
            <a:endParaRPr lang="en-US" sz="2200" dirty="0">
              <a:latin typeface="Bookman Old Style" panose="020506040505050202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t>6</a:t>
            </a:fld>
            <a:endParaRPr lang="en-US" dirty="0"/>
          </a:p>
        </p:txBody>
      </p:sp>
      <p:sp>
        <p:nvSpPr>
          <p:cNvPr id="4" name="Date Placeholder 3"/>
          <p:cNvSpPr>
            <a:spLocks noGrp="1"/>
          </p:cNvSpPr>
          <p:nvPr>
            <p:ph type="dt" sz="half" idx="10"/>
          </p:nvPr>
        </p:nvSpPr>
        <p:spPr/>
        <p:txBody>
          <a:bodyPr/>
          <a:lstStyle/>
          <a:p>
            <a:r>
              <a:rPr lang="en-US" dirty="0"/>
              <a:t>22 July 2022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A0C86F-A462-6BBC-1C1E-F13C4B6A5CE1}"/>
              </a:ext>
            </a:extLst>
          </p:cNvPr>
          <p:cNvSpPr/>
          <p:nvPr/>
        </p:nvSpPr>
        <p:spPr>
          <a:xfrm>
            <a:off x="6693032" y="3418268"/>
            <a:ext cx="6337168" cy="3311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15D7AA4-FA94-0DCF-0537-F55D798CC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32" y="3469064"/>
            <a:ext cx="6337168" cy="3260248"/>
          </a:xfrm>
          <a:prstGeom prst="rect">
            <a:avLst/>
          </a:prstGeom>
        </p:spPr>
      </p:pic>
      <p:sp>
        <p:nvSpPr>
          <p:cNvPr id="13" name="Rectangle 12">
            <a:extLst>
              <a:ext uri="{FF2B5EF4-FFF2-40B4-BE49-F238E27FC236}">
                <a16:creationId xmlns:a16="http://schemas.microsoft.com/office/drawing/2014/main" id="{7E76265C-76E2-179C-3804-5D2741DADF5E}"/>
              </a:ext>
            </a:extLst>
          </p:cNvPr>
          <p:cNvSpPr/>
          <p:nvPr/>
        </p:nvSpPr>
        <p:spPr>
          <a:xfrm>
            <a:off x="762000" y="3886200"/>
            <a:ext cx="4793508" cy="264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85800" y="292947"/>
            <a:ext cx="11582400" cy="1219200"/>
          </a:xfrm>
        </p:spPr>
        <p:txBody>
          <a:bodyPr>
            <a:normAutofit/>
          </a:bodyPr>
          <a:lstStyle/>
          <a:p>
            <a:r>
              <a:rPr lang="en-US" sz="4000" b="1" dirty="0">
                <a:latin typeface="Times New Roman" panose="02020603050405020304" pitchFamily="18" charset="0"/>
                <a:cs typeface="Times New Roman" panose="02020603050405020304" pitchFamily="18" charset="0"/>
              </a:rPr>
              <a:t>Analysis of Existing Methods/Models/Algorithms</a:t>
            </a:r>
          </a:p>
        </p:txBody>
      </p:sp>
      <p:sp>
        <p:nvSpPr>
          <p:cNvPr id="3" name="Content Placeholder 2"/>
          <p:cNvSpPr>
            <a:spLocks noGrp="1"/>
          </p:cNvSpPr>
          <p:nvPr>
            <p:ph idx="1"/>
          </p:nvPr>
        </p:nvSpPr>
        <p:spPr/>
        <p:txBody>
          <a:bodyPr>
            <a:normAutofit/>
          </a:bodyPr>
          <a:lstStyle/>
          <a:p>
            <a:pPr marL="0" indent="0">
              <a:lnSpc>
                <a:spcPct val="150000"/>
              </a:lnSpc>
              <a:buNone/>
            </a:pPr>
            <a:r>
              <a:rPr lang="en-US" sz="2200" dirty="0">
                <a:latin typeface="Bookman Old Style" panose="02050604050505020204" pitchFamily="18" charset="0"/>
              </a:rPr>
              <a:t>Gmail has a labelling feature that enables us to assign labels to each email and add it to the relevant category. And whenever we have filters that respect to it, we can automatically classify emails. The problem is that we have to do this process manually for creating the filters.</a:t>
            </a:r>
          </a:p>
        </p:txBody>
      </p:sp>
      <p:sp>
        <p:nvSpPr>
          <p:cNvPr id="4" name="Date Placeholder 3"/>
          <p:cNvSpPr>
            <a:spLocks noGrp="1"/>
          </p:cNvSpPr>
          <p:nvPr>
            <p:ph type="dt" sz="half" idx="10"/>
          </p:nvPr>
        </p:nvSpPr>
        <p:spPr/>
        <p:txBody>
          <a:bodyPr/>
          <a:lstStyle/>
          <a:p>
            <a:r>
              <a:rPr lang="en-US" dirty="0"/>
              <a:t>22 July 2022</a:t>
            </a:r>
          </a:p>
        </p:txBody>
      </p:sp>
      <p:sp>
        <p:nvSpPr>
          <p:cNvPr id="6" name="Slide Number Placeholder 5"/>
          <p:cNvSpPr>
            <a:spLocks noGrp="1"/>
          </p:cNvSpPr>
          <p:nvPr>
            <p:ph type="sldNum" sz="quarter" idx="12"/>
          </p:nvPr>
        </p:nvSpPr>
        <p:spPr/>
        <p:txBody>
          <a:bodyPr/>
          <a:lstStyle/>
          <a:p>
            <a:fld id="{98F4A237-58DC-4CB8-A92A-C7FDFBDB682E}" type="slidenum">
              <a:rPr lang="en-US" smtClean="0"/>
              <a:t>7</a:t>
            </a:fld>
            <a:endParaRPr lang="en-US" dirty="0"/>
          </a:p>
        </p:txBody>
      </p:sp>
      <p:pic>
        <p:nvPicPr>
          <p:cNvPr id="5" name="Picture 4">
            <a:extLst>
              <a:ext uri="{FF2B5EF4-FFF2-40B4-BE49-F238E27FC236}">
                <a16:creationId xmlns:a16="http://schemas.microsoft.com/office/drawing/2014/main" id="{F167999C-EB00-2457-5B8D-5518722262C9}"/>
              </a:ext>
            </a:extLst>
          </p:cNvPr>
          <p:cNvPicPr>
            <a:picLocks noChangeAspect="1"/>
          </p:cNvPicPr>
          <p:nvPr/>
        </p:nvPicPr>
        <p:blipFill rotWithShape="1">
          <a:blip r:embed="rId3"/>
          <a:srcRect r="54922"/>
          <a:stretch/>
        </p:blipFill>
        <p:spPr>
          <a:xfrm>
            <a:off x="717661" y="3857920"/>
            <a:ext cx="4882186" cy="267665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noAutofit/>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Scope of Project</a:t>
            </a:r>
          </a:p>
        </p:txBody>
      </p:sp>
      <p:sp>
        <p:nvSpPr>
          <p:cNvPr id="3" name="Content Placeholder 2"/>
          <p:cNvSpPr>
            <a:spLocks noGrp="1"/>
          </p:cNvSpPr>
          <p:nvPr>
            <p:ph idx="1"/>
          </p:nvPr>
        </p:nvSpPr>
        <p:spPr>
          <a:xfrm>
            <a:off x="685800" y="1512147"/>
            <a:ext cx="12344400" cy="5657428"/>
          </a:xfrm>
        </p:spPr>
        <p:txBody>
          <a:bodyPr>
            <a:normAutofit/>
          </a:bodyPr>
          <a:lstStyle/>
          <a:p>
            <a:pPr>
              <a:lnSpc>
                <a:spcPct val="150000"/>
              </a:lnSpc>
              <a:buFont typeface="Wingdings" panose="05000000000000000000" pitchFamily="2" charset="2"/>
              <a:buChar char="v"/>
            </a:pPr>
            <a:r>
              <a:rPr lang="en-US" sz="2200" dirty="0">
                <a:latin typeface="Bookman Old Style" panose="02050604050505020204" pitchFamily="18" charset="0"/>
              </a:rPr>
              <a:t>We are mainly focusing on every mail user to make their labels categorized.</a:t>
            </a:r>
          </a:p>
          <a:p>
            <a:pPr>
              <a:lnSpc>
                <a:spcPct val="150000"/>
              </a:lnSpc>
              <a:buFont typeface="Wingdings" panose="05000000000000000000" pitchFamily="2" charset="2"/>
              <a:buChar char="v"/>
            </a:pPr>
            <a:r>
              <a:rPr lang="en-US" sz="2200" dirty="0">
                <a:latin typeface="Bookman Old Style" panose="02050604050505020204" pitchFamily="18" charset="0"/>
              </a:rPr>
              <a:t>We are developing a chrome extension which will ease the user to categorize their mails. </a:t>
            </a:r>
          </a:p>
          <a:p>
            <a:pPr>
              <a:lnSpc>
                <a:spcPct val="150000"/>
              </a:lnSpc>
              <a:buFont typeface="Wingdings" panose="05000000000000000000" pitchFamily="2" charset="2"/>
              <a:buChar char="v"/>
            </a:pPr>
            <a:r>
              <a:rPr lang="en-US" sz="2200" dirty="0">
                <a:latin typeface="Bookman Old Style" panose="02050604050505020204" pitchFamily="18" charset="0"/>
              </a:rPr>
              <a:t>It will be available in google chrome extensions where the mail user needs to add that extension to their chrome.</a:t>
            </a:r>
          </a:p>
        </p:txBody>
      </p:sp>
      <p:sp>
        <p:nvSpPr>
          <p:cNvPr id="7" name="Slide Number Placeholder 6"/>
          <p:cNvSpPr>
            <a:spLocks noGrp="1"/>
          </p:cNvSpPr>
          <p:nvPr>
            <p:ph type="sldNum" sz="quarter" idx="12"/>
          </p:nvPr>
        </p:nvSpPr>
        <p:spPr/>
        <p:txBody>
          <a:bodyPr/>
          <a:lstStyle/>
          <a:p>
            <a:fld id="{98F4A237-58DC-4CB8-A92A-C7FDFBDB682E}" type="slidenum">
              <a:rPr lang="en-US" smtClean="0"/>
              <a:t>8</a:t>
            </a:fld>
            <a:endParaRPr lang="en-US" dirty="0"/>
          </a:p>
        </p:txBody>
      </p:sp>
      <p:sp>
        <p:nvSpPr>
          <p:cNvPr id="4" name="Date Placeholder 3"/>
          <p:cNvSpPr>
            <a:spLocks noGrp="1"/>
          </p:cNvSpPr>
          <p:nvPr>
            <p:ph type="dt" sz="half" idx="10"/>
          </p:nvPr>
        </p:nvSpPr>
        <p:spPr/>
        <p:txBody>
          <a:bodyPr/>
          <a:lstStyle/>
          <a:p>
            <a:r>
              <a:rPr lang="en-US" dirty="0"/>
              <a:t>22 July 2022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GB" sz="4000" dirty="0">
                <a:latin typeface="Times New Roman" panose="02020603050405020304" pitchFamily="18" charset="0"/>
                <a:cs typeface="Times New Roman" panose="02020603050405020304" pitchFamily="18" charset="0"/>
              </a:rPr>
              <a:t>Technologies Used</a:t>
            </a:r>
          </a:p>
        </p:txBody>
      </p:sp>
      <p:sp>
        <p:nvSpPr>
          <p:cNvPr id="3" name="Content Placeholder 2"/>
          <p:cNvSpPr>
            <a:spLocks noGrp="1"/>
          </p:cNvSpPr>
          <p:nvPr>
            <p:ph idx="1"/>
          </p:nvPr>
        </p:nvSpPr>
        <p:spPr>
          <a:xfrm>
            <a:off x="3581400" y="2133599"/>
            <a:ext cx="9448800" cy="4401185"/>
          </a:xfrm>
        </p:spPr>
        <p:txBody>
          <a:bodyPr/>
          <a:lstStyle/>
          <a:p>
            <a:pPr lvl="2">
              <a:buFont typeface="Wingdings" panose="05000000000000000000" charset="0"/>
              <a:buChar char="q"/>
            </a:pPr>
            <a:r>
              <a:rPr lang="en-IN" altLang="en-GB" dirty="0">
                <a:sym typeface="+mn-ea"/>
              </a:rPr>
              <a:t> IMAP TOOLS (Python library) </a:t>
            </a:r>
          </a:p>
          <a:p>
            <a:pPr lvl="2">
              <a:buFont typeface="Wingdings" panose="05000000000000000000" charset="0"/>
              <a:buChar char="q"/>
            </a:pPr>
            <a:r>
              <a:rPr lang="en-IN" altLang="en-GB" dirty="0">
                <a:sym typeface="+mn-ea"/>
              </a:rPr>
              <a:t> NLP(Natural Language Processing) using Python</a:t>
            </a:r>
            <a:endParaRPr lang="en-IN" altLang="en-GB" dirty="0"/>
          </a:p>
          <a:p>
            <a:pPr lvl="2">
              <a:buFont typeface="Wingdings" panose="05000000000000000000" charset="0"/>
              <a:buChar char="q"/>
            </a:pPr>
            <a:r>
              <a:rPr lang="en-IN" altLang="en-GB" dirty="0"/>
              <a:t> JavaScript</a:t>
            </a:r>
          </a:p>
          <a:p>
            <a:pPr lvl="2">
              <a:buFont typeface="Wingdings" panose="05000000000000000000" charset="0"/>
              <a:buChar char="q"/>
            </a:pPr>
            <a:r>
              <a:rPr lang="en-IN" altLang="en-GB" dirty="0"/>
              <a:t> HTML</a:t>
            </a:r>
          </a:p>
          <a:p>
            <a:pPr lvl="2">
              <a:buFont typeface="Wingdings" panose="05000000000000000000" charset="0"/>
              <a:buChar char="q"/>
            </a:pPr>
            <a:r>
              <a:rPr lang="en-IN" altLang="en-GB" dirty="0"/>
              <a:t> CSS</a:t>
            </a:r>
          </a:p>
          <a:p>
            <a:pPr>
              <a:buFont typeface="Wingdings" panose="05000000000000000000" charset="0"/>
              <a:buChar char="q"/>
            </a:pPr>
            <a:endParaRPr lang="en-IN" altLang="en-GB" dirty="0"/>
          </a:p>
          <a:p>
            <a:pPr>
              <a:buFont typeface="Wingdings" panose="05000000000000000000" charset="0"/>
              <a:buChar char="q"/>
            </a:pPr>
            <a:endParaRPr lang="en-IN" altLang="en-GB" dirty="0"/>
          </a:p>
        </p:txBody>
      </p:sp>
      <p:sp>
        <p:nvSpPr>
          <p:cNvPr id="4" name="Date Placeholder 3"/>
          <p:cNvSpPr>
            <a:spLocks noGrp="1"/>
          </p:cNvSpPr>
          <p:nvPr>
            <p:ph type="dt" sz="half" idx="10"/>
          </p:nvPr>
        </p:nvSpPr>
        <p:spPr/>
        <p:txBody>
          <a:bodyPr/>
          <a:lstStyle/>
          <a:p>
            <a:r>
              <a:rPr lang="en-US" dirty="0"/>
              <a:t>22 July 2022</a:t>
            </a:r>
          </a:p>
        </p:txBody>
      </p:sp>
      <p:sp>
        <p:nvSpPr>
          <p:cNvPr id="5" name="Slide Number Placeholder 4"/>
          <p:cNvSpPr>
            <a:spLocks noGrp="1"/>
          </p:cNvSpPr>
          <p:nvPr>
            <p:ph type="sldNum" sz="quarter" idx="12"/>
          </p:nvPr>
        </p:nvSpPr>
        <p:spPr/>
        <p:txBody>
          <a:bodyPr/>
          <a:lstStyle/>
          <a:p>
            <a:fld id="{98F4A237-58DC-4CB8-A92A-C7FDFBDB682E}" type="slidenum">
              <a:rPr lang="en-US" smtClean="0"/>
              <a:t>9</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965</Words>
  <Application>Microsoft Office PowerPoint</Application>
  <PresentationFormat>Custom</PresentationFormat>
  <Paragraphs>128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 Antiqua</vt:lpstr>
      <vt:lpstr>Bookman Old Style</vt:lpstr>
      <vt:lpstr>Calibri</vt:lpstr>
      <vt:lpstr>Corbel</vt:lpstr>
      <vt:lpstr>Times New Roman</vt:lpstr>
      <vt:lpstr>Wingdings</vt:lpstr>
      <vt:lpstr>Office Theme</vt:lpstr>
      <vt:lpstr> </vt:lpstr>
      <vt:lpstr>Dynamic Mail Labeller</vt:lpstr>
      <vt:lpstr>Table of Contents</vt:lpstr>
      <vt:lpstr>Abstract</vt:lpstr>
      <vt:lpstr>Introduction</vt:lpstr>
      <vt:lpstr>Motivation of Project Work</vt:lpstr>
      <vt:lpstr>Analysis of Existing Methods/Models/Algorithms</vt:lpstr>
      <vt:lpstr>Scope of Project</vt:lpstr>
      <vt:lpstr>Technologies Used</vt:lpstr>
      <vt:lpstr>How it will work?</vt:lpstr>
      <vt:lpstr>Working of Dynamic Mail Labeller </vt:lpstr>
      <vt:lpstr>Results and Analysis</vt:lpstr>
      <vt:lpstr>Results and Analysis</vt:lpstr>
      <vt:lpstr>Screenshots of Results</vt:lpstr>
      <vt:lpstr>Screenshots of Results</vt:lpstr>
      <vt:lpstr>Screenshots of 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Admin</dc:creator>
  <cp:lastModifiedBy>Sunil Kumar Gandipadala</cp:lastModifiedBy>
  <cp:revision>311</cp:revision>
  <dcterms:created xsi:type="dcterms:W3CDTF">2020-07-27T05:05:00Z</dcterms:created>
  <dcterms:modified xsi:type="dcterms:W3CDTF">2022-09-22T15:48:15Z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2057-11.2.0.8991</vt:lpwstr>
  </property>
</Properties>
</file>