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5" r:id="rId1"/>
  </p:sldMasterIdLst>
  <p:notesMasterIdLst>
    <p:notesMasterId r:id="rId11"/>
  </p:notesMasterIdLst>
  <p:sldIdLst>
    <p:sldId id="256" r:id="rId2"/>
    <p:sldId id="257" r:id="rId3"/>
    <p:sldId id="259" r:id="rId4"/>
    <p:sldId id="262" r:id="rId5"/>
    <p:sldId id="263" r:id="rId6"/>
    <p:sldId id="265" r:id="rId7"/>
    <p:sldId id="266" r:id="rId8"/>
    <p:sldId id="267" r:id="rId9"/>
    <p:sldId id="268"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
      <p:font typeface="Wingdings 3" panose="050401020108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97904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72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29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66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6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23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83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44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87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90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009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18791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00349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06831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25892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94706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205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8123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229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937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466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69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862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122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28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335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415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56664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business-analytics-tools-artic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328938" y="1801969"/>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Amazon sales analysis</a:t>
            </a:r>
          </a:p>
          <a:p>
            <a:pPr marL="0" lvl="0" indent="0" algn="l"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r>
              <a:rPr lang="en-US" sz="2400" cap="none" dirty="0">
                <a:solidFill>
                  <a:schemeClr val="lt1"/>
                </a:solidFill>
                <a:latin typeface="Times New Roman"/>
                <a:ea typeface="Times New Roman"/>
                <a:cs typeface="Times New Roman"/>
                <a:sym typeface="Times New Roman"/>
              </a:rPr>
              <a:t>By-  </a:t>
            </a:r>
            <a:r>
              <a:rPr lang="en-US" sz="2400" cap="none" dirty="0" err="1">
                <a:solidFill>
                  <a:schemeClr val="lt1"/>
                </a:solidFill>
                <a:latin typeface="Times New Roman"/>
                <a:ea typeface="Times New Roman"/>
                <a:cs typeface="Times New Roman"/>
                <a:sym typeface="Times New Roman"/>
              </a:rPr>
              <a:t>Lalasab</a:t>
            </a:r>
            <a:r>
              <a:rPr lang="en-US" sz="2400" cap="none" dirty="0">
                <a:solidFill>
                  <a:schemeClr val="lt1"/>
                </a:solidFill>
                <a:latin typeface="Times New Roman"/>
                <a:ea typeface="Times New Roman"/>
                <a:cs typeface="Times New Roman"/>
                <a:sym typeface="Times New Roman"/>
              </a:rPr>
              <a:t> </a:t>
            </a:r>
            <a:r>
              <a:rPr lang="en-US" sz="2400" cap="none" dirty="0" err="1">
                <a:solidFill>
                  <a:schemeClr val="lt1"/>
                </a:solidFill>
                <a:latin typeface="Times New Roman"/>
                <a:ea typeface="Times New Roman"/>
                <a:cs typeface="Times New Roman"/>
                <a:sym typeface="Times New Roman"/>
              </a:rPr>
              <a:t>Allasab</a:t>
            </a:r>
            <a:r>
              <a:rPr lang="en-US" sz="2400" cap="none" dirty="0">
                <a:solidFill>
                  <a:schemeClr val="lt1"/>
                </a:solidFill>
                <a:latin typeface="Times New Roman"/>
                <a:ea typeface="Times New Roman"/>
                <a:cs typeface="Times New Roman"/>
                <a:sym typeface="Times New Roman"/>
              </a:rPr>
              <a:t> Nadaf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10358926" cy="5457423"/>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1600"/>
              <a:buNone/>
            </a:pPr>
            <a:r>
              <a:rPr lang="en-US" dirty="0"/>
              <a:t>	</a:t>
            </a:r>
            <a:r>
              <a:rPr lang="en-US" sz="3000" dirty="0"/>
              <a:t>				</a:t>
            </a:r>
            <a:r>
              <a:rPr lang="en-US" sz="3000" b="1" dirty="0"/>
              <a:t>	</a:t>
            </a:r>
            <a:endParaRPr sz="3000" dirty="0"/>
          </a:p>
          <a:p>
            <a:pPr marL="0" lvl="0" indent="0" algn="l" rtl="0">
              <a:spcBef>
                <a:spcPts val="1040"/>
              </a:spcBef>
              <a:spcAft>
                <a:spcPts val="0"/>
              </a:spcAft>
              <a:buSzPts val="1760"/>
              <a:buNone/>
            </a:pPr>
            <a:r>
              <a:rPr lang="en-US" sz="3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Objective: </a:t>
            </a:r>
            <a:endParaRPr lang="en-US" dirty="0">
              <a:solidFill>
                <a:schemeClr val="lt1"/>
              </a:solidFill>
              <a:latin typeface="Times New Roman"/>
              <a:ea typeface="Times New Roman"/>
              <a:cs typeface="Times New Roman"/>
              <a:sym typeface="Times New Roman"/>
            </a:endParaRPr>
          </a:p>
          <a:p>
            <a:pPr marL="457200" lvl="1" indent="0">
              <a:spcBef>
                <a:spcPts val="960"/>
              </a:spcBef>
              <a:buSzPts val="1440"/>
              <a:buNone/>
            </a:pPr>
            <a:endParaRPr lang="en-US" dirty="0">
              <a:solidFill>
                <a:schemeClr val="tx1">
                  <a:lumMod val="50000"/>
                  <a:lumOff val="50000"/>
                </a:schemeClr>
              </a:solidFill>
              <a:latin typeface="Times New Roman"/>
              <a:ea typeface="Times New Roman"/>
              <a:cs typeface="Times New Roman"/>
              <a:sym typeface="Times New Roman"/>
            </a:endParaRPr>
          </a:p>
          <a:p>
            <a:pPr marL="457200" lvl="1" indent="0">
              <a:spcBef>
                <a:spcPts val="960"/>
              </a:spcBef>
              <a:buSzPts val="1440"/>
              <a:buNone/>
            </a:pPr>
            <a:endParaRPr lang="en-US" dirty="0">
              <a:solidFill>
                <a:schemeClr val="tx1">
                  <a:lumMod val="50000"/>
                  <a:lumOff val="50000"/>
                </a:schemeClr>
              </a:solidFill>
              <a:latin typeface="Times New Roman"/>
              <a:ea typeface="Times New Roman"/>
              <a:cs typeface="Times New Roman"/>
              <a:sym typeface="Times New Roman"/>
            </a:endParaRPr>
          </a:p>
          <a:p>
            <a:pPr marL="457200" lvl="1" indent="0">
              <a:spcBef>
                <a:spcPts val="960"/>
              </a:spcBef>
              <a:buSzPts val="1440"/>
              <a:buNone/>
            </a:pPr>
            <a:endParaRPr lang="en-US" dirty="0">
              <a:solidFill>
                <a:schemeClr val="tx1">
                  <a:lumMod val="50000"/>
                  <a:lumOff val="50000"/>
                </a:schemeClr>
              </a:solidFill>
              <a:latin typeface="Times New Roman"/>
              <a:ea typeface="Times New Roman"/>
              <a:cs typeface="Times New Roman"/>
              <a:sym typeface="Times New Roman"/>
            </a:endParaRPr>
          </a:p>
          <a:p>
            <a:pPr marL="457200" lvl="1" indent="0">
              <a:spcBef>
                <a:spcPts val="960"/>
              </a:spcBef>
              <a:buSzPts val="1440"/>
              <a:buNone/>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Survival of any firm depends on its profits and costs involved in running a firm. Sales management in the E-commerce business is very crucial for smooth functioning and development of firms. There fore sales management is most important function of commercial as well as business enterprises.</a:t>
            </a:r>
          </a:p>
          <a:p>
            <a:pPr marL="457200" lvl="1" indent="0">
              <a:spcBef>
                <a:spcPts val="960"/>
              </a:spcBef>
              <a:buSzPts val="1440"/>
              <a:buNone/>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In this project:</a:t>
            </a:r>
          </a:p>
          <a:p>
            <a:pPr marL="457200" lvl="1" indent="0">
              <a:spcBef>
                <a:spcPts val="960"/>
              </a:spcBef>
              <a:buSzPts val="1440"/>
              <a:buNone/>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Do ETL : Extract-Transform-Load the Amazon sales dataset and find the</a:t>
            </a:r>
          </a:p>
          <a:p>
            <a:pPr marL="457200" lvl="1" indent="0">
              <a:spcBef>
                <a:spcPts val="960"/>
              </a:spcBef>
              <a:buSzPts val="1440"/>
              <a:buNone/>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Sales-trend -&gt; month wise , year wise , </a:t>
            </a:r>
            <a:r>
              <a:rPr lang="en-US" dirty="0" err="1">
                <a:solidFill>
                  <a:schemeClr val="tx1"/>
                </a:solidFill>
                <a:latin typeface="Times New Roman" panose="02020603050405020304" pitchFamily="18" charset="0"/>
                <a:ea typeface="Times New Roman"/>
                <a:cs typeface="Times New Roman" panose="02020603050405020304" pitchFamily="18" charset="0"/>
                <a:sym typeface="Times New Roman"/>
              </a:rPr>
              <a:t>yearly_month</a:t>
            </a: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wise</a:t>
            </a:r>
          </a:p>
          <a:p>
            <a:pPr marL="457200" lvl="1" indent="0" algn="l" rtl="0">
              <a:spcBef>
                <a:spcPts val="960"/>
              </a:spcBef>
              <a:spcAft>
                <a:spcPts val="0"/>
              </a:spcAft>
              <a:buSzPts val="1440"/>
              <a:buNone/>
            </a:pPr>
            <a:r>
              <a:rPr lang="en-US" sz="2200" dirty="0">
                <a:solidFill>
                  <a:schemeClr val="tx1"/>
                </a:solidFill>
                <a:latin typeface="Times New Roman" panose="02020603050405020304" pitchFamily="18" charset="0"/>
                <a:ea typeface="Times New Roman"/>
                <a:cs typeface="Times New Roman" panose="02020603050405020304" pitchFamily="18" charset="0"/>
                <a:sym typeface="Times New Roman"/>
              </a:rPr>
              <a:t>Benefits of project:</a:t>
            </a:r>
            <a:endParaRPr dirty="0">
              <a:solidFill>
                <a:schemeClr val="tx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tx1"/>
                </a:solidFill>
                <a:latin typeface="Times New Roman" panose="02020603050405020304" pitchFamily="18" charset="0"/>
                <a:cs typeface="Times New Roman" panose="02020603050405020304" pitchFamily="18" charset="0"/>
                <a:sym typeface="Times New Roman"/>
              </a:rPr>
              <a:t>Analysis of trend of the sales .</a:t>
            </a:r>
          </a:p>
          <a:p>
            <a:pPr marL="742950" lvl="1" indent="-285750" algn="l" rtl="0">
              <a:spcBef>
                <a:spcPts val="960"/>
              </a:spcBef>
              <a:spcAft>
                <a:spcPts val="0"/>
              </a:spcAft>
              <a:buSzPts val="1440"/>
              <a:buFont typeface="Noto Sans Symbols"/>
              <a:buChar char="⮚"/>
            </a:pPr>
            <a:r>
              <a:rPr lang="en-US" dirty="0">
                <a:solidFill>
                  <a:schemeClr val="tx1"/>
                </a:solidFill>
                <a:latin typeface="Times New Roman" panose="02020603050405020304" pitchFamily="18" charset="0"/>
                <a:cs typeface="Times New Roman" panose="02020603050405020304" pitchFamily="18" charset="0"/>
                <a:sym typeface="Times New Roman"/>
              </a:rPr>
              <a:t>Effect of cost and sales on profit</a:t>
            </a:r>
            <a:endParaRPr dirty="0">
              <a:solidFill>
                <a:schemeClr val="tx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Design the amazing  dashboard on </a:t>
            </a:r>
            <a:r>
              <a:rPr lang="en-US" dirty="0" err="1">
                <a:solidFill>
                  <a:schemeClr val="tx1"/>
                </a:solidFill>
                <a:latin typeface="Times New Roman" panose="02020603050405020304" pitchFamily="18" charset="0"/>
                <a:ea typeface="Times New Roman"/>
                <a:cs typeface="Times New Roman" panose="02020603050405020304" pitchFamily="18" charset="0"/>
                <a:sym typeface="Times New Roman"/>
              </a:rPr>
              <a:t>Powerbi</a:t>
            </a: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solidFill>
                <a:schemeClr val="tx1">
                  <a:lumMod val="50000"/>
                  <a:lumOff val="50000"/>
                </a:schemeClr>
              </a:solidFill>
            </a:endParaRPr>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030" name="Picture 6" descr="Microsoft Power BI Introduction and Architecture – Sphere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904" y="1245381"/>
            <a:ext cx="9002969" cy="5336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1016950" y="1102407"/>
            <a:ext cx="8562886" cy="957129"/>
          </a:xfrm>
          <a:prstGeom prst="rect">
            <a:avLst/>
          </a:prstGeom>
          <a:noFill/>
          <a:ln>
            <a:noFill/>
          </a:ln>
        </p:spPr>
        <p:txBody>
          <a:bodyPr spcFirstLastPara="1" wrap="square" lIns="91425" tIns="45700" rIns="91425" bIns="45700" anchor="ctr" anchorCtr="0">
            <a:normAutofit/>
          </a:bodyPr>
          <a:lstStyle/>
          <a:p>
            <a:pPr marL="0" indent="0">
              <a:buNone/>
            </a:pPr>
            <a:r>
              <a:rPr lang="en-US" sz="2400" b="1" u="sng"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DAX Functions and creating measures-</a:t>
            </a:r>
          </a:p>
          <a:p>
            <a:pPr marL="0" indent="0">
              <a:buNone/>
            </a:pP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im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41" y="2493772"/>
            <a:ext cx="6315347" cy="33852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749" y="2513715"/>
            <a:ext cx="5481710" cy="3345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1628171" y="1395101"/>
            <a:ext cx="8603316" cy="5132308"/>
          </a:xfrm>
          <a:prstGeom prst="rect">
            <a:avLst/>
          </a:prstGeom>
          <a:noFill/>
          <a:ln>
            <a:noFill/>
          </a:ln>
        </p:spPr>
        <p:txBody>
          <a:bodyPr spcFirstLastPara="1" wrap="square" lIns="91425" tIns="45700" rIns="91425" bIns="45700" anchor="ctr" anchorCtr="0">
            <a:normAutofit fontScale="85000" lnSpcReduction="10000"/>
          </a:bodyPr>
          <a:lstStyle/>
          <a:p>
            <a:pPr marL="0" indent="0">
              <a:buNone/>
            </a:pPr>
            <a:r>
              <a:rPr lang="en-US" b="1" dirty="0">
                <a:latin typeface="Times New Roman" panose="02020603050405020304" pitchFamily="18" charset="0"/>
                <a:cs typeface="Times New Roman" panose="02020603050405020304" pitchFamily="18" charset="0"/>
              </a:rPr>
              <a:t>     </a:t>
            </a:r>
            <a:r>
              <a:rPr lang="en-US" sz="2400" b="1" u="sng"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ways to visualize data in Power BI</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Power BI comes with several visuals, including pie charts, maps, and bar charts. It also includes complicated models such as funnels, gauge charts, a cascade, and a variety of other elements.</a:t>
            </a:r>
          </a:p>
          <a:p>
            <a:pPr marL="0" indent="0">
              <a:buNone/>
            </a:pPr>
            <a:r>
              <a:rPr lang="en-US" sz="1800" dirty="0">
                <a:latin typeface="Times New Roman" panose="02020603050405020304" pitchFamily="18" charset="0"/>
                <a:cs typeface="Times New Roman" panose="02020603050405020304" pitchFamily="18" charset="0"/>
              </a:rPr>
              <a:t>    In this project I have used:</a:t>
            </a:r>
          </a:p>
          <a:p>
            <a:r>
              <a:rPr lang="en-US" sz="1800" dirty="0">
                <a:latin typeface="Times New Roman" panose="02020603050405020304" pitchFamily="18" charset="0"/>
                <a:cs typeface="Times New Roman" panose="02020603050405020304" pitchFamily="18" charset="0"/>
              </a:rPr>
              <a:t>Donut chart</a:t>
            </a:r>
          </a:p>
          <a:p>
            <a:r>
              <a:rPr lang="en-US" sz="1800" dirty="0">
                <a:latin typeface="Times New Roman" panose="02020603050405020304" pitchFamily="18" charset="0"/>
                <a:cs typeface="Times New Roman" panose="02020603050405020304" pitchFamily="18" charset="0"/>
              </a:rPr>
              <a:t>Clustered bar chart</a:t>
            </a:r>
          </a:p>
          <a:p>
            <a:r>
              <a:rPr lang="en-US" sz="1800" dirty="0">
                <a:latin typeface="Times New Roman" panose="02020603050405020304" pitchFamily="18" charset="0"/>
                <a:cs typeface="Times New Roman" panose="02020603050405020304" pitchFamily="18" charset="0"/>
              </a:rPr>
              <a:t>Line graph</a:t>
            </a:r>
          </a:p>
          <a:p>
            <a:r>
              <a:rPr lang="en-US" sz="1800" dirty="0">
                <a:latin typeface="Times New Roman" panose="02020603050405020304" pitchFamily="18" charset="0"/>
                <a:cs typeface="Times New Roman" panose="02020603050405020304" pitchFamily="18" charset="0"/>
              </a:rPr>
              <a:t>Clustered column chart</a:t>
            </a:r>
          </a:p>
          <a:p>
            <a:r>
              <a:rPr lang="en-US" sz="1800" dirty="0">
                <a:latin typeface="Times New Roman" panose="02020603050405020304" pitchFamily="18" charset="0"/>
                <a:cs typeface="Times New Roman" panose="02020603050405020304" pitchFamily="18" charset="0"/>
              </a:rPr>
              <a:t>Slicers</a:t>
            </a:r>
          </a:p>
          <a:p>
            <a:r>
              <a:rPr lang="en-US" sz="1800" dirty="0">
                <a:latin typeface="Times New Roman" panose="02020603050405020304" pitchFamily="18" charset="0"/>
                <a:cs typeface="Times New Roman" panose="02020603050405020304" pitchFamily="18" charset="0"/>
              </a:rPr>
              <a:t>Buttons</a:t>
            </a:r>
          </a:p>
          <a:p>
            <a:r>
              <a:rPr lang="en-US" sz="1800" dirty="0">
                <a:latin typeface="Times New Roman" panose="02020603050405020304" pitchFamily="18" charset="0"/>
                <a:cs typeface="Times New Roman" panose="02020603050405020304" pitchFamily="18" charset="0"/>
              </a:rPr>
              <a:t>Matrix</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Q &amp; A:</a:t>
            </a:r>
            <a:endParaRPr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What is Power BI?</a:t>
            </a:r>
          </a:p>
          <a:p>
            <a:pPr marL="0" indent="0">
              <a:buNone/>
            </a:pPr>
            <a:r>
              <a:rPr lang="en-US" sz="1800" dirty="0">
                <a:latin typeface="Times New Roman" panose="02020603050405020304" pitchFamily="18" charset="0"/>
                <a:cs typeface="Times New Roman" panose="02020603050405020304" pitchFamily="18" charset="0"/>
              </a:rPr>
              <a:t>Power BI is a business analytics tool</a:t>
            </a:r>
            <a:r>
              <a:rPr lang="en-US" sz="1800" dirty="0">
                <a:latin typeface="Times New Roman" panose="02020603050405020304" pitchFamily="18" charset="0"/>
                <a:cs typeface="Times New Roman" panose="02020603050405020304" pitchFamily="18" charset="0"/>
                <a:hlinkClick r:id="rId3" tooltip="business analytics tool"/>
              </a:rPr>
              <a:t> </a:t>
            </a:r>
            <a:r>
              <a:rPr lang="en-US" sz="1800" dirty="0">
                <a:latin typeface="Times New Roman" panose="02020603050405020304" pitchFamily="18" charset="0"/>
                <a:cs typeface="Times New Roman" panose="02020603050405020304" pitchFamily="18" charset="0"/>
              </a:rPr>
              <a:t>developed by Microsoft that helps you turn multiple unrelated data sources into valuable and interactive insights. These data may be in the form of an Excel spreadsheet or cloud-based/on-premises hybrid data warehouses. You can easily connect to all your data sources and share the insights with anyone.</a:t>
            </a:r>
          </a:p>
          <a:p>
            <a:pPr marL="0" indent="0">
              <a:buNone/>
            </a:pPr>
            <a:r>
              <a:rPr lang="en-US" sz="1800" dirty="0">
                <a:latin typeface="Times New Roman" panose="02020603050405020304" pitchFamily="18" charset="0"/>
                <a:cs typeface="Times New Roman" panose="02020603050405020304" pitchFamily="18" charset="0"/>
              </a:rPr>
              <a:t>2. Why should we use Power BI?</a:t>
            </a:r>
          </a:p>
          <a:p>
            <a:pPr marL="0" indent="0">
              <a:buNone/>
            </a:pPr>
            <a:r>
              <a:rPr lang="en-US" sz="1800" dirty="0">
                <a:latin typeface="Times New Roman" panose="02020603050405020304" pitchFamily="18" charset="0"/>
                <a:cs typeface="Times New Roman" panose="02020603050405020304" pitchFamily="18" charset="0"/>
              </a:rPr>
              <a:t>Because Power BI provides an easy way for anyone, including non-technical people, to connect, change, and visualize their raw business data from many different sources and turn it into valuable data that makes it easy to make smart business decisions.</a:t>
            </a:r>
          </a:p>
          <a:p>
            <a:pPr marL="0" indent="0">
              <a:buNone/>
            </a:pPr>
            <a:endParaRPr lang="en-US" sz="18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558900" y="1771379"/>
            <a:ext cx="11074199" cy="6307428"/>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3. What is Power Pivot?</a:t>
            </a:r>
          </a:p>
          <a:p>
            <a:pPr marL="0" indent="0">
              <a:buNone/>
            </a:pPr>
            <a:r>
              <a:rPr lang="en-US" sz="1800" dirty="0">
                <a:latin typeface="Times New Roman" panose="02020603050405020304" pitchFamily="18" charset="0"/>
                <a:cs typeface="Times New Roman" panose="02020603050405020304" pitchFamily="18" charset="0"/>
              </a:rPr>
              <a:t>Power Pivot is an add-on provided by Microsoft for Excel since 2010. Power Pivot was designed to extend the analytical capabilities and services of Microsoft Excel.</a:t>
            </a:r>
          </a:p>
          <a:p>
            <a:pPr marL="0" indent="0">
              <a:buNone/>
            </a:pPr>
            <a:r>
              <a:rPr lang="en-US" sz="1800" dirty="0">
                <a:latin typeface="Times New Roman" panose="02020603050405020304" pitchFamily="18" charset="0"/>
                <a:cs typeface="Times New Roman" panose="02020603050405020304" pitchFamily="18" charset="0"/>
              </a:rPr>
              <a:t>4. What is Power Query?</a:t>
            </a:r>
          </a:p>
          <a:p>
            <a:pPr marL="0" indent="0">
              <a:buNone/>
            </a:pPr>
            <a:r>
              <a:rPr lang="en-US" sz="1800" dirty="0">
                <a:latin typeface="Times New Roman" panose="02020603050405020304" pitchFamily="18" charset="0"/>
                <a:cs typeface="Times New Roman" panose="02020603050405020304" pitchFamily="18" charset="0"/>
              </a:rPr>
              <a:t>Power Query is a business intelligence tool designed by Microsoft for Excel. Power Query allows you to import data from various data sources and will enable you to clean, transform and reshape your data as per the requirements. Power Query allows you to write your query once and then run it with a simple refresh.</a:t>
            </a:r>
          </a:p>
          <a:p>
            <a:pPr marL="0" indent="0">
              <a:buNone/>
            </a:pPr>
            <a:r>
              <a:rPr lang="en-US" sz="1800" dirty="0">
                <a:latin typeface="Times New Roman" panose="02020603050405020304" pitchFamily="18" charset="0"/>
                <a:cs typeface="Times New Roman" panose="02020603050405020304" pitchFamily="18" charset="0"/>
              </a:rPr>
              <a:t>5. What is DAX?</a:t>
            </a:r>
          </a:p>
          <a:p>
            <a:pPr marL="0" indent="0">
              <a:buNone/>
            </a:pPr>
            <a:r>
              <a:rPr lang="en-US" sz="1800" dirty="0">
                <a:latin typeface="Times New Roman" panose="02020603050405020304" pitchFamily="18" charset="0"/>
                <a:cs typeface="Times New Roman" panose="02020603050405020304" pitchFamily="18" charset="0"/>
              </a:rPr>
              <a:t>DAX stands for Data Analysis Expressions. It's a collection of functions, operators, and constants used in formulas to calculate and return values. In other words, it helps you create new info from data you already have.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94"/>
        <p:cNvGrpSpPr/>
        <p:nvPr/>
      </p:nvGrpSpPr>
      <p:grpSpPr>
        <a:xfrm>
          <a:off x="0" y="0"/>
          <a:ext cx="0" cy="0"/>
          <a:chOff x="0" y="0"/>
          <a:chExt cx="0" cy="0"/>
        </a:xfrm>
      </p:grpSpPr>
      <p:sp useBgFill="1">
        <p:nvSpPr>
          <p:cNvPr id="195" name="Google Shape;195;p12"/>
          <p:cNvSpPr txBox="1">
            <a:spLocks noGrp="1"/>
          </p:cNvSpPr>
          <p:nvPr>
            <p:ph idx="1"/>
          </p:nvPr>
        </p:nvSpPr>
        <p:spPr>
          <a:xfrm>
            <a:off x="713447" y="534572"/>
            <a:ext cx="10765106" cy="6644360"/>
          </a:xfrm>
          <a:prstGeom prst="rect">
            <a:avLst/>
          </a:prstGeom>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6. What are Filters in Power BI?</a:t>
            </a:r>
          </a:p>
          <a:p>
            <a:pPr marL="0" indent="0">
              <a:buNone/>
            </a:pPr>
            <a:r>
              <a:rPr lang="en-US" sz="1800" dirty="0">
                <a:latin typeface="Times New Roman" panose="02020603050405020304" pitchFamily="18" charset="0"/>
                <a:cs typeface="Times New Roman" panose="02020603050405020304" pitchFamily="18" charset="0"/>
              </a:rPr>
              <a:t>The term "Filter" is self-explanatory. Filters are mathematical and logical conditions applied to data to filter out essential information in rows and columns. The following are the variety of filters available in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Manual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Include/Exclude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Drill-down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Cross Drill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URL filters–transient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Pass-Through filters</a:t>
            </a:r>
          </a:p>
          <a:p>
            <a:pPr marL="0" lvl="0" indent="0" algn="l" rtl="0">
              <a:spcBef>
                <a:spcPts val="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useBgFill="1">
        <p:nvSpPr>
          <p:cNvPr id="200" name="Google Shape;200;p13"/>
          <p:cNvSpPr txBox="1">
            <a:spLocks noGrp="1"/>
          </p:cNvSpPr>
          <p:nvPr>
            <p:ph idx="1"/>
          </p:nvPr>
        </p:nvSpPr>
        <p:spPr>
          <a:xfrm>
            <a:off x="684211" y="685800"/>
            <a:ext cx="11125715" cy="5484264"/>
          </a:xfrm>
          <a:prstGeom prst="rect">
            <a:avLst/>
          </a:prstGeom>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7. What are Custom Visuals in Power BI?</a:t>
            </a:r>
          </a:p>
          <a:p>
            <a:pPr marL="0" indent="0">
              <a:buNone/>
            </a:pPr>
            <a:r>
              <a:rPr lang="en-US" sz="1800" dirty="0">
                <a:latin typeface="Times New Roman" panose="02020603050405020304" pitchFamily="18" charset="0"/>
                <a:cs typeface="Times New Roman" panose="02020603050405020304" pitchFamily="18" charset="0"/>
              </a:rPr>
              <a:t>      Custom Visuals are like any other visualizations, generated using Power BI. The only difference is that it </a:t>
            </a:r>
            <a:r>
              <a:rPr lang="en-US" sz="1800" dirty="0" err="1">
                <a:latin typeface="Times New Roman" panose="02020603050405020304" pitchFamily="18" charset="0"/>
                <a:cs typeface="Times New Roman" panose="02020603050405020304" pitchFamily="18" charset="0"/>
              </a:rPr>
              <a:t>developes</a:t>
            </a:r>
            <a:r>
              <a:rPr lang="en-US" sz="1800" dirty="0">
                <a:latin typeface="Times New Roman" panose="02020603050405020304" pitchFamily="18" charset="0"/>
                <a:cs typeface="Times New Roman" panose="02020603050405020304" pitchFamily="18" charset="0"/>
              </a:rPr>
              <a:t>        the custom visuals using a custom SDK. The languages like </a:t>
            </a:r>
            <a:r>
              <a:rPr lang="en-US" sz="1800" dirty="0" err="1">
                <a:latin typeface="Times New Roman" panose="02020603050405020304" pitchFamily="18" charset="0"/>
                <a:cs typeface="Times New Roman" panose="02020603050405020304" pitchFamily="18" charset="0"/>
              </a:rPr>
              <a:t>JQuery</a:t>
            </a:r>
            <a:r>
              <a:rPr lang="en-US" sz="1800" dirty="0">
                <a:latin typeface="Times New Roman" panose="02020603050405020304" pitchFamily="18" charset="0"/>
                <a:cs typeface="Times New Roman" panose="02020603050405020304" pitchFamily="18" charset="0"/>
              </a:rPr>
              <a:t> and JavaScript are used to create custom visuals in Power BI.</a:t>
            </a:r>
          </a:p>
          <a:p>
            <a:pPr marL="0" indent="0">
              <a:buNone/>
            </a:pPr>
            <a:r>
              <a:rPr lang="en-US" sz="1800" dirty="0">
                <a:latin typeface="Times New Roman" panose="02020603050405020304" pitchFamily="18" charset="0"/>
                <a:cs typeface="Times New Roman" panose="02020603050405020304" pitchFamily="18" charset="0"/>
              </a:rPr>
              <a:t>8. What is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 in Power BI?</a:t>
            </a:r>
          </a:p>
          <a:p>
            <a:pPr marL="0" indent="0">
              <a:buNone/>
            </a:pPr>
            <a:r>
              <a:rPr lang="en-US" sz="1800" dirty="0">
                <a:latin typeface="Times New Roman" panose="02020603050405020304" pitchFamily="18" charset="0"/>
                <a:cs typeface="Times New Roman" panose="02020603050405020304" pitchFamily="18" charset="0"/>
              </a:rPr>
              <a:t>     Get Data is a simple icon on Power BI used to import data from the source.</a:t>
            </a:r>
          </a:p>
          <a:p>
            <a:pPr marL="0" indent="0">
              <a:buNone/>
            </a:pPr>
            <a:r>
              <a:rPr lang="en-US" sz="1800" dirty="0">
                <a:latin typeface="Times New Roman" panose="02020603050405020304" pitchFamily="18" charset="0"/>
                <a:cs typeface="Times New Roman" panose="02020603050405020304" pitchFamily="18" charset="0"/>
              </a:rPr>
              <a:t>9. Mention some advantages of Power BI.</a:t>
            </a:r>
          </a:p>
          <a:p>
            <a:pPr marL="0" indent="0">
              <a:buNone/>
            </a:pPr>
            <a:r>
              <a:rPr lang="en-US" sz="1800" dirty="0">
                <a:latin typeface="Times New Roman" panose="02020603050405020304" pitchFamily="18" charset="0"/>
                <a:cs typeface="Times New Roman" panose="02020603050405020304" pitchFamily="18" charset="0"/>
              </a:rPr>
              <a:t>     Some of the advantages of using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helps build an </a:t>
            </a:r>
            <a:r>
              <a:rPr lang="en-US" sz="1800" dirty="0" err="1">
                <a:latin typeface="Times New Roman" panose="02020603050405020304" pitchFamily="18" charset="0"/>
                <a:cs typeface="Times New Roman" panose="02020603050405020304" pitchFamily="18" charset="0"/>
              </a:rPr>
              <a:t>interactable</a:t>
            </a:r>
            <a:r>
              <a:rPr lang="en-US" sz="1800" dirty="0">
                <a:latin typeface="Times New Roman" panose="02020603050405020304" pitchFamily="18" charset="0"/>
                <a:cs typeface="Times New Roman" panose="02020603050405020304" pitchFamily="18" charset="0"/>
              </a:rPr>
              <a:t> data visualization in data centers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allows users to transform data into visuals and share them with anyone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establishes a connection for Excel queries and dashboards for fast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provides quick and accurate solutions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enables users to perform queries on reports using simple English words </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56</TotalTime>
  <Words>702</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Arial</vt:lpstr>
      <vt:lpstr>Wingdings 3</vt:lpstr>
      <vt:lpstr>Noto Sans Symbols</vt:lpstr>
      <vt:lpstr>Century Gothic</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Lalsab Nadaf</cp:lastModifiedBy>
  <cp:revision>6</cp:revision>
  <dcterms:created xsi:type="dcterms:W3CDTF">2021-06-19T13:01:53Z</dcterms:created>
  <dcterms:modified xsi:type="dcterms:W3CDTF">2022-12-22T17:45:37Z</dcterms:modified>
</cp:coreProperties>
</file>