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1" r:id="rId16"/>
    <p:sldId id="387" r:id="rId17"/>
    <p:sldId id="383" r:id="rId18"/>
    <p:sldId id="290"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p:scale>
          <a:sx n="75" d="100"/>
          <a:sy n="75" d="100"/>
        </p:scale>
        <p:origin x="-1694" y="-25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xmlns=""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954107"/>
          </a:xfrm>
          <a:prstGeom prst="rect">
            <a:avLst/>
          </a:prstGeom>
          <a:noFill/>
        </p:spPr>
        <p:txBody>
          <a:bodyPr wrap="square" rtlCol="0">
            <a:spAutoFit/>
          </a:bodyPr>
          <a:lstStyle/>
          <a:p>
            <a:pPr algn="ctr"/>
            <a:r>
              <a:rPr lang="en-US" sz="2800" b="1" dirty="0" smtClean="0">
                <a:latin typeface="Times New Roman" panose="02020603050405020304" pitchFamily="18" charset="0"/>
                <a:ea typeface="Times New Roman" panose="02020603050405020304" pitchFamily="18" charset="0"/>
                <a:cs typeface="Gautami" panose="020B0502040204020203" pitchFamily="34" charset="0"/>
              </a:rPr>
              <a:t>VITAMIN DEFFICIENCY AND FOOD RECOMMENDATION SYSTEM </a:t>
            </a:r>
            <a:endParaRPr lang="en-US" sz="2800" b="1" dirty="0">
              <a:ln w="1905"/>
              <a:effectLst>
                <a:innerShdw blurRad="69850" dist="43180" dir="5400000">
                  <a:srgbClr val="000000">
                    <a:alpha val="65000"/>
                  </a:srgbClr>
                </a:innerShdw>
              </a:effectLst>
            </a:endParaRPr>
          </a:p>
        </p:txBody>
      </p:sp>
      <p:sp>
        <p:nvSpPr>
          <p:cNvPr id="3" name="TextBox 2"/>
          <p:cNvSpPr txBox="1"/>
          <p:nvPr/>
        </p:nvSpPr>
        <p:spPr>
          <a:xfrm>
            <a:off x="5337175" y="2743200"/>
            <a:ext cx="5029200" cy="369332"/>
          </a:xfrm>
          <a:prstGeom prst="rect">
            <a:avLst/>
          </a:prstGeom>
          <a:noFill/>
        </p:spPr>
        <p:txBody>
          <a:bodyPr wrap="square" rtlCol="0">
            <a:spAutoFit/>
          </a:bodyPr>
          <a:lstStyle/>
          <a:p>
            <a:r>
              <a:rPr lang="en-US" b="1" dirty="0">
                <a:solidFill>
                  <a:schemeClr val="tx2">
                    <a:lumMod val="75000"/>
                  </a:schemeClr>
                </a:solidFill>
              </a:rPr>
              <a:t>Name of the </a:t>
            </a:r>
            <a:r>
              <a:rPr lang="en-US" b="1" dirty="0" smtClean="0">
                <a:solidFill>
                  <a:schemeClr val="tx2">
                    <a:lumMod val="75000"/>
                  </a:schemeClr>
                </a:solidFill>
              </a:rPr>
              <a:t>students:</a:t>
            </a: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dirty="0" smtClean="0"/>
              <a:t>      Ms.M.N.Sailaja</a:t>
            </a:r>
          </a:p>
          <a:p>
            <a:r>
              <a:rPr lang="en-US" sz="2000" dirty="0" smtClean="0"/>
              <a:t>   Assistant  Professor</a:t>
            </a:r>
          </a:p>
        </p:txBody>
      </p:sp>
      <p:graphicFrame>
        <p:nvGraphicFramePr>
          <p:cNvPr id="5" name="Table 4"/>
          <p:cNvGraphicFramePr>
            <a:graphicFrameLocks noGrp="1"/>
          </p:cNvGraphicFramePr>
          <p:nvPr>
            <p:extLst>
              <p:ext uri="{D42A27DB-BD31-4B8C-83A1-F6EECF244321}">
                <p14:modId xmlns:p14="http://schemas.microsoft.com/office/powerpoint/2010/main" xmlns=""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xmlns=""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xmlns=""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cstate="print"/>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xmlns=""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a:t>
            </a:r>
            <a:r>
              <a:rPr lang="en-US" sz="2000" b="1" dirty="0" smtClean="0">
                <a:solidFill>
                  <a:schemeClr val="tx2">
                    <a:lumMod val="75000"/>
                  </a:schemeClr>
                </a:solidFill>
              </a:rPr>
              <a:t>.:41</a:t>
            </a:r>
            <a:endParaRPr lang="en-US" sz="2000" b="1" dirty="0">
              <a:solidFill>
                <a:schemeClr val="tx2">
                  <a:lumMod val="75000"/>
                </a:schemeClr>
              </a:solidFill>
            </a:endParaRPr>
          </a:p>
        </p:txBody>
      </p:sp>
      <p:sp>
        <p:nvSpPr>
          <p:cNvPr id="7" name="TextBox 6">
            <a:extLst>
              <a:ext uri="{FF2B5EF4-FFF2-40B4-BE49-F238E27FC236}">
                <a16:creationId xmlns:a16="http://schemas.microsoft.com/office/drawing/2014/main" xmlns=""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
        <p:nvSpPr>
          <p:cNvPr id="11" name="TextBox 10"/>
          <p:cNvSpPr txBox="1"/>
          <p:nvPr/>
        </p:nvSpPr>
        <p:spPr>
          <a:xfrm>
            <a:off x="5486400" y="3124200"/>
            <a:ext cx="3416320" cy="923330"/>
          </a:xfrm>
          <a:prstGeom prst="rect">
            <a:avLst/>
          </a:prstGeom>
          <a:noFill/>
        </p:spPr>
        <p:txBody>
          <a:bodyPr wrap="none" rtlCol="0">
            <a:spAutoFit/>
          </a:bodyPr>
          <a:lstStyle/>
          <a:p>
            <a:pPr algn="just"/>
            <a:r>
              <a:rPr lang="en-US" dirty="0" smtClean="0"/>
              <a:t>D.Sunil Kumar    20H51A0588</a:t>
            </a:r>
          </a:p>
          <a:p>
            <a:pPr algn="just"/>
            <a:r>
              <a:rPr lang="en-US" dirty="0" smtClean="0"/>
              <a:t>B.Deeksha          20H51A05G6</a:t>
            </a:r>
          </a:p>
          <a:p>
            <a:pPr algn="just"/>
            <a:r>
              <a:rPr lang="en-US" dirty="0" smtClean="0"/>
              <a:t>B.Pranav Sai       20H51A0585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6" name="TextBox 5"/>
          <p:cNvSpPr txBox="1"/>
          <p:nvPr/>
        </p:nvSpPr>
        <p:spPr>
          <a:xfrm>
            <a:off x="609600" y="1371600"/>
            <a:ext cx="8001000" cy="2169825"/>
          </a:xfrm>
          <a:prstGeom prst="rect">
            <a:avLst/>
          </a:prstGeom>
          <a:noFill/>
        </p:spPr>
        <p:txBody>
          <a:bodyPr wrap="square" rtlCol="0">
            <a:spAutoFit/>
          </a:bodyPr>
          <a:lstStyle/>
          <a:p>
            <a:pPr algn="just">
              <a:lnSpc>
                <a:spcPct val="150000"/>
              </a:lnSpc>
            </a:pPr>
            <a:r>
              <a:rPr lang="en-IN" dirty="0" smtClean="0">
                <a:latin typeface="Times New Roman" pitchFamily="18" charset="0"/>
                <a:cs typeface="Times New Roman" pitchFamily="18" charset="0"/>
              </a:rPr>
              <a:t>The System works in a Machine Learning Environment, we use multiple machine learning algorithms to check accuracy of vitamin deficiency and food recommendation and best model is used for prediction in flask web application. When user enters vitamin values algorithm will predict deficiency is vitamin and recommend food.</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29718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76200" y="22860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p:cNvSpPr txBox="1"/>
          <p:nvPr/>
        </p:nvSpPr>
        <p:spPr>
          <a:xfrm>
            <a:off x="533400" y="1447800"/>
            <a:ext cx="8229600" cy="3970318"/>
          </a:xfrm>
          <a:prstGeom prst="rect">
            <a:avLst/>
          </a:prstGeom>
          <a:noFill/>
        </p:spPr>
        <p:txBody>
          <a:bodyPr wrap="square" rtlCol="0">
            <a:spAutoFit/>
          </a:bodyPr>
          <a:lstStyle/>
          <a:p>
            <a:pPr marL="342900" indent="-342900" algn="just">
              <a:buFont typeface="Wingdings" pitchFamily="2" charset="2"/>
              <a:buChar char="q"/>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system can collect data on users' dietary habits, medical history, and preferences to identify potential vitamin </a:t>
            </a:r>
            <a:r>
              <a:rPr lang="en-US" dirty="0" smtClean="0">
                <a:latin typeface="Times New Roman" pitchFamily="18" charset="0"/>
                <a:cs typeface="Times New Roman" pitchFamily="18" charset="0"/>
              </a:rPr>
              <a:t>deficiencies.</a:t>
            </a:r>
          </a:p>
          <a:p>
            <a:pPr marL="342900" indent="-342900" algn="just">
              <a:buFont typeface="Wingdings" pitchFamily="2" charset="2"/>
              <a:buChar char="q"/>
            </a:pPr>
            <a:endParaRPr lang="en-US" dirty="0" smtClean="0">
              <a:latin typeface="Times New Roman" pitchFamily="18" charset="0"/>
              <a:cs typeface="Times New Roman" pitchFamily="18" charset="0"/>
            </a:endParaRPr>
          </a:p>
          <a:p>
            <a:pPr marL="342900" indent="-342900" algn="just">
              <a:buFont typeface="Wingdings" pitchFamily="2" charset="2"/>
              <a:buChar char="q"/>
            </a:pPr>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can provide personalized dietary recommendations to address deficiencies, including specific foods and supplements</a:t>
            </a:r>
            <a:r>
              <a:rPr lang="en-US" dirty="0" smtClean="0">
                <a:latin typeface="Times New Roman" pitchFamily="18" charset="0"/>
                <a:cs typeface="Times New Roman" pitchFamily="18" charset="0"/>
              </a:rPr>
              <a:t>.</a:t>
            </a:r>
          </a:p>
          <a:p>
            <a:pPr marL="342900" indent="-342900" algn="just">
              <a:buFont typeface="Wingdings" pitchFamily="2" charset="2"/>
              <a:buChar char="q"/>
            </a:pPr>
            <a:endParaRPr lang="en-US" b="1" dirty="0" smtClean="0">
              <a:latin typeface="Times New Roman" pitchFamily="18" charset="0"/>
              <a:cs typeface="Times New Roman" pitchFamily="18" charset="0"/>
            </a:endParaRPr>
          </a:p>
          <a:p>
            <a:pPr marL="342900" indent="-342900" algn="just">
              <a:buFont typeface="Wingdings" pitchFamily="2" charset="2"/>
              <a:buChar char="q"/>
            </a:pPr>
            <a:r>
              <a:rPr lang="en-US" dirty="0" smtClean="0">
                <a:latin typeface="Times New Roman" pitchFamily="18" charset="0"/>
                <a:cs typeface="Times New Roman" pitchFamily="18" charset="0"/>
              </a:rPr>
              <a:t>Offer </a:t>
            </a:r>
            <a:r>
              <a:rPr lang="en-US" dirty="0" smtClean="0">
                <a:latin typeface="Times New Roman" pitchFamily="18" charset="0"/>
                <a:cs typeface="Times New Roman" pitchFamily="18" charset="0"/>
              </a:rPr>
              <a:t>educational content about the importance of different vitamins and their dietary sources</a:t>
            </a:r>
            <a:r>
              <a:rPr lang="en-US" dirty="0" smtClean="0">
                <a:latin typeface="Times New Roman" pitchFamily="18" charset="0"/>
                <a:cs typeface="Times New Roman" pitchFamily="18" charset="0"/>
              </a:rPr>
              <a:t>.</a:t>
            </a:r>
          </a:p>
          <a:p>
            <a:pPr marL="342900" indent="-342900" algn="just">
              <a:buFont typeface="Wingdings" pitchFamily="2" charset="2"/>
              <a:buChar char="q"/>
            </a:pPr>
            <a:endParaRPr lang="en-US" dirty="0" smtClean="0">
              <a:latin typeface="Times New Roman" pitchFamily="18" charset="0"/>
              <a:cs typeface="Times New Roman" pitchFamily="18" charset="0"/>
            </a:endParaRPr>
          </a:p>
          <a:p>
            <a:pPr marL="342900" indent="-342900" algn="just">
              <a:buFont typeface="Wingdings" pitchFamily="2" charset="2"/>
              <a:buChar char="q"/>
            </a:pPr>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can integrate with health apps, wearable devices, or electronic health records for a holistic view of the user's health</a:t>
            </a:r>
            <a:r>
              <a:rPr lang="en-US" dirty="0" smtClean="0">
                <a:latin typeface="Times New Roman" pitchFamily="18" charset="0"/>
                <a:cs typeface="Times New Roman" pitchFamily="18" charset="0"/>
              </a:rPr>
              <a:t>.</a:t>
            </a:r>
          </a:p>
          <a:p>
            <a:pPr marL="342900" indent="-342900" algn="just">
              <a:buFont typeface="Wingdings" pitchFamily="2" charset="2"/>
              <a:buChar char="q"/>
            </a:pPr>
            <a:endParaRPr lang="en-US" dirty="0" smtClean="0">
              <a:latin typeface="Times New Roman" pitchFamily="18" charset="0"/>
              <a:cs typeface="Times New Roman" pitchFamily="18" charset="0"/>
            </a:endParaRPr>
          </a:p>
          <a:p>
            <a:pPr marL="342900" indent="-342900" algn="just">
              <a:buFont typeface="Wingdings" pitchFamily="2" charset="2"/>
              <a:buChar char="q"/>
            </a:pPr>
            <a:r>
              <a:rPr lang="en-US" dirty="0" smtClean="0">
                <a:latin typeface="Times New Roman" pitchFamily="18" charset="0"/>
                <a:cs typeface="Times New Roman" pitchFamily="18" charset="0"/>
              </a:rPr>
              <a:t>Collect </a:t>
            </a:r>
            <a:r>
              <a:rPr lang="en-US" dirty="0" smtClean="0">
                <a:latin typeface="Times New Roman" pitchFamily="18" charset="0"/>
                <a:cs typeface="Times New Roman" pitchFamily="18" charset="0"/>
              </a:rPr>
              <a:t>feedback from users to improve recommendations and adapt to their changing needs.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30480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419600" y="25146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mc:Choice xmlns:pslz="http://schemas.microsoft.com/office/powerpoint/2016/slidezoom" xmlns=""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p:pic>
            <p:nvPicPr>
              <p:cNvPr id="3" name="Slide Zoom 2">
                <a:hlinkClick r:id="rId4" action="ppaction://hlinksldjump"/>
                <a:extLst>
                  <a:ext uri="{FF2B5EF4-FFF2-40B4-BE49-F238E27FC236}">
                    <a16:creationId xmlns:a16="http://schemas.microsoft.com/office/drawing/2014/main" xmlns="" id="{DFD025B0-0530-AD75-690D-ABD1D194797C}"/>
                  </a:ext>
                </a:extLst>
              </p:cNvPr>
              <p:cNvPicPr>
                <a:picLocks noGrp="1" noRot="1" noChangeAspect="1" noMove="1" noResize="1" noEditPoints="1" noAdjustHandles="1" noChangeArrowheads="1" noChangeShapeType="1"/>
              </p:cNvPicPr>
              <p:nvPr/>
            </p:nvPicPr>
            <p:blipFill>
              <a:blip r:embed="rId5" cstate="print"/>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xmlns=""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xmlns="" id="{C7B0E5F3-E63A-E40C-3B4F-FF4E3A18651B}"/>
              </a:ext>
            </a:extLst>
          </p:cNvPr>
          <p:cNvGraphicFramePr>
            <a:graphicFrameLocks noGrp="1"/>
          </p:cNvGraphicFramePr>
          <p:nvPr>
            <p:extLst>
              <p:ext uri="{D42A27DB-BD31-4B8C-83A1-F6EECF244321}">
                <p14:modId xmlns:p14="http://schemas.microsoft.com/office/powerpoint/2010/main" xmlns="" val="1155720874"/>
              </p:ext>
            </p:extLst>
          </p:nvPr>
        </p:nvGraphicFramePr>
        <p:xfrm>
          <a:off x="0" y="457200"/>
          <a:ext cx="8991600" cy="6376851"/>
        </p:xfrm>
        <a:graphic>
          <a:graphicData uri="http://schemas.openxmlformats.org/drawingml/2006/table">
            <a:tbl>
              <a:tblPr firstRow="1" bandRow="1">
                <a:tableStyleId>{5C22544A-7EE6-4342-B048-85BDC9FD1C3A}</a:tableStyleId>
              </a:tblPr>
              <a:tblGrid>
                <a:gridCol w="626164">
                  <a:extLst>
                    <a:ext uri="{9D8B030D-6E8A-4147-A177-3AD203B41FA5}">
                      <a16:colId xmlns:a16="http://schemas.microsoft.com/office/drawing/2014/main" xmlns="" val="432745929"/>
                    </a:ext>
                  </a:extLst>
                </a:gridCol>
                <a:gridCol w="1431236">
                  <a:extLst>
                    <a:ext uri="{9D8B030D-6E8A-4147-A177-3AD203B41FA5}">
                      <a16:colId xmlns:a16="http://schemas.microsoft.com/office/drawing/2014/main" xmlns="" val="1998233565"/>
                    </a:ext>
                  </a:extLst>
                </a:gridCol>
                <a:gridCol w="1676400">
                  <a:extLst>
                    <a:ext uri="{9D8B030D-6E8A-4147-A177-3AD203B41FA5}">
                      <a16:colId xmlns:a16="http://schemas.microsoft.com/office/drawing/2014/main" xmlns="" val="3760181125"/>
                    </a:ext>
                  </a:extLst>
                </a:gridCol>
                <a:gridCol w="1295400">
                  <a:extLst>
                    <a:ext uri="{9D8B030D-6E8A-4147-A177-3AD203B41FA5}">
                      <a16:colId xmlns:a16="http://schemas.microsoft.com/office/drawing/2014/main" xmlns="" val="1470764825"/>
                    </a:ext>
                  </a:extLst>
                </a:gridCol>
                <a:gridCol w="2057400">
                  <a:extLst>
                    <a:ext uri="{9D8B030D-6E8A-4147-A177-3AD203B41FA5}">
                      <a16:colId xmlns:a16="http://schemas.microsoft.com/office/drawing/2014/main" xmlns="" val="3423994347"/>
                    </a:ext>
                  </a:extLst>
                </a:gridCol>
                <a:gridCol w="1905000">
                  <a:extLst>
                    <a:ext uri="{9D8B030D-6E8A-4147-A177-3AD203B41FA5}">
                      <a16:colId xmlns:a16="http://schemas.microsoft.com/office/drawing/2014/main" xmlns="" val="635663868"/>
                    </a:ext>
                  </a:extLst>
                </a:gridCol>
              </a:tblGrid>
              <a:tr h="129540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74428592"/>
                  </a:ext>
                </a:extLst>
              </a:tr>
              <a:tr h="2307771">
                <a:tc>
                  <a:txBody>
                    <a:bodyPr/>
                    <a:lstStyle/>
                    <a:p>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Ingmar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Weber and </a:t>
                      </a:r>
                      <a:r>
                        <a:rPr lang="en-IN" sz="1600" dirty="0" err="1" smtClean="0">
                          <a:latin typeface="Times New Roman" pitchFamily="18" charset="0"/>
                          <a:cs typeface="Times New Roman" pitchFamily="18" charset="0"/>
                        </a:rPr>
                        <a:t>Palakorn</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Achananuparp</a:t>
                      </a:r>
                      <a:endParaRPr lang="en-IN" sz="1600" dirty="0" smtClean="0">
                        <a:latin typeface="Times New Roman" pitchFamily="18" charset="0"/>
                        <a:cs typeface="Times New Roman" pitchFamily="18" charset="0"/>
                      </a:endParaRPr>
                    </a:p>
                    <a:p>
                      <a:endParaRPr lang="en-IN" dirty="0"/>
                    </a:p>
                  </a:txBody>
                  <a:tcPr/>
                </a:tc>
                <a:tc>
                  <a:txBody>
                    <a:bodyPr/>
                    <a:lstStyle/>
                    <a:p>
                      <a:r>
                        <a:rPr lang="en-US" sz="1600" b="0" i="0" kern="1200" dirty="0" smtClean="0">
                          <a:solidFill>
                            <a:schemeClr val="dk1"/>
                          </a:solidFill>
                          <a:effectLst/>
                          <a:latin typeface="Times New Roman" pitchFamily="18" charset="0"/>
                          <a:ea typeface="+mn-ea"/>
                          <a:cs typeface="Times New Roman" pitchFamily="18" charset="0"/>
                        </a:rPr>
                        <a:t>In this paper, we use public food diaries of more than 4,000 long-term active </a:t>
                      </a:r>
                      <a:r>
                        <a:rPr lang="en-US" sz="1600" b="0" i="0" kern="1200" dirty="0" err="1" smtClean="0">
                          <a:solidFill>
                            <a:schemeClr val="dk1"/>
                          </a:solidFill>
                          <a:effectLst/>
                          <a:latin typeface="Times New Roman" pitchFamily="18" charset="0"/>
                          <a:ea typeface="+mn-ea"/>
                          <a:cs typeface="Times New Roman" pitchFamily="18" charset="0"/>
                        </a:rPr>
                        <a:t>MyFitnessPal</a:t>
                      </a:r>
                      <a:r>
                        <a:rPr lang="en-US" sz="1600" b="0" i="0" kern="1200" dirty="0" smtClean="0">
                          <a:solidFill>
                            <a:schemeClr val="dk1"/>
                          </a:solidFill>
                          <a:effectLst/>
                          <a:latin typeface="Times New Roman" pitchFamily="18" charset="0"/>
                          <a:ea typeface="+mn-ea"/>
                          <a:cs typeface="Times New Roman" pitchFamily="18" charset="0"/>
                        </a:rPr>
                        <a:t> users to study the characteristics </a:t>
                      </a:r>
                      <a:endParaRPr lang="en-IN" sz="16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INSIGHTS FROM MACHINE-LEARNED DIET SUCCESS PREDICTION</a:t>
                      </a:r>
                      <a:endParaRPr lang="en-IN" dirty="0">
                        <a:latin typeface="Times New Roman" pitchFamily="18" charset="0"/>
                        <a:cs typeface="Times New Roman" pitchFamily="18" charset="0"/>
                      </a:endParaRPr>
                    </a:p>
                  </a:txBody>
                  <a:tcPr/>
                </a:tc>
                <a:tc>
                  <a:txBody>
                    <a:bodyPr/>
                    <a:lstStyle/>
                    <a:p>
                      <a:r>
                        <a:rPr lang="en-US" sz="1600" b="0" i="0" kern="1200" dirty="0" smtClean="0">
                          <a:solidFill>
                            <a:schemeClr val="dk1"/>
                          </a:solidFill>
                          <a:effectLst/>
                          <a:latin typeface="Times New Roman" pitchFamily="18" charset="0"/>
                          <a:ea typeface="+mn-ea"/>
                          <a:cs typeface="Times New Roman" pitchFamily="18" charset="0"/>
                        </a:rPr>
                        <a:t>Concretely, we train a machine learning model to predict repeatedly being over or under self-set daily calories goals and then look at which features contribute to the model's prediction</a:t>
                      </a:r>
                      <a:endParaRPr lang="en-IN" sz="16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The research highlights the importance of</a:t>
                      </a:r>
                      <a:r>
                        <a:rPr lang="en-US" sz="1600" baseline="0" dirty="0" smtClean="0">
                          <a:latin typeface="Times New Roman" pitchFamily="18" charset="0"/>
                          <a:cs typeface="Times New Roman" pitchFamily="18" charset="0"/>
                        </a:rPr>
                        <a:t> training a model by using the machine learning and various models .</a:t>
                      </a:r>
                      <a:endParaRPr lang="en-IN" sz="1600" dirty="0" smtClean="0">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xmlns="" val="3097843794"/>
                  </a:ext>
                </a:extLst>
              </a:tr>
              <a:tr h="1828800">
                <a:tc>
                  <a:txBody>
                    <a:bodyPr/>
                    <a:lstStyle/>
                    <a:p>
                      <a:r>
                        <a:rPr lang="en-US" dirty="0"/>
                        <a:t>2</a:t>
                      </a:r>
                      <a:endParaRPr lang="en-IN" dirty="0"/>
                    </a:p>
                  </a:txBody>
                  <a:tcPr/>
                </a:tc>
                <a:tc>
                  <a:txBody>
                    <a:bodyPr/>
                    <a:lstStyle/>
                    <a:p>
                      <a:r>
                        <a:rPr lang="en-IN" sz="1600" dirty="0" err="1" smtClean="0">
                          <a:latin typeface="Times New Roman" pitchFamily="18" charset="0"/>
                          <a:cs typeface="Times New Roman" pitchFamily="18" charset="0"/>
                        </a:rPr>
                        <a:t>Nandish</a:t>
                      </a:r>
                      <a:r>
                        <a:rPr lang="en-IN" sz="1600" dirty="0" smtClean="0">
                          <a:latin typeface="Times New Roman" pitchFamily="18" charset="0"/>
                          <a:cs typeface="Times New Roman" pitchFamily="18" charset="0"/>
                        </a:rPr>
                        <a:t> Shah, </a:t>
                      </a:r>
                      <a:r>
                        <a:rPr lang="en-IN" sz="1600" dirty="0" err="1" smtClean="0">
                          <a:latin typeface="Times New Roman" pitchFamily="18" charset="0"/>
                          <a:cs typeface="Times New Roman" pitchFamily="18" charset="0"/>
                        </a:rPr>
                        <a:t>Ishani</a:t>
                      </a:r>
                      <a:r>
                        <a:rPr lang="en-IN" sz="1600" dirty="0" smtClean="0">
                          <a:latin typeface="Times New Roman" pitchFamily="18" charset="0"/>
                          <a:cs typeface="Times New Roman" pitchFamily="18" charset="0"/>
                        </a:rPr>
                        <a:t> Shah</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Design and implementation of healthy diet recommendation system is based on web data mining which is the application of data mining technique </a:t>
                      </a:r>
                      <a:endParaRPr lang="en-IN" sz="16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DIET RECOMMENDER SYSTEM USING WEB DATA MINING</a:t>
                      </a:r>
                    </a:p>
                    <a:p>
                      <a:endParaRPr lang="en-IN" dirty="0"/>
                    </a:p>
                  </a:txBody>
                  <a:tcPr/>
                </a:tc>
                <a:tc>
                  <a:txBody>
                    <a:bodyPr/>
                    <a:lstStyle/>
                    <a:p>
                      <a:r>
                        <a:rPr lang="en-US" sz="1600" dirty="0" smtClean="0">
                          <a:latin typeface="Times New Roman" pitchFamily="18" charset="0"/>
                          <a:cs typeface="Times New Roman" pitchFamily="18" charset="0"/>
                        </a:rPr>
                        <a:t>Data mining technique help us to determine pattern from web. In terms of accuracy and time performance analysis of recommendation system using two decision tree learning algorithm ID3 and C4.5</a:t>
                      </a:r>
                      <a:endParaRPr lang="en-IN" sz="16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When</a:t>
                      </a:r>
                      <a:r>
                        <a:rPr lang="en-IN"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two decision tree learning algorithm ID3 and C4.5 are applied on the healthy diet application</a:t>
                      </a:r>
                      <a:r>
                        <a:rPr lang="en-US" sz="1600" baseline="0" dirty="0" smtClean="0">
                          <a:latin typeface="Times New Roman" pitchFamily="18" charset="0"/>
                          <a:cs typeface="Times New Roman" pitchFamily="18" charset="0"/>
                        </a:rPr>
                        <a:t> it determine the accuracy.</a:t>
                      </a:r>
                      <a:endParaRPr lang="en-IN" sz="1600" dirty="0" smtClean="0">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xmlns="" val="3396774005"/>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9" name="TextBox 8"/>
          <p:cNvSpPr txBox="1"/>
          <p:nvPr/>
        </p:nvSpPr>
        <p:spPr>
          <a:xfrm>
            <a:off x="304800" y="1371600"/>
            <a:ext cx="8458200" cy="4247317"/>
          </a:xfrm>
          <a:prstGeom prst="rect">
            <a:avLst/>
          </a:prstGeom>
          <a:noFill/>
        </p:spPr>
        <p:txBody>
          <a:bodyPr wrap="square" rtlCol="0">
            <a:spAutoFit/>
          </a:bodyPr>
          <a:lstStyle/>
          <a:p>
            <a:pPr lvl="0" algn="just">
              <a:buFont typeface="Courier New" pitchFamily="49" charset="0"/>
              <a:buChar char="o"/>
            </a:pPr>
            <a:r>
              <a:rPr lang="en-US" dirty="0" smtClean="0">
                <a:latin typeface="Times New Roman" pitchFamily="18" charset="0"/>
                <a:cs typeface="Times New Roman" pitchFamily="18" charset="0"/>
              </a:rPr>
              <a:t>  Content </a:t>
            </a:r>
            <a:r>
              <a:rPr lang="en-US" dirty="0" smtClean="0">
                <a:latin typeface="Times New Roman" pitchFamily="18" charset="0"/>
                <a:cs typeface="Times New Roman" pitchFamily="18" charset="0"/>
              </a:rPr>
              <a:t>based food recommender system  is proposed which recommend food recipes according to the preferences already given by the user. The preferred recipes of the user are fragmented into ingredients which are assigned ratings according to the stored users’ preferences. The recipes with the matching ingredient are recommended. The authors do not consider the nutrition factors and the balance in the diet. Moreover, chances of identical recommendation are also present because the preference of the user may not change on daily basis</a:t>
            </a:r>
            <a:r>
              <a:rPr lang="en-US" dirty="0" smtClean="0">
                <a:latin typeface="Times New Roman" pitchFamily="18" charset="0"/>
                <a:cs typeface="Times New Roman" pitchFamily="18" charset="0"/>
              </a:rPr>
              <a:t>.</a:t>
            </a:r>
          </a:p>
          <a:p>
            <a:pPr lvl="0" algn="just"/>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buFont typeface="Courier New" pitchFamily="49" charset="0"/>
              <a:buChar char="o"/>
            </a:pP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system recommends personalized recipe to the user based on </a:t>
            </a:r>
            <a:r>
              <a:rPr lang="en-US" dirty="0" smtClean="0">
                <a:latin typeface="Times New Roman" pitchFamily="18" charset="0"/>
                <a:cs typeface="Times New Roman" pitchFamily="18" charset="0"/>
              </a:rPr>
              <a:t>ratings </a:t>
            </a:r>
            <a:r>
              <a:rPr lang="en-US" dirty="0" smtClean="0">
                <a:latin typeface="Times New Roman" pitchFamily="18" charset="0"/>
                <a:cs typeface="Times New Roman" pitchFamily="18" charset="0"/>
              </a:rPr>
              <a:t>provided in user preferences. </a:t>
            </a:r>
            <a:r>
              <a:rPr lang="en-US" dirty="0" smtClean="0">
                <a:latin typeface="Times New Roman" pitchFamily="18" charset="0"/>
                <a:cs typeface="Times New Roman" pitchFamily="18" charset="0"/>
              </a:rPr>
              <a:t>Prediction </a:t>
            </a:r>
            <a:r>
              <a:rPr lang="en-US" dirty="0" smtClean="0">
                <a:latin typeface="Times New Roman" pitchFamily="18" charset="0"/>
                <a:cs typeface="Times New Roman" pitchFamily="18" charset="0"/>
              </a:rPr>
              <a:t>accuracy is achieved by use of tags which closely match the recommendations with users’ preferences. However, the authors do not consider the nutrition in order to balance the diet of the user according to his needs.</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038465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9" name="TextBox 8"/>
          <p:cNvSpPr txBox="1"/>
          <p:nvPr/>
        </p:nvSpPr>
        <p:spPr>
          <a:xfrm>
            <a:off x="533400" y="1447800"/>
            <a:ext cx="8077200" cy="3139321"/>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training of the system, the initial process involves the dataset preparation of food items depending upon the vitamin deficiency. The prediction of various food recommendation along with disease prediction is predicted, depending upon which are essential for the for type of vitamin deficient. After the training is performed, using KNN classifier algorithm, the nearest food items are predicted which best suited for the appropriate diet.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Our </a:t>
            </a:r>
            <a:r>
              <a:rPr lang="en-US" dirty="0" smtClean="0">
                <a:latin typeface="Times New Roman" pitchFamily="18" charset="0"/>
                <a:cs typeface="Times New Roman" pitchFamily="18" charset="0"/>
              </a:rPr>
              <a:t>diet recommendation system allows users to basically get the desired healthy diet on the bases of vitamin deficiency and disease prediction system can give updates to user changes of disease with predicted vitamin deficient values.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6" name="TextBox 5"/>
          <p:cNvSpPr txBox="1"/>
          <p:nvPr/>
        </p:nvSpPr>
        <p:spPr>
          <a:xfrm>
            <a:off x="457200" y="1600200"/>
            <a:ext cx="7848600" cy="4108817"/>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We designed a website that recommends foods and predicts vitamin deficit. We implemented prediction by using information such as vitamins and their</a:t>
            </a:r>
          </a:p>
          <a:p>
            <a:pPr algn="just">
              <a:lnSpc>
                <a:spcPct val="150000"/>
              </a:lnSpc>
            </a:pPr>
            <a:r>
              <a:rPr lang="en-US" dirty="0" smtClean="0">
                <a:latin typeface="Times New Roman" pitchFamily="18" charset="0"/>
                <a:cs typeface="Times New Roman" pitchFamily="18" charset="0"/>
              </a:rPr>
              <a:t>deficiency. The dataset development of food items dependent on the vitamin deficit is the first step in training the system. The prediction of various meal recommendations based on which vitamins are required for each type of deficiency. Following clustering, the closest food items that are most suited for the proper diet are suggested using the Random Forest classifier. Our diet advice method simply allows customers to receive the healthy food they want based on vitamin insufficiency.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p:cNvSpPr txBox="1"/>
          <p:nvPr/>
        </p:nvSpPr>
        <p:spPr>
          <a:xfrm>
            <a:off x="152400" y="1219200"/>
            <a:ext cx="8534400" cy="3416320"/>
          </a:xfrm>
          <a:prstGeom prst="rect">
            <a:avLst/>
          </a:prstGeom>
          <a:noFill/>
        </p:spPr>
        <p:txBody>
          <a:bodyPr wrap="square" rtlCol="0">
            <a:spAutoFit/>
          </a:bodyPr>
          <a:lstStyle/>
          <a:p>
            <a:pPr algn="just">
              <a:buFont typeface="Wingdings" pitchFamily="2" charset="2"/>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Phanich</a:t>
            </a:r>
            <a:r>
              <a:rPr lang="en-US" dirty="0" smtClean="0">
                <a:latin typeface="Times New Roman" pitchFamily="18" charset="0"/>
                <a:cs typeface="Times New Roman" pitchFamily="18" charset="0"/>
              </a:rPr>
              <a:t>, M., </a:t>
            </a:r>
            <a:r>
              <a:rPr lang="en-US" dirty="0" err="1" smtClean="0">
                <a:latin typeface="Times New Roman" pitchFamily="18" charset="0"/>
                <a:cs typeface="Times New Roman" pitchFamily="18" charset="0"/>
              </a:rPr>
              <a:t>Pholkul</a:t>
            </a:r>
            <a:r>
              <a:rPr lang="en-US" dirty="0" smtClean="0">
                <a:latin typeface="Times New Roman" pitchFamily="18" charset="0"/>
                <a:cs typeface="Times New Roman" pitchFamily="18" charset="0"/>
              </a:rPr>
              <a:t>, P., &amp; </a:t>
            </a:r>
            <a:r>
              <a:rPr lang="en-US" dirty="0" err="1" smtClean="0">
                <a:latin typeface="Times New Roman" pitchFamily="18" charset="0"/>
                <a:cs typeface="Times New Roman" pitchFamily="18" charset="0"/>
              </a:rPr>
              <a:t>Phimoltares</a:t>
            </a:r>
            <a:r>
              <a:rPr lang="en-US" dirty="0" smtClean="0">
                <a:latin typeface="Times New Roman" pitchFamily="18" charset="0"/>
                <a:cs typeface="Times New Roman" pitchFamily="18" charset="0"/>
              </a:rPr>
              <a:t>, S., “Food recommendation system using clustering analysis for diabetic patients,” in Proc. of International Conference on Information Science and Applications, pp. 1-8, IEEE, April 2010. Article . </a:t>
            </a:r>
            <a:endParaRPr lang="en-US" dirty="0" smtClean="0">
              <a:latin typeface="Times New Roman" pitchFamily="18" charset="0"/>
              <a:cs typeface="Times New Roman" pitchFamily="18" charset="0"/>
            </a:endParaRPr>
          </a:p>
          <a:p>
            <a:pPr algn="just">
              <a:buFont typeface="Wingdings" pitchFamily="2" charset="2"/>
              <a:buChar char="§"/>
            </a:pP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a:t>
            </a:r>
            <a:r>
              <a:rPr lang="en-US" dirty="0" smtClean="0">
                <a:latin typeface="Times New Roman" pitchFamily="18" charset="0"/>
                <a:cs typeface="Times New Roman" pitchFamily="18" charset="0"/>
              </a:rPr>
              <a:t>, M., </a:t>
            </a:r>
            <a:r>
              <a:rPr lang="en-US" dirty="0" err="1" smtClean="0">
                <a:latin typeface="Times New Roman" pitchFamily="18" charset="0"/>
                <a:cs typeface="Times New Roman" pitchFamily="18" charset="0"/>
              </a:rPr>
              <a:t>Elahi</a:t>
            </a:r>
            <a:r>
              <a:rPr lang="en-US" dirty="0" smtClean="0">
                <a:latin typeface="Times New Roman" pitchFamily="18" charset="0"/>
                <a:cs typeface="Times New Roman" pitchFamily="18" charset="0"/>
              </a:rPr>
              <a:t>, M., </a:t>
            </a:r>
            <a:r>
              <a:rPr lang="en-US" dirty="0" err="1" smtClean="0">
                <a:latin typeface="Times New Roman" pitchFamily="18" charset="0"/>
                <a:cs typeface="Times New Roman" pitchFamily="18" charset="0"/>
              </a:rPr>
              <a:t>Fernaández-Tobías</a:t>
            </a:r>
            <a:r>
              <a:rPr lang="en-US" dirty="0" smtClean="0">
                <a:latin typeface="Times New Roman" pitchFamily="18" charset="0"/>
                <a:cs typeface="Times New Roman" pitchFamily="18" charset="0"/>
              </a:rPr>
              <a:t>, I., Ricci, F., &amp; Massimo, D., “Using tags and latent factors in a food recommender system,” in Proc. of the 5th International Conference on Digital Health, pp. 105-112, ACM., May 2015</a:t>
            </a:r>
            <a:r>
              <a:rPr lang="en-US" dirty="0" smtClean="0">
                <a:latin typeface="Times New Roman" pitchFamily="18" charset="0"/>
                <a:cs typeface="Times New Roman" pitchFamily="18" charset="0"/>
              </a:rPr>
              <a:t>.</a:t>
            </a:r>
          </a:p>
          <a:p>
            <a:pPr algn="just">
              <a:buFont typeface="Wingdings" pitchFamily="2" charset="2"/>
              <a:buChar char="§"/>
            </a:pP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Freyne</a:t>
            </a:r>
            <a:r>
              <a:rPr lang="en-US" dirty="0" smtClean="0">
                <a:latin typeface="Times New Roman" pitchFamily="18" charset="0"/>
                <a:cs typeface="Times New Roman" pitchFamily="18" charset="0"/>
              </a:rPr>
              <a:t>, J., &amp; </a:t>
            </a:r>
            <a:r>
              <a:rPr lang="en-US" dirty="0" err="1" smtClean="0">
                <a:latin typeface="Times New Roman" pitchFamily="18" charset="0"/>
                <a:cs typeface="Times New Roman" pitchFamily="18" charset="0"/>
              </a:rPr>
              <a:t>Berkovsky</a:t>
            </a:r>
            <a:r>
              <a:rPr lang="en-US" dirty="0" smtClean="0">
                <a:latin typeface="Times New Roman" pitchFamily="18" charset="0"/>
                <a:cs typeface="Times New Roman" pitchFamily="18" charset="0"/>
              </a:rPr>
              <a:t>, S., “Evaluating recommender systems for supportive technologies,” User Modeling and Adaptation for Daily Routines, pp. 195-217, Springer London, 2013. </a:t>
            </a:r>
          </a:p>
          <a:p>
            <a:pPr algn="just">
              <a:buFont typeface="Wingdings" pitchFamily="2" charset="2"/>
              <a:buChar char="§"/>
            </a:pP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6" name="TextBox 5"/>
          <p:cNvSpPr txBox="1"/>
          <p:nvPr/>
        </p:nvSpPr>
        <p:spPr>
          <a:xfrm>
            <a:off x="609600" y="1295400"/>
            <a:ext cx="7543800" cy="5355312"/>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This project own data set is prepared based on various high and low values of vitamins from (vitamin a, </a:t>
            </a:r>
            <a:r>
              <a:rPr lang="en-US" dirty="0" err="1" smtClean="0">
                <a:latin typeface="Times New Roman" pitchFamily="18" charset="0"/>
                <a:cs typeface="Times New Roman" pitchFamily="18" charset="0"/>
              </a:rPr>
              <a:t>b,c,d,e,k</a:t>
            </a:r>
            <a:r>
              <a:rPr lang="en-US" dirty="0" smtClean="0">
                <a:latin typeface="Times New Roman" pitchFamily="18" charset="0"/>
                <a:cs typeface="Times New Roman" pitchFamily="18" charset="0"/>
              </a:rPr>
              <a:t> ) and features are divided from normal and abnormal conditions of vitamins and labels are divided in to 0 and 1 as normal and abnormal.  Another dataset is prepared based on combination of various vitamins and their deficiency and food to be recommended based on which vitamin is deficient. In this project multiple classifier algorithms are used ( </a:t>
            </a:r>
            <a:r>
              <a:rPr lang="en-US" dirty="0" err="1" smtClean="0">
                <a:latin typeface="Times New Roman" pitchFamily="18" charset="0"/>
                <a:cs typeface="Times New Roman" pitchFamily="18" charset="0"/>
              </a:rPr>
              <a:t>knn</a:t>
            </a:r>
            <a:r>
              <a:rPr lang="en-US" dirty="0" smtClean="0">
                <a:latin typeface="Times New Roman" pitchFamily="18" charset="0"/>
                <a:cs typeface="Times New Roman" pitchFamily="18" charset="0"/>
              </a:rPr>
              <a:t>, decision tree, random forest, logistic regression, voting classifier)  </a:t>
            </a:r>
            <a:r>
              <a:rPr lang="en-US" dirty="0" err="1" smtClean="0">
                <a:latin typeface="Times New Roman" pitchFamily="18" charset="0"/>
                <a:cs typeface="Times New Roman" pitchFamily="18" charset="0"/>
              </a:rPr>
              <a:t>ensembled</a:t>
            </a:r>
            <a:r>
              <a:rPr lang="en-US" dirty="0" smtClean="0">
                <a:latin typeface="Times New Roman" pitchFamily="18" charset="0"/>
                <a:cs typeface="Times New Roman" pitchFamily="18" charset="0"/>
              </a:rPr>
              <a:t> algorithm is used to combine multiple algorithms and train a new algorithm. Accuracy of each algorithm is calculated and best algorithm is used for prediction purpose. Prediction is shown using flask web application which will detect deficiency of vitamin and recommend type of food to be taken on various combinations.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6" name="TextBox 5"/>
          <p:cNvSpPr txBox="1"/>
          <p:nvPr/>
        </p:nvSpPr>
        <p:spPr>
          <a:xfrm>
            <a:off x="533400" y="1295400"/>
            <a:ext cx="8229600" cy="5078313"/>
          </a:xfrm>
          <a:prstGeom prst="rect">
            <a:avLst/>
          </a:prstGeom>
          <a:noFill/>
        </p:spPr>
        <p:txBody>
          <a:bodyPr wrap="square" rtlCol="0">
            <a:spAutoFit/>
          </a:bodyPr>
          <a:lstStyle/>
          <a:p>
            <a:pPr algn="just">
              <a:lnSpc>
                <a:spcPct val="150000"/>
              </a:lnSpc>
            </a:pPr>
            <a:r>
              <a:rPr lang="en-IN" dirty="0" smtClean="0">
                <a:latin typeface="Times New Roman" pitchFamily="18" charset="0"/>
                <a:cs typeface="Times New Roman" pitchFamily="18" charset="0"/>
              </a:rPr>
              <a:t>A study by WHO reports that inadequate and imbalanced intake of food causes around 9% of heart attack deaths, about 11% of ischemic heart disease deaths, and 14% of gastrointestinal cancer deaths worldwide. Moreover, around 0.25 billion children are suffering from different types deficiency from Vitamin-A to vitamin -k </a:t>
            </a:r>
            <a:r>
              <a:rPr lang="en-IN" dirty="0" err="1" smtClean="0">
                <a:latin typeface="Times New Roman" pitchFamily="18" charset="0"/>
                <a:cs typeface="Times New Roman" pitchFamily="18" charset="0"/>
              </a:rPr>
              <a:t>deficiency.The</a:t>
            </a:r>
            <a:r>
              <a:rPr lang="en-IN" dirty="0" smtClean="0">
                <a:latin typeface="Times New Roman" pitchFamily="18" charset="0"/>
                <a:cs typeface="Times New Roman" pitchFamily="18" charset="0"/>
              </a:rPr>
              <a:t> recommender system deals with a large volume of information present from the dataset</a:t>
            </a:r>
            <a:r>
              <a:rPr lang="en-IN" dirty="0" smtClean="0">
                <a:latin typeface="Times New Roman" pitchFamily="18" charset="0"/>
                <a:cs typeface="Times New Roman" pitchFamily="18" charset="0"/>
              </a:rPr>
              <a:t>.</a:t>
            </a:r>
          </a:p>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IN" dirty="0" smtClean="0">
                <a:latin typeface="Times New Roman" pitchFamily="18" charset="0"/>
                <a:cs typeface="Times New Roman" pitchFamily="18" charset="0"/>
              </a:rPr>
              <a:t>The fast-food consumption rate is alarmingly high and this consequently has led to the intake of unhealthy food. Hence it has become very essential for people to have a good balanced nutritional healthy diet. But in this fast pace generation not everyone has the time and money to spend on personal dietician and nutrition who will look upon and take care of their health by advising them a healthy diet plan according to the individual personal information.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4" name="TextBox 3"/>
          <p:cNvSpPr txBox="1"/>
          <p:nvPr/>
        </p:nvSpPr>
        <p:spPr>
          <a:xfrm>
            <a:off x="533400" y="1447800"/>
            <a:ext cx="8001000" cy="4385816"/>
          </a:xfrm>
          <a:prstGeom prst="rect">
            <a:avLst/>
          </a:prstGeom>
          <a:noFill/>
        </p:spPr>
        <p:txBody>
          <a:bodyPr wrap="square" rtlCol="0">
            <a:spAutoFit/>
          </a:bodyPr>
          <a:lstStyle/>
          <a:p>
            <a:pPr algn="just" fontAlgn="t">
              <a:lnSpc>
                <a:spcPct val="150000"/>
              </a:lnSpc>
            </a:pPr>
            <a:r>
              <a:rPr lang="en-US" dirty="0" smtClean="0">
                <a:latin typeface="Times New Roman" pitchFamily="18" charset="0"/>
                <a:cs typeface="Times New Roman" pitchFamily="18" charset="0"/>
              </a:rPr>
              <a:t>This technology is designed to uncover hidden patterns and client eating habits from various data sources. This approach will aid in tracking and improving an individual's health as well as the types of food that they should avoid in order to reduce their chance of disease.</a:t>
            </a:r>
          </a:p>
          <a:p>
            <a:pPr algn="just" fontAlgn="t">
              <a:lnSpc>
                <a:spcPct val="150000"/>
              </a:lnSpc>
            </a:pPr>
            <a:endParaRPr lang="en-US" dirty="0" smtClean="0">
              <a:latin typeface="Times New Roman" pitchFamily="18" charset="0"/>
              <a:cs typeface="Times New Roman" pitchFamily="18" charset="0"/>
            </a:endParaRPr>
          </a:p>
          <a:p>
            <a:pPr algn="just" fontAlgn="t">
              <a:lnSpc>
                <a:spcPct val="150000"/>
              </a:lnSpc>
            </a:pPr>
            <a:r>
              <a:rPr lang="en-US" dirty="0" smtClean="0">
                <a:latin typeface="Times New Roman" pitchFamily="18" charset="0"/>
                <a:cs typeface="Times New Roman" pitchFamily="18" charset="0"/>
              </a:rPr>
              <a:t>In this article, we highlight the issue of selection of proper diet that must fulfill patients’ nutrition requirements. To address this issue, we present a cloud based food recommendation system, called Diet-Right, for dietary recommendations based on users’ pathological reports.</a:t>
            </a:r>
          </a:p>
          <a:p>
            <a:r>
              <a:rPr lang="en-US" dirty="0" smtClean="0"/>
              <a:t/>
            </a:r>
            <a:br>
              <a:rPr lang="en-US" dirty="0" smtClean="0"/>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10100</TotalTime>
  <Words>1291</Words>
  <Application>Microsoft Office PowerPoint</Application>
  <PresentationFormat>On-screen Show (4:3)</PresentationFormat>
  <Paragraphs>100</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deeksha</cp:lastModifiedBy>
  <cp:revision>729</cp:revision>
  <dcterms:modified xsi:type="dcterms:W3CDTF">2023-10-26T08:38:37Z</dcterms:modified>
</cp:coreProperties>
</file>