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3"/>
  </p:notesMasterIdLst>
  <p:sldIdLst>
    <p:sldId id="256" r:id="rId2"/>
    <p:sldId id="258" r:id="rId3"/>
    <p:sldId id="276" r:id="rId4"/>
    <p:sldId id="294" r:id="rId5"/>
    <p:sldId id="295" r:id="rId6"/>
    <p:sldId id="293" r:id="rId7"/>
    <p:sldId id="274" r:id="rId8"/>
    <p:sldId id="275" r:id="rId9"/>
    <p:sldId id="278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</p:sldIdLst>
  <p:sldSz cx="9144000" cy="6858000" type="screen4x3"/>
  <p:notesSz cx="6808788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2D5"/>
    <a:srgbClr val="436BDB"/>
    <a:srgbClr val="4790C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-15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50" d="100"/>
          <a:sy n="150" d="100"/>
        </p:scale>
        <p:origin x="-2496" y="-24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B4D39-4B89-42F2-A1E6-658F9571729E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879" y="4784835"/>
            <a:ext cx="54470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737" y="9443662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84007-3C5D-4B48-BACE-0A12F581DB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11" name="슬라이드 이미지 개체 틀 10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0868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84007-3C5D-4B48-BACE-0A12F581DB7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alr - 제목,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" y="660400"/>
            <a:ext cx="9144000" cy="5723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3038" y="736364"/>
            <a:ext cx="8657967" cy="5003150"/>
          </a:xfrm>
        </p:spPr>
        <p:txBody>
          <a:bodyPr lIns="108000"/>
          <a:lstStyle>
            <a:lvl1pPr>
              <a:defRPr sz="1800" baseline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8288" indent="-228600">
              <a:defRPr sz="1600" baseline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88900" indent="242888">
              <a:defRPr sz="1400" baseline="0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3pPr>
            <a:lvl4pPr marL="134938" indent="258763">
              <a:defRPr sz="1500"/>
            </a:lvl4pPr>
            <a:lvl5pPr marL="447675" indent="-258763">
              <a:defRPr sz="1500"/>
            </a:lvl5pPr>
          </a:lstStyle>
          <a:p>
            <a:pPr lvl="0"/>
            <a:r>
              <a:rPr lang="en-US" dirty="0" smtClean="0"/>
              <a:t>Master 1</a:t>
            </a:r>
          </a:p>
          <a:p>
            <a:pPr lvl="1"/>
            <a:r>
              <a:rPr lang="en-US" dirty="0" smtClean="0"/>
              <a:t>Master 2</a:t>
            </a:r>
          </a:p>
          <a:p>
            <a:pPr lvl="2"/>
            <a:r>
              <a:rPr lang="en-US" dirty="0" smtClean="0"/>
              <a:t>Master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3723" y="6364152"/>
            <a:ext cx="3927349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defRPr>
            </a:lvl1pPr>
          </a:lstStyle>
          <a:p>
            <a:fld id="{C91FD175-7A5D-4F27-9804-2053F93FDAB1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| </a:t>
            </a:r>
            <a:r>
              <a:rPr lang="en-US" altLang="ko-KR" sz="1050" b="1" smtClean="0">
                <a:latin typeface="Calibri" panose="020F0502020204030204" pitchFamily="34" charset="0"/>
              </a:rPr>
              <a:t>Solar Street </a:t>
            </a:r>
            <a:r>
              <a:rPr lang="en-US" altLang="ko-KR" sz="105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D:\32_sy인도네시아\logo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1806" y="6433752"/>
            <a:ext cx="932928" cy="292528"/>
          </a:xfrm>
          <a:prstGeom prst="rect">
            <a:avLst/>
          </a:prstGeom>
          <a:noFill/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2558" y="-77412"/>
            <a:ext cx="7886700" cy="897617"/>
          </a:xfrm>
        </p:spPr>
        <p:txBody>
          <a:bodyPr>
            <a:normAutofit/>
          </a:bodyPr>
          <a:lstStyle>
            <a:lvl1pPr>
              <a:defRPr sz="1900" b="0">
                <a:solidFill>
                  <a:schemeClr val="tx1"/>
                </a:solidFill>
                <a:effectLst/>
                <a:latin typeface="Adobe Heiti Std R" pitchFamily="34" charset="-128"/>
              </a:defRPr>
            </a:lvl1pPr>
          </a:lstStyle>
          <a:p>
            <a:r>
              <a:rPr lang="en-US" dirty="0" err="1" smtClean="0"/>
              <a:t>dhfkjdf</a:t>
            </a:r>
            <a:endParaRPr 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617832"/>
            <a:ext cx="9144000" cy="45719"/>
          </a:xfrm>
          <a:prstGeom prst="rect">
            <a:avLst/>
          </a:prstGeom>
          <a:solidFill>
            <a:srgbClr val="65A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5189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alr -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1" y="660401"/>
            <a:ext cx="9144000" cy="5715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3723" y="6364152"/>
            <a:ext cx="3927349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defRPr>
            </a:lvl1pPr>
          </a:lstStyle>
          <a:p>
            <a:fld id="{C91FD175-7A5D-4F27-9804-2053F93FDAB1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| </a:t>
            </a:r>
            <a:r>
              <a:rPr lang="en-US" altLang="ko-KR" sz="1050" b="1" smtClean="0">
                <a:latin typeface="Calibri" panose="020F0502020204030204" pitchFamily="34" charset="0"/>
              </a:rPr>
              <a:t>Solar Street </a:t>
            </a:r>
            <a:r>
              <a:rPr lang="en-US" altLang="ko-KR" sz="105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pic>
        <p:nvPicPr>
          <p:cNvPr id="10" name="Picture 2" descr="D:\32_sy인도네시아\logo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1806" y="6433752"/>
            <a:ext cx="932928" cy="292528"/>
          </a:xfrm>
          <a:prstGeom prst="rect">
            <a:avLst/>
          </a:prstGeom>
          <a:noFill/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32558" y="-77412"/>
            <a:ext cx="7886700" cy="897617"/>
          </a:xfrm>
        </p:spPr>
        <p:txBody>
          <a:bodyPr>
            <a:normAutofit/>
          </a:bodyPr>
          <a:lstStyle>
            <a:lvl1pPr>
              <a:defRPr sz="1900" b="0">
                <a:solidFill>
                  <a:schemeClr val="tx1"/>
                </a:solidFill>
                <a:effectLst/>
                <a:latin typeface="Adobe Heiti Std R" pitchFamily="34" charset="-128"/>
              </a:defRPr>
            </a:lvl1pPr>
          </a:lstStyle>
          <a:p>
            <a:r>
              <a:rPr lang="en-US" dirty="0" err="1" smtClean="0"/>
              <a:t>dhfkjdf</a:t>
            </a:r>
            <a:endParaRPr 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17832"/>
            <a:ext cx="9144000" cy="45719"/>
          </a:xfrm>
          <a:prstGeom prst="rect">
            <a:avLst/>
          </a:prstGeom>
          <a:solidFill>
            <a:srgbClr val="65A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4272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alr - 제목, 그림,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1" y="1705232"/>
            <a:ext cx="9144000" cy="4679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373229" y="2041306"/>
            <a:ext cx="2538543" cy="4040180"/>
          </a:xfrm>
          <a:prstGeom prst="rect">
            <a:avLst/>
          </a:prstGeom>
          <a:solidFill>
            <a:schemeClr val="tx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8324" y="765652"/>
            <a:ext cx="8633254" cy="726437"/>
          </a:xfrm>
        </p:spPr>
        <p:txBody>
          <a:bodyPr lIns="108000"/>
          <a:lstStyle>
            <a:lvl1pPr>
              <a:defRPr sz="1800" baseline="0">
                <a:solidFill>
                  <a:schemeClr val="tx1"/>
                </a:solidFill>
                <a:latin typeface="+mn-lt"/>
              </a:defRPr>
            </a:lvl1pPr>
            <a:lvl2pPr marL="268288" indent="-228600">
              <a:defRPr sz="1400" baseline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defRPr>
            </a:lvl2pPr>
            <a:lvl3pPr marL="88900" indent="242888">
              <a:defRPr sz="1600"/>
            </a:lvl3pPr>
            <a:lvl4pPr marL="134938" indent="258763">
              <a:defRPr sz="1500"/>
            </a:lvl4pPr>
            <a:lvl5pPr marL="447675" indent="-258763">
              <a:defRPr sz="1500"/>
            </a:lvl5pPr>
          </a:lstStyle>
          <a:p>
            <a:pPr lvl="0"/>
            <a:r>
              <a:rPr lang="en-US" dirty="0" smtClean="0"/>
              <a:t>Master 1</a:t>
            </a:r>
          </a:p>
          <a:p>
            <a:pPr lvl="1"/>
            <a:r>
              <a:rPr lang="en-US" dirty="0" smtClean="0"/>
              <a:t>Master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3723" y="6364152"/>
            <a:ext cx="3927349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defRPr>
            </a:lvl1pPr>
          </a:lstStyle>
          <a:p>
            <a:fld id="{C91FD175-7A5D-4F27-9804-2053F93FDAB1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| </a:t>
            </a:r>
            <a:r>
              <a:rPr lang="en-US" altLang="ko-KR" sz="1050" b="1" smtClean="0">
                <a:latin typeface="Calibri" panose="020F0502020204030204" pitchFamily="34" charset="0"/>
              </a:rPr>
              <a:t>Solar Street </a:t>
            </a:r>
            <a:r>
              <a:rPr lang="en-US" altLang="ko-KR" sz="105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88324" y="1705232"/>
            <a:ext cx="8641492" cy="4389569"/>
          </a:xfrm>
          <a:solidFill>
            <a:schemeClr val="tx1"/>
          </a:solidFill>
        </p:spPr>
        <p:txBody>
          <a:bodyPr lIns="108000"/>
          <a:lstStyle>
            <a:lvl1pPr>
              <a:defRPr sz="1800">
                <a:solidFill>
                  <a:srgbClr val="65A2D5"/>
                </a:solidFill>
              </a:defRPr>
            </a:lvl1pPr>
            <a:lvl2pPr marL="268288" indent="-228600">
              <a:defRPr sz="1700"/>
            </a:lvl2pPr>
            <a:lvl3pPr marL="88900" indent="242888">
              <a:defRPr sz="1600"/>
            </a:lvl3pPr>
            <a:lvl4pPr marL="134938" indent="258763">
              <a:defRPr sz="1500"/>
            </a:lvl4pPr>
            <a:lvl5pPr marL="447675" indent="-258763">
              <a:defRPr sz="1500"/>
            </a:lvl5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76086" y="2059459"/>
            <a:ext cx="2545492" cy="4053017"/>
          </a:xfrm>
        </p:spPr>
        <p:txBody>
          <a:bodyPr lIns="108000">
            <a:normAutofit/>
          </a:bodyPr>
          <a:lstStyle>
            <a:lvl1pPr>
              <a:defRPr sz="1200" baseline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268288" indent="-228600">
              <a:defRPr sz="1700"/>
            </a:lvl2pPr>
            <a:lvl3pPr marL="88900" indent="242888">
              <a:defRPr sz="1600"/>
            </a:lvl3pPr>
            <a:lvl4pPr marL="134938" indent="258763">
              <a:defRPr sz="1500"/>
            </a:lvl4pPr>
            <a:lvl5pPr marL="447675" indent="-258763">
              <a:defRPr sz="1500"/>
            </a:lvl5pPr>
          </a:lstStyle>
          <a:p>
            <a:pPr lvl="0"/>
            <a:r>
              <a:rPr lang="en-US" dirty="0" smtClean="0"/>
              <a:t>Master 1</a:t>
            </a:r>
            <a:endParaRPr 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6367850" y="1705232"/>
            <a:ext cx="2776150" cy="362465"/>
          </a:xfrm>
          <a:prstGeom prst="rect">
            <a:avLst/>
          </a:prstGeom>
          <a:solidFill>
            <a:srgbClr val="65A2D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dirty="0" smtClean="0"/>
              <a:t>     Description</a:t>
            </a:r>
            <a:endParaRPr lang="ko-KR" altLang="en-US" sz="1400" dirty="0"/>
          </a:p>
        </p:txBody>
      </p:sp>
      <p:pic>
        <p:nvPicPr>
          <p:cNvPr id="14" name="Picture 2" descr="D:\32_sy인도네시아\logo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1806" y="6433752"/>
            <a:ext cx="932928" cy="292528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 userDrawn="1"/>
        </p:nvSpPr>
        <p:spPr>
          <a:xfrm>
            <a:off x="0" y="617832"/>
            <a:ext cx="9144000" cy="45719"/>
          </a:xfrm>
          <a:prstGeom prst="rect">
            <a:avLst/>
          </a:prstGeom>
          <a:solidFill>
            <a:srgbClr val="65A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32558" y="-77412"/>
            <a:ext cx="7886700" cy="897617"/>
          </a:xfrm>
        </p:spPr>
        <p:txBody>
          <a:bodyPr>
            <a:normAutofit/>
          </a:bodyPr>
          <a:lstStyle>
            <a:lvl1pPr>
              <a:defRPr sz="1900" b="0">
                <a:solidFill>
                  <a:schemeClr val="tx1"/>
                </a:solidFill>
                <a:effectLst/>
                <a:latin typeface="Adobe Heiti Std R" pitchFamily="34" charset="-128"/>
              </a:defRPr>
            </a:lvl1pPr>
          </a:lstStyle>
          <a:p>
            <a:r>
              <a:rPr lang="en-US" dirty="0" err="1" smtClean="0"/>
              <a:t>dhfkjdf</a:t>
            </a:r>
            <a:endParaRPr lang="en-US" dirty="0"/>
          </a:p>
        </p:txBody>
      </p:sp>
      <p:pic>
        <p:nvPicPr>
          <p:cNvPr id="18" name="Picture 8" descr="D:\32_sy인도네시아\이미지\PNG\Grey\@1x\092_Pin-unpinned5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5612" y="1791036"/>
            <a:ext cx="177800" cy="177800"/>
          </a:xfrm>
          <a:prstGeom prst="rect">
            <a:avLst/>
          </a:prstGeom>
          <a:noFill/>
        </p:spPr>
      </p:pic>
      <p:cxnSp>
        <p:nvCxnSpPr>
          <p:cNvPr id="21" name="직선 연결선 20"/>
          <p:cNvCxnSpPr/>
          <p:nvPr userDrawn="1"/>
        </p:nvCxnSpPr>
        <p:spPr>
          <a:xfrm rot="5400000">
            <a:off x="4210523" y="4224369"/>
            <a:ext cx="4319908" cy="0"/>
          </a:xfrm>
          <a:prstGeom prst="line">
            <a:avLst/>
          </a:prstGeom>
          <a:ln>
            <a:solidFill>
              <a:srgbClr val="65A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232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alr - 제목,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" y="660400"/>
            <a:ext cx="9144000" cy="5723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276" y="913704"/>
            <a:ext cx="8682681" cy="726437"/>
          </a:xfrm>
        </p:spPr>
        <p:txBody>
          <a:bodyPr lIns="108000"/>
          <a:lstStyle>
            <a:lvl1pPr>
              <a:defRPr sz="1800" baseline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8288" indent="-228600">
              <a:defRPr sz="1400" baseline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defRPr>
            </a:lvl2pPr>
            <a:lvl3pPr marL="88900" indent="242888">
              <a:defRPr sz="1600"/>
            </a:lvl3pPr>
            <a:lvl4pPr marL="134938" indent="258763">
              <a:defRPr sz="1500"/>
            </a:lvl4pPr>
            <a:lvl5pPr marL="447675" indent="-258763">
              <a:defRPr sz="1500"/>
            </a:lvl5pPr>
          </a:lstStyle>
          <a:p>
            <a:pPr lvl="0"/>
            <a:r>
              <a:rPr lang="en-US" dirty="0" smtClean="0"/>
              <a:t>Master 1</a:t>
            </a:r>
          </a:p>
          <a:p>
            <a:pPr lvl="1"/>
            <a:r>
              <a:rPr lang="en-US" dirty="0" smtClean="0"/>
              <a:t>Master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3723" y="6364152"/>
            <a:ext cx="3927349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defRPr>
            </a:lvl1pPr>
          </a:lstStyle>
          <a:p>
            <a:fld id="{C91FD175-7A5D-4F27-9804-2053F93FDAB1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| </a:t>
            </a:r>
            <a:r>
              <a:rPr lang="en-US" altLang="ko-KR" sz="1050" b="1" smtClean="0">
                <a:latin typeface="Calibri" panose="020F0502020204030204" pitchFamily="34" charset="0"/>
              </a:rPr>
              <a:t>Solar Street </a:t>
            </a:r>
            <a:r>
              <a:rPr lang="en-US" altLang="ko-KR" sz="105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337751" y="1902941"/>
            <a:ext cx="8641492" cy="4191859"/>
          </a:xfrm>
        </p:spPr>
        <p:txBody>
          <a:bodyPr lIns="108000"/>
          <a:lstStyle>
            <a:lvl1pPr>
              <a:defRPr sz="18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268288" indent="-228600">
              <a:defRPr sz="1700"/>
            </a:lvl2pPr>
            <a:lvl3pPr marL="88900" indent="242888">
              <a:defRPr sz="1600"/>
            </a:lvl3pPr>
            <a:lvl4pPr marL="134938" indent="258763">
              <a:defRPr sz="1500"/>
            </a:lvl4pPr>
            <a:lvl5pPr marL="447675" indent="-258763">
              <a:defRPr sz="1500"/>
            </a:lvl5pPr>
          </a:lstStyle>
          <a:p>
            <a:pPr lvl="0"/>
            <a:endParaRPr lang="en-US" dirty="0"/>
          </a:p>
        </p:txBody>
      </p:sp>
      <p:pic>
        <p:nvPicPr>
          <p:cNvPr id="11" name="Picture 2" descr="D:\32_sy인도네시아\logo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1806" y="6433752"/>
            <a:ext cx="932928" cy="292528"/>
          </a:xfrm>
          <a:prstGeom prst="rect">
            <a:avLst/>
          </a:prstGeom>
          <a:noFill/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32558" y="-77412"/>
            <a:ext cx="7886700" cy="897617"/>
          </a:xfrm>
        </p:spPr>
        <p:txBody>
          <a:bodyPr>
            <a:normAutofit/>
          </a:bodyPr>
          <a:lstStyle>
            <a:lvl1pPr>
              <a:defRPr sz="1900" b="0">
                <a:solidFill>
                  <a:schemeClr val="tx1"/>
                </a:solidFill>
                <a:effectLst/>
                <a:latin typeface="Adobe Heiti Std R" pitchFamily="34" charset="-128"/>
              </a:defRPr>
            </a:lvl1pPr>
          </a:lstStyle>
          <a:p>
            <a:r>
              <a:rPr lang="en-US" dirty="0" err="1" smtClean="0"/>
              <a:t>dhfkjdf</a:t>
            </a:r>
            <a:endParaRPr lang="en-US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17832"/>
            <a:ext cx="9144000" cy="45719"/>
          </a:xfrm>
          <a:prstGeom prst="rect">
            <a:avLst/>
          </a:prstGeom>
          <a:solidFill>
            <a:srgbClr val="65A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94636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| </a:t>
            </a:r>
            <a:r>
              <a:rPr lang="en-US" altLang="ko-KR" sz="1050" b="1" smtClean="0">
                <a:solidFill>
                  <a:srgbClr val="4790CD"/>
                </a:solidFill>
                <a:latin typeface="Calibri" panose="020F0502020204030204" pitchFamily="34" charset="0"/>
              </a:rPr>
              <a:t>Solar Street </a:t>
            </a:r>
            <a:r>
              <a:rPr lang="en-US" altLang="ko-KR" sz="105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415505" y="865771"/>
            <a:ext cx="7570255" cy="10550"/>
          </a:xfrm>
          <a:prstGeom prst="line">
            <a:avLst/>
          </a:prstGeom>
          <a:ln w="28575">
            <a:solidFill>
              <a:srgbClr val="65A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58681" y="6408604"/>
            <a:ext cx="6899696" cy="0"/>
          </a:xfrm>
          <a:prstGeom prst="line">
            <a:avLst/>
          </a:prstGeom>
          <a:ln w="9525">
            <a:solidFill>
              <a:srgbClr val="65A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D:\32_sy인도네시아\logo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1806" y="6433752"/>
            <a:ext cx="932928" cy="29252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13723" y="6364152"/>
            <a:ext cx="3927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65A2D5"/>
                </a:solidFill>
                <a:latin typeface="+mn-ea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1FD175-7A5D-4F27-9804-2053F93FDAB1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en-US" altLang="ko-KR" sz="1050" b="1" dirty="0" smtClean="0">
                <a:solidFill>
                  <a:srgbClr val="4790CD"/>
                </a:solidFill>
                <a:latin typeface="Calibri" panose="020F0502020204030204" pitchFamily="34" charset="0"/>
              </a:rPr>
              <a:t>Solar Street </a:t>
            </a:r>
            <a:r>
              <a:rPr lang="en-US" altLang="ko-KR" sz="1050" dirty="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pic>
        <p:nvPicPr>
          <p:cNvPr id="13" name="Picture 2" descr="D:\32_sy인도네시아\logo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1806" y="6433752"/>
            <a:ext cx="932928" cy="292528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91FD175-7A5D-4F27-9804-2053F93FDA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91FD175-7A5D-4F27-9804-2053F93FDA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73" r:id="rId15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42" y="8965"/>
            <a:ext cx="9131317" cy="68580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721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2558" y="-50823"/>
            <a:ext cx="7886700" cy="897617"/>
          </a:xfrm>
        </p:spPr>
        <p:txBody>
          <a:bodyPr/>
          <a:lstStyle/>
          <a:p>
            <a:r>
              <a:rPr lang="en-US" altLang="ko-KR" dirty="0"/>
              <a:t>4. Screen shot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3) Monitoring &gt; </a:t>
            </a:r>
            <a:r>
              <a:rPr lang="en-US" altLang="ko-KR" dirty="0" smtClean="0"/>
              <a:t>Image Map Search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chemeClr val="tx1">
                    <a:lumMod val="85000"/>
                  </a:schemeClr>
                </a:solidFill>
              </a:rPr>
              <a:t>UpdateTemplate</a:t>
            </a:r>
            <a:endParaRPr lang="ko-KR" alt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| </a:t>
            </a:r>
            <a:r>
              <a:rPr lang="en-US" altLang="ko-KR" sz="1050" b="1" smtClean="0">
                <a:solidFill>
                  <a:srgbClr val="4790CD"/>
                </a:solidFill>
                <a:latin typeface="Calibri" panose="020F0502020204030204" pitchFamily="34" charset="0"/>
              </a:rPr>
              <a:t>Solar Street </a:t>
            </a:r>
            <a:r>
              <a:rPr lang="en-US" altLang="ko-KR" sz="105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333" y="1852611"/>
            <a:ext cx="5522334" cy="4417867"/>
          </a:xfrm>
        </p:spPr>
      </p:pic>
      <p:sp>
        <p:nvSpPr>
          <p:cNvPr id="10" name="내용 개체 틀 9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Template</a:t>
            </a:r>
            <a:endParaRPr lang="en-US" altLang="ko-KR" dirty="0"/>
          </a:p>
          <a:p>
            <a:r>
              <a:rPr lang="en-US" altLang="ko-KR" dirty="0" err="1" smtClean="0"/>
              <a:t>CatCat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841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2558" y="-50823"/>
            <a:ext cx="7886700" cy="897617"/>
          </a:xfrm>
        </p:spPr>
        <p:txBody>
          <a:bodyPr/>
          <a:lstStyle/>
          <a:p>
            <a:r>
              <a:rPr lang="en-US" altLang="ko-KR" dirty="0"/>
              <a:t>4. Screen shot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3) Monitoring &gt; </a:t>
            </a:r>
            <a:r>
              <a:rPr lang="en-US" altLang="ko-KR" dirty="0" smtClean="0"/>
              <a:t>Image Map Search &gt; Device List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chemeClr val="tx1">
                    <a:lumMod val="85000"/>
                  </a:schemeClr>
                </a:solidFill>
              </a:rPr>
              <a:t>UpdateTemplate</a:t>
            </a:r>
            <a:endParaRPr lang="ko-KR" alt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| </a:t>
            </a:r>
            <a:r>
              <a:rPr lang="en-US" altLang="ko-KR" sz="1050" b="1" smtClean="0">
                <a:solidFill>
                  <a:srgbClr val="4790CD"/>
                </a:solidFill>
                <a:latin typeface="Calibri" panose="020F0502020204030204" pitchFamily="34" charset="0"/>
              </a:rPr>
              <a:t>Solar Street </a:t>
            </a:r>
            <a:r>
              <a:rPr lang="en-US" altLang="ko-KR" sz="105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867" y="1852612"/>
            <a:ext cx="5513866" cy="4411093"/>
          </a:xfrm>
        </p:spPr>
      </p:pic>
      <p:sp>
        <p:nvSpPr>
          <p:cNvPr id="10" name="내용 개체 틀 9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Template</a:t>
            </a:r>
            <a:endParaRPr lang="en-US" altLang="ko-KR" dirty="0"/>
          </a:p>
          <a:p>
            <a:r>
              <a:rPr lang="en-US" altLang="ko-KR" dirty="0" err="1" smtClean="0"/>
              <a:t>CatCat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107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2558" y="-68241"/>
            <a:ext cx="7886700" cy="897617"/>
          </a:xfrm>
        </p:spPr>
        <p:txBody>
          <a:bodyPr/>
          <a:lstStyle/>
          <a:p>
            <a:r>
              <a:rPr lang="en-US" altLang="ko-KR" dirty="0"/>
              <a:t>4. Screen shot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3) Monitoring &gt; </a:t>
            </a:r>
            <a:r>
              <a:rPr lang="en-US" altLang="ko-KR" dirty="0" smtClean="0"/>
              <a:t>Image Map Search &gt; Device List &gt; Device Detail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chemeClr val="tx1">
                    <a:lumMod val="85000"/>
                  </a:schemeClr>
                </a:solidFill>
              </a:rPr>
              <a:t>UpdateTemplate</a:t>
            </a:r>
            <a:endParaRPr lang="ko-KR" alt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| </a:t>
            </a:r>
            <a:r>
              <a:rPr lang="en-US" altLang="ko-KR" sz="1050" b="1" smtClean="0">
                <a:solidFill>
                  <a:srgbClr val="4790CD"/>
                </a:solidFill>
                <a:latin typeface="Calibri" panose="020F0502020204030204" pitchFamily="34" charset="0"/>
              </a:rPr>
              <a:t>Solar Street </a:t>
            </a:r>
            <a:r>
              <a:rPr lang="en-US" altLang="ko-KR" sz="105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866" y="1852613"/>
            <a:ext cx="5496933" cy="4397546"/>
          </a:xfrm>
        </p:spPr>
      </p:pic>
      <p:sp>
        <p:nvSpPr>
          <p:cNvPr id="10" name="내용 개체 틀 9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Template</a:t>
            </a:r>
            <a:endParaRPr lang="en-US" altLang="ko-KR" dirty="0"/>
          </a:p>
          <a:p>
            <a:r>
              <a:rPr lang="en-US" altLang="ko-KR" dirty="0" err="1" smtClean="0"/>
              <a:t>CatCat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929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2558" y="-68241"/>
            <a:ext cx="7886700" cy="897617"/>
          </a:xfrm>
        </p:spPr>
        <p:txBody>
          <a:bodyPr/>
          <a:lstStyle/>
          <a:p>
            <a:r>
              <a:rPr lang="en-US" altLang="ko-KR" dirty="0"/>
              <a:t>4. Screen shot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3) Monitoring &gt; </a:t>
            </a:r>
            <a:r>
              <a:rPr lang="en-US" altLang="ko-KR" dirty="0" smtClean="0"/>
              <a:t>Alarm History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chemeClr val="tx1">
                    <a:lumMod val="85000"/>
                  </a:schemeClr>
                </a:solidFill>
              </a:rPr>
              <a:t>UpdateTemplate</a:t>
            </a:r>
            <a:endParaRPr lang="ko-KR" alt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| </a:t>
            </a:r>
            <a:r>
              <a:rPr lang="en-US" altLang="ko-KR" sz="1050" b="1" smtClean="0">
                <a:solidFill>
                  <a:srgbClr val="4790CD"/>
                </a:solidFill>
                <a:latin typeface="Calibri" panose="020F0502020204030204" pitchFamily="34" charset="0"/>
              </a:rPr>
              <a:t>Solar Street </a:t>
            </a:r>
            <a:r>
              <a:rPr lang="en-US" altLang="ko-KR" sz="105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399" y="1844146"/>
            <a:ext cx="5539267" cy="4431414"/>
          </a:xfrm>
        </p:spPr>
      </p:pic>
      <p:sp>
        <p:nvSpPr>
          <p:cNvPr id="10" name="내용 개체 틀 9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Template</a:t>
            </a:r>
            <a:endParaRPr lang="en-US" altLang="ko-KR" dirty="0"/>
          </a:p>
          <a:p>
            <a:r>
              <a:rPr lang="en-US" altLang="ko-KR" dirty="0" err="1" smtClean="0"/>
              <a:t>CatCat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144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2558" y="-59532"/>
            <a:ext cx="7886700" cy="897617"/>
          </a:xfrm>
        </p:spPr>
        <p:txBody>
          <a:bodyPr/>
          <a:lstStyle/>
          <a:p>
            <a:r>
              <a:rPr lang="en-US" altLang="ko-KR" dirty="0"/>
              <a:t>4. Screen shot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4) Control &gt; Group control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chemeClr val="tx1">
                    <a:lumMod val="85000"/>
                  </a:schemeClr>
                </a:solidFill>
              </a:rPr>
              <a:t>UpdateTemplate</a:t>
            </a:r>
            <a:endParaRPr lang="ko-KR" alt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| </a:t>
            </a:r>
            <a:r>
              <a:rPr lang="en-US" altLang="ko-KR" sz="1050" b="1" smtClean="0">
                <a:solidFill>
                  <a:srgbClr val="4790CD"/>
                </a:solidFill>
                <a:latin typeface="Calibri" panose="020F0502020204030204" pitchFamily="34" charset="0"/>
              </a:rPr>
              <a:t>Solar Street </a:t>
            </a:r>
            <a:r>
              <a:rPr lang="en-US" altLang="ko-KR" sz="105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467" y="1827213"/>
            <a:ext cx="5581600" cy="4465280"/>
          </a:xfrm>
        </p:spPr>
      </p:pic>
      <p:sp>
        <p:nvSpPr>
          <p:cNvPr id="10" name="내용 개체 틀 9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Template</a:t>
            </a:r>
            <a:endParaRPr lang="en-US" altLang="ko-KR" dirty="0"/>
          </a:p>
          <a:p>
            <a:r>
              <a:rPr lang="en-US" altLang="ko-KR" dirty="0" err="1" smtClean="0"/>
              <a:t>CatCat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444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2558" y="-59532"/>
            <a:ext cx="7886700" cy="897617"/>
          </a:xfrm>
        </p:spPr>
        <p:txBody>
          <a:bodyPr/>
          <a:lstStyle/>
          <a:p>
            <a:r>
              <a:rPr lang="en-US" altLang="ko-KR" dirty="0"/>
              <a:t>4. Screen shot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) Statistical Analysis &gt; Alarm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eporty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chemeClr val="tx1">
                    <a:lumMod val="85000"/>
                  </a:schemeClr>
                </a:solidFill>
              </a:rPr>
              <a:t>UpdateTemplate</a:t>
            </a:r>
            <a:endParaRPr lang="ko-KR" alt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| </a:t>
            </a:r>
            <a:r>
              <a:rPr lang="en-US" altLang="ko-KR" sz="1050" b="1" smtClean="0">
                <a:solidFill>
                  <a:srgbClr val="4790CD"/>
                </a:solidFill>
                <a:latin typeface="Calibri" panose="020F0502020204030204" pitchFamily="34" charset="0"/>
              </a:rPr>
              <a:t>Solar Street </a:t>
            </a:r>
            <a:r>
              <a:rPr lang="en-US" altLang="ko-KR" sz="105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333" y="1844145"/>
            <a:ext cx="5522334" cy="4417867"/>
          </a:xfrm>
        </p:spPr>
      </p:pic>
      <p:sp>
        <p:nvSpPr>
          <p:cNvPr id="10" name="내용 개체 틀 9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Template</a:t>
            </a:r>
            <a:endParaRPr lang="en-US" altLang="ko-KR" dirty="0"/>
          </a:p>
          <a:p>
            <a:r>
              <a:rPr lang="en-US" altLang="ko-KR" dirty="0" err="1" smtClean="0"/>
              <a:t>CatCat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75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2558" y="-68241"/>
            <a:ext cx="7886700" cy="897617"/>
          </a:xfrm>
        </p:spPr>
        <p:txBody>
          <a:bodyPr/>
          <a:lstStyle/>
          <a:p>
            <a:r>
              <a:rPr lang="en-US" altLang="ko-KR" dirty="0"/>
              <a:t>4. Screen shot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) Statistical Analysis &gt; Chart of Alarm status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chemeClr val="tx1">
                    <a:lumMod val="85000"/>
                  </a:schemeClr>
                </a:solidFill>
              </a:rPr>
              <a:t>UpdateTemplate</a:t>
            </a:r>
            <a:endParaRPr lang="ko-KR" alt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| </a:t>
            </a:r>
            <a:r>
              <a:rPr lang="en-US" altLang="ko-KR" sz="1050" b="1" smtClean="0">
                <a:solidFill>
                  <a:srgbClr val="4790CD"/>
                </a:solidFill>
                <a:latin typeface="Calibri" panose="020F0502020204030204" pitchFamily="34" charset="0"/>
              </a:rPr>
              <a:t>Solar Street </a:t>
            </a:r>
            <a:r>
              <a:rPr lang="en-US" altLang="ko-KR" sz="105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866" y="1827213"/>
            <a:ext cx="5522333" cy="4417866"/>
          </a:xfrm>
        </p:spPr>
      </p:pic>
      <p:sp>
        <p:nvSpPr>
          <p:cNvPr id="10" name="내용 개체 틀 9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Template</a:t>
            </a:r>
            <a:endParaRPr lang="en-US" altLang="ko-KR" dirty="0"/>
          </a:p>
          <a:p>
            <a:r>
              <a:rPr lang="en-US" altLang="ko-KR" dirty="0" err="1" smtClean="0"/>
              <a:t>CatCat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210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2558" y="-59532"/>
            <a:ext cx="7886700" cy="897617"/>
          </a:xfrm>
        </p:spPr>
        <p:txBody>
          <a:bodyPr/>
          <a:lstStyle/>
          <a:p>
            <a:r>
              <a:rPr lang="en-US" altLang="ko-KR" dirty="0"/>
              <a:t>4. Screen shot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6) Settings &gt; Manage members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chemeClr val="tx1">
                    <a:lumMod val="85000"/>
                  </a:schemeClr>
                </a:solidFill>
              </a:rPr>
              <a:t>UpdateTemplate</a:t>
            </a:r>
            <a:endParaRPr lang="ko-KR" alt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| </a:t>
            </a:r>
            <a:r>
              <a:rPr lang="en-US" altLang="ko-KR" sz="1050" b="1" smtClean="0">
                <a:solidFill>
                  <a:srgbClr val="4790CD"/>
                </a:solidFill>
                <a:latin typeface="Calibri" panose="020F0502020204030204" pitchFamily="34" charset="0"/>
              </a:rPr>
              <a:t>Solar Street </a:t>
            </a:r>
            <a:r>
              <a:rPr lang="en-US" altLang="ko-KR" sz="105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8934" y="1818746"/>
            <a:ext cx="5568818" cy="4455054"/>
          </a:xfrm>
        </p:spPr>
      </p:pic>
      <p:sp>
        <p:nvSpPr>
          <p:cNvPr id="10" name="내용 개체 틀 9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Template</a:t>
            </a:r>
            <a:endParaRPr lang="en-US" altLang="ko-KR" dirty="0"/>
          </a:p>
          <a:p>
            <a:r>
              <a:rPr lang="en-US" altLang="ko-KR" dirty="0" err="1" smtClean="0"/>
              <a:t>CatCat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72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2558" y="-42114"/>
            <a:ext cx="7886700" cy="897617"/>
          </a:xfrm>
        </p:spPr>
        <p:txBody>
          <a:bodyPr/>
          <a:lstStyle/>
          <a:p>
            <a:r>
              <a:rPr lang="en-US" altLang="ko-KR" dirty="0"/>
              <a:t>4. Screen shot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7) Mobile &gt; Login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chemeClr val="tx1">
                    <a:lumMod val="85000"/>
                  </a:schemeClr>
                </a:solidFill>
              </a:rPr>
              <a:t>UpdateTemplate</a:t>
            </a:r>
            <a:endParaRPr lang="ko-KR" alt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| </a:t>
            </a:r>
            <a:r>
              <a:rPr lang="en-US" altLang="ko-KR" sz="1050" b="1" smtClean="0">
                <a:solidFill>
                  <a:srgbClr val="4790CD"/>
                </a:solidFill>
                <a:latin typeface="Calibri" panose="020F0502020204030204" pitchFamily="34" charset="0"/>
              </a:rPr>
              <a:t>Solar Street </a:t>
            </a:r>
            <a:r>
              <a:rPr lang="en-US" altLang="ko-KR" sz="105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6763" y="2030413"/>
            <a:ext cx="2016873" cy="4064000"/>
          </a:xfrm>
        </p:spPr>
      </p:pic>
      <p:sp>
        <p:nvSpPr>
          <p:cNvPr id="10" name="내용 개체 틀 9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Template</a:t>
            </a:r>
            <a:endParaRPr lang="en-US" altLang="ko-KR" dirty="0"/>
          </a:p>
          <a:p>
            <a:r>
              <a:rPr lang="en-US" altLang="ko-KR" dirty="0" err="1" smtClean="0"/>
              <a:t>CatCat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7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2558" y="-33405"/>
            <a:ext cx="7886700" cy="897617"/>
          </a:xfrm>
        </p:spPr>
        <p:txBody>
          <a:bodyPr/>
          <a:lstStyle/>
          <a:p>
            <a:r>
              <a:rPr lang="en-US" altLang="ko-KR" dirty="0"/>
              <a:t>4. Screen shot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7) Mobile &gt; Dashboard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chemeClr val="tx1">
                    <a:lumMod val="85000"/>
                  </a:schemeClr>
                </a:solidFill>
              </a:rPr>
              <a:t>UpdateTemplate</a:t>
            </a:r>
            <a:endParaRPr lang="ko-KR" alt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| </a:t>
            </a:r>
            <a:r>
              <a:rPr lang="en-US" altLang="ko-KR" sz="1050" b="1" smtClean="0">
                <a:solidFill>
                  <a:srgbClr val="4790CD"/>
                </a:solidFill>
                <a:latin typeface="Calibri" panose="020F0502020204030204" pitchFamily="34" charset="0"/>
              </a:rPr>
              <a:t>Solar Street </a:t>
            </a:r>
            <a:r>
              <a:rPr lang="en-US" altLang="ko-KR" sz="105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6290" y="2030413"/>
            <a:ext cx="1477818" cy="4064000"/>
          </a:xfrm>
        </p:spPr>
      </p:pic>
      <p:sp>
        <p:nvSpPr>
          <p:cNvPr id="10" name="내용 개체 틀 9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Template</a:t>
            </a:r>
            <a:endParaRPr lang="en-US" altLang="ko-KR" dirty="0"/>
          </a:p>
          <a:p>
            <a:r>
              <a:rPr lang="en-US" altLang="ko-KR" dirty="0" err="1" smtClean="0"/>
              <a:t>CatCat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081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85335" y="538299"/>
            <a:ext cx="6028645" cy="65477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C</a:t>
            </a:r>
            <a:r>
              <a:rPr lang="en-US" altLang="ko-KR" sz="4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ONTENTS</a:t>
            </a:r>
            <a:endParaRPr lang="ko-KR" altLang="en-US" sz="4000" dirty="0"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46295" y="1534886"/>
            <a:ext cx="5967685" cy="4554765"/>
          </a:xfrm>
        </p:spPr>
        <p:txBody>
          <a:bodyPr numCol="1">
            <a:normAutofit/>
          </a:bodyPr>
          <a:lstStyle/>
          <a:p>
            <a:r>
              <a:rPr lang="en-US" altLang="ko-KR" sz="2000" dirty="0" smtClean="0">
                <a:solidFill>
                  <a:srgbClr val="65A2D5"/>
                </a:solidFill>
              </a:rPr>
              <a:t>System summary</a:t>
            </a:r>
          </a:p>
          <a:p>
            <a:r>
              <a:rPr lang="en-US" altLang="ko-KR" sz="2000" dirty="0" smtClean="0">
                <a:solidFill>
                  <a:srgbClr val="65A2D5"/>
                </a:solidFill>
              </a:rPr>
              <a:t>System configuration</a:t>
            </a:r>
          </a:p>
          <a:p>
            <a:r>
              <a:rPr lang="en-US" altLang="ko-KR" sz="2000" dirty="0" smtClean="0">
                <a:solidFill>
                  <a:srgbClr val="65A2D5"/>
                </a:solidFill>
              </a:rPr>
              <a:t>Device Specifications</a:t>
            </a:r>
          </a:p>
          <a:p>
            <a:r>
              <a:rPr lang="en-US" altLang="ko-KR" sz="2000" dirty="0" smtClean="0">
                <a:solidFill>
                  <a:srgbClr val="65A2D5"/>
                </a:solidFill>
              </a:rPr>
              <a:t>Screenshots</a:t>
            </a:r>
          </a:p>
          <a:p>
            <a:pPr marL="182563" lvl="1" indent="-139700"/>
            <a:r>
              <a:rPr lang="en-US" altLang="ko-KR" sz="1600" dirty="0" smtClean="0"/>
              <a:t>Dashboard </a:t>
            </a:r>
          </a:p>
          <a:p>
            <a:pPr marL="182563" lvl="1" indent="-139700"/>
            <a:r>
              <a:rPr lang="en-US" altLang="ko-KR" sz="1600" dirty="0" smtClean="0"/>
              <a:t>Monitoring</a:t>
            </a:r>
          </a:p>
          <a:p>
            <a:pPr marL="182563" lvl="1" indent="-139700"/>
            <a:r>
              <a:rPr lang="en-US" altLang="ko-KR" sz="1600" dirty="0" smtClean="0"/>
              <a:t>Controls</a:t>
            </a:r>
          </a:p>
          <a:p>
            <a:pPr marL="182563" lvl="1" indent="-139700"/>
            <a:r>
              <a:rPr lang="en-US" altLang="ko-KR" sz="1600" dirty="0"/>
              <a:t>Statistical </a:t>
            </a:r>
            <a:r>
              <a:rPr lang="en-US" altLang="ko-KR" sz="1600" dirty="0" smtClean="0"/>
              <a:t>Analysis</a:t>
            </a:r>
          </a:p>
          <a:p>
            <a:pPr marL="182563" lvl="1" indent="-139700"/>
            <a:r>
              <a:rPr lang="en-US" altLang="ko-KR" sz="1600" dirty="0"/>
              <a:t>Settings</a:t>
            </a:r>
            <a:endParaRPr lang="en-US" altLang="ko-KR" sz="1600" dirty="0" smtClean="0"/>
          </a:p>
          <a:p>
            <a:pPr marL="182563" lvl="1" indent="-139700"/>
            <a:r>
              <a:rPr lang="en-US" altLang="ko-KR" sz="1600" dirty="0"/>
              <a:t>Mobile</a:t>
            </a:r>
            <a:endParaRPr lang="en-US" altLang="ko-KR" sz="1600" dirty="0" smtClean="0"/>
          </a:p>
          <a:p>
            <a:pPr marL="182563" lvl="1" indent="-139700"/>
            <a:endParaRPr lang="en-US" altLang="ko-KR" sz="1600" dirty="0" smtClean="0"/>
          </a:p>
          <a:p>
            <a:pPr marL="182563" lvl="1" indent="-139700"/>
            <a:endParaRPr lang="en-US" altLang="ko-KR" sz="1600" dirty="0" smtClean="0"/>
          </a:p>
          <a:p>
            <a:pPr marL="182563" lvl="1" indent="-139700"/>
            <a:endParaRPr lang="en-US" altLang="ko-KR" sz="1600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219196"/>
            <a:ext cx="9144000" cy="0"/>
          </a:xfrm>
          <a:prstGeom prst="line">
            <a:avLst/>
          </a:prstGeom>
          <a:ln>
            <a:solidFill>
              <a:srgbClr val="65A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77069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2558" y="-42114"/>
            <a:ext cx="7886700" cy="897617"/>
          </a:xfrm>
        </p:spPr>
        <p:txBody>
          <a:bodyPr/>
          <a:lstStyle/>
          <a:p>
            <a:r>
              <a:rPr lang="en-US" altLang="ko-KR" dirty="0"/>
              <a:t>4. Screen shot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7) Mobile &gt; Monitoring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chemeClr val="tx1">
                    <a:lumMod val="85000"/>
                  </a:schemeClr>
                </a:solidFill>
              </a:rPr>
              <a:t>UpdateTemplate</a:t>
            </a:r>
            <a:endParaRPr lang="ko-KR" alt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| </a:t>
            </a:r>
            <a:r>
              <a:rPr lang="en-US" altLang="ko-KR" sz="1050" b="1" smtClean="0">
                <a:solidFill>
                  <a:srgbClr val="4790CD"/>
                </a:solidFill>
                <a:latin typeface="Calibri" panose="020F0502020204030204" pitchFamily="34" charset="0"/>
              </a:rPr>
              <a:t>Solar Street </a:t>
            </a:r>
            <a:r>
              <a:rPr lang="en-US" altLang="ko-KR" sz="105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7857" y="2030413"/>
            <a:ext cx="2016873" cy="4064000"/>
          </a:xfrm>
        </p:spPr>
      </p:pic>
      <p:sp>
        <p:nvSpPr>
          <p:cNvPr id="10" name="내용 개체 틀 9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Template</a:t>
            </a:r>
            <a:endParaRPr lang="en-US" altLang="ko-KR" dirty="0"/>
          </a:p>
          <a:p>
            <a:r>
              <a:rPr lang="en-US" altLang="ko-KR" dirty="0" err="1" smtClean="0"/>
              <a:t>CatCat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356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2558" y="-50823"/>
            <a:ext cx="7886700" cy="897617"/>
          </a:xfrm>
        </p:spPr>
        <p:txBody>
          <a:bodyPr/>
          <a:lstStyle/>
          <a:p>
            <a:r>
              <a:rPr lang="en-US" altLang="ko-KR" dirty="0"/>
              <a:t>4. Screen shot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7) Mobile &gt; </a:t>
            </a:r>
            <a:r>
              <a:rPr lang="en-US" altLang="ko-KR" dirty="0"/>
              <a:t>Statistical Analysis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chemeClr val="tx1">
                    <a:lumMod val="85000"/>
                  </a:schemeClr>
                </a:solidFill>
              </a:rPr>
              <a:t>UpdateTemplate</a:t>
            </a:r>
            <a:endParaRPr lang="ko-KR" alt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r>
              <a:rPr lang="en-US" altLang="ko-KR" smtClean="0"/>
              <a:t>| </a:t>
            </a:r>
            <a:r>
              <a:rPr lang="en-US" altLang="ko-KR" sz="1050" b="1" smtClean="0">
                <a:solidFill>
                  <a:srgbClr val="4790CD"/>
                </a:solidFill>
                <a:latin typeface="Calibri" panose="020F0502020204030204" pitchFamily="34" charset="0"/>
              </a:rPr>
              <a:t>Solar Street </a:t>
            </a:r>
            <a:r>
              <a:rPr lang="en-US" altLang="ko-KR" sz="105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7857" y="2030413"/>
            <a:ext cx="2016873" cy="4064000"/>
          </a:xfrm>
        </p:spPr>
      </p:pic>
      <p:sp>
        <p:nvSpPr>
          <p:cNvPr id="10" name="내용 개체 틀 9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Template</a:t>
            </a:r>
            <a:endParaRPr lang="en-US" altLang="ko-KR" dirty="0"/>
          </a:p>
          <a:p>
            <a:r>
              <a:rPr lang="en-US" altLang="ko-KR" dirty="0" err="1" smtClean="0"/>
              <a:t>CatCat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19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32558" y="-111786"/>
            <a:ext cx="7886700" cy="897617"/>
          </a:xfrm>
        </p:spPr>
        <p:txBody>
          <a:bodyPr/>
          <a:lstStyle/>
          <a:p>
            <a:r>
              <a:rPr lang="en-US" altLang="ko-KR" dirty="0"/>
              <a:t>1. System Summary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688" lvl="1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Wireless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street light control system will provide efficient management of the equipment because it does not require any cabling connection and </a:t>
            </a:r>
            <a:r>
              <a:rPr lang="en-US" altLang="ko-KR" dirty="0"/>
              <a:t>onsite </a:t>
            </a:r>
            <a:r>
              <a:rPr lang="en-US" altLang="ko-KR" dirty="0" smtClean="0"/>
              <a:t>service. This </a:t>
            </a:r>
            <a:r>
              <a:rPr lang="en-US" altLang="ko-KR" dirty="0"/>
              <a:t>solution enable remote dimming/ON-OFF control using GSM and ZIGBEE  wireless technology. This can significantly reduce the cost and time spent on operations and maintenance in your facilities.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| </a:t>
            </a:r>
            <a:r>
              <a:rPr lang="en-US" altLang="ko-KR" sz="1050" b="1" smtClean="0">
                <a:solidFill>
                  <a:srgbClr val="4790CD"/>
                </a:solidFill>
                <a:latin typeface="Calibri" panose="020F0502020204030204" pitchFamily="34" charset="0"/>
              </a:rPr>
              <a:t>Solar Street </a:t>
            </a:r>
            <a:r>
              <a:rPr lang="en-US" altLang="ko-KR" sz="105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5641" y="2602676"/>
            <a:ext cx="3809381" cy="1570232"/>
          </a:xfrm>
          <a:prstGeom prst="rect">
            <a:avLst/>
          </a:prstGeom>
          <a:noFill/>
          <a:ln w="9525">
            <a:solidFill>
              <a:srgbClr val="436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4199" y="2359786"/>
            <a:ext cx="3810001" cy="457200"/>
          </a:xfrm>
          <a:prstGeom prst="rect">
            <a:avLst/>
          </a:prstGeom>
          <a:solidFill>
            <a:srgbClr val="65A2D5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Monitoring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4631513" y="2592848"/>
            <a:ext cx="3809381" cy="1570232"/>
          </a:xfrm>
          <a:prstGeom prst="rect">
            <a:avLst/>
          </a:prstGeom>
          <a:noFill/>
          <a:ln w="9525">
            <a:solidFill>
              <a:srgbClr val="436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31268" y="2349958"/>
            <a:ext cx="3810000" cy="457200"/>
          </a:xfrm>
          <a:prstGeom prst="rect">
            <a:avLst/>
          </a:prstGeom>
          <a:solidFill>
            <a:srgbClr val="65A2D5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Control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590561" y="4602062"/>
            <a:ext cx="3809381" cy="1570232"/>
          </a:xfrm>
          <a:prstGeom prst="rect">
            <a:avLst/>
          </a:prstGeom>
          <a:noFill/>
          <a:ln w="9525">
            <a:solidFill>
              <a:srgbClr val="436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2666" y="4359172"/>
            <a:ext cx="3810000" cy="457200"/>
          </a:xfrm>
          <a:prstGeom prst="rect">
            <a:avLst/>
          </a:prstGeom>
          <a:solidFill>
            <a:srgbClr val="65A2D5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Statistical Analysis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12110" y="4896114"/>
            <a:ext cx="3569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rPr>
              <a:t>• Statistical analysis of error conditions  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rPr>
              <a:t>  by table and chart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rPr>
              <a:t>• Daily and monthly chart for errors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rPr>
              <a:t>  (Print, Saving as PDF/EXCEL file)</a:t>
            </a:r>
          </a:p>
          <a:p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36433" y="4592234"/>
            <a:ext cx="3809381" cy="1570232"/>
          </a:xfrm>
          <a:prstGeom prst="rect">
            <a:avLst/>
          </a:prstGeom>
          <a:noFill/>
          <a:ln w="9525">
            <a:solidFill>
              <a:srgbClr val="436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39733" y="4349344"/>
            <a:ext cx="3810000" cy="457200"/>
          </a:xfrm>
          <a:prstGeom prst="rect">
            <a:avLst/>
          </a:prstGeom>
          <a:solidFill>
            <a:srgbClr val="65A2D5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Management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700846" y="4943438"/>
            <a:ext cx="372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rPr>
              <a:t>• System access permission, group settings 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rPr>
              <a:t>• User’s access history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rPr>
              <a:t>• Management of</a:t>
            </a:r>
            <a:r>
              <a: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rPr>
              <a:t>RTU devices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rPr>
              <a:t>• System settings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598" y="2813290"/>
            <a:ext cx="3862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rPr>
              <a:t>• Alarm monitoring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rPr>
              <a:t>  (Lamp ON/OFF, Battery info, Alarm status,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rPr>
              <a:t>   communication status)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rPr>
              <a:t>• Total dashboard monitoring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rPr>
              <a:t>   (Intuitive interface)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rPr>
              <a:t>• Web-based total monitoring system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8197" y="2851390"/>
            <a:ext cx="3767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rPr>
              <a:t>• Remote control of road lighting by 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rPr>
              <a:t>  individual, group permission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rPr>
              <a:t>• Remote control by map search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rPr>
              <a:t>• ON/OF, dimming control by time setting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rPr>
              <a:t>• Remote control by mobile phone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8" name="Picture 4" descr="D:\32_sy인도네시아\icon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6546" y="2480003"/>
            <a:ext cx="272088" cy="229332"/>
          </a:xfrm>
          <a:prstGeom prst="rect">
            <a:avLst/>
          </a:prstGeom>
          <a:noFill/>
        </p:spPr>
      </p:pic>
      <p:pic>
        <p:nvPicPr>
          <p:cNvPr id="1031" name="Picture 7" descr="D:\32_sy인도네시아\icon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2199" y="4468285"/>
            <a:ext cx="181402" cy="221713"/>
          </a:xfrm>
          <a:prstGeom prst="rect">
            <a:avLst/>
          </a:prstGeom>
          <a:noFill/>
        </p:spPr>
      </p:pic>
      <p:pic>
        <p:nvPicPr>
          <p:cNvPr id="1026" name="Picture 2" descr="D:\32_sy인도네시아\icon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5941" y="2481796"/>
            <a:ext cx="193675" cy="193675"/>
          </a:xfrm>
          <a:prstGeom prst="rect">
            <a:avLst/>
          </a:prstGeom>
          <a:noFill/>
        </p:spPr>
      </p:pic>
      <p:pic>
        <p:nvPicPr>
          <p:cNvPr id="1027" name="Picture 3" descr="D:\32_sy인도네시아\icon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4186" y="4495801"/>
            <a:ext cx="253993" cy="203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339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32558" y="-85659"/>
            <a:ext cx="7886700" cy="89761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sz="2000" dirty="0"/>
              <a:t>System configuration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| </a:t>
            </a:r>
            <a:r>
              <a:rPr lang="en-US" altLang="ko-KR" sz="1050" b="1" smtClean="0">
                <a:solidFill>
                  <a:srgbClr val="4790CD"/>
                </a:solidFill>
                <a:latin typeface="Calibri" panose="020F0502020204030204" pitchFamily="34" charset="0"/>
              </a:rPr>
              <a:t>Solar Street </a:t>
            </a:r>
            <a:r>
              <a:rPr lang="en-US" altLang="ko-KR" sz="105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pic>
        <p:nvPicPr>
          <p:cNvPr id="44" name="Picture 6" descr="server icon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7399" y="1528763"/>
            <a:ext cx="557216" cy="557216"/>
          </a:xfrm>
          <a:prstGeom prst="rect">
            <a:avLst/>
          </a:prstGeom>
          <a:noFill/>
        </p:spPr>
      </p:pic>
      <p:pic>
        <p:nvPicPr>
          <p:cNvPr id="45" name="Picture 10" descr="server icon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5615" y="1582738"/>
            <a:ext cx="803274" cy="803274"/>
          </a:xfrm>
          <a:prstGeom prst="rect">
            <a:avLst/>
          </a:prstGeom>
          <a:noFill/>
        </p:spPr>
      </p:pic>
      <p:pic>
        <p:nvPicPr>
          <p:cNvPr id="46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87852" y="1614488"/>
            <a:ext cx="429528" cy="64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19" descr="internet icon에 대한 이미지 검색결과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83278" y="1711329"/>
            <a:ext cx="474660" cy="474660"/>
          </a:xfrm>
          <a:prstGeom prst="rect">
            <a:avLst/>
          </a:prstGeom>
          <a:noFill/>
        </p:spPr>
      </p:pic>
      <p:pic>
        <p:nvPicPr>
          <p:cNvPr id="48" name="Picture 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7086601" y="1258734"/>
            <a:ext cx="971549" cy="56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7" descr="gsm network에 대한 이미지 검색결과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5506" y="1430336"/>
            <a:ext cx="817560" cy="817560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657227" y="2428875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GSM network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81487" y="2309813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App Server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21976" y="2778352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Remote control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3" name="Picture 19" descr="internet icon에 대한 이미지 검색결과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92465" y="1720852"/>
            <a:ext cx="474660" cy="474660"/>
          </a:xfrm>
          <a:prstGeom prst="rect">
            <a:avLst/>
          </a:prstGeom>
          <a:noFill/>
        </p:spPr>
      </p:pic>
      <p:pic>
        <p:nvPicPr>
          <p:cNvPr id="54" name="그림 53" descr="lighting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81105" y="4047921"/>
            <a:ext cx="920949" cy="1245979"/>
          </a:xfrm>
          <a:prstGeom prst="rect">
            <a:avLst/>
          </a:prstGeom>
        </p:spPr>
      </p:pic>
      <p:pic>
        <p:nvPicPr>
          <p:cNvPr id="55" name="그림 54" descr="lighting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77419" y="4043358"/>
            <a:ext cx="920949" cy="1245979"/>
          </a:xfrm>
          <a:prstGeom prst="rect">
            <a:avLst/>
          </a:prstGeom>
        </p:spPr>
      </p:pic>
      <p:pic>
        <p:nvPicPr>
          <p:cNvPr id="56" name="그림 55" descr="lighting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42733" y="3994740"/>
            <a:ext cx="920949" cy="1245979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33417" y="4497171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GSM Modem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71689" y="4507505"/>
            <a:ext cx="1001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RTU Router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68180" y="5333398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Solar Lighting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08717" y="403429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Group #1 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15200" y="1785938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Management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400300" y="1943101"/>
            <a:ext cx="857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638588" y="1938333"/>
            <a:ext cx="857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062609" y="1947859"/>
            <a:ext cx="857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6286572" y="1728788"/>
            <a:ext cx="828603" cy="2143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14016" y="4773385"/>
            <a:ext cx="881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N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54252" y="4517031"/>
            <a:ext cx="1129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Wireless RTU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724029" y="2424111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Gateway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9" name="그림 68" descr="gsm_modem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3929" y="3951146"/>
            <a:ext cx="676276" cy="5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048000" y="2205036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Internet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00728" y="2200271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Internet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1338260" y="1952625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1190172" y="2801258"/>
            <a:ext cx="14515" cy="10014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949805" y="4201214"/>
            <a:ext cx="22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615977" y="5188164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Group #N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6" name="그림 75" descr="Zigbee_ico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37923" y="3819168"/>
            <a:ext cx="955221" cy="701123"/>
          </a:xfrm>
          <a:prstGeom prst="rect">
            <a:avLst/>
          </a:prstGeom>
        </p:spPr>
      </p:pic>
      <p:pic>
        <p:nvPicPr>
          <p:cNvPr id="77" name="그림 76" descr="Zigbee_ico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33601" y="3811914"/>
            <a:ext cx="955221" cy="701123"/>
          </a:xfrm>
          <a:prstGeom prst="rect">
            <a:avLst/>
          </a:prstGeom>
        </p:spPr>
      </p:pic>
      <p:pic>
        <p:nvPicPr>
          <p:cNvPr id="78" name="그림 77" descr="Zigbee_ico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34073" y="3790146"/>
            <a:ext cx="955221" cy="701123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6354724" y="4509777"/>
            <a:ext cx="1129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Wireless RTU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0" name="그림 79" descr="smartphone_control3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75710" y="2019298"/>
            <a:ext cx="762000" cy="79375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3262260" y="5340658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Solar Lighting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519190" y="5333404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Solar Lighting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37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32558" y="-59532"/>
            <a:ext cx="7886700" cy="897617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sz="1800" dirty="0"/>
              <a:t>Device Specifications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altLang="ko-KR" dirty="0" smtClean="0"/>
              <a:t>RTU Router / Wireless RTU</a:t>
            </a:r>
          </a:p>
          <a:p>
            <a:pPr marL="0" indent="0">
              <a:buNone/>
            </a:pPr>
            <a:endParaRPr lang="en-US" altLang="ko-KR" dirty="0" smtClean="0"/>
          </a:p>
          <a:p>
            <a:pPr lvl="2">
              <a:lnSpc>
                <a:spcPct val="130000"/>
              </a:lnSpc>
              <a:buFont typeface="Wingdings" pitchFamily="2" charset="2"/>
              <a:buChar char="v"/>
            </a:pPr>
            <a:r>
              <a:rPr lang="en-US" altLang="ko-KR" sz="1200" dirty="0"/>
              <a:t>Product applications : Data transmission to 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v"/>
            </a:pPr>
            <a:r>
              <a:rPr lang="en-US" altLang="ko-KR" sz="1200" dirty="0" smtClean="0"/>
              <a:t>Web </a:t>
            </a:r>
            <a:r>
              <a:rPr lang="en-US" altLang="ko-KR" sz="1200" dirty="0"/>
              <a:t>monitoring server 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v"/>
            </a:pPr>
            <a:r>
              <a:rPr lang="en-US" altLang="ko-KR" sz="1200" dirty="0" smtClean="0"/>
              <a:t>Size</a:t>
            </a:r>
            <a:r>
              <a:rPr lang="en-US" altLang="ko-KR" sz="1200" dirty="0"/>
              <a:t>: 125mm (Width) × 90mm (Vertical) × 33 (Thickness) mm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v"/>
            </a:pPr>
            <a:r>
              <a:rPr lang="en-US" altLang="ko-KR" sz="1200" dirty="0" smtClean="0"/>
              <a:t>Display</a:t>
            </a:r>
            <a:r>
              <a:rPr lang="en-US" altLang="ko-KR" sz="1200" dirty="0"/>
              <a:t>: 2 Lines CLCD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v"/>
            </a:pPr>
            <a:r>
              <a:rPr lang="en-US" altLang="ko-KR" sz="1200" dirty="0" smtClean="0"/>
              <a:t>External </a:t>
            </a:r>
            <a:r>
              <a:rPr lang="en-US" altLang="ko-KR" sz="1200" dirty="0"/>
              <a:t>interface :  RS-485 1Port, RS232 1Port, 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v"/>
            </a:pPr>
            <a:r>
              <a:rPr lang="en-US" altLang="ko-KR" sz="1200" dirty="0" smtClean="0"/>
              <a:t>RJ-45 </a:t>
            </a:r>
            <a:r>
              <a:rPr lang="en-US" altLang="ko-KR" sz="1200" dirty="0"/>
              <a:t>Ethernet 1Port, Micro USB debugger 1Port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v"/>
            </a:pPr>
            <a:r>
              <a:rPr lang="en-US" altLang="ko-KR" sz="1200" dirty="0" smtClean="0"/>
              <a:t>Wireless </a:t>
            </a:r>
            <a:r>
              <a:rPr lang="en-US" altLang="ko-KR" sz="1200" dirty="0"/>
              <a:t>module: ZIGBEE module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v"/>
            </a:pPr>
            <a:r>
              <a:rPr lang="en-US" altLang="ko-KR" sz="1200" dirty="0" smtClean="0"/>
              <a:t>Memory </a:t>
            </a:r>
            <a:r>
              <a:rPr lang="en-US" altLang="ko-KR" sz="1200" dirty="0"/>
              <a:t>: 2G Micro SD Memory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v"/>
            </a:pPr>
            <a:r>
              <a:rPr lang="en-US" altLang="ko-KR" sz="1200" dirty="0" smtClean="0"/>
              <a:t>Operating </a:t>
            </a:r>
            <a:r>
              <a:rPr lang="en-US" altLang="ko-KR" sz="1200" dirty="0"/>
              <a:t>temperature : 0 - 80 °C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v"/>
            </a:pPr>
            <a:r>
              <a:rPr lang="en-US" altLang="ko-KR" sz="1200" dirty="0" smtClean="0"/>
              <a:t>Power </a:t>
            </a:r>
            <a:r>
              <a:rPr lang="en-US" altLang="ko-KR" sz="1200" dirty="0"/>
              <a:t>: DC IN 6V ~ 9V 1.5A 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v"/>
            </a:pPr>
            <a:r>
              <a:rPr lang="en-US" altLang="ko-KR" sz="1200" dirty="0" smtClean="0"/>
              <a:t>Manufacturing </a:t>
            </a:r>
            <a:r>
              <a:rPr lang="en-US" altLang="ko-KR" sz="1200" dirty="0"/>
              <a:t>country : Made in Korea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| </a:t>
            </a:r>
            <a:r>
              <a:rPr lang="en-US" altLang="ko-KR" sz="1050" b="1" smtClean="0">
                <a:solidFill>
                  <a:srgbClr val="4790CD"/>
                </a:solidFill>
                <a:latin typeface="Calibri" panose="020F0502020204030204" pitchFamily="34" charset="0"/>
              </a:rPr>
              <a:t>Solar Street </a:t>
            </a:r>
            <a:r>
              <a:rPr lang="en-US" altLang="ko-KR" sz="105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pic>
        <p:nvPicPr>
          <p:cNvPr id="11" name="그림 10" descr="QTH_3200_n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498" y="2921907"/>
            <a:ext cx="4017132" cy="23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816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32558" y="-59532"/>
            <a:ext cx="7886700" cy="897617"/>
          </a:xfrm>
        </p:spPr>
        <p:txBody>
          <a:bodyPr/>
          <a:lstStyle/>
          <a:p>
            <a:r>
              <a:rPr lang="en-US" altLang="ko-KR" dirty="0"/>
              <a:t>4. Screen shot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15505" y="676628"/>
            <a:ext cx="7886700" cy="1363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1) Main – Login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</a:rPr>
              <a:t>Wireless street light control system will provide efficient management of the equipment because it does not require 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| </a:t>
            </a:r>
            <a:r>
              <a:rPr lang="en-US" altLang="ko-KR" sz="1050" b="1" smtClean="0">
                <a:solidFill>
                  <a:srgbClr val="4790CD"/>
                </a:solidFill>
                <a:latin typeface="Calibri" panose="020F0502020204030204" pitchFamily="34" charset="0"/>
              </a:rPr>
              <a:t>Solar Street </a:t>
            </a:r>
            <a:r>
              <a:rPr lang="en-US" altLang="ko-KR" sz="105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" name="내용 개체 틀 13" descr="login.jpg"/>
          <p:cNvPicPr>
            <a:picLocks noGrp="1" noChangeAspect="1"/>
          </p:cNvPicPr>
          <p:nvPr>
            <p:ph idx="13"/>
          </p:nvPr>
        </p:nvPicPr>
        <p:blipFill>
          <a:blip r:embed="rId2" cstate="print"/>
          <a:stretch>
            <a:fillRect/>
          </a:stretch>
        </p:blipFill>
        <p:spPr>
          <a:xfrm>
            <a:off x="2013656" y="2302933"/>
            <a:ext cx="2716896" cy="3376612"/>
          </a:xfrm>
        </p:spPr>
      </p:pic>
    </p:spTree>
    <p:extLst>
      <p:ext uri="{BB962C8B-B14F-4D97-AF65-F5344CB8AC3E}">
        <p14:creationId xmlns:p14="http://schemas.microsoft.com/office/powerpoint/2010/main" xmlns="" val="382780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2558" y="-59532"/>
            <a:ext cx="7886700" cy="897617"/>
          </a:xfrm>
        </p:spPr>
        <p:txBody>
          <a:bodyPr/>
          <a:lstStyle/>
          <a:p>
            <a:r>
              <a:rPr lang="en-US" altLang="ko-KR" dirty="0" smtClean="0"/>
              <a:t>4</a:t>
            </a:r>
            <a:r>
              <a:rPr lang="en-US" altLang="ko-KR" dirty="0"/>
              <a:t>. Screen shot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2) </a:t>
            </a:r>
            <a:r>
              <a:rPr lang="en-US" altLang="ko-KR" dirty="0" smtClean="0"/>
              <a:t>Dashboard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</a:rPr>
              <a:t>Wireless street light control system will provide efficient management of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| </a:t>
            </a:r>
            <a:r>
              <a:rPr lang="en-US" altLang="ko-KR" sz="1050" b="1" smtClean="0">
                <a:solidFill>
                  <a:srgbClr val="4790CD"/>
                </a:solidFill>
                <a:latin typeface="Calibri" panose="020F0502020204030204" pitchFamily="34" charset="0"/>
              </a:rPr>
              <a:t>Solar Street </a:t>
            </a:r>
            <a:r>
              <a:rPr lang="en-US" altLang="ko-KR" sz="105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3" y="1815319"/>
            <a:ext cx="5604934" cy="4483948"/>
          </a:xfrm>
        </p:spPr>
      </p:pic>
      <p:sp>
        <p:nvSpPr>
          <p:cNvPr id="7" name="내용 개체 틀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Remote </a:t>
            </a:r>
            <a:r>
              <a:rPr lang="en-US" altLang="ko-KR" dirty="0"/>
              <a:t>control of road lighting by individual, group permission</a:t>
            </a:r>
          </a:p>
          <a:p>
            <a:r>
              <a:rPr lang="en-US" altLang="ko-KR" dirty="0" smtClean="0"/>
              <a:t>Remote </a:t>
            </a:r>
            <a:r>
              <a:rPr lang="en-US" altLang="ko-KR" dirty="0"/>
              <a:t>control by map search</a:t>
            </a:r>
          </a:p>
          <a:p>
            <a:r>
              <a:rPr lang="en-US" altLang="ko-KR" dirty="0" smtClean="0"/>
              <a:t>ON/OF</a:t>
            </a:r>
            <a:r>
              <a:rPr lang="en-US" altLang="ko-KR" dirty="0"/>
              <a:t>, dimming control by time setting</a:t>
            </a:r>
          </a:p>
          <a:p>
            <a:r>
              <a:rPr lang="en-US" altLang="ko-KR" dirty="0" smtClean="0"/>
              <a:t>Remote </a:t>
            </a:r>
            <a:r>
              <a:rPr lang="en-US" altLang="ko-KR" dirty="0"/>
              <a:t>control by mobile phone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9313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2558" y="-50581"/>
            <a:ext cx="7886700" cy="897617"/>
          </a:xfrm>
        </p:spPr>
        <p:txBody>
          <a:bodyPr/>
          <a:lstStyle/>
          <a:p>
            <a:r>
              <a:rPr lang="en-US" altLang="ko-KR" dirty="0"/>
              <a:t>4. Screen shot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) Monitoring &gt; Map Search &gt; Location Detail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chemeClr val="tx1">
                    <a:lumMod val="85000"/>
                  </a:schemeClr>
                </a:solidFill>
              </a:rPr>
              <a:t>UpdateTemplate</a:t>
            </a:r>
            <a:endParaRPr lang="ko-KR" alt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| </a:t>
            </a:r>
            <a:r>
              <a:rPr lang="en-US" altLang="ko-KR" sz="1050" b="1" smtClean="0">
                <a:solidFill>
                  <a:srgbClr val="4790CD"/>
                </a:solidFill>
                <a:latin typeface="Calibri" panose="020F0502020204030204" pitchFamily="34" charset="0"/>
              </a:rPr>
              <a:t>Solar Street </a:t>
            </a:r>
            <a:r>
              <a:rPr lang="en-US" altLang="ko-KR" sz="105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pic>
        <p:nvPicPr>
          <p:cNvPr id="15" name="내용 개체 틀 14"/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4863" y="1818787"/>
            <a:ext cx="5613404" cy="4490723"/>
          </a:xfrm>
        </p:spPr>
      </p:pic>
      <p:sp>
        <p:nvSpPr>
          <p:cNvPr id="10" name="내용 개체 틀 9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Template</a:t>
            </a:r>
          </a:p>
          <a:p>
            <a:r>
              <a:rPr lang="en-US" altLang="ko-KR" dirty="0" err="1" smtClean="0"/>
              <a:t>CatCat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586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2558" y="-76950"/>
            <a:ext cx="7886700" cy="897617"/>
          </a:xfrm>
        </p:spPr>
        <p:txBody>
          <a:bodyPr/>
          <a:lstStyle/>
          <a:p>
            <a:r>
              <a:rPr lang="en-US" altLang="ko-KR" dirty="0"/>
              <a:t>4. Screen shot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3) Monitoring &gt; Map Search &gt; Location Detail</a:t>
            </a:r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chemeClr val="tx1">
                    <a:lumMod val="85000"/>
                  </a:schemeClr>
                </a:solidFill>
              </a:rPr>
              <a:t>UpdateTemplate</a:t>
            </a:r>
            <a:endParaRPr lang="ko-KR" alt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D175-7A5D-4F27-9804-2053F93FDAB1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| </a:t>
            </a:r>
            <a:r>
              <a:rPr lang="en-US" altLang="ko-KR" sz="1050" b="1" smtClean="0">
                <a:solidFill>
                  <a:srgbClr val="4790CD"/>
                </a:solidFill>
                <a:latin typeface="Calibri" panose="020F0502020204030204" pitchFamily="34" charset="0"/>
              </a:rPr>
              <a:t>Solar Street </a:t>
            </a:r>
            <a:r>
              <a:rPr lang="en-US" altLang="ko-KR" sz="1050" smtClean="0">
                <a:latin typeface="Calibri" panose="020F0502020204030204" pitchFamily="34" charset="0"/>
              </a:rPr>
              <a:t>Lightning</a:t>
            </a:r>
            <a:endParaRPr lang="ko-KR" altLang="en-US" sz="1050" dirty="0">
              <a:latin typeface="Calibri" panose="020F0502020204030204" pitchFamily="34" charset="0"/>
            </a:endParaRP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933" y="1837329"/>
            <a:ext cx="5503334" cy="4402667"/>
          </a:xfrm>
        </p:spPr>
      </p:pic>
      <p:sp>
        <p:nvSpPr>
          <p:cNvPr id="10" name="내용 개체 틀 9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Template</a:t>
            </a:r>
            <a:endParaRPr lang="en-US" altLang="ko-KR" dirty="0"/>
          </a:p>
          <a:p>
            <a:r>
              <a:rPr lang="en-US" altLang="ko-KR" dirty="0" err="1" smtClean="0"/>
              <a:t>CatCat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258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1005</TotalTime>
  <Words>687</Words>
  <Application>Microsoft Office PowerPoint</Application>
  <PresentationFormat>화면 슬라이드 쇼(4:3)</PresentationFormat>
  <Paragraphs>173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테크닉</vt:lpstr>
      <vt:lpstr>슬라이드 1</vt:lpstr>
      <vt:lpstr>CONTENTS</vt:lpstr>
      <vt:lpstr>1. System Summary</vt:lpstr>
      <vt:lpstr>2. System configuration</vt:lpstr>
      <vt:lpstr>3. Device Specifications</vt:lpstr>
      <vt:lpstr>4. Screen shot</vt:lpstr>
      <vt:lpstr>4. Screen shot</vt:lpstr>
      <vt:lpstr>4. Screen shot</vt:lpstr>
      <vt:lpstr>4. Screen shot</vt:lpstr>
      <vt:lpstr>4. Screen shot</vt:lpstr>
      <vt:lpstr>4. Screen shot</vt:lpstr>
      <vt:lpstr>4. Screen shot</vt:lpstr>
      <vt:lpstr>4. Screen shot</vt:lpstr>
      <vt:lpstr>4. Screen shot</vt:lpstr>
      <vt:lpstr>4. Screen shot</vt:lpstr>
      <vt:lpstr>4. Screen shot</vt:lpstr>
      <vt:lpstr>4. Screen shot</vt:lpstr>
      <vt:lpstr>4. Screen shot</vt:lpstr>
      <vt:lpstr>4. Screen shot</vt:lpstr>
      <vt:lpstr>4. Screen shot</vt:lpstr>
      <vt:lpstr>4. Screen shot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Hongik Kim</dc:creator>
  <cp:lastModifiedBy>sunghun</cp:lastModifiedBy>
  <cp:revision>99</cp:revision>
  <dcterms:created xsi:type="dcterms:W3CDTF">2016-10-21T10:00:07Z</dcterms:created>
  <dcterms:modified xsi:type="dcterms:W3CDTF">2016-10-24T12:48:52Z</dcterms:modified>
</cp:coreProperties>
</file>