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33339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33339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33339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284" y="356311"/>
            <a:ext cx="5759818" cy="431986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4524" y="1563954"/>
            <a:ext cx="929246" cy="95229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92682" y="2581529"/>
            <a:ext cx="5497195" cy="53975"/>
          </a:xfrm>
          <a:custGeom>
            <a:avLst/>
            <a:gdLst/>
            <a:ahLst/>
            <a:cxnLst/>
            <a:rect l="l" t="t" r="r" b="b"/>
            <a:pathLst>
              <a:path w="5497195" h="53975">
                <a:moveTo>
                  <a:pt x="26885" y="0"/>
                </a:moveTo>
                <a:lnTo>
                  <a:pt x="16202" y="2039"/>
                </a:lnTo>
                <a:lnTo>
                  <a:pt x="7680" y="7678"/>
                </a:lnTo>
                <a:lnTo>
                  <a:pt x="2039" y="16196"/>
                </a:lnTo>
                <a:lnTo>
                  <a:pt x="0" y="26873"/>
                </a:lnTo>
                <a:lnTo>
                  <a:pt x="2039" y="37557"/>
                </a:lnTo>
                <a:lnTo>
                  <a:pt x="7680" y="46078"/>
                </a:lnTo>
                <a:lnTo>
                  <a:pt x="16202" y="51719"/>
                </a:lnTo>
                <a:lnTo>
                  <a:pt x="26885" y="53759"/>
                </a:lnTo>
                <a:lnTo>
                  <a:pt x="37562" y="51719"/>
                </a:lnTo>
                <a:lnTo>
                  <a:pt x="46080" y="46078"/>
                </a:lnTo>
                <a:lnTo>
                  <a:pt x="51719" y="37557"/>
                </a:lnTo>
                <a:lnTo>
                  <a:pt x="51926" y="36471"/>
                </a:lnTo>
                <a:lnTo>
                  <a:pt x="26885" y="36471"/>
                </a:lnTo>
                <a:lnTo>
                  <a:pt x="26885" y="17272"/>
                </a:lnTo>
                <a:lnTo>
                  <a:pt x="51924" y="17272"/>
                </a:lnTo>
                <a:lnTo>
                  <a:pt x="51719" y="16196"/>
                </a:lnTo>
                <a:lnTo>
                  <a:pt x="46080" y="7678"/>
                </a:lnTo>
                <a:lnTo>
                  <a:pt x="37562" y="2039"/>
                </a:lnTo>
                <a:lnTo>
                  <a:pt x="26885" y="0"/>
                </a:lnTo>
                <a:close/>
              </a:path>
              <a:path w="5497195" h="53975">
                <a:moveTo>
                  <a:pt x="5469915" y="0"/>
                </a:moveTo>
                <a:lnTo>
                  <a:pt x="5459238" y="2039"/>
                </a:lnTo>
                <a:lnTo>
                  <a:pt x="5450720" y="7678"/>
                </a:lnTo>
                <a:lnTo>
                  <a:pt x="5445081" y="16196"/>
                </a:lnTo>
                <a:lnTo>
                  <a:pt x="5443042" y="26873"/>
                </a:lnTo>
                <a:lnTo>
                  <a:pt x="5445081" y="37557"/>
                </a:lnTo>
                <a:lnTo>
                  <a:pt x="5450720" y="46078"/>
                </a:lnTo>
                <a:lnTo>
                  <a:pt x="5459238" y="51719"/>
                </a:lnTo>
                <a:lnTo>
                  <a:pt x="5469915" y="53759"/>
                </a:lnTo>
                <a:lnTo>
                  <a:pt x="5480591" y="51719"/>
                </a:lnTo>
                <a:lnTo>
                  <a:pt x="5489109" y="46078"/>
                </a:lnTo>
                <a:lnTo>
                  <a:pt x="5494748" y="37557"/>
                </a:lnTo>
                <a:lnTo>
                  <a:pt x="5494956" y="36471"/>
                </a:lnTo>
                <a:lnTo>
                  <a:pt x="5469915" y="36471"/>
                </a:lnTo>
                <a:lnTo>
                  <a:pt x="5469915" y="17272"/>
                </a:lnTo>
                <a:lnTo>
                  <a:pt x="5494954" y="17272"/>
                </a:lnTo>
                <a:lnTo>
                  <a:pt x="5494748" y="16196"/>
                </a:lnTo>
                <a:lnTo>
                  <a:pt x="5489109" y="7678"/>
                </a:lnTo>
                <a:lnTo>
                  <a:pt x="5480591" y="2039"/>
                </a:lnTo>
                <a:lnTo>
                  <a:pt x="5469915" y="0"/>
                </a:lnTo>
                <a:close/>
              </a:path>
              <a:path w="5497195" h="53975">
                <a:moveTo>
                  <a:pt x="51924" y="17272"/>
                </a:moveTo>
                <a:lnTo>
                  <a:pt x="26885" y="17272"/>
                </a:lnTo>
                <a:lnTo>
                  <a:pt x="26885" y="36471"/>
                </a:lnTo>
                <a:lnTo>
                  <a:pt x="51926" y="36471"/>
                </a:lnTo>
                <a:lnTo>
                  <a:pt x="53759" y="26873"/>
                </a:lnTo>
                <a:lnTo>
                  <a:pt x="51924" y="17272"/>
                </a:lnTo>
                <a:close/>
              </a:path>
              <a:path w="5497195" h="53975">
                <a:moveTo>
                  <a:pt x="5444876" y="17272"/>
                </a:moveTo>
                <a:lnTo>
                  <a:pt x="51924" y="17272"/>
                </a:lnTo>
                <a:lnTo>
                  <a:pt x="53759" y="26873"/>
                </a:lnTo>
                <a:lnTo>
                  <a:pt x="51926" y="36471"/>
                </a:lnTo>
                <a:lnTo>
                  <a:pt x="5444874" y="36471"/>
                </a:lnTo>
                <a:lnTo>
                  <a:pt x="5443042" y="26873"/>
                </a:lnTo>
                <a:lnTo>
                  <a:pt x="5444876" y="17272"/>
                </a:lnTo>
                <a:close/>
              </a:path>
              <a:path w="5497195" h="53975">
                <a:moveTo>
                  <a:pt x="5494954" y="17272"/>
                </a:moveTo>
                <a:lnTo>
                  <a:pt x="5469915" y="17272"/>
                </a:lnTo>
                <a:lnTo>
                  <a:pt x="5469915" y="36471"/>
                </a:lnTo>
                <a:lnTo>
                  <a:pt x="5494956" y="36471"/>
                </a:lnTo>
                <a:lnTo>
                  <a:pt x="5496788" y="26873"/>
                </a:lnTo>
                <a:lnTo>
                  <a:pt x="5494954" y="1727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6284" y="356311"/>
            <a:ext cx="5759818" cy="431986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65644" y="4249953"/>
            <a:ext cx="725741" cy="30718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492034" y="1210691"/>
            <a:ext cx="5153660" cy="73025"/>
          </a:xfrm>
          <a:custGeom>
            <a:avLst/>
            <a:gdLst/>
            <a:ahLst/>
            <a:cxnLst/>
            <a:rect l="l" t="t" r="r" b="b"/>
            <a:pathLst>
              <a:path w="5153659" h="73025">
                <a:moveTo>
                  <a:pt x="36474" y="0"/>
                </a:moveTo>
                <a:lnTo>
                  <a:pt x="21865" y="3000"/>
                </a:lnTo>
                <a:lnTo>
                  <a:pt x="10317" y="11041"/>
                </a:lnTo>
                <a:lnTo>
                  <a:pt x="2729" y="22679"/>
                </a:lnTo>
                <a:lnTo>
                  <a:pt x="0" y="36474"/>
                </a:lnTo>
                <a:lnTo>
                  <a:pt x="2729" y="50276"/>
                </a:lnTo>
                <a:lnTo>
                  <a:pt x="10317" y="61918"/>
                </a:lnTo>
                <a:lnTo>
                  <a:pt x="21865" y="69960"/>
                </a:lnTo>
                <a:lnTo>
                  <a:pt x="36474" y="72961"/>
                </a:lnTo>
                <a:lnTo>
                  <a:pt x="50276" y="69960"/>
                </a:lnTo>
                <a:lnTo>
                  <a:pt x="61918" y="61918"/>
                </a:lnTo>
                <a:lnTo>
                  <a:pt x="69960" y="50276"/>
                </a:lnTo>
                <a:lnTo>
                  <a:pt x="70456" y="47994"/>
                </a:lnTo>
                <a:lnTo>
                  <a:pt x="36474" y="47994"/>
                </a:lnTo>
                <a:lnTo>
                  <a:pt x="36474" y="24955"/>
                </a:lnTo>
                <a:lnTo>
                  <a:pt x="70455" y="24955"/>
                </a:lnTo>
                <a:lnTo>
                  <a:pt x="69960" y="22679"/>
                </a:lnTo>
                <a:lnTo>
                  <a:pt x="61918" y="11041"/>
                </a:lnTo>
                <a:lnTo>
                  <a:pt x="50276" y="3000"/>
                </a:lnTo>
                <a:lnTo>
                  <a:pt x="36474" y="0"/>
                </a:lnTo>
                <a:close/>
              </a:path>
              <a:path w="5153659" h="73025">
                <a:moveTo>
                  <a:pt x="5116639" y="0"/>
                </a:moveTo>
                <a:lnTo>
                  <a:pt x="5102839" y="3000"/>
                </a:lnTo>
                <a:lnTo>
                  <a:pt x="5091201" y="11041"/>
                </a:lnTo>
                <a:lnTo>
                  <a:pt x="5083163" y="22679"/>
                </a:lnTo>
                <a:lnTo>
                  <a:pt x="5080165" y="36474"/>
                </a:lnTo>
                <a:lnTo>
                  <a:pt x="5083163" y="50276"/>
                </a:lnTo>
                <a:lnTo>
                  <a:pt x="5091201" y="61918"/>
                </a:lnTo>
                <a:lnTo>
                  <a:pt x="5102839" y="69960"/>
                </a:lnTo>
                <a:lnTo>
                  <a:pt x="5116639" y="72961"/>
                </a:lnTo>
                <a:lnTo>
                  <a:pt x="5131250" y="69960"/>
                </a:lnTo>
                <a:lnTo>
                  <a:pt x="5142803" y="61918"/>
                </a:lnTo>
                <a:lnTo>
                  <a:pt x="5150395" y="50276"/>
                </a:lnTo>
                <a:lnTo>
                  <a:pt x="5150847" y="47994"/>
                </a:lnTo>
                <a:lnTo>
                  <a:pt x="5116639" y="47994"/>
                </a:lnTo>
                <a:lnTo>
                  <a:pt x="5116639" y="24955"/>
                </a:lnTo>
                <a:lnTo>
                  <a:pt x="5150846" y="24955"/>
                </a:lnTo>
                <a:lnTo>
                  <a:pt x="5150395" y="22679"/>
                </a:lnTo>
                <a:lnTo>
                  <a:pt x="5142803" y="11041"/>
                </a:lnTo>
                <a:lnTo>
                  <a:pt x="5131250" y="3000"/>
                </a:lnTo>
                <a:lnTo>
                  <a:pt x="5116639" y="0"/>
                </a:lnTo>
                <a:close/>
              </a:path>
              <a:path w="5153659" h="73025">
                <a:moveTo>
                  <a:pt x="70455" y="24955"/>
                </a:moveTo>
                <a:lnTo>
                  <a:pt x="36474" y="24955"/>
                </a:lnTo>
                <a:lnTo>
                  <a:pt x="36474" y="47994"/>
                </a:lnTo>
                <a:lnTo>
                  <a:pt x="70456" y="47994"/>
                </a:lnTo>
                <a:lnTo>
                  <a:pt x="72961" y="36474"/>
                </a:lnTo>
                <a:lnTo>
                  <a:pt x="70455" y="24955"/>
                </a:lnTo>
                <a:close/>
              </a:path>
              <a:path w="5153659" h="73025">
                <a:moveTo>
                  <a:pt x="5082669" y="24955"/>
                </a:moveTo>
                <a:lnTo>
                  <a:pt x="70455" y="24955"/>
                </a:lnTo>
                <a:lnTo>
                  <a:pt x="72961" y="36474"/>
                </a:lnTo>
                <a:lnTo>
                  <a:pt x="70456" y="47994"/>
                </a:lnTo>
                <a:lnTo>
                  <a:pt x="5082668" y="47994"/>
                </a:lnTo>
                <a:lnTo>
                  <a:pt x="5080165" y="36474"/>
                </a:lnTo>
                <a:lnTo>
                  <a:pt x="5082669" y="24955"/>
                </a:lnTo>
                <a:close/>
              </a:path>
              <a:path w="5153659" h="73025">
                <a:moveTo>
                  <a:pt x="5150846" y="24955"/>
                </a:moveTo>
                <a:lnTo>
                  <a:pt x="5116639" y="24955"/>
                </a:lnTo>
                <a:lnTo>
                  <a:pt x="5116639" y="47994"/>
                </a:lnTo>
                <a:lnTo>
                  <a:pt x="5150847" y="47994"/>
                </a:lnTo>
                <a:lnTo>
                  <a:pt x="5153126" y="36474"/>
                </a:lnTo>
                <a:lnTo>
                  <a:pt x="5150846" y="2495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03552" y="4397793"/>
            <a:ext cx="5084445" cy="48260"/>
          </a:xfrm>
          <a:custGeom>
            <a:avLst/>
            <a:gdLst/>
            <a:ahLst/>
            <a:cxnLst/>
            <a:rect l="l" t="t" r="r" b="b"/>
            <a:pathLst>
              <a:path w="5084445" h="48260">
                <a:moveTo>
                  <a:pt x="24955" y="0"/>
                </a:moveTo>
                <a:lnTo>
                  <a:pt x="15387" y="2009"/>
                </a:lnTo>
                <a:lnTo>
                  <a:pt x="7439" y="7439"/>
                </a:lnTo>
                <a:lnTo>
                  <a:pt x="2009" y="15387"/>
                </a:lnTo>
                <a:lnTo>
                  <a:pt x="0" y="24955"/>
                </a:lnTo>
                <a:lnTo>
                  <a:pt x="2009" y="34223"/>
                </a:lnTo>
                <a:lnTo>
                  <a:pt x="7439" y="41513"/>
                </a:lnTo>
                <a:lnTo>
                  <a:pt x="15387" y="46283"/>
                </a:lnTo>
                <a:lnTo>
                  <a:pt x="24955" y="47993"/>
                </a:lnTo>
                <a:lnTo>
                  <a:pt x="34229" y="46283"/>
                </a:lnTo>
                <a:lnTo>
                  <a:pt x="41517" y="41513"/>
                </a:lnTo>
                <a:lnTo>
                  <a:pt x="46284" y="34223"/>
                </a:lnTo>
                <a:lnTo>
                  <a:pt x="46930" y="30722"/>
                </a:lnTo>
                <a:lnTo>
                  <a:pt x="24955" y="30722"/>
                </a:lnTo>
                <a:lnTo>
                  <a:pt x="24955" y="19202"/>
                </a:lnTo>
                <a:lnTo>
                  <a:pt x="46966" y="19202"/>
                </a:lnTo>
                <a:lnTo>
                  <a:pt x="46284" y="15387"/>
                </a:lnTo>
                <a:lnTo>
                  <a:pt x="41517" y="7439"/>
                </a:lnTo>
                <a:lnTo>
                  <a:pt x="34229" y="2009"/>
                </a:lnTo>
                <a:lnTo>
                  <a:pt x="24955" y="0"/>
                </a:lnTo>
                <a:close/>
              </a:path>
              <a:path w="5084445" h="48260">
                <a:moveTo>
                  <a:pt x="5059045" y="0"/>
                </a:moveTo>
                <a:lnTo>
                  <a:pt x="5049776" y="2009"/>
                </a:lnTo>
                <a:lnTo>
                  <a:pt x="5042487" y="7439"/>
                </a:lnTo>
                <a:lnTo>
                  <a:pt x="5037717" y="15387"/>
                </a:lnTo>
                <a:lnTo>
                  <a:pt x="5036007" y="24955"/>
                </a:lnTo>
                <a:lnTo>
                  <a:pt x="5037717" y="34223"/>
                </a:lnTo>
                <a:lnTo>
                  <a:pt x="5042487" y="41513"/>
                </a:lnTo>
                <a:lnTo>
                  <a:pt x="5049776" y="46283"/>
                </a:lnTo>
                <a:lnTo>
                  <a:pt x="5059045" y="47993"/>
                </a:lnTo>
                <a:lnTo>
                  <a:pt x="5068612" y="46283"/>
                </a:lnTo>
                <a:lnTo>
                  <a:pt x="5076561" y="41513"/>
                </a:lnTo>
                <a:lnTo>
                  <a:pt x="5081990" y="34223"/>
                </a:lnTo>
                <a:lnTo>
                  <a:pt x="5082750" y="30722"/>
                </a:lnTo>
                <a:lnTo>
                  <a:pt x="5059045" y="30722"/>
                </a:lnTo>
                <a:lnTo>
                  <a:pt x="5059045" y="19202"/>
                </a:lnTo>
                <a:lnTo>
                  <a:pt x="5082792" y="19202"/>
                </a:lnTo>
                <a:lnTo>
                  <a:pt x="5081990" y="15387"/>
                </a:lnTo>
                <a:lnTo>
                  <a:pt x="5076561" y="7439"/>
                </a:lnTo>
                <a:lnTo>
                  <a:pt x="5068612" y="2009"/>
                </a:lnTo>
                <a:lnTo>
                  <a:pt x="5059045" y="0"/>
                </a:lnTo>
                <a:close/>
              </a:path>
              <a:path w="5084445" h="48260">
                <a:moveTo>
                  <a:pt x="46966" y="19202"/>
                </a:moveTo>
                <a:lnTo>
                  <a:pt x="24955" y="19202"/>
                </a:lnTo>
                <a:lnTo>
                  <a:pt x="24955" y="30722"/>
                </a:lnTo>
                <a:lnTo>
                  <a:pt x="46930" y="30722"/>
                </a:lnTo>
                <a:lnTo>
                  <a:pt x="47993" y="24955"/>
                </a:lnTo>
                <a:lnTo>
                  <a:pt x="46966" y="19202"/>
                </a:lnTo>
                <a:close/>
              </a:path>
              <a:path w="5084445" h="48260">
                <a:moveTo>
                  <a:pt x="5037035" y="19202"/>
                </a:moveTo>
                <a:lnTo>
                  <a:pt x="46966" y="19202"/>
                </a:lnTo>
                <a:lnTo>
                  <a:pt x="47993" y="24955"/>
                </a:lnTo>
                <a:lnTo>
                  <a:pt x="46930" y="30722"/>
                </a:lnTo>
                <a:lnTo>
                  <a:pt x="5037071" y="30722"/>
                </a:lnTo>
                <a:lnTo>
                  <a:pt x="5036007" y="24955"/>
                </a:lnTo>
                <a:lnTo>
                  <a:pt x="5037035" y="19202"/>
                </a:lnTo>
                <a:close/>
              </a:path>
              <a:path w="5084445" h="48260">
                <a:moveTo>
                  <a:pt x="5082792" y="19202"/>
                </a:moveTo>
                <a:lnTo>
                  <a:pt x="5059045" y="19202"/>
                </a:lnTo>
                <a:lnTo>
                  <a:pt x="5059045" y="30722"/>
                </a:lnTo>
                <a:lnTo>
                  <a:pt x="5082750" y="30722"/>
                </a:lnTo>
                <a:lnTo>
                  <a:pt x="5084000" y="24955"/>
                </a:lnTo>
                <a:lnTo>
                  <a:pt x="5082792" y="1920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10132" y="747979"/>
            <a:ext cx="700773" cy="7257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3165" y="424252"/>
            <a:ext cx="4326069" cy="79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33339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nre.umd.edu/tool.htm" TargetMode="External"/><Relationship Id="rId5" Type="http://schemas.openxmlformats.org/officeDocument/2006/relationships/hyperlink" Target="http://www.srewg.org/Tools/" TargetMode="Externa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5.png"/><Relationship Id="rId12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284" y="356311"/>
            <a:ext cx="5759818" cy="43198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4524" y="1563954"/>
            <a:ext cx="929246" cy="95229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92682" y="2581529"/>
            <a:ext cx="5497195" cy="53975"/>
          </a:xfrm>
          <a:custGeom>
            <a:avLst/>
            <a:gdLst/>
            <a:ahLst/>
            <a:cxnLst/>
            <a:rect l="l" t="t" r="r" b="b"/>
            <a:pathLst>
              <a:path w="5497195" h="53975">
                <a:moveTo>
                  <a:pt x="26885" y="0"/>
                </a:moveTo>
                <a:lnTo>
                  <a:pt x="16202" y="2039"/>
                </a:lnTo>
                <a:lnTo>
                  <a:pt x="7680" y="7678"/>
                </a:lnTo>
                <a:lnTo>
                  <a:pt x="2039" y="16196"/>
                </a:lnTo>
                <a:lnTo>
                  <a:pt x="0" y="26873"/>
                </a:lnTo>
                <a:lnTo>
                  <a:pt x="2039" y="37557"/>
                </a:lnTo>
                <a:lnTo>
                  <a:pt x="7680" y="46078"/>
                </a:lnTo>
                <a:lnTo>
                  <a:pt x="16202" y="51719"/>
                </a:lnTo>
                <a:lnTo>
                  <a:pt x="26885" y="53759"/>
                </a:lnTo>
                <a:lnTo>
                  <a:pt x="37562" y="51719"/>
                </a:lnTo>
                <a:lnTo>
                  <a:pt x="46080" y="46078"/>
                </a:lnTo>
                <a:lnTo>
                  <a:pt x="51719" y="37557"/>
                </a:lnTo>
                <a:lnTo>
                  <a:pt x="51926" y="36471"/>
                </a:lnTo>
                <a:lnTo>
                  <a:pt x="26885" y="36471"/>
                </a:lnTo>
                <a:lnTo>
                  <a:pt x="26885" y="17272"/>
                </a:lnTo>
                <a:lnTo>
                  <a:pt x="51924" y="17272"/>
                </a:lnTo>
                <a:lnTo>
                  <a:pt x="51719" y="16196"/>
                </a:lnTo>
                <a:lnTo>
                  <a:pt x="46080" y="7678"/>
                </a:lnTo>
                <a:lnTo>
                  <a:pt x="37562" y="2039"/>
                </a:lnTo>
                <a:lnTo>
                  <a:pt x="26885" y="0"/>
                </a:lnTo>
                <a:close/>
              </a:path>
              <a:path w="5497195" h="53975">
                <a:moveTo>
                  <a:pt x="5469915" y="0"/>
                </a:moveTo>
                <a:lnTo>
                  <a:pt x="5459238" y="2039"/>
                </a:lnTo>
                <a:lnTo>
                  <a:pt x="5450720" y="7678"/>
                </a:lnTo>
                <a:lnTo>
                  <a:pt x="5445081" y="16196"/>
                </a:lnTo>
                <a:lnTo>
                  <a:pt x="5443042" y="26873"/>
                </a:lnTo>
                <a:lnTo>
                  <a:pt x="5445081" y="37557"/>
                </a:lnTo>
                <a:lnTo>
                  <a:pt x="5450720" y="46078"/>
                </a:lnTo>
                <a:lnTo>
                  <a:pt x="5459238" y="51719"/>
                </a:lnTo>
                <a:lnTo>
                  <a:pt x="5469915" y="53759"/>
                </a:lnTo>
                <a:lnTo>
                  <a:pt x="5480591" y="51719"/>
                </a:lnTo>
                <a:lnTo>
                  <a:pt x="5489109" y="46078"/>
                </a:lnTo>
                <a:lnTo>
                  <a:pt x="5494748" y="37557"/>
                </a:lnTo>
                <a:lnTo>
                  <a:pt x="5494956" y="36471"/>
                </a:lnTo>
                <a:lnTo>
                  <a:pt x="5469915" y="36471"/>
                </a:lnTo>
                <a:lnTo>
                  <a:pt x="5469915" y="17272"/>
                </a:lnTo>
                <a:lnTo>
                  <a:pt x="5494954" y="17272"/>
                </a:lnTo>
                <a:lnTo>
                  <a:pt x="5494748" y="16196"/>
                </a:lnTo>
                <a:lnTo>
                  <a:pt x="5489109" y="7678"/>
                </a:lnTo>
                <a:lnTo>
                  <a:pt x="5480591" y="2039"/>
                </a:lnTo>
                <a:lnTo>
                  <a:pt x="5469915" y="0"/>
                </a:lnTo>
                <a:close/>
              </a:path>
              <a:path w="5497195" h="53975">
                <a:moveTo>
                  <a:pt x="51924" y="17272"/>
                </a:moveTo>
                <a:lnTo>
                  <a:pt x="26885" y="17272"/>
                </a:lnTo>
                <a:lnTo>
                  <a:pt x="26885" y="36471"/>
                </a:lnTo>
                <a:lnTo>
                  <a:pt x="51926" y="36471"/>
                </a:lnTo>
                <a:lnTo>
                  <a:pt x="53759" y="26873"/>
                </a:lnTo>
                <a:lnTo>
                  <a:pt x="51924" y="17272"/>
                </a:lnTo>
                <a:close/>
              </a:path>
              <a:path w="5497195" h="53975">
                <a:moveTo>
                  <a:pt x="5444876" y="17272"/>
                </a:moveTo>
                <a:lnTo>
                  <a:pt x="51924" y="17272"/>
                </a:lnTo>
                <a:lnTo>
                  <a:pt x="53759" y="26873"/>
                </a:lnTo>
                <a:lnTo>
                  <a:pt x="51926" y="36471"/>
                </a:lnTo>
                <a:lnTo>
                  <a:pt x="5444874" y="36471"/>
                </a:lnTo>
                <a:lnTo>
                  <a:pt x="5443042" y="26873"/>
                </a:lnTo>
                <a:lnTo>
                  <a:pt x="5444876" y="17272"/>
                </a:lnTo>
                <a:close/>
              </a:path>
              <a:path w="5497195" h="53975">
                <a:moveTo>
                  <a:pt x="5494954" y="17272"/>
                </a:moveTo>
                <a:lnTo>
                  <a:pt x="5469915" y="17272"/>
                </a:lnTo>
                <a:lnTo>
                  <a:pt x="5469915" y="36471"/>
                </a:lnTo>
                <a:lnTo>
                  <a:pt x="5494956" y="36471"/>
                </a:lnTo>
                <a:lnTo>
                  <a:pt x="5496788" y="26873"/>
                </a:lnTo>
                <a:lnTo>
                  <a:pt x="5494954" y="1727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6990" y="1589657"/>
            <a:ext cx="3207385" cy="9474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spc="60" dirty="0"/>
              <a:t>SENG</a:t>
            </a:r>
            <a:r>
              <a:rPr sz="3000" spc="-155" dirty="0"/>
              <a:t> </a:t>
            </a:r>
            <a:r>
              <a:rPr sz="3000" spc="130" dirty="0"/>
              <a:t>421:</a:t>
            </a:r>
            <a:endParaRPr sz="3000"/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000" b="1" spc="20" dirty="0">
                <a:latin typeface="Arial"/>
                <a:cs typeface="Arial"/>
              </a:rPr>
              <a:t>S</a:t>
            </a:r>
            <a:r>
              <a:rPr sz="3000" b="1" spc="5" dirty="0">
                <a:latin typeface="Arial"/>
                <a:cs typeface="Arial"/>
              </a:rPr>
              <a:t>o</a:t>
            </a:r>
            <a:r>
              <a:rPr sz="3000" b="1" spc="25" dirty="0">
                <a:latin typeface="Arial"/>
                <a:cs typeface="Arial"/>
              </a:rPr>
              <a:t>f</a:t>
            </a:r>
            <a:r>
              <a:rPr sz="3000" b="1" spc="70" dirty="0">
                <a:latin typeface="Arial"/>
                <a:cs typeface="Arial"/>
              </a:rPr>
              <a:t>t</a:t>
            </a:r>
            <a:r>
              <a:rPr sz="3000" b="1" spc="130" dirty="0">
                <a:latin typeface="Arial"/>
                <a:cs typeface="Arial"/>
              </a:rPr>
              <a:t>ware</a:t>
            </a:r>
            <a:r>
              <a:rPr sz="3000" b="1" spc="-145" dirty="0">
                <a:latin typeface="Arial"/>
                <a:cs typeface="Arial"/>
              </a:rPr>
              <a:t> </a:t>
            </a:r>
            <a:r>
              <a:rPr sz="3000" b="1" spc="35" dirty="0">
                <a:latin typeface="Arial"/>
                <a:cs typeface="Arial"/>
              </a:rPr>
              <a:t>M</a:t>
            </a:r>
            <a:r>
              <a:rPr sz="3000" b="1" spc="140" dirty="0">
                <a:latin typeface="Arial"/>
                <a:cs typeface="Arial"/>
              </a:rPr>
              <a:t>e</a:t>
            </a:r>
            <a:r>
              <a:rPr sz="3000" b="1" spc="85" dirty="0">
                <a:latin typeface="Arial"/>
                <a:cs typeface="Arial"/>
              </a:rPr>
              <a:t>t</a:t>
            </a:r>
            <a:r>
              <a:rPr sz="3000" b="1" spc="160" dirty="0">
                <a:latin typeface="Arial"/>
                <a:cs typeface="Arial"/>
              </a:rPr>
              <a:t>r</a:t>
            </a:r>
            <a:r>
              <a:rPr sz="3000" b="1" spc="20" dirty="0">
                <a:latin typeface="Arial"/>
                <a:cs typeface="Arial"/>
              </a:rPr>
              <a:t>ics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9674" y="2651385"/>
            <a:ext cx="193992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100"/>
              </a:spcBef>
            </a:pPr>
            <a:r>
              <a:rPr sz="1750" b="1" spc="10" dirty="0">
                <a:latin typeface="Times New Roman"/>
                <a:cs typeface="Times New Roman"/>
              </a:rPr>
              <a:t>Software</a:t>
            </a:r>
            <a:r>
              <a:rPr sz="1750" b="1" spc="-5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Reliability </a:t>
            </a:r>
            <a:r>
              <a:rPr sz="1750" b="1" spc="-425" dirty="0">
                <a:latin typeface="Times New Roman"/>
                <a:cs typeface="Times New Roman"/>
              </a:rPr>
              <a:t> </a:t>
            </a:r>
            <a:r>
              <a:rPr sz="1750" b="1" spc="5" dirty="0">
                <a:latin typeface="Times New Roman"/>
                <a:cs typeface="Times New Roman"/>
              </a:rPr>
              <a:t>Models </a:t>
            </a:r>
            <a:r>
              <a:rPr sz="1750" b="1" spc="15" dirty="0">
                <a:latin typeface="Times New Roman"/>
                <a:cs typeface="Times New Roman"/>
              </a:rPr>
              <a:t>&amp; </a:t>
            </a:r>
            <a:r>
              <a:rPr sz="1750" b="1" spc="5" dirty="0">
                <a:latin typeface="Times New Roman"/>
                <a:cs typeface="Times New Roman"/>
              </a:rPr>
              <a:t>Metrics </a:t>
            </a:r>
            <a:r>
              <a:rPr sz="1750" b="1" spc="10" dirty="0">
                <a:latin typeface="Times New Roman"/>
                <a:cs typeface="Times New Roman"/>
              </a:rPr>
              <a:t> </a:t>
            </a:r>
            <a:r>
              <a:rPr sz="1750" b="1" spc="5" dirty="0">
                <a:latin typeface="Times New Roman"/>
                <a:cs typeface="Times New Roman"/>
              </a:rPr>
              <a:t>(Chapter</a:t>
            </a:r>
            <a:r>
              <a:rPr sz="1750" b="1" spc="-35" dirty="0">
                <a:latin typeface="Times New Roman"/>
                <a:cs typeface="Times New Roman"/>
              </a:rPr>
              <a:t> </a:t>
            </a:r>
            <a:r>
              <a:rPr sz="1750" b="1" spc="5" dirty="0">
                <a:latin typeface="Times New Roman"/>
                <a:cs typeface="Times New Roman"/>
              </a:rPr>
              <a:t>9)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9" name="object 9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65566" y="5648578"/>
            <a:ext cx="4611370" cy="211963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560"/>
              </a:spcBef>
            </a:pPr>
            <a:r>
              <a:rPr sz="2500" spc="130" dirty="0">
                <a:solidFill>
                  <a:srgbClr val="33339A"/>
                </a:solidFill>
                <a:latin typeface="Arial MT"/>
                <a:cs typeface="Arial MT"/>
              </a:rPr>
              <a:t>Contents</a:t>
            </a: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50" spc="-95" dirty="0">
                <a:solidFill>
                  <a:srgbClr val="9A0000"/>
                </a:solidFill>
                <a:latin typeface="Lucida Sans Unicode"/>
                <a:cs typeface="Lucida Sans Unicode"/>
              </a:rPr>
              <a:t>▶</a:t>
            </a:r>
            <a:r>
              <a:rPr sz="1050" spc="210" dirty="0">
                <a:solidFill>
                  <a:srgbClr val="9A0000"/>
                </a:solidFill>
                <a:latin typeface="Lucida Sans Unicode"/>
                <a:cs typeface="Lucida Sans Unicode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Reliability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concepts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and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definitions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spc="-95" dirty="0">
                <a:solidFill>
                  <a:srgbClr val="9A0000"/>
                </a:solidFill>
                <a:latin typeface="Lucida Sans Unicode"/>
                <a:cs typeface="Lucida Sans Unicode"/>
              </a:rPr>
              <a:t>▶</a:t>
            </a:r>
            <a:r>
              <a:rPr sz="1050" spc="200" dirty="0">
                <a:solidFill>
                  <a:srgbClr val="9A0000"/>
                </a:solidFill>
                <a:latin typeface="Lucida Sans Unicode"/>
                <a:cs typeface="Lucida Sans Unicode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Software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reliability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models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and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metrics</a:t>
            </a:r>
            <a:endParaRPr sz="1750">
              <a:latin typeface="Times New Roman"/>
              <a:cs typeface="Times New Roman"/>
            </a:endParaRPr>
          </a:p>
          <a:p>
            <a:pPr marL="229235" marR="5080" indent="-217170">
              <a:lnSpc>
                <a:spcPts val="1900"/>
              </a:lnSpc>
              <a:spcBef>
                <a:spcPts val="455"/>
              </a:spcBef>
            </a:pPr>
            <a:r>
              <a:rPr sz="1050" spc="-95" dirty="0">
                <a:solidFill>
                  <a:srgbClr val="9A0000"/>
                </a:solidFill>
                <a:latin typeface="Lucida Sans Unicode"/>
                <a:cs typeface="Lucida Sans Unicode"/>
              </a:rPr>
              <a:t>▶</a:t>
            </a:r>
            <a:r>
              <a:rPr sz="1050" spc="-90" dirty="0">
                <a:solidFill>
                  <a:srgbClr val="9A0000"/>
                </a:solidFill>
                <a:latin typeface="Lucida Sans Unicode"/>
                <a:cs typeface="Lucida Sans Unicode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Fundamentals of software </a:t>
            </a:r>
            <a:r>
              <a:rPr sz="1750" dirty="0">
                <a:latin typeface="Times New Roman"/>
                <a:cs typeface="Times New Roman"/>
              </a:rPr>
              <a:t>reliability </a:t>
            </a:r>
            <a:r>
              <a:rPr sz="1750" spc="5" dirty="0">
                <a:latin typeface="Times New Roman"/>
                <a:cs typeface="Times New Roman"/>
              </a:rPr>
              <a:t>engineering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(SRE)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050" spc="-95" dirty="0">
                <a:solidFill>
                  <a:srgbClr val="9A0000"/>
                </a:solidFill>
                <a:latin typeface="Lucida Sans Unicode"/>
                <a:cs typeface="Lucida Sans Unicode"/>
              </a:rPr>
              <a:t>▶</a:t>
            </a:r>
            <a:r>
              <a:rPr sz="1050" spc="185" dirty="0">
                <a:solidFill>
                  <a:srgbClr val="9A0000"/>
                </a:solidFill>
                <a:latin typeface="Lucida Sans Unicode"/>
                <a:cs typeface="Lucida Sans Unicode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Reliability</a:t>
            </a:r>
            <a:r>
              <a:rPr sz="1750" spc="-8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management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models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27184" y="9429134"/>
            <a:ext cx="10541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600" y="8839200"/>
            <a:ext cx="1295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62000" y="1143000"/>
            <a:ext cx="12954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19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3214370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R</a:t>
            </a:r>
            <a:r>
              <a:rPr spc="114" dirty="0"/>
              <a:t>e</a:t>
            </a:r>
            <a:r>
              <a:rPr spc="135" dirty="0"/>
              <a:t>l</a:t>
            </a:r>
            <a:r>
              <a:rPr spc="120" dirty="0"/>
              <a:t>i</a:t>
            </a:r>
            <a:r>
              <a:rPr spc="140" dirty="0"/>
              <a:t>a</a:t>
            </a:r>
            <a:r>
              <a:rPr spc="150" dirty="0"/>
              <a:t>b</a:t>
            </a:r>
            <a:r>
              <a:rPr spc="110" dirty="0"/>
              <a:t>ilit</a:t>
            </a:r>
            <a:r>
              <a:rPr spc="240" dirty="0"/>
              <a:t>y</a:t>
            </a:r>
            <a:r>
              <a:rPr spc="-125" dirty="0"/>
              <a:t> </a:t>
            </a:r>
            <a:r>
              <a:rPr spc="60" dirty="0"/>
              <a:t>Q</a:t>
            </a:r>
            <a:r>
              <a:rPr spc="145" dirty="0"/>
              <a:t>u</a:t>
            </a:r>
            <a:r>
              <a:rPr spc="114" dirty="0"/>
              <a:t>e</a:t>
            </a:r>
            <a:r>
              <a:rPr spc="120" dirty="0"/>
              <a:t>s</a:t>
            </a:r>
            <a:r>
              <a:rPr spc="135" dirty="0"/>
              <a:t>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285537"/>
            <a:ext cx="4888230" cy="27444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Single</a:t>
            </a:r>
            <a:r>
              <a:rPr sz="20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failure</a:t>
            </a:r>
            <a:r>
              <a:rPr sz="2000" b="1" spc="1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specification:</a:t>
            </a:r>
            <a:endParaRPr sz="2000">
              <a:latin typeface="Times New Roman"/>
              <a:cs typeface="Times New Roman"/>
            </a:endParaRPr>
          </a:p>
          <a:p>
            <a:pPr marL="229235" marR="62865" indent="-217170">
              <a:lnSpc>
                <a:spcPct val="1008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2000" spc="5" dirty="0">
                <a:latin typeface="Times New Roman"/>
                <a:cs typeface="Times New Roman"/>
              </a:rPr>
              <a:t>What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probability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failure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component)?</a:t>
            </a:r>
            <a:endParaRPr sz="2000">
              <a:latin typeface="Times New Roman"/>
              <a:cs typeface="Times New Roman"/>
            </a:endParaRPr>
          </a:p>
          <a:p>
            <a:pPr marL="300355">
              <a:lnSpc>
                <a:spcPct val="100000"/>
              </a:lnSpc>
              <a:spcBef>
                <a:spcPts val="455"/>
              </a:spcBef>
            </a:pPr>
            <a:r>
              <a:rPr sz="1750" spc="5" dirty="0">
                <a:solidFill>
                  <a:srgbClr val="008000"/>
                </a:solidFill>
                <a:latin typeface="Times New Roman"/>
                <a:cs typeface="Times New Roman"/>
              </a:rPr>
              <a:t>(discussed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sz="1750" spc="-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10" dirty="0">
                <a:solidFill>
                  <a:srgbClr val="008000"/>
                </a:solidFill>
                <a:latin typeface="Times New Roman"/>
                <a:cs typeface="Times New Roman"/>
              </a:rPr>
              <a:t>the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10" dirty="0">
                <a:solidFill>
                  <a:srgbClr val="008000"/>
                </a:solidFill>
                <a:latin typeface="Times New Roman"/>
                <a:cs typeface="Times New Roman"/>
              </a:rPr>
              <a:t>previous</a:t>
            </a:r>
            <a:r>
              <a:rPr sz="1750" spc="-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10" dirty="0">
                <a:solidFill>
                  <a:srgbClr val="008000"/>
                </a:solidFill>
                <a:latin typeface="Times New Roman"/>
                <a:cs typeface="Times New Roman"/>
              </a:rPr>
              <a:t>session)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Multiple failure</a:t>
            </a:r>
            <a:r>
              <a:rPr sz="2000" b="1" spc="2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specification:</a:t>
            </a:r>
            <a:endParaRPr sz="2000">
              <a:latin typeface="Times New Roman"/>
              <a:cs typeface="Times New Roman"/>
            </a:endParaRPr>
          </a:p>
          <a:p>
            <a:pPr marL="229235" marR="5080" indent="-217170">
              <a:lnSpc>
                <a:spcPct val="100800"/>
              </a:lnSpc>
              <a:spcBef>
                <a:spcPts val="48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component)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fails at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250" i="1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250" i="1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250" i="1" dirty="0">
                <a:latin typeface="Times New Roman"/>
                <a:cs typeface="Times New Roman"/>
              </a:rPr>
              <a:t>i-1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what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probability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failure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0" dirty="0">
                <a:latin typeface="Times New Roman"/>
                <a:cs typeface="Times New Roman"/>
              </a:rPr>
              <a:t> time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250" i="1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7" name="object 7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17568" y="5447103"/>
            <a:ext cx="4721225" cy="265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 marR="399415">
              <a:lnSpc>
                <a:spcPct val="100800"/>
              </a:lnSpc>
              <a:spcBef>
                <a:spcPts val="100"/>
              </a:spcBef>
            </a:pPr>
            <a:r>
              <a:rPr sz="2500" spc="125" dirty="0">
                <a:solidFill>
                  <a:srgbClr val="33339A"/>
                </a:solidFill>
                <a:latin typeface="Arial MT"/>
                <a:cs typeface="Arial MT"/>
              </a:rPr>
              <a:t>Reliability</a:t>
            </a:r>
            <a:r>
              <a:rPr sz="2500" spc="-1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60" dirty="0">
                <a:solidFill>
                  <a:srgbClr val="33339A"/>
                </a:solidFill>
                <a:latin typeface="Arial MT"/>
                <a:cs typeface="Arial MT"/>
              </a:rPr>
              <a:t>Metrics</a:t>
            </a:r>
            <a:r>
              <a:rPr sz="2500" spc="-1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20" dirty="0">
                <a:solidFill>
                  <a:srgbClr val="33339A"/>
                </a:solidFill>
                <a:latin typeface="Arial MT"/>
                <a:cs typeface="Arial MT"/>
              </a:rPr>
              <a:t>(Multiple </a:t>
            </a:r>
            <a:r>
              <a:rPr sz="2500" spc="-68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b="1" spc="50" dirty="0">
                <a:solidFill>
                  <a:srgbClr val="33339A"/>
                </a:solidFill>
                <a:latin typeface="Arial"/>
                <a:cs typeface="Arial"/>
              </a:rPr>
              <a:t>Failure)</a:t>
            </a:r>
            <a:r>
              <a:rPr sz="2500" b="1" spc="-14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33339A"/>
                </a:solidFill>
                <a:latin typeface="Arial"/>
                <a:cs typeface="Arial"/>
              </a:rPr>
              <a:t>/1</a:t>
            </a:r>
            <a:endParaRPr sz="2500">
              <a:latin typeface="Arial"/>
              <a:cs typeface="Arial"/>
            </a:endParaRPr>
          </a:p>
          <a:p>
            <a:pPr marL="229235" marR="5080" indent="-217170">
              <a:lnSpc>
                <a:spcPts val="1630"/>
              </a:lnSpc>
              <a:spcBef>
                <a:spcPts val="126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spc="5" dirty="0">
                <a:latin typeface="Times New Roman"/>
                <a:cs typeface="Times New Roman"/>
              </a:rPr>
              <a:t>One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assume that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probability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 failure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(probability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density function, PDF) for all failures are the same </a:t>
            </a:r>
            <a:r>
              <a:rPr sz="1500" spc="-5" dirty="0">
                <a:latin typeface="Times New Roman"/>
                <a:cs typeface="Times New Roman"/>
              </a:rPr>
              <a:t>(e.g., </a:t>
            </a:r>
            <a:r>
              <a:rPr sz="1500" dirty="0">
                <a:latin typeface="Times New Roman"/>
                <a:cs typeface="Times New Roman"/>
              </a:rPr>
              <a:t> replacing the faulty hardware </a:t>
            </a:r>
            <a:r>
              <a:rPr sz="1500" spc="5" dirty="0">
                <a:latin typeface="Times New Roman"/>
                <a:cs typeface="Times New Roman"/>
              </a:rPr>
              <a:t>component </a:t>
            </a:r>
            <a:r>
              <a:rPr sz="1500" dirty="0">
                <a:latin typeface="Times New Roman"/>
                <a:cs typeface="Times New Roman"/>
              </a:rPr>
              <a:t>with </a:t>
            </a:r>
            <a:r>
              <a:rPr sz="1500" spc="5" dirty="0">
                <a:latin typeface="Times New Roman"/>
                <a:cs typeface="Times New Roman"/>
              </a:rPr>
              <a:t>an </a:t>
            </a:r>
            <a:r>
              <a:rPr sz="1500" dirty="0">
                <a:latin typeface="Times New Roman"/>
                <a:cs typeface="Times New Roman"/>
              </a:rPr>
              <a:t>identical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one).</a:t>
            </a:r>
            <a:endParaRPr sz="1500">
              <a:latin typeface="Times New Roman"/>
              <a:cs typeface="Times New Roman"/>
            </a:endParaRPr>
          </a:p>
          <a:p>
            <a:pPr marL="229235" marR="24765" indent="-217170">
              <a:lnSpc>
                <a:spcPts val="1630"/>
              </a:lnSpc>
              <a:spcBef>
                <a:spcPts val="37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spc="-15" dirty="0">
                <a:latin typeface="Times New Roman"/>
                <a:cs typeface="Times New Roman"/>
              </a:rPr>
              <a:t>In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software,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however,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want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“fix” the problem, </a:t>
            </a:r>
            <a:r>
              <a:rPr sz="1500" spc="-5" dirty="0">
                <a:latin typeface="Times New Roman"/>
                <a:cs typeface="Times New Roman"/>
              </a:rPr>
              <a:t>i.e., </a:t>
            </a:r>
            <a:r>
              <a:rPr sz="1500" dirty="0">
                <a:latin typeface="Times New Roman"/>
                <a:cs typeface="Times New Roman"/>
              </a:rPr>
              <a:t> have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lower probability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failure</a:t>
            </a:r>
            <a:r>
              <a:rPr sz="1500" spc="-5" dirty="0">
                <a:latin typeface="Times New Roman"/>
                <a:cs typeface="Times New Roman"/>
              </a:rPr>
              <a:t> after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repair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(or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longer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Δt</a:t>
            </a:r>
            <a:r>
              <a:rPr sz="1000" i="1" dirty="0">
                <a:latin typeface="Times New Roman"/>
                <a:cs typeface="Times New Roman"/>
              </a:rPr>
              <a:t>i</a:t>
            </a:r>
            <a:r>
              <a:rPr sz="1000" i="1" spc="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latin typeface="Times New Roman"/>
                <a:cs typeface="Times New Roman"/>
              </a:rPr>
              <a:t>= </a:t>
            </a:r>
            <a:r>
              <a:rPr sz="1500" i="1" dirty="0">
                <a:latin typeface="Times New Roman"/>
                <a:cs typeface="Times New Roman"/>
              </a:rPr>
              <a:t>t</a:t>
            </a:r>
            <a:r>
              <a:rPr sz="1000" i="1" dirty="0">
                <a:latin typeface="Times New Roman"/>
                <a:cs typeface="Times New Roman"/>
              </a:rPr>
              <a:t>i</a:t>
            </a:r>
            <a:r>
              <a:rPr sz="1500" i="1" dirty="0">
                <a:latin typeface="Times New Roman"/>
                <a:cs typeface="Times New Roman"/>
              </a:rPr>
              <a:t>-t</a:t>
            </a:r>
            <a:r>
              <a:rPr sz="1000" i="1" dirty="0">
                <a:latin typeface="Times New Roman"/>
                <a:cs typeface="Times New Roman"/>
              </a:rPr>
              <a:t>i-1</a:t>
            </a:r>
            <a:r>
              <a:rPr sz="1500" dirty="0">
                <a:latin typeface="Times New Roman"/>
                <a:cs typeface="Times New Roman"/>
              </a:rPr>
              <a:t>). Therefore, we need </a:t>
            </a:r>
            <a:r>
              <a:rPr sz="1500" spc="5" dirty="0">
                <a:latin typeface="Times New Roman"/>
                <a:cs typeface="Times New Roman"/>
              </a:rPr>
              <a:t>a </a:t>
            </a:r>
            <a:r>
              <a:rPr sz="1500" dirty="0">
                <a:latin typeface="Times New Roman"/>
                <a:cs typeface="Times New Roman"/>
              </a:rPr>
              <a:t>model for </a:t>
            </a:r>
            <a:r>
              <a:rPr sz="1500" b="1" dirty="0">
                <a:solidFill>
                  <a:srgbClr val="800000"/>
                </a:solidFill>
                <a:latin typeface="Times New Roman"/>
                <a:cs typeface="Times New Roman"/>
              </a:rPr>
              <a:t>reliability </a:t>
            </a:r>
            <a:r>
              <a:rPr sz="150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800000"/>
                </a:solidFill>
                <a:latin typeface="Times New Roman"/>
                <a:cs typeface="Times New Roman"/>
              </a:rPr>
              <a:t>growth</a:t>
            </a:r>
            <a:r>
              <a:rPr sz="150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(i.e., reliability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change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over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time).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4075" y="5026952"/>
            <a:ext cx="6464300" cy="5024755"/>
            <a:chOff x="654075" y="5026952"/>
            <a:chExt cx="6464300" cy="502475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0325" y="8126602"/>
              <a:ext cx="3492373" cy="122684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01849" y="8742514"/>
              <a:ext cx="3489325" cy="609600"/>
            </a:xfrm>
            <a:custGeom>
              <a:avLst/>
              <a:gdLst/>
              <a:ahLst/>
              <a:cxnLst/>
              <a:rect l="l" t="t" r="r" b="b"/>
              <a:pathLst>
                <a:path w="3489325" h="609600">
                  <a:moveTo>
                    <a:pt x="3489325" y="307187"/>
                  </a:moveTo>
                  <a:lnTo>
                    <a:pt x="0" y="307187"/>
                  </a:lnTo>
                  <a:lnTo>
                    <a:pt x="0" y="609409"/>
                  </a:lnTo>
                  <a:lnTo>
                    <a:pt x="3489325" y="609409"/>
                  </a:lnTo>
                  <a:lnTo>
                    <a:pt x="3489325" y="307187"/>
                  </a:lnTo>
                  <a:close/>
                </a:path>
                <a:path w="3489325" h="609600">
                  <a:moveTo>
                    <a:pt x="3489325" y="0"/>
                  </a:moveTo>
                  <a:lnTo>
                    <a:pt x="0" y="0"/>
                  </a:lnTo>
                  <a:lnTo>
                    <a:pt x="0" y="304139"/>
                  </a:lnTo>
                  <a:lnTo>
                    <a:pt x="3489325" y="304139"/>
                  </a:lnTo>
                  <a:lnTo>
                    <a:pt x="3489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4799" y="5027675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20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21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442531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128770" algn="l"/>
              </a:tabLst>
            </a:pPr>
            <a:r>
              <a:rPr spc="20" dirty="0"/>
              <a:t>R</a:t>
            </a:r>
            <a:r>
              <a:rPr spc="114" dirty="0"/>
              <a:t>e</a:t>
            </a:r>
            <a:r>
              <a:rPr spc="135" dirty="0"/>
              <a:t>l</a:t>
            </a:r>
            <a:r>
              <a:rPr spc="120" dirty="0"/>
              <a:t>i</a:t>
            </a:r>
            <a:r>
              <a:rPr spc="140" dirty="0"/>
              <a:t>a</a:t>
            </a:r>
            <a:r>
              <a:rPr spc="150" dirty="0"/>
              <a:t>b</a:t>
            </a:r>
            <a:r>
              <a:rPr spc="110" dirty="0"/>
              <a:t>ilit</a:t>
            </a:r>
            <a:r>
              <a:rPr spc="240" dirty="0"/>
              <a:t>y</a:t>
            </a:r>
            <a:r>
              <a:rPr spc="-125" dirty="0"/>
              <a:t> </a:t>
            </a:r>
            <a:r>
              <a:rPr spc="60" dirty="0"/>
              <a:t>G</a:t>
            </a:r>
            <a:r>
              <a:rPr spc="280" dirty="0"/>
              <a:t>r</a:t>
            </a:r>
            <a:r>
              <a:rPr spc="145" dirty="0"/>
              <a:t>o</a:t>
            </a:r>
            <a:r>
              <a:rPr spc="245" dirty="0"/>
              <a:t>w</a:t>
            </a:r>
            <a:r>
              <a:rPr spc="105" dirty="0"/>
              <a:t>t</a:t>
            </a:r>
            <a:r>
              <a:rPr spc="220" dirty="0"/>
              <a:t>h</a:t>
            </a:r>
            <a:r>
              <a:rPr spc="-125" dirty="0"/>
              <a:t> </a:t>
            </a:r>
            <a:r>
              <a:rPr spc="30" dirty="0"/>
              <a:t>M</a:t>
            </a:r>
            <a:r>
              <a:rPr spc="145" dirty="0"/>
              <a:t>o</a:t>
            </a:r>
            <a:r>
              <a:rPr spc="190" dirty="0"/>
              <a:t>d</a:t>
            </a:r>
            <a:r>
              <a:rPr spc="100" dirty="0"/>
              <a:t>e</a:t>
            </a:r>
            <a:r>
              <a:rPr spc="70" dirty="0"/>
              <a:t>l</a:t>
            </a:r>
            <a:r>
              <a:rPr spc="170" dirty="0"/>
              <a:t>s</a:t>
            </a:r>
            <a:r>
              <a:rPr dirty="0"/>
              <a:t>	</a:t>
            </a:r>
            <a:r>
              <a:rPr spc="25" dirty="0"/>
              <a:t>/</a:t>
            </a:r>
            <a:r>
              <a:rPr spc="105" dirty="0"/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47744"/>
            <a:ext cx="4774565" cy="2635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7804" marR="5080" indent="-205740">
              <a:lnSpc>
                <a:spcPct val="100800"/>
              </a:lnSpc>
              <a:spcBef>
                <a:spcPts val="9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2000" spc="-10" dirty="0">
                <a:latin typeface="Times New Roman"/>
                <a:cs typeface="Times New Roman"/>
              </a:rPr>
              <a:t>Common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reliability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growth </a:t>
            </a:r>
            <a:r>
              <a:rPr sz="2000" spc="-5" dirty="0">
                <a:latin typeface="Times New Roman"/>
                <a:cs typeface="Times New Roman"/>
              </a:rPr>
              <a:t>models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459740" lvl="1" indent="-173355">
              <a:lnSpc>
                <a:spcPct val="100000"/>
              </a:lnSpc>
              <a:spcBef>
                <a:spcPts val="450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60375" algn="l"/>
              </a:tabLst>
            </a:pPr>
            <a:r>
              <a:rPr sz="175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Basic</a:t>
            </a:r>
            <a:r>
              <a:rPr sz="1750" b="1" spc="-7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Exponential</a:t>
            </a:r>
            <a:r>
              <a:rPr sz="1750" b="1" spc="-5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model</a:t>
            </a:r>
            <a:endParaRPr sz="1750">
              <a:latin typeface="Times New Roman"/>
              <a:cs typeface="Times New Roman"/>
            </a:endParaRPr>
          </a:p>
          <a:p>
            <a:pPr marL="459740" lvl="1" indent="-173355">
              <a:lnSpc>
                <a:spcPct val="100000"/>
              </a:lnSpc>
              <a:spcBef>
                <a:spcPts val="440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60375" algn="l"/>
              </a:tabLst>
            </a:pPr>
            <a:r>
              <a:rPr sz="175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Logarithmic</a:t>
            </a:r>
            <a:r>
              <a:rPr sz="1750" b="1" spc="-6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Poisson</a:t>
            </a:r>
            <a:r>
              <a:rPr sz="1750" b="1" spc="-6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model</a:t>
            </a:r>
            <a:endParaRPr sz="1750">
              <a:latin typeface="Times New Roman"/>
              <a:cs typeface="Times New Roman"/>
            </a:endParaRPr>
          </a:p>
          <a:p>
            <a:pPr marL="217804" marR="74295" indent="-205740">
              <a:lnSpc>
                <a:spcPct val="100800"/>
              </a:lnSpc>
              <a:spcBef>
                <a:spcPts val="47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basic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exponential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assumes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finite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failures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(</a:t>
            </a:r>
            <a:r>
              <a:rPr sz="2000" spc="10" dirty="0">
                <a:latin typeface="Symbol"/>
                <a:cs typeface="Symbol"/>
              </a:rPr>
              <a:t></a:t>
            </a:r>
            <a:r>
              <a:rPr sz="1100" spc="10" dirty="0">
                <a:latin typeface="Times New Roman"/>
                <a:cs typeface="Times New Roman"/>
              </a:rPr>
              <a:t>0</a:t>
            </a:r>
            <a:r>
              <a:rPr sz="2000" spc="10" dirty="0">
                <a:latin typeface="Times New Roman"/>
                <a:cs typeface="Times New Roman"/>
              </a:rPr>
              <a:t>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infinite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 marL="217804" marR="429895" indent="-205740">
              <a:lnSpc>
                <a:spcPct val="1008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logarithmic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Poisson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assumes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infinite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failures.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7" name="object 7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17568" y="5831092"/>
            <a:ext cx="3439160" cy="24561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25"/>
              </a:spcBef>
            </a:pPr>
            <a:r>
              <a:rPr sz="2500" b="1" spc="30" dirty="0">
                <a:solidFill>
                  <a:srgbClr val="33339A"/>
                </a:solidFill>
                <a:latin typeface="Arial"/>
                <a:cs typeface="Arial"/>
              </a:rPr>
              <a:t>Validity</a:t>
            </a:r>
            <a:r>
              <a:rPr sz="2500" b="1" spc="-14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5" dirty="0">
                <a:solidFill>
                  <a:srgbClr val="33339A"/>
                </a:solidFill>
                <a:latin typeface="Arial"/>
                <a:cs typeface="Arial"/>
              </a:rPr>
              <a:t>of</a:t>
            </a:r>
            <a:r>
              <a:rPr sz="2500" b="1" spc="-114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33339A"/>
                </a:solidFill>
                <a:latin typeface="Arial"/>
                <a:cs typeface="Arial"/>
              </a:rPr>
              <a:t>the</a:t>
            </a:r>
            <a:r>
              <a:rPr sz="2500" b="1" spc="-1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33339A"/>
                </a:solidFill>
                <a:latin typeface="Arial"/>
                <a:cs typeface="Arial"/>
              </a:rPr>
              <a:t>Models</a:t>
            </a:r>
            <a:endParaRPr sz="2500">
              <a:latin typeface="Arial"/>
              <a:cs typeface="Arial"/>
            </a:endParaRPr>
          </a:p>
          <a:p>
            <a:pPr marL="229235" marR="1573530" indent="-217170">
              <a:lnSpc>
                <a:spcPct val="100800"/>
              </a:lnSpc>
              <a:spcBef>
                <a:spcPts val="123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dirty="0">
                <a:latin typeface="Times New Roman"/>
                <a:cs typeface="Times New Roman"/>
              </a:rPr>
              <a:t>Software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systems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changed</a:t>
            </a:r>
            <a:r>
              <a:rPr sz="1500" dirty="0">
                <a:latin typeface="Times New Roman"/>
                <a:cs typeface="Times New Roman"/>
              </a:rPr>
              <a:t> (updated)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many times during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their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life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cycle.</a:t>
            </a:r>
            <a:endParaRPr sz="1500">
              <a:latin typeface="Times New Roman"/>
              <a:cs typeface="Times New Roman"/>
            </a:endParaRPr>
          </a:p>
          <a:p>
            <a:pPr marL="229235" marR="1557655" indent="-217170">
              <a:lnSpc>
                <a:spcPct val="100800"/>
              </a:lnSpc>
              <a:spcBef>
                <a:spcPts val="36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dirty="0">
                <a:latin typeface="Times New Roman"/>
                <a:cs typeface="Times New Roman"/>
              </a:rPr>
              <a:t>The models are </a:t>
            </a:r>
            <a:r>
              <a:rPr sz="1500" spc="-5" dirty="0">
                <a:latin typeface="Times New Roman"/>
                <a:cs typeface="Times New Roman"/>
              </a:rPr>
              <a:t>good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 one </a:t>
            </a:r>
            <a:r>
              <a:rPr sz="1500" spc="-5" dirty="0">
                <a:latin typeface="Times New Roman"/>
                <a:cs typeface="Times New Roman"/>
              </a:rPr>
              <a:t>revision </a:t>
            </a:r>
            <a:r>
              <a:rPr sz="1500" dirty="0">
                <a:latin typeface="Times New Roman"/>
                <a:cs typeface="Times New Roman"/>
              </a:rPr>
              <a:t> period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rather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than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whole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life</a:t>
            </a:r>
            <a:r>
              <a:rPr sz="1500" spc="-10" dirty="0">
                <a:latin typeface="Times New Roman"/>
                <a:cs typeface="Times New Roman"/>
              </a:rPr>
              <a:t> cycle.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63645" y="6458178"/>
            <a:ext cx="3051175" cy="2442210"/>
            <a:chOff x="3563645" y="6458178"/>
            <a:chExt cx="3051175" cy="244221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3645" y="6458178"/>
              <a:ext cx="3050781" cy="209081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65169" y="7507985"/>
              <a:ext cx="3048000" cy="1039494"/>
            </a:xfrm>
            <a:custGeom>
              <a:avLst/>
              <a:gdLst/>
              <a:ahLst/>
              <a:cxnLst/>
              <a:rect l="l" t="t" r="r" b="b"/>
              <a:pathLst>
                <a:path w="3048000" h="1039495">
                  <a:moveTo>
                    <a:pt x="3047733" y="698855"/>
                  </a:moveTo>
                  <a:lnTo>
                    <a:pt x="0" y="698855"/>
                  </a:lnTo>
                  <a:lnTo>
                    <a:pt x="0" y="1039482"/>
                  </a:lnTo>
                  <a:lnTo>
                    <a:pt x="3047733" y="1039482"/>
                  </a:lnTo>
                  <a:lnTo>
                    <a:pt x="3047733" y="698855"/>
                  </a:lnTo>
                  <a:close/>
                </a:path>
                <a:path w="3048000" h="1039495">
                  <a:moveTo>
                    <a:pt x="3047733" y="349427"/>
                  </a:moveTo>
                  <a:lnTo>
                    <a:pt x="0" y="349427"/>
                  </a:lnTo>
                  <a:lnTo>
                    <a:pt x="0" y="695807"/>
                  </a:lnTo>
                  <a:lnTo>
                    <a:pt x="3047733" y="695807"/>
                  </a:lnTo>
                  <a:lnTo>
                    <a:pt x="3047733" y="349427"/>
                  </a:lnTo>
                  <a:close/>
                </a:path>
                <a:path w="3048000" h="1039495">
                  <a:moveTo>
                    <a:pt x="3047733" y="0"/>
                  </a:moveTo>
                  <a:lnTo>
                    <a:pt x="0" y="0"/>
                  </a:lnTo>
                  <a:lnTo>
                    <a:pt x="0" y="346379"/>
                  </a:lnTo>
                  <a:lnTo>
                    <a:pt x="3047733" y="346379"/>
                  </a:lnTo>
                  <a:lnTo>
                    <a:pt x="30477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44415" y="7675410"/>
              <a:ext cx="1369060" cy="1225550"/>
            </a:xfrm>
            <a:custGeom>
              <a:avLst/>
              <a:gdLst/>
              <a:ahLst/>
              <a:cxnLst/>
              <a:rect l="l" t="t" r="r" b="b"/>
              <a:pathLst>
                <a:path w="1369060" h="1225550">
                  <a:moveTo>
                    <a:pt x="9588" y="455028"/>
                  </a:moveTo>
                  <a:lnTo>
                    <a:pt x="0" y="455028"/>
                  </a:lnTo>
                  <a:lnTo>
                    <a:pt x="0" y="1044448"/>
                  </a:lnTo>
                  <a:lnTo>
                    <a:pt x="9588" y="1044448"/>
                  </a:lnTo>
                  <a:lnTo>
                    <a:pt x="9588" y="455028"/>
                  </a:lnTo>
                  <a:close/>
                </a:path>
                <a:path w="1369060" h="1225550">
                  <a:moveTo>
                    <a:pt x="460781" y="318719"/>
                  </a:moveTo>
                  <a:lnTo>
                    <a:pt x="453110" y="318719"/>
                  </a:lnTo>
                  <a:lnTo>
                    <a:pt x="453110" y="1224927"/>
                  </a:lnTo>
                  <a:lnTo>
                    <a:pt x="460781" y="1224927"/>
                  </a:lnTo>
                  <a:lnTo>
                    <a:pt x="460781" y="318719"/>
                  </a:lnTo>
                  <a:close/>
                </a:path>
                <a:path w="1369060" h="1225550">
                  <a:moveTo>
                    <a:pt x="915797" y="136321"/>
                  </a:moveTo>
                  <a:lnTo>
                    <a:pt x="908126" y="136321"/>
                  </a:lnTo>
                  <a:lnTo>
                    <a:pt x="908126" y="1224927"/>
                  </a:lnTo>
                  <a:lnTo>
                    <a:pt x="915797" y="1224927"/>
                  </a:lnTo>
                  <a:lnTo>
                    <a:pt x="915797" y="136321"/>
                  </a:lnTo>
                  <a:close/>
                </a:path>
                <a:path w="1369060" h="1225550">
                  <a:moveTo>
                    <a:pt x="1368907" y="0"/>
                  </a:moveTo>
                  <a:lnTo>
                    <a:pt x="1361236" y="0"/>
                  </a:lnTo>
                  <a:lnTo>
                    <a:pt x="1361236" y="1224927"/>
                  </a:lnTo>
                  <a:lnTo>
                    <a:pt x="1368907" y="1224927"/>
                  </a:lnTo>
                  <a:lnTo>
                    <a:pt x="13689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01884" y="8355076"/>
              <a:ext cx="2407920" cy="524510"/>
            </a:xfrm>
            <a:custGeom>
              <a:avLst/>
              <a:gdLst/>
              <a:ahLst/>
              <a:cxnLst/>
              <a:rect l="l" t="t" r="r" b="b"/>
              <a:pathLst>
                <a:path w="2407920" h="524509">
                  <a:moveTo>
                    <a:pt x="1046365" y="138239"/>
                  </a:moveTo>
                  <a:lnTo>
                    <a:pt x="1038961" y="134391"/>
                  </a:lnTo>
                  <a:lnTo>
                    <a:pt x="998372" y="113271"/>
                  </a:lnTo>
                  <a:lnTo>
                    <a:pt x="998372" y="134391"/>
                  </a:lnTo>
                  <a:lnTo>
                    <a:pt x="51841" y="134391"/>
                  </a:lnTo>
                  <a:lnTo>
                    <a:pt x="51841" y="113271"/>
                  </a:lnTo>
                  <a:lnTo>
                    <a:pt x="7670" y="136245"/>
                  </a:lnTo>
                  <a:lnTo>
                    <a:pt x="7670" y="0"/>
                  </a:lnTo>
                  <a:lnTo>
                    <a:pt x="0" y="0"/>
                  </a:lnTo>
                  <a:lnTo>
                    <a:pt x="0" y="274548"/>
                  </a:lnTo>
                  <a:lnTo>
                    <a:pt x="7670" y="274548"/>
                  </a:lnTo>
                  <a:lnTo>
                    <a:pt x="7670" y="140081"/>
                  </a:lnTo>
                  <a:lnTo>
                    <a:pt x="51841" y="161277"/>
                  </a:lnTo>
                  <a:lnTo>
                    <a:pt x="51841" y="142074"/>
                  </a:lnTo>
                  <a:lnTo>
                    <a:pt x="998372" y="142074"/>
                  </a:lnTo>
                  <a:lnTo>
                    <a:pt x="998372" y="161277"/>
                  </a:lnTo>
                  <a:lnTo>
                    <a:pt x="1038377" y="142074"/>
                  </a:lnTo>
                  <a:lnTo>
                    <a:pt x="1046365" y="138239"/>
                  </a:lnTo>
                  <a:close/>
                </a:path>
                <a:path w="2407920" h="524509">
                  <a:moveTo>
                    <a:pt x="1499476" y="274548"/>
                  </a:moveTo>
                  <a:lnTo>
                    <a:pt x="1492097" y="270713"/>
                  </a:lnTo>
                  <a:lnTo>
                    <a:pt x="1451470" y="249593"/>
                  </a:lnTo>
                  <a:lnTo>
                    <a:pt x="1451470" y="270713"/>
                  </a:lnTo>
                  <a:lnTo>
                    <a:pt x="1094371" y="270713"/>
                  </a:lnTo>
                  <a:lnTo>
                    <a:pt x="1094371" y="249593"/>
                  </a:lnTo>
                  <a:lnTo>
                    <a:pt x="1046365" y="274548"/>
                  </a:lnTo>
                  <a:lnTo>
                    <a:pt x="1094371" y="297586"/>
                  </a:lnTo>
                  <a:lnTo>
                    <a:pt x="1094371" y="278396"/>
                  </a:lnTo>
                  <a:lnTo>
                    <a:pt x="1451470" y="278396"/>
                  </a:lnTo>
                  <a:lnTo>
                    <a:pt x="1451470" y="297586"/>
                  </a:lnTo>
                  <a:lnTo>
                    <a:pt x="1491462" y="278396"/>
                  </a:lnTo>
                  <a:lnTo>
                    <a:pt x="1499476" y="274548"/>
                  </a:lnTo>
                  <a:close/>
                </a:path>
                <a:path w="2407920" h="524509">
                  <a:moveTo>
                    <a:pt x="1952586" y="408952"/>
                  </a:moveTo>
                  <a:lnTo>
                    <a:pt x="1944560" y="405104"/>
                  </a:lnTo>
                  <a:lnTo>
                    <a:pt x="1904580" y="385902"/>
                  </a:lnTo>
                  <a:lnTo>
                    <a:pt x="1904580" y="405104"/>
                  </a:lnTo>
                  <a:lnTo>
                    <a:pt x="1547469" y="405104"/>
                  </a:lnTo>
                  <a:lnTo>
                    <a:pt x="1547469" y="385902"/>
                  </a:lnTo>
                  <a:lnTo>
                    <a:pt x="1499476" y="408952"/>
                  </a:lnTo>
                  <a:lnTo>
                    <a:pt x="1547469" y="433908"/>
                  </a:lnTo>
                  <a:lnTo>
                    <a:pt x="1547469" y="414705"/>
                  </a:lnTo>
                  <a:lnTo>
                    <a:pt x="1904580" y="414705"/>
                  </a:lnTo>
                  <a:lnTo>
                    <a:pt x="1904580" y="433908"/>
                  </a:lnTo>
                  <a:lnTo>
                    <a:pt x="1941512" y="414705"/>
                  </a:lnTo>
                  <a:lnTo>
                    <a:pt x="1952586" y="408952"/>
                  </a:lnTo>
                  <a:close/>
                </a:path>
                <a:path w="2407920" h="524509">
                  <a:moveTo>
                    <a:pt x="2407602" y="499186"/>
                  </a:moveTo>
                  <a:lnTo>
                    <a:pt x="2399576" y="495338"/>
                  </a:lnTo>
                  <a:lnTo>
                    <a:pt x="2359609" y="476148"/>
                  </a:lnTo>
                  <a:lnTo>
                    <a:pt x="2359609" y="495338"/>
                  </a:lnTo>
                  <a:lnTo>
                    <a:pt x="2002497" y="495338"/>
                  </a:lnTo>
                  <a:lnTo>
                    <a:pt x="2002497" y="476148"/>
                  </a:lnTo>
                  <a:lnTo>
                    <a:pt x="1954504" y="499186"/>
                  </a:lnTo>
                  <a:lnTo>
                    <a:pt x="2002497" y="524141"/>
                  </a:lnTo>
                  <a:lnTo>
                    <a:pt x="2002497" y="503021"/>
                  </a:lnTo>
                  <a:lnTo>
                    <a:pt x="2359609" y="503021"/>
                  </a:lnTo>
                  <a:lnTo>
                    <a:pt x="2359609" y="524141"/>
                  </a:lnTo>
                  <a:lnTo>
                    <a:pt x="2400223" y="503021"/>
                  </a:lnTo>
                  <a:lnTo>
                    <a:pt x="2407602" y="499186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27421" y="8544742"/>
            <a:ext cx="574675" cy="394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900"/>
              </a:lnSpc>
              <a:spcBef>
                <a:spcPts val="95"/>
              </a:spcBef>
            </a:pPr>
            <a:r>
              <a:rPr sz="1000" b="1" spc="5" dirty="0">
                <a:solidFill>
                  <a:srgbClr val="3333CC"/>
                </a:solidFill>
                <a:latin typeface="Tahoma"/>
                <a:cs typeface="Tahoma"/>
              </a:rPr>
              <a:t>Rev</a:t>
            </a:r>
            <a:r>
              <a:rPr sz="1000" b="1" spc="-5" dirty="0">
                <a:solidFill>
                  <a:srgbClr val="3333CC"/>
                </a:solidFill>
                <a:latin typeface="Tahoma"/>
                <a:cs typeface="Tahoma"/>
              </a:rPr>
              <a:t>isio</a:t>
            </a:r>
            <a:r>
              <a:rPr sz="1000" b="1" spc="5" dirty="0">
                <a:solidFill>
                  <a:srgbClr val="3333CC"/>
                </a:solidFill>
                <a:latin typeface="Tahoma"/>
                <a:cs typeface="Tahoma"/>
              </a:rPr>
              <a:t>n  </a:t>
            </a:r>
            <a:r>
              <a:rPr sz="1000" b="1" dirty="0">
                <a:solidFill>
                  <a:srgbClr val="3333CC"/>
                </a:solidFill>
                <a:latin typeface="Tahoma"/>
                <a:cs typeface="Tahoma"/>
              </a:rPr>
              <a:t>Period</a:t>
            </a:r>
            <a:r>
              <a:rPr sz="1000" b="1" spc="-65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1000" b="1" spc="5" dirty="0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09117" y="8884571"/>
            <a:ext cx="574675" cy="394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900"/>
              </a:lnSpc>
              <a:spcBef>
                <a:spcPts val="95"/>
              </a:spcBef>
            </a:pPr>
            <a:r>
              <a:rPr sz="1000" b="1" spc="5" dirty="0">
                <a:solidFill>
                  <a:srgbClr val="3333CC"/>
                </a:solidFill>
                <a:latin typeface="Tahoma"/>
                <a:cs typeface="Tahoma"/>
              </a:rPr>
              <a:t>Rev</a:t>
            </a:r>
            <a:r>
              <a:rPr sz="1000" b="1" spc="-5" dirty="0">
                <a:solidFill>
                  <a:srgbClr val="3333CC"/>
                </a:solidFill>
                <a:latin typeface="Tahoma"/>
                <a:cs typeface="Tahoma"/>
              </a:rPr>
              <a:t>isio</a:t>
            </a:r>
            <a:r>
              <a:rPr sz="1000" b="1" spc="5" dirty="0">
                <a:solidFill>
                  <a:srgbClr val="3333CC"/>
                </a:solidFill>
                <a:latin typeface="Tahoma"/>
                <a:cs typeface="Tahoma"/>
              </a:rPr>
              <a:t>n  </a:t>
            </a:r>
            <a:r>
              <a:rPr sz="1000" b="1" dirty="0">
                <a:solidFill>
                  <a:srgbClr val="3333CC"/>
                </a:solidFill>
                <a:latin typeface="Tahoma"/>
                <a:cs typeface="Tahoma"/>
              </a:rPr>
              <a:t>Period</a:t>
            </a:r>
            <a:r>
              <a:rPr sz="1000" b="1" spc="-65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1000" b="1" spc="5" dirty="0">
                <a:solidFill>
                  <a:srgbClr val="3333CC"/>
                </a:solidFill>
                <a:latin typeface="Tahoma"/>
                <a:cs typeface="Tahoma"/>
              </a:rPr>
              <a:t>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22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23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442531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128770" algn="l"/>
              </a:tabLst>
            </a:pPr>
            <a:r>
              <a:rPr spc="20" dirty="0"/>
              <a:t>R</a:t>
            </a:r>
            <a:r>
              <a:rPr spc="114" dirty="0"/>
              <a:t>e</a:t>
            </a:r>
            <a:r>
              <a:rPr spc="135" dirty="0"/>
              <a:t>l</a:t>
            </a:r>
            <a:r>
              <a:rPr spc="120" dirty="0"/>
              <a:t>i</a:t>
            </a:r>
            <a:r>
              <a:rPr spc="140" dirty="0"/>
              <a:t>a</a:t>
            </a:r>
            <a:r>
              <a:rPr spc="150" dirty="0"/>
              <a:t>b</a:t>
            </a:r>
            <a:r>
              <a:rPr spc="110" dirty="0"/>
              <a:t>ilit</a:t>
            </a:r>
            <a:r>
              <a:rPr spc="240" dirty="0"/>
              <a:t>y</a:t>
            </a:r>
            <a:r>
              <a:rPr spc="-125" dirty="0"/>
              <a:t> </a:t>
            </a:r>
            <a:r>
              <a:rPr spc="60" dirty="0"/>
              <a:t>G</a:t>
            </a:r>
            <a:r>
              <a:rPr spc="280" dirty="0"/>
              <a:t>r</a:t>
            </a:r>
            <a:r>
              <a:rPr spc="145" dirty="0"/>
              <a:t>o</a:t>
            </a:r>
            <a:r>
              <a:rPr spc="245" dirty="0"/>
              <a:t>w</a:t>
            </a:r>
            <a:r>
              <a:rPr spc="105" dirty="0"/>
              <a:t>t</a:t>
            </a:r>
            <a:r>
              <a:rPr spc="220" dirty="0"/>
              <a:t>h</a:t>
            </a:r>
            <a:r>
              <a:rPr spc="-125" dirty="0"/>
              <a:t> </a:t>
            </a:r>
            <a:r>
              <a:rPr spc="30" dirty="0"/>
              <a:t>M</a:t>
            </a:r>
            <a:r>
              <a:rPr spc="145" dirty="0"/>
              <a:t>o</a:t>
            </a:r>
            <a:r>
              <a:rPr spc="190" dirty="0"/>
              <a:t>d</a:t>
            </a:r>
            <a:r>
              <a:rPr spc="100" dirty="0"/>
              <a:t>e</a:t>
            </a:r>
            <a:r>
              <a:rPr spc="70" dirty="0"/>
              <a:t>l</a:t>
            </a:r>
            <a:r>
              <a:rPr spc="170" dirty="0"/>
              <a:t>s</a:t>
            </a:r>
            <a:r>
              <a:rPr dirty="0"/>
              <a:t>	</a:t>
            </a:r>
            <a:r>
              <a:rPr spc="25" dirty="0"/>
              <a:t>/</a:t>
            </a:r>
            <a:r>
              <a:rPr spc="105" dirty="0"/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47744"/>
            <a:ext cx="4846320" cy="2683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6240" marR="231775" indent="-384175">
              <a:lnSpc>
                <a:spcPct val="100800"/>
              </a:lnSpc>
              <a:spcBef>
                <a:spcPts val="9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96240" algn="l"/>
                <a:tab pos="396875" algn="l"/>
              </a:tabLst>
            </a:pPr>
            <a:r>
              <a:rPr sz="2000" dirty="0">
                <a:latin typeface="Times New Roman"/>
                <a:cs typeface="Times New Roman"/>
              </a:rPr>
              <a:t>Parameters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involved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reliability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growth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models:</a:t>
            </a:r>
            <a:endParaRPr sz="2000">
              <a:latin typeface="Times New Roman"/>
              <a:cs typeface="Times New Roman"/>
            </a:endParaRPr>
          </a:p>
          <a:p>
            <a:pPr marL="636270" marR="187325" lvl="1" indent="-336550">
              <a:lnSpc>
                <a:spcPct val="100800"/>
              </a:lnSpc>
              <a:spcBef>
                <a:spcPts val="434"/>
              </a:spcBef>
              <a:buClr>
                <a:srgbClr val="FF0000"/>
              </a:buClr>
              <a:buSzPct val="68571"/>
              <a:buAutoNum type="arabicParenR"/>
              <a:tabLst>
                <a:tab pos="636270" algn="l"/>
                <a:tab pos="636905" algn="l"/>
              </a:tabLst>
            </a:pPr>
            <a:r>
              <a:rPr sz="1750" spc="5" dirty="0">
                <a:solidFill>
                  <a:srgbClr val="800000"/>
                </a:solidFill>
                <a:latin typeface="Times New Roman"/>
                <a:cs typeface="Times New Roman"/>
              </a:rPr>
              <a:t>Failure</a:t>
            </a:r>
            <a:r>
              <a:rPr sz="1750" spc="-6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800000"/>
                </a:solidFill>
                <a:latin typeface="Times New Roman"/>
                <a:cs typeface="Times New Roman"/>
              </a:rPr>
              <a:t>intensity</a:t>
            </a:r>
            <a:r>
              <a:rPr sz="1750" spc="-5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800000"/>
                </a:solidFill>
                <a:latin typeface="Times New Roman"/>
                <a:cs typeface="Times New Roman"/>
              </a:rPr>
              <a:t>(failure</a:t>
            </a:r>
            <a:r>
              <a:rPr sz="1750" spc="-5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800000"/>
                </a:solidFill>
                <a:latin typeface="Times New Roman"/>
                <a:cs typeface="Times New Roman"/>
              </a:rPr>
              <a:t>rate)</a:t>
            </a:r>
            <a:r>
              <a:rPr sz="1750" spc="-2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800000"/>
                </a:solidFill>
                <a:latin typeface="Times New Roman"/>
                <a:cs typeface="Times New Roman"/>
              </a:rPr>
              <a:t>(</a:t>
            </a:r>
            <a:r>
              <a:rPr sz="1750" spc="5" dirty="0">
                <a:solidFill>
                  <a:srgbClr val="800000"/>
                </a:solidFill>
                <a:latin typeface="Symbol"/>
                <a:cs typeface="Symbol"/>
              </a:rPr>
              <a:t></a:t>
            </a:r>
            <a:r>
              <a:rPr sz="1750" spc="5" dirty="0">
                <a:solidFill>
                  <a:srgbClr val="800000"/>
                </a:solidFill>
                <a:latin typeface="Times New Roman"/>
                <a:cs typeface="Times New Roman"/>
              </a:rPr>
              <a:t>):</a:t>
            </a:r>
            <a:r>
              <a:rPr sz="1750" spc="-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number </a:t>
            </a:r>
            <a:r>
              <a:rPr sz="1750" spc="5" dirty="0">
                <a:latin typeface="Times New Roman"/>
                <a:cs typeface="Times New Roman"/>
              </a:rPr>
              <a:t>of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failures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per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natural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unit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or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time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unit.</a:t>
            </a:r>
            <a:endParaRPr sz="1750">
              <a:latin typeface="Times New Roman"/>
              <a:cs typeface="Times New Roman"/>
            </a:endParaRPr>
          </a:p>
          <a:p>
            <a:pPr marL="636270" marR="5080" lvl="1" indent="-336550">
              <a:lnSpc>
                <a:spcPct val="100800"/>
              </a:lnSpc>
              <a:spcBef>
                <a:spcPts val="420"/>
              </a:spcBef>
              <a:buClr>
                <a:srgbClr val="FF0000"/>
              </a:buClr>
              <a:buSzPct val="68571"/>
              <a:buAutoNum type="arabicParenR"/>
              <a:tabLst>
                <a:tab pos="636270" algn="l"/>
                <a:tab pos="636905" algn="l"/>
              </a:tabLst>
            </a:pPr>
            <a:r>
              <a:rPr sz="1750" spc="5" dirty="0">
                <a:solidFill>
                  <a:srgbClr val="800000"/>
                </a:solidFill>
                <a:latin typeface="Times New Roman"/>
                <a:cs typeface="Times New Roman"/>
              </a:rPr>
              <a:t>Execution </a:t>
            </a:r>
            <a:r>
              <a:rPr sz="1750" spc="-5" dirty="0">
                <a:solidFill>
                  <a:srgbClr val="800000"/>
                </a:solidFill>
                <a:latin typeface="Times New Roman"/>
                <a:cs typeface="Times New Roman"/>
              </a:rPr>
              <a:t>time (</a:t>
            </a:r>
            <a:r>
              <a:rPr sz="1750" spc="-5" dirty="0">
                <a:solidFill>
                  <a:srgbClr val="800000"/>
                </a:solidFill>
                <a:latin typeface="Symbol"/>
                <a:cs typeface="Symbol"/>
              </a:rPr>
              <a:t></a:t>
            </a:r>
            <a:r>
              <a:rPr sz="1750" spc="-5" dirty="0">
                <a:solidFill>
                  <a:srgbClr val="800000"/>
                </a:solidFill>
                <a:latin typeface="Times New Roman"/>
                <a:cs typeface="Times New Roman"/>
              </a:rPr>
              <a:t>): </a:t>
            </a:r>
            <a:r>
              <a:rPr sz="1750" spc="-5" dirty="0">
                <a:latin typeface="Times New Roman"/>
                <a:cs typeface="Times New Roman"/>
              </a:rPr>
              <a:t>time </a:t>
            </a:r>
            <a:r>
              <a:rPr sz="1750" spc="5" dirty="0">
                <a:latin typeface="Times New Roman"/>
                <a:cs typeface="Times New Roman"/>
              </a:rPr>
              <a:t>since </a:t>
            </a:r>
            <a:r>
              <a:rPr sz="1750" spc="10" dirty="0">
                <a:latin typeface="Times New Roman"/>
                <a:cs typeface="Times New Roman"/>
              </a:rPr>
              <a:t>the </a:t>
            </a:r>
            <a:r>
              <a:rPr sz="1750" spc="5" dirty="0">
                <a:latin typeface="Times New Roman"/>
                <a:cs typeface="Times New Roman"/>
              </a:rPr>
              <a:t>program </a:t>
            </a:r>
            <a:r>
              <a:rPr sz="1750" spc="10" dirty="0">
                <a:latin typeface="Times New Roman"/>
                <a:cs typeface="Times New Roman"/>
              </a:rPr>
              <a:t>is 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running.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Execution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time </a:t>
            </a:r>
            <a:r>
              <a:rPr sz="1750" spc="-5" dirty="0">
                <a:latin typeface="Times New Roman"/>
                <a:cs typeface="Times New Roman"/>
              </a:rPr>
              <a:t>may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be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different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from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calendar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time.</a:t>
            </a:r>
            <a:endParaRPr sz="1750">
              <a:latin typeface="Times New Roman"/>
              <a:cs typeface="Times New Roman"/>
            </a:endParaRPr>
          </a:p>
          <a:p>
            <a:pPr marL="636270" marR="160020" lvl="1" indent="-336550">
              <a:lnSpc>
                <a:spcPct val="100800"/>
              </a:lnSpc>
              <a:spcBef>
                <a:spcPts val="425"/>
              </a:spcBef>
              <a:buClr>
                <a:srgbClr val="FF0000"/>
              </a:buClr>
              <a:buSzPct val="68571"/>
              <a:buAutoNum type="arabicParenR"/>
              <a:tabLst>
                <a:tab pos="636270" algn="l"/>
                <a:tab pos="636905" algn="l"/>
              </a:tabLst>
            </a:pPr>
            <a:r>
              <a:rPr sz="1750" spc="10" dirty="0">
                <a:solidFill>
                  <a:srgbClr val="800000"/>
                </a:solidFill>
                <a:latin typeface="Times New Roman"/>
                <a:cs typeface="Times New Roman"/>
              </a:rPr>
              <a:t>Mean</a:t>
            </a:r>
            <a:r>
              <a:rPr sz="1750" spc="-5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800000"/>
                </a:solidFill>
                <a:latin typeface="Times New Roman"/>
                <a:cs typeface="Times New Roman"/>
              </a:rPr>
              <a:t>failures</a:t>
            </a:r>
            <a:r>
              <a:rPr sz="1750" spc="-5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800000"/>
                </a:solidFill>
                <a:latin typeface="Times New Roman"/>
                <a:cs typeface="Times New Roman"/>
              </a:rPr>
              <a:t>experienced</a:t>
            </a:r>
            <a:r>
              <a:rPr sz="1750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800000"/>
                </a:solidFill>
                <a:latin typeface="Times New Roman"/>
                <a:cs typeface="Times New Roman"/>
              </a:rPr>
              <a:t>(</a:t>
            </a:r>
            <a:r>
              <a:rPr sz="1750" dirty="0">
                <a:solidFill>
                  <a:srgbClr val="800000"/>
                </a:solidFill>
                <a:latin typeface="Symbol"/>
                <a:cs typeface="Symbol"/>
              </a:rPr>
              <a:t></a:t>
            </a:r>
            <a:r>
              <a:rPr sz="1750" dirty="0">
                <a:solidFill>
                  <a:srgbClr val="800000"/>
                </a:solidFill>
                <a:latin typeface="Times New Roman"/>
                <a:cs typeface="Times New Roman"/>
              </a:rPr>
              <a:t>):</a:t>
            </a:r>
            <a:r>
              <a:rPr sz="1750" spc="-4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mean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failures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experienced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 </a:t>
            </a:r>
            <a:r>
              <a:rPr sz="1750" spc="-5" dirty="0">
                <a:latin typeface="Times New Roman"/>
                <a:cs typeface="Times New Roman"/>
              </a:rPr>
              <a:t>time</a:t>
            </a:r>
            <a:r>
              <a:rPr sz="1750" spc="5" dirty="0">
                <a:latin typeface="Times New Roman"/>
                <a:cs typeface="Times New Roman"/>
              </a:rPr>
              <a:t> interval.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7" name="object 7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723165" y="5831092"/>
            <a:ext cx="461708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128770" algn="l"/>
              </a:tabLst>
            </a:pPr>
            <a:r>
              <a:rPr sz="2500" b="1" spc="20" dirty="0">
                <a:solidFill>
                  <a:srgbClr val="33339A"/>
                </a:solidFill>
                <a:latin typeface="Arial"/>
                <a:cs typeface="Arial"/>
              </a:rPr>
              <a:t>R</a:t>
            </a:r>
            <a:r>
              <a:rPr sz="2500" b="1" spc="114" dirty="0">
                <a:solidFill>
                  <a:srgbClr val="33339A"/>
                </a:solidFill>
                <a:latin typeface="Arial"/>
                <a:cs typeface="Arial"/>
              </a:rPr>
              <a:t>e</a:t>
            </a:r>
            <a:r>
              <a:rPr sz="2500" b="1" spc="-5" dirty="0">
                <a:solidFill>
                  <a:srgbClr val="33339A"/>
                </a:solidFill>
                <a:latin typeface="Arial"/>
                <a:cs typeface="Arial"/>
              </a:rPr>
              <a:t>l</a:t>
            </a:r>
            <a:r>
              <a:rPr sz="2500" b="1" spc="-20" dirty="0">
                <a:solidFill>
                  <a:srgbClr val="33339A"/>
                </a:solidFill>
                <a:latin typeface="Arial"/>
                <a:cs typeface="Arial"/>
              </a:rPr>
              <a:t>i</a:t>
            </a:r>
            <a:r>
              <a:rPr sz="2500" b="1" spc="70" dirty="0">
                <a:solidFill>
                  <a:srgbClr val="33339A"/>
                </a:solidFill>
                <a:latin typeface="Arial"/>
                <a:cs typeface="Arial"/>
              </a:rPr>
              <a:t>a</a:t>
            </a:r>
            <a:r>
              <a:rPr sz="2500" b="1" spc="85" dirty="0">
                <a:solidFill>
                  <a:srgbClr val="33339A"/>
                </a:solidFill>
                <a:latin typeface="Arial"/>
                <a:cs typeface="Arial"/>
              </a:rPr>
              <a:t>b</a:t>
            </a:r>
            <a:r>
              <a:rPr sz="2500" b="1" spc="-5" dirty="0">
                <a:solidFill>
                  <a:srgbClr val="33339A"/>
                </a:solidFill>
                <a:latin typeface="Arial"/>
                <a:cs typeface="Arial"/>
              </a:rPr>
              <a:t>ilit</a:t>
            </a:r>
            <a:r>
              <a:rPr sz="2500" b="1" dirty="0">
                <a:solidFill>
                  <a:srgbClr val="33339A"/>
                </a:solidFill>
                <a:latin typeface="Arial"/>
                <a:cs typeface="Arial"/>
              </a:rPr>
              <a:t>y</a:t>
            </a:r>
            <a:r>
              <a:rPr sz="2500" b="1" spc="-1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33339A"/>
                </a:solidFill>
                <a:latin typeface="Arial"/>
                <a:cs typeface="Arial"/>
              </a:rPr>
              <a:t>G</a:t>
            </a:r>
            <a:r>
              <a:rPr sz="2500" b="1" spc="140" dirty="0">
                <a:solidFill>
                  <a:srgbClr val="33339A"/>
                </a:solidFill>
                <a:latin typeface="Arial"/>
                <a:cs typeface="Arial"/>
              </a:rPr>
              <a:t>r</a:t>
            </a:r>
            <a:r>
              <a:rPr sz="2500" b="1" spc="10" dirty="0">
                <a:solidFill>
                  <a:srgbClr val="33339A"/>
                </a:solidFill>
                <a:latin typeface="Arial"/>
                <a:cs typeface="Arial"/>
              </a:rPr>
              <a:t>o</a:t>
            </a:r>
            <a:r>
              <a:rPr sz="2500" b="1" spc="105" dirty="0">
                <a:solidFill>
                  <a:srgbClr val="33339A"/>
                </a:solidFill>
                <a:latin typeface="Arial"/>
                <a:cs typeface="Arial"/>
              </a:rPr>
              <a:t>w</a:t>
            </a:r>
            <a:r>
              <a:rPr sz="2500" b="1" spc="15" dirty="0">
                <a:solidFill>
                  <a:srgbClr val="33339A"/>
                </a:solidFill>
                <a:latin typeface="Arial"/>
                <a:cs typeface="Arial"/>
              </a:rPr>
              <a:t>t</a:t>
            </a:r>
            <a:r>
              <a:rPr sz="2500" b="1" spc="35" dirty="0">
                <a:solidFill>
                  <a:srgbClr val="33339A"/>
                </a:solidFill>
                <a:latin typeface="Arial"/>
                <a:cs typeface="Arial"/>
              </a:rPr>
              <a:t>h</a:t>
            </a:r>
            <a:r>
              <a:rPr sz="2500" b="1" spc="-1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33339A"/>
                </a:solidFill>
                <a:latin typeface="Arial"/>
                <a:cs typeface="Arial"/>
              </a:rPr>
              <a:t>M</a:t>
            </a:r>
            <a:r>
              <a:rPr sz="2500" b="1" spc="10" dirty="0">
                <a:solidFill>
                  <a:srgbClr val="33339A"/>
                </a:solidFill>
                <a:latin typeface="Arial"/>
                <a:cs typeface="Arial"/>
              </a:rPr>
              <a:t>o</a:t>
            </a:r>
            <a:r>
              <a:rPr sz="2500" b="1" spc="55" dirty="0">
                <a:solidFill>
                  <a:srgbClr val="33339A"/>
                </a:solidFill>
                <a:latin typeface="Arial"/>
                <a:cs typeface="Arial"/>
              </a:rPr>
              <a:t>d</a:t>
            </a:r>
            <a:r>
              <a:rPr sz="2500" b="1" spc="100" dirty="0">
                <a:solidFill>
                  <a:srgbClr val="33339A"/>
                </a:solidFill>
                <a:latin typeface="Arial"/>
                <a:cs typeface="Arial"/>
              </a:rPr>
              <a:t>e</a:t>
            </a:r>
            <a:r>
              <a:rPr sz="2500" b="1" spc="-20" dirty="0">
                <a:solidFill>
                  <a:srgbClr val="33339A"/>
                </a:solidFill>
                <a:latin typeface="Arial"/>
                <a:cs typeface="Arial"/>
              </a:rPr>
              <a:t>l</a:t>
            </a:r>
            <a:r>
              <a:rPr sz="2500" b="1" spc="-25" dirty="0">
                <a:solidFill>
                  <a:srgbClr val="33339A"/>
                </a:solidFill>
                <a:latin typeface="Arial"/>
                <a:cs typeface="Arial"/>
              </a:rPr>
              <a:t>s</a:t>
            </a:r>
            <a:r>
              <a:rPr sz="2500" b="1" dirty="0">
                <a:solidFill>
                  <a:srgbClr val="33339A"/>
                </a:solidFill>
                <a:latin typeface="Arial"/>
                <a:cs typeface="Arial"/>
              </a:rPr>
              <a:t>	</a:t>
            </a:r>
            <a:r>
              <a:rPr sz="2500" b="1" spc="25" dirty="0">
                <a:solidFill>
                  <a:srgbClr val="33339A"/>
                </a:solidFill>
                <a:latin typeface="Arial"/>
                <a:cs typeface="Arial"/>
              </a:rPr>
              <a:t>/</a:t>
            </a:r>
            <a:r>
              <a:rPr sz="2500" b="1" spc="114" dirty="0">
                <a:solidFill>
                  <a:srgbClr val="33339A"/>
                </a:solidFill>
                <a:latin typeface="Arial"/>
                <a:cs typeface="Arial"/>
              </a:rPr>
              <a:t>3</a:t>
            </a:r>
            <a:r>
              <a:rPr sz="2500" b="1" spc="105" dirty="0">
                <a:solidFill>
                  <a:srgbClr val="33339A"/>
                </a:solidFill>
                <a:latin typeface="Arial"/>
                <a:cs typeface="Arial"/>
              </a:rPr>
              <a:t>a</a:t>
            </a:r>
            <a:endParaRPr sz="25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058996" y="6352570"/>
          <a:ext cx="2421254" cy="2929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660"/>
                <a:gridCol w="879475"/>
                <a:gridCol w="452119"/>
              </a:tblGrid>
              <a:tr h="394550">
                <a:tc>
                  <a:txBody>
                    <a:bodyPr/>
                    <a:lstStyle/>
                    <a:p>
                      <a:pPr marL="234950" marR="83185" indent="-146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fail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00" b="1" spc="-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10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in  interval</a:t>
                      </a:r>
                      <a:r>
                        <a:rPr sz="1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(n)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 marR="121920" indent="-234315">
                        <a:lnSpc>
                          <a:spcPts val="1450"/>
                        </a:lnSpc>
                        <a:spcBef>
                          <a:spcPts val="25"/>
                        </a:spcBef>
                      </a:pP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00" b="1" spc="-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ili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y  (p)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p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2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0.10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0.18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0.18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0.22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0.44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0.16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0.48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0.44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0.08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0.40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0.05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0.30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2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0.04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0.28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1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0.03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0.24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1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0.02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0.18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2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0.01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0.10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2154">
                <a:tc gridSpan="2">
                  <a:txBody>
                    <a:bodyPr/>
                    <a:lstStyle/>
                    <a:p>
                      <a:pPr marL="5365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Mean</a:t>
                      </a:r>
                      <a:r>
                        <a:rPr sz="10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5" dirty="0">
                          <a:latin typeface="Times New Roman"/>
                          <a:cs typeface="Times New Roman"/>
                        </a:rPr>
                        <a:t>failure</a:t>
                      </a:r>
                      <a:r>
                        <a:rPr sz="10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00" dirty="0">
                          <a:latin typeface="Symbol"/>
                          <a:cs typeface="Symbol"/>
                        </a:rPr>
                        <a:t>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66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10" dirty="0">
                          <a:latin typeface="Times New Roman"/>
                          <a:cs typeface="Times New Roman"/>
                        </a:rPr>
                        <a:t>3.04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195471" y="7820219"/>
            <a:ext cx="8699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i="1" spc="5" dirty="0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5378" y="6370596"/>
            <a:ext cx="2499360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470" marR="71120" indent="-217170">
              <a:lnSpc>
                <a:spcPct val="100800"/>
              </a:lnSpc>
              <a:spcBef>
                <a:spcPts val="1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32105" algn="l"/>
              </a:tabLst>
            </a:pPr>
            <a:r>
              <a:rPr sz="1750" spc="10" dirty="0">
                <a:latin typeface="Times New Roman"/>
                <a:cs typeface="Times New Roman"/>
              </a:rPr>
              <a:t>Mean </a:t>
            </a:r>
            <a:r>
              <a:rPr sz="1750" spc="5" dirty="0">
                <a:latin typeface="Times New Roman"/>
                <a:cs typeface="Times New Roman"/>
              </a:rPr>
              <a:t>failures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experienced </a:t>
            </a:r>
            <a:r>
              <a:rPr sz="1750" spc="-5" dirty="0">
                <a:latin typeface="Times New Roman"/>
                <a:cs typeface="Times New Roman"/>
              </a:rPr>
              <a:t>(</a:t>
            </a:r>
            <a:r>
              <a:rPr sz="1750" spc="-5" dirty="0">
                <a:latin typeface="Symbol"/>
                <a:cs typeface="Symbol"/>
              </a:rPr>
              <a:t></a:t>
            </a:r>
            <a:r>
              <a:rPr sz="1750" spc="-5" dirty="0">
                <a:latin typeface="Times New Roman"/>
                <a:cs typeface="Times New Roman"/>
              </a:rPr>
              <a:t>) </a:t>
            </a:r>
            <a:r>
              <a:rPr sz="1750" spc="5" dirty="0">
                <a:latin typeface="Times New Roman"/>
                <a:cs typeface="Times New Roman"/>
              </a:rPr>
              <a:t>for a </a:t>
            </a:r>
            <a:r>
              <a:rPr sz="1750" spc="10" dirty="0">
                <a:latin typeface="Times New Roman"/>
                <a:cs typeface="Times New Roman"/>
              </a:rPr>
              <a:t> given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time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period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(e.g.,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1 </a:t>
            </a:r>
            <a:r>
              <a:rPr sz="1750" spc="10" dirty="0">
                <a:latin typeface="Times New Roman"/>
                <a:cs typeface="Times New Roman"/>
              </a:rPr>
              <a:t>hour execution </a:t>
            </a:r>
            <a:r>
              <a:rPr sz="1750" spc="-5" dirty="0">
                <a:latin typeface="Times New Roman"/>
                <a:cs typeface="Times New Roman"/>
              </a:rPr>
              <a:t>time)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calculated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as:</a:t>
            </a:r>
            <a:endParaRPr sz="1750">
              <a:latin typeface="Times New Roman"/>
              <a:cs typeface="Times New Roman"/>
            </a:endParaRPr>
          </a:p>
          <a:p>
            <a:pPr marR="975360" algn="ctr">
              <a:lnSpc>
                <a:spcPct val="100000"/>
              </a:lnSpc>
              <a:spcBef>
                <a:spcPts val="1005"/>
              </a:spcBef>
            </a:pPr>
            <a:r>
              <a:rPr sz="1750" spc="-45" dirty="0">
                <a:latin typeface="Symbol"/>
                <a:cs typeface="Symbol"/>
              </a:rPr>
              <a:t></a:t>
            </a:r>
            <a:r>
              <a:rPr sz="1750" spc="6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</a:t>
            </a:r>
            <a:r>
              <a:rPr sz="1650" spc="-35" dirty="0">
                <a:latin typeface="Times New Roman"/>
                <a:cs typeface="Times New Roman"/>
              </a:rPr>
              <a:t> </a:t>
            </a:r>
            <a:r>
              <a:rPr sz="3750" spc="247" baseline="-8888" dirty="0">
                <a:latin typeface="Symbol"/>
                <a:cs typeface="Symbol"/>
              </a:rPr>
              <a:t></a:t>
            </a:r>
            <a:r>
              <a:rPr sz="1650" i="1" spc="5" dirty="0">
                <a:latin typeface="Times New Roman"/>
                <a:cs typeface="Times New Roman"/>
              </a:rPr>
              <a:t>i</a:t>
            </a:r>
            <a:r>
              <a:rPr sz="1650" i="1" spc="-20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Symbol"/>
                <a:cs typeface="Symbol"/>
              </a:rPr>
              <a:t></a:t>
            </a:r>
            <a:r>
              <a:rPr sz="1650" spc="3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latin typeface="Times New Roman"/>
                <a:cs typeface="Times New Roman"/>
              </a:rPr>
              <a:t>p</a:t>
            </a:r>
            <a:r>
              <a:rPr sz="1425" i="1" baseline="-23391" dirty="0">
                <a:latin typeface="Times New Roman"/>
                <a:cs typeface="Times New Roman"/>
              </a:rPr>
              <a:t>i</a:t>
            </a:r>
            <a:endParaRPr sz="1425" baseline="-23391">
              <a:latin typeface="Times New Roman"/>
              <a:cs typeface="Times New Roman"/>
            </a:endParaRPr>
          </a:p>
          <a:p>
            <a:pPr marR="1034415" algn="ctr">
              <a:lnSpc>
                <a:spcPct val="100000"/>
              </a:lnSpc>
              <a:spcBef>
                <a:spcPts val="125"/>
              </a:spcBef>
            </a:pPr>
            <a:r>
              <a:rPr sz="950" i="1" spc="15" dirty="0">
                <a:latin typeface="Times New Roman"/>
                <a:cs typeface="Times New Roman"/>
              </a:rPr>
              <a:t>i</a:t>
            </a:r>
            <a:r>
              <a:rPr sz="950" spc="15" dirty="0">
                <a:latin typeface="Symbol"/>
                <a:cs typeface="Symbol"/>
              </a:rPr>
              <a:t></a:t>
            </a:r>
            <a:r>
              <a:rPr sz="950" spc="1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290"/>
              </a:spcBef>
            </a:pPr>
            <a:r>
              <a:rPr sz="1650" i="1" spc="-30" dirty="0">
                <a:latin typeface="Times New Roman"/>
                <a:cs typeface="Times New Roman"/>
              </a:rPr>
              <a:t>p</a:t>
            </a:r>
            <a:r>
              <a:rPr sz="1425" i="1" baseline="-26315" dirty="0">
                <a:latin typeface="Times New Roman"/>
                <a:cs typeface="Times New Roman"/>
              </a:rPr>
              <a:t>i</a:t>
            </a:r>
            <a:r>
              <a:rPr sz="1425" i="1" spc="-195" baseline="-2631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: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probabi</a:t>
            </a:r>
            <a:r>
              <a:rPr sz="1650" dirty="0">
                <a:latin typeface="Times New Roman"/>
                <a:cs typeface="Times New Roman"/>
              </a:rPr>
              <a:t>l</a:t>
            </a:r>
            <a:r>
              <a:rPr sz="1650" spc="5" dirty="0">
                <a:latin typeface="Times New Roman"/>
                <a:cs typeface="Times New Roman"/>
              </a:rPr>
              <a:t>ity</a:t>
            </a:r>
            <a:r>
              <a:rPr sz="1650" spc="-55" dirty="0">
                <a:latin typeface="Times New Roman"/>
                <a:cs typeface="Times New Roman"/>
              </a:rPr>
              <a:t> </a:t>
            </a:r>
            <a:r>
              <a:rPr sz="1650" spc="20" dirty="0">
                <a:latin typeface="Times New Roman"/>
                <a:cs typeface="Times New Roman"/>
              </a:rPr>
              <a:t>o</a:t>
            </a:r>
            <a:r>
              <a:rPr sz="1650" spc="5" dirty="0">
                <a:latin typeface="Times New Roman"/>
                <a:cs typeface="Times New Roman"/>
              </a:rPr>
              <a:t>f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o</a:t>
            </a:r>
            <a:r>
              <a:rPr sz="1650" spc="-10" dirty="0">
                <a:latin typeface="Times New Roman"/>
                <a:cs typeface="Times New Roman"/>
              </a:rPr>
              <a:t>c</a:t>
            </a:r>
            <a:r>
              <a:rPr sz="1650" dirty="0">
                <a:latin typeface="Times New Roman"/>
                <a:cs typeface="Times New Roman"/>
              </a:rPr>
              <a:t>curr</a:t>
            </a:r>
            <a:r>
              <a:rPr sz="1650" spc="-10" dirty="0">
                <a:latin typeface="Times New Roman"/>
                <a:cs typeface="Times New Roman"/>
              </a:rPr>
              <a:t>e</a:t>
            </a:r>
            <a:r>
              <a:rPr sz="1650" spc="20" dirty="0">
                <a:latin typeface="Times New Roman"/>
                <a:cs typeface="Times New Roman"/>
              </a:rPr>
              <a:t>n</a:t>
            </a:r>
            <a:r>
              <a:rPr sz="1650" spc="-10" dirty="0">
                <a:latin typeface="Times New Roman"/>
                <a:cs typeface="Times New Roman"/>
              </a:rPr>
              <a:t>c</a:t>
            </a:r>
            <a:r>
              <a:rPr sz="1650" spc="10" dirty="0">
                <a:latin typeface="Times New Roman"/>
                <a:cs typeface="Times New Roman"/>
              </a:rPr>
              <a:t>e</a:t>
            </a:r>
            <a:endParaRPr sz="1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90"/>
              </a:spcBef>
            </a:pPr>
            <a:r>
              <a:rPr sz="1650" i="1" spc="5" dirty="0">
                <a:latin typeface="Times New Roman"/>
                <a:cs typeface="Times New Roman"/>
              </a:rPr>
              <a:t>i</a:t>
            </a:r>
            <a:r>
              <a:rPr sz="1650" i="1" spc="114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: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number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of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failures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24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25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454469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25" dirty="0"/>
              <a:t>Reliability</a:t>
            </a:r>
            <a:r>
              <a:rPr spc="-135" dirty="0"/>
              <a:t> </a:t>
            </a:r>
            <a:r>
              <a:rPr spc="175" dirty="0"/>
              <a:t>Growth</a:t>
            </a:r>
            <a:r>
              <a:rPr spc="-135" dirty="0"/>
              <a:t> </a:t>
            </a:r>
            <a:r>
              <a:rPr spc="114" dirty="0"/>
              <a:t>Models</a:t>
            </a:r>
            <a:r>
              <a:rPr spc="-135" dirty="0"/>
              <a:t> </a:t>
            </a:r>
            <a:r>
              <a:rPr spc="110" dirty="0"/>
              <a:t>/3b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392199" y="1519796"/>
            <a:ext cx="3039745" cy="2642235"/>
            <a:chOff x="1392199" y="1519796"/>
            <a:chExt cx="3039745" cy="26422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199" y="1519796"/>
              <a:ext cx="3039262" cy="264184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93723" y="3111029"/>
              <a:ext cx="3036570" cy="1049655"/>
            </a:xfrm>
            <a:custGeom>
              <a:avLst/>
              <a:gdLst/>
              <a:ahLst/>
              <a:cxnLst/>
              <a:rect l="l" t="t" r="r" b="b"/>
              <a:pathLst>
                <a:path w="3036570" h="1049654">
                  <a:moveTo>
                    <a:pt x="3036214" y="529907"/>
                  </a:moveTo>
                  <a:lnTo>
                    <a:pt x="0" y="529907"/>
                  </a:lnTo>
                  <a:lnTo>
                    <a:pt x="0" y="1049083"/>
                  </a:lnTo>
                  <a:lnTo>
                    <a:pt x="3036214" y="1049083"/>
                  </a:lnTo>
                  <a:lnTo>
                    <a:pt x="3036214" y="529907"/>
                  </a:lnTo>
                  <a:close/>
                </a:path>
                <a:path w="3036570" h="1049654">
                  <a:moveTo>
                    <a:pt x="3036214" y="0"/>
                  </a:moveTo>
                  <a:lnTo>
                    <a:pt x="0" y="0"/>
                  </a:lnTo>
                  <a:lnTo>
                    <a:pt x="0" y="526859"/>
                  </a:lnTo>
                  <a:lnTo>
                    <a:pt x="3036214" y="526859"/>
                  </a:lnTo>
                  <a:lnTo>
                    <a:pt x="30362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494822" y="1283644"/>
          <a:ext cx="1966594" cy="3075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685"/>
                <a:gridCol w="719454"/>
                <a:gridCol w="719455"/>
              </a:tblGrid>
              <a:tr h="153598">
                <a:tc rowSpan="2">
                  <a:txBody>
                    <a:bodyPr/>
                    <a:lstStyle/>
                    <a:p>
                      <a:pPr marL="55244" marR="1003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50" spc="-1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75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50" spc="-30" dirty="0"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75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5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5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50" spc="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75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50" dirty="0">
                          <a:latin typeface="Times New Roman"/>
                          <a:cs typeface="Times New Roman"/>
                        </a:rPr>
                        <a:t>)  </a:t>
                      </a:r>
                      <a:r>
                        <a:rPr sz="750" spc="-1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7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50" spc="-20" dirty="0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sz="7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50" spc="-5" dirty="0">
                          <a:latin typeface="Times New Roman"/>
                          <a:cs typeface="Times New Roman"/>
                        </a:rPr>
                        <a:t>period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spc="10" dirty="0">
                          <a:latin typeface="Times New Roman"/>
                          <a:cs typeface="Times New Roman"/>
                        </a:rPr>
                        <a:t>Probability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1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168275">
                        <a:lnSpc>
                          <a:spcPct val="120900"/>
                        </a:lnSpc>
                        <a:spcBef>
                          <a:spcPts val="5"/>
                        </a:spcBef>
                      </a:pPr>
                      <a:r>
                        <a:rPr sz="75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50" spc="-3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75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5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5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5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5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5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50" spc="-30" dirty="0">
                          <a:latin typeface="Times New Roman"/>
                          <a:cs typeface="Times New Roman"/>
                        </a:rPr>
                        <a:t>ime  </a:t>
                      </a:r>
                      <a:r>
                        <a:rPr sz="75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7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50" dirty="0">
                          <a:latin typeface="Times New Roman"/>
                          <a:cs typeface="Times New Roman"/>
                        </a:rPr>
                        <a:t>hour)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168275">
                        <a:lnSpc>
                          <a:spcPct val="120900"/>
                        </a:lnSpc>
                        <a:spcBef>
                          <a:spcPts val="5"/>
                        </a:spcBef>
                      </a:pPr>
                      <a:r>
                        <a:rPr sz="75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50" spc="-3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75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5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5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5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5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50" spc="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50" spc="-30" dirty="0">
                          <a:latin typeface="Times New Roman"/>
                          <a:cs typeface="Times New Roman"/>
                        </a:rPr>
                        <a:t>ime  </a:t>
                      </a:r>
                      <a:r>
                        <a:rPr sz="750" dirty="0">
                          <a:latin typeface="Times New Roman"/>
                          <a:cs typeface="Times New Roman"/>
                        </a:rPr>
                        <a:t>(5</a:t>
                      </a:r>
                      <a:r>
                        <a:rPr sz="7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50" dirty="0">
                          <a:latin typeface="Times New Roman"/>
                          <a:cs typeface="Times New Roman"/>
                        </a:rPr>
                        <a:t>hours)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0.10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0.01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0.18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0.02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0.22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0.03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0.16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0.04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0.11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0.05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0.08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0.07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0.05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0.09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606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0.04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0.12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0.03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0.16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0.02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0.13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0.01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0.10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0.07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12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0.05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13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0.03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14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0.02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15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0.01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601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20" dirty="0">
                          <a:latin typeface="Times New Roman"/>
                          <a:cs typeface="Times New Roman"/>
                        </a:rPr>
                        <a:t>Mean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3.04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7.77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10" name="object 10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617568" y="5610211"/>
            <a:ext cx="4448175" cy="1593215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860"/>
              </a:spcBef>
            </a:pPr>
            <a:r>
              <a:rPr sz="2500" b="1" spc="20" dirty="0">
                <a:solidFill>
                  <a:srgbClr val="33339A"/>
                </a:solidFill>
                <a:latin typeface="Arial"/>
                <a:cs typeface="Arial"/>
              </a:rPr>
              <a:t>Reliability</a:t>
            </a:r>
            <a:r>
              <a:rPr sz="2500" b="1" spc="-1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33339A"/>
                </a:solidFill>
                <a:latin typeface="Arial"/>
                <a:cs typeface="Arial"/>
              </a:rPr>
              <a:t>Growth</a:t>
            </a:r>
            <a:r>
              <a:rPr sz="2500" b="1" spc="-1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33339A"/>
                </a:solidFill>
                <a:latin typeface="Arial"/>
                <a:cs typeface="Arial"/>
              </a:rPr>
              <a:t>Models</a:t>
            </a:r>
            <a:r>
              <a:rPr sz="2500" b="1" spc="-1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65" dirty="0">
                <a:solidFill>
                  <a:srgbClr val="33339A"/>
                </a:solidFill>
                <a:latin typeface="Arial"/>
                <a:cs typeface="Arial"/>
              </a:rPr>
              <a:t>/4</a:t>
            </a:r>
            <a:endParaRPr sz="2500">
              <a:latin typeface="Arial"/>
              <a:cs typeface="Arial"/>
            </a:endParaRPr>
          </a:p>
          <a:p>
            <a:pPr marL="217804" marR="2272665" indent="-205740">
              <a:lnSpc>
                <a:spcPct val="100800"/>
              </a:lnSpc>
              <a:spcBef>
                <a:spcPts val="123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1750" spc="5" dirty="0">
                <a:latin typeface="Times New Roman"/>
                <a:cs typeface="Times New Roman"/>
              </a:rPr>
              <a:t>Failure </a:t>
            </a:r>
            <a:r>
              <a:rPr sz="1750" spc="10" dirty="0">
                <a:latin typeface="Times New Roman"/>
                <a:cs typeface="Times New Roman"/>
              </a:rPr>
              <a:t>intensity </a:t>
            </a:r>
            <a:r>
              <a:rPr sz="1750" spc="5" dirty="0">
                <a:latin typeface="Times New Roman"/>
                <a:cs typeface="Times New Roman"/>
              </a:rPr>
              <a:t>(λ)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versus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execution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time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(τ)</a:t>
            </a:r>
            <a:endParaRPr sz="175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4193" y="6387134"/>
            <a:ext cx="2453754" cy="183546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385545" y="7738270"/>
            <a:ext cx="34607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50190" algn="l"/>
              </a:tabLst>
            </a:pPr>
            <a:r>
              <a:rPr sz="2600" spc="-220" dirty="0">
                <a:latin typeface="Symbol"/>
                <a:cs typeface="Symbol"/>
              </a:rPr>
              <a:t></a:t>
            </a:r>
            <a:r>
              <a:rPr sz="2600" spc="-220" dirty="0">
                <a:latin typeface="Times New Roman"/>
                <a:cs typeface="Times New Roman"/>
              </a:rPr>
              <a:t>	</a:t>
            </a:r>
            <a:r>
              <a:rPr sz="2600" spc="-220" dirty="0">
                <a:latin typeface="Symbol"/>
                <a:cs typeface="Symbol"/>
              </a:rPr>
              <a:t></a:t>
            </a:r>
            <a:endParaRPr sz="2600">
              <a:latin typeface="Symbol"/>
              <a:cs typeface="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45790" y="7785836"/>
            <a:ext cx="788670" cy="789940"/>
            <a:chOff x="2945790" y="7785836"/>
            <a:chExt cx="788670" cy="789940"/>
          </a:xfrm>
        </p:grpSpPr>
        <p:sp>
          <p:nvSpPr>
            <p:cNvPr id="19" name="object 19"/>
            <p:cNvSpPr/>
            <p:nvPr/>
          </p:nvSpPr>
          <p:spPr>
            <a:xfrm>
              <a:off x="3509886" y="7788693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>
                  <a:moveTo>
                    <a:pt x="0" y="0"/>
                  </a:moveTo>
                  <a:lnTo>
                    <a:pt x="157429" y="0"/>
                  </a:lnTo>
                </a:path>
              </a:pathLst>
            </a:custGeom>
            <a:ln w="5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51187" y="8570112"/>
              <a:ext cx="777875" cy="0"/>
            </a:xfrm>
            <a:custGeom>
              <a:avLst/>
              <a:gdLst/>
              <a:ahLst/>
              <a:cxnLst/>
              <a:rect l="l" t="t" r="r" b="b"/>
              <a:pathLst>
                <a:path w="777875">
                  <a:moveTo>
                    <a:pt x="0" y="0"/>
                  </a:moveTo>
                  <a:lnTo>
                    <a:pt x="777570" y="0"/>
                  </a:lnTo>
                </a:path>
              </a:pathLst>
            </a:custGeom>
            <a:ln w="104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79748" y="7650267"/>
            <a:ext cx="7810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86323" y="7971294"/>
            <a:ext cx="990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04870" y="7561699"/>
            <a:ext cx="10604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-30" dirty="0">
                <a:latin typeface="Symbol"/>
                <a:cs typeface="Symbol"/>
              </a:rPr>
              <a:t>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89511" y="7770973"/>
            <a:ext cx="10223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-25" dirty="0">
                <a:latin typeface="Symbol"/>
                <a:cs typeface="Symbol"/>
              </a:rPr>
              <a:t>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30156" y="7562346"/>
            <a:ext cx="42545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235" algn="l"/>
              </a:tabLst>
            </a:pPr>
            <a:r>
              <a:rPr sz="1150" dirty="0">
                <a:latin typeface="Symbol"/>
                <a:cs typeface="Symbol"/>
              </a:rPr>
              <a:t>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dirty="0">
                <a:latin typeface="Symbol"/>
                <a:cs typeface="Symbol"/>
              </a:rPr>
              <a:t>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30156" y="7687134"/>
            <a:ext cx="8191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Symbol"/>
                <a:cs typeface="Symbol"/>
              </a:rPr>
              <a:t>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81552" y="7657689"/>
            <a:ext cx="455930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304800" algn="l"/>
              </a:tabLst>
            </a:pPr>
            <a:r>
              <a:rPr sz="1150" dirty="0">
                <a:latin typeface="Symbol"/>
                <a:cs typeface="Symbol"/>
              </a:rPr>
              <a:t>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725" spc="-67" baseline="-7246" dirty="0">
                <a:latin typeface="Symbol"/>
                <a:cs typeface="Symbol"/>
              </a:rPr>
              <a:t></a:t>
            </a:r>
            <a:r>
              <a:rPr sz="1200" spc="-45" dirty="0">
                <a:latin typeface="Symbol"/>
                <a:cs typeface="Symbol"/>
              </a:rPr>
              <a:t>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30156" y="7819611"/>
            <a:ext cx="42545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715" algn="l"/>
              </a:tabLst>
            </a:pPr>
            <a:r>
              <a:rPr sz="1150" dirty="0">
                <a:latin typeface="Symbol"/>
                <a:cs typeface="Symbol"/>
              </a:rPr>
              <a:t>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800" spc="10" dirty="0">
                <a:latin typeface="Times New Roman"/>
                <a:cs typeface="Times New Roman"/>
              </a:rPr>
              <a:t>0</a:t>
            </a:r>
            <a:r>
              <a:rPr sz="80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Symbol"/>
                <a:cs typeface="Symbol"/>
              </a:rPr>
              <a:t>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40607" y="7787131"/>
            <a:ext cx="1711325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576580" algn="l"/>
                <a:tab pos="1133475" algn="l"/>
              </a:tabLst>
            </a:pP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(B)	</a:t>
            </a:r>
            <a:r>
              <a:rPr sz="2050" spc="-45" dirty="0">
                <a:latin typeface="Symbol"/>
                <a:cs typeface="Symbol"/>
              </a:rPr>
              <a:t></a:t>
            </a:r>
            <a:r>
              <a:rPr sz="2050" spc="430" dirty="0">
                <a:latin typeface="Times New Roman"/>
                <a:cs typeface="Times New Roman"/>
              </a:rPr>
              <a:t> </a:t>
            </a:r>
            <a:r>
              <a:rPr sz="2050" spc="-35" dirty="0">
                <a:latin typeface="Symbol"/>
                <a:cs typeface="Symbol"/>
              </a:rPr>
              <a:t></a:t>
            </a:r>
            <a:r>
              <a:rPr sz="2050" spc="-3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-85" dirty="0">
                <a:latin typeface="Times New Roman"/>
                <a:cs typeface="Times New Roman"/>
              </a:rPr>
              <a:t> </a:t>
            </a:r>
            <a:r>
              <a:rPr sz="2050" spc="-45" dirty="0">
                <a:latin typeface="Symbol"/>
                <a:cs typeface="Symbol"/>
              </a:rPr>
              <a:t></a:t>
            </a:r>
            <a:r>
              <a:rPr sz="2050" spc="400" dirty="0">
                <a:latin typeface="Times New Roman"/>
                <a:cs typeface="Times New Roman"/>
              </a:rPr>
              <a:t> </a:t>
            </a:r>
            <a:r>
              <a:rPr sz="1950" i="1" spc="10" dirty="0">
                <a:latin typeface="Times New Roman"/>
                <a:cs typeface="Times New Roman"/>
              </a:rPr>
              <a:t>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40607" y="8289303"/>
            <a:ext cx="126174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53720" algn="l"/>
              </a:tabLst>
            </a:pPr>
            <a:r>
              <a:rPr sz="195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950" spc="10" dirty="0">
                <a:solidFill>
                  <a:srgbClr val="FF0000"/>
                </a:solidFill>
                <a:latin typeface="Times New Roman"/>
                <a:cs typeface="Times New Roman"/>
              </a:rPr>
              <a:t>P)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50" spc="-45" dirty="0">
                <a:latin typeface="Symbol"/>
                <a:cs typeface="Symbol"/>
              </a:rPr>
              <a:t></a:t>
            </a:r>
            <a:r>
              <a:rPr sz="2050" spc="-180" dirty="0">
                <a:latin typeface="Times New Roman"/>
                <a:cs typeface="Times New Roman"/>
              </a:rPr>
              <a:t> </a:t>
            </a:r>
            <a:r>
              <a:rPr sz="3900" spc="-397" baseline="-3205" dirty="0">
                <a:latin typeface="Symbol"/>
                <a:cs typeface="Symbol"/>
              </a:rPr>
              <a:t></a:t>
            </a:r>
            <a:r>
              <a:rPr sz="2050" spc="-35" dirty="0">
                <a:latin typeface="Symbol"/>
                <a:cs typeface="Symbol"/>
              </a:rPr>
              <a:t></a:t>
            </a:r>
            <a:r>
              <a:rPr sz="2050" spc="-114" dirty="0">
                <a:latin typeface="Times New Roman"/>
                <a:cs typeface="Times New Roman"/>
              </a:rPr>
              <a:t> </a:t>
            </a:r>
            <a:r>
              <a:rPr sz="3900" spc="-330" baseline="-3205" dirty="0">
                <a:latin typeface="Symbol"/>
                <a:cs typeface="Symbol"/>
              </a:rPr>
              <a:t></a:t>
            </a:r>
            <a:r>
              <a:rPr sz="3900" spc="-322" baseline="-320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26506" y="8155465"/>
            <a:ext cx="850900" cy="7397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40640" algn="ctr">
              <a:lnSpc>
                <a:spcPct val="100000"/>
              </a:lnSpc>
              <a:spcBef>
                <a:spcPts val="440"/>
              </a:spcBef>
            </a:pPr>
            <a:r>
              <a:rPr sz="2050" spc="-50" dirty="0">
                <a:latin typeface="Symbol"/>
                <a:cs typeface="Symbol"/>
              </a:rPr>
              <a:t></a:t>
            </a:r>
            <a:r>
              <a:rPr sz="1725" spc="-75" baseline="-24154" dirty="0">
                <a:latin typeface="Times New Roman"/>
                <a:cs typeface="Times New Roman"/>
              </a:rPr>
              <a:t>0</a:t>
            </a:r>
            <a:endParaRPr sz="1725" baseline="-24154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2050" spc="-75" dirty="0">
                <a:latin typeface="Symbol"/>
                <a:cs typeface="Symbol"/>
              </a:rPr>
              <a:t></a:t>
            </a:r>
            <a:r>
              <a:rPr sz="1725" spc="-112" baseline="-24154" dirty="0">
                <a:latin typeface="Times New Roman"/>
                <a:cs typeface="Times New Roman"/>
              </a:rPr>
              <a:t>0</a:t>
            </a:r>
            <a:r>
              <a:rPr sz="2050" spc="-75" dirty="0">
                <a:latin typeface="Symbol"/>
                <a:cs typeface="Symbol"/>
              </a:rPr>
              <a:t></a:t>
            </a:r>
            <a:r>
              <a:rPr sz="2050" spc="-5" dirty="0">
                <a:latin typeface="Times New Roman"/>
                <a:cs typeface="Times New Roman"/>
              </a:rPr>
              <a:t> </a:t>
            </a:r>
            <a:r>
              <a:rPr sz="1950" spc="55" dirty="0">
                <a:latin typeface="Symbol"/>
                <a:cs typeface="Symbol"/>
              </a:rPr>
              <a:t></a:t>
            </a:r>
            <a:r>
              <a:rPr sz="1950" spc="55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69796" y="8201166"/>
            <a:ext cx="2313305" cy="96266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525"/>
              </a:spcBef>
              <a:tabLst>
                <a:tab pos="461009" algn="l"/>
              </a:tabLst>
            </a:pPr>
            <a:r>
              <a:rPr sz="1700" spc="-40" dirty="0">
                <a:latin typeface="Symbol"/>
                <a:cs typeface="Symbol"/>
              </a:rPr>
              <a:t></a:t>
            </a:r>
            <a:r>
              <a:rPr sz="1350" spc="-60" baseline="-24691" dirty="0">
                <a:latin typeface="Times New Roman"/>
                <a:cs typeface="Times New Roman"/>
              </a:rPr>
              <a:t>0	</a:t>
            </a:r>
            <a:r>
              <a:rPr sz="1600" spc="-10" dirty="0">
                <a:latin typeface="Times New Roman"/>
                <a:cs typeface="Times New Roman"/>
              </a:rPr>
              <a:t>Initial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failure </a:t>
            </a:r>
            <a:r>
              <a:rPr sz="1600" dirty="0">
                <a:latin typeface="Times New Roman"/>
                <a:cs typeface="Times New Roman"/>
              </a:rPr>
              <a:t>intensity</a:t>
            </a:r>
            <a:endParaRPr sz="1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20"/>
              </a:spcBef>
              <a:tabLst>
                <a:tab pos="449580" algn="l"/>
              </a:tabLst>
            </a:pPr>
            <a:r>
              <a:rPr sz="1700" spc="-50" dirty="0">
                <a:latin typeface="Symbol"/>
                <a:cs typeface="Symbol"/>
              </a:rPr>
              <a:t></a:t>
            </a:r>
            <a:r>
              <a:rPr sz="1700" spc="-250" dirty="0">
                <a:latin typeface="Times New Roman"/>
                <a:cs typeface="Times New Roman"/>
              </a:rPr>
              <a:t> </a:t>
            </a:r>
            <a:r>
              <a:rPr sz="1350" spc="15" baseline="-24691" dirty="0">
                <a:latin typeface="Times New Roman"/>
                <a:cs typeface="Times New Roman"/>
              </a:rPr>
              <a:t>0	</a:t>
            </a:r>
            <a:r>
              <a:rPr sz="1600" dirty="0">
                <a:latin typeface="Times New Roman"/>
                <a:cs typeface="Times New Roman"/>
              </a:rPr>
              <a:t>Total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failures</a:t>
            </a:r>
            <a:endParaRPr sz="16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409"/>
              </a:spcBef>
              <a:tabLst>
                <a:tab pos="445770" algn="l"/>
              </a:tabLst>
            </a:pPr>
            <a:r>
              <a:rPr sz="1700" spc="-50" dirty="0">
                <a:latin typeface="Symbol"/>
                <a:cs typeface="Symbol"/>
              </a:rPr>
              <a:t></a:t>
            </a:r>
            <a:r>
              <a:rPr sz="1700" spc="-5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Decay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parameter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26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27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434276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25" dirty="0"/>
              <a:t>Reliability</a:t>
            </a:r>
            <a:r>
              <a:rPr spc="-135" dirty="0"/>
              <a:t> </a:t>
            </a:r>
            <a:r>
              <a:rPr spc="175" dirty="0"/>
              <a:t>Growth</a:t>
            </a:r>
            <a:r>
              <a:rPr spc="-135" dirty="0"/>
              <a:t> </a:t>
            </a:r>
            <a:r>
              <a:rPr spc="114" dirty="0"/>
              <a:t>Models</a:t>
            </a:r>
            <a:r>
              <a:rPr spc="-135" dirty="0"/>
              <a:t> </a:t>
            </a:r>
            <a:r>
              <a:rPr spc="65" dirty="0"/>
              <a:t>/5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47745"/>
            <a:ext cx="207391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 marR="5080" indent="-205740">
              <a:lnSpc>
                <a:spcPct val="100800"/>
              </a:lnSpc>
              <a:spcBef>
                <a:spcPts val="1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1750" spc="5" dirty="0">
                <a:latin typeface="Times New Roman"/>
                <a:cs typeface="Times New Roman"/>
              </a:rPr>
              <a:t>Failure </a:t>
            </a:r>
            <a:r>
              <a:rPr sz="1750" spc="10" dirty="0">
                <a:latin typeface="Times New Roman"/>
                <a:cs typeface="Times New Roman"/>
              </a:rPr>
              <a:t>intensity </a:t>
            </a:r>
            <a:r>
              <a:rPr sz="1750" spc="5" dirty="0">
                <a:latin typeface="Times New Roman"/>
                <a:cs typeface="Times New Roman"/>
              </a:rPr>
              <a:t>(λ)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versus</a:t>
            </a:r>
            <a:r>
              <a:rPr sz="1750" spc="-9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mean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failures</a:t>
            </a:r>
            <a:endParaRPr sz="175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260"/>
              </a:spcBef>
            </a:pPr>
            <a:r>
              <a:rPr sz="1750" spc="5" dirty="0">
                <a:latin typeface="Times New Roman"/>
                <a:cs typeface="Times New Roman"/>
              </a:rPr>
              <a:t>experienced</a:t>
            </a:r>
            <a:r>
              <a:rPr sz="1750" spc="-9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(μ)</a:t>
            </a:r>
            <a:endParaRPr sz="175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4201" y="1364284"/>
            <a:ext cx="2783916" cy="25439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2832" y="3473300"/>
            <a:ext cx="36576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77495" algn="l"/>
              </a:tabLst>
            </a:pPr>
            <a:r>
              <a:rPr sz="2350" spc="-190" dirty="0">
                <a:latin typeface="Symbol"/>
                <a:cs typeface="Symbol"/>
              </a:rPr>
              <a:t></a:t>
            </a:r>
            <a:r>
              <a:rPr sz="2350" spc="-190" dirty="0">
                <a:latin typeface="Times New Roman"/>
                <a:cs typeface="Times New Roman"/>
              </a:rPr>
              <a:t>	</a:t>
            </a:r>
            <a:r>
              <a:rPr sz="2350" spc="-190" dirty="0">
                <a:latin typeface="Symbol"/>
                <a:cs typeface="Symbol"/>
              </a:rPr>
              <a:t>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8252" y="3684769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6723" y="3515871"/>
            <a:ext cx="240665" cy="19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-35" dirty="0">
                <a:latin typeface="Symbol"/>
                <a:cs typeface="Symbol"/>
              </a:rPr>
              <a:t></a:t>
            </a:r>
            <a:r>
              <a:rPr sz="1100" spc="-35" dirty="0">
                <a:latin typeface="Symbol"/>
                <a:cs typeface="Symbol"/>
              </a:rPr>
              <a:t>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6964" y="2878118"/>
            <a:ext cx="229616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554355" algn="l"/>
              </a:tabLst>
            </a:pP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(B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)	</a:t>
            </a:r>
            <a:r>
              <a:rPr sz="1900" spc="-55" dirty="0">
                <a:latin typeface="Symbol"/>
                <a:cs typeface="Symbol"/>
              </a:rPr>
              <a:t></a:t>
            </a:r>
            <a:r>
              <a:rPr sz="1900" spc="-170" dirty="0">
                <a:latin typeface="Times New Roman"/>
                <a:cs typeface="Times New Roman"/>
              </a:rPr>
              <a:t> </a:t>
            </a:r>
            <a:r>
              <a:rPr sz="3525" spc="-22" baseline="-2364" dirty="0">
                <a:latin typeface="Symbol"/>
                <a:cs typeface="Symbol"/>
              </a:rPr>
              <a:t></a:t>
            </a:r>
            <a:r>
              <a:rPr sz="1900" spc="-55" dirty="0">
                <a:latin typeface="Symbol"/>
                <a:cs typeface="Symbol"/>
              </a:rPr>
              <a:t></a:t>
            </a:r>
            <a:r>
              <a:rPr sz="1900" spc="-204" dirty="0">
                <a:latin typeface="Times New Roman"/>
                <a:cs typeface="Times New Roman"/>
              </a:rPr>
              <a:t> </a:t>
            </a:r>
            <a:r>
              <a:rPr sz="3525" spc="-284" baseline="-2364" dirty="0">
                <a:latin typeface="Symbol"/>
                <a:cs typeface="Symbol"/>
              </a:rPr>
              <a:t></a:t>
            </a:r>
            <a:r>
              <a:rPr sz="3525" spc="-300" baseline="-236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900" spc="-55" dirty="0">
                <a:latin typeface="Symbol"/>
                <a:cs typeface="Symbol"/>
              </a:rPr>
              <a:t>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00" dirty="0">
                <a:latin typeface="Times New Roman"/>
                <a:cs typeface="Times New Roman"/>
              </a:rPr>
              <a:t> </a:t>
            </a:r>
            <a:r>
              <a:rPr sz="2700" spc="67" baseline="40123" dirty="0">
                <a:latin typeface="Symbol"/>
                <a:cs typeface="Symbol"/>
              </a:rPr>
              <a:t></a:t>
            </a:r>
            <a:r>
              <a:rPr sz="1800" spc="13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2850" u="sng" spc="-82" baseline="336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r>
              <a:rPr sz="2850" spc="240" baseline="33625" dirty="0">
                <a:latin typeface="Times New Roman"/>
                <a:cs typeface="Times New Roman"/>
              </a:rPr>
              <a:t> </a:t>
            </a:r>
            <a:r>
              <a:rPr sz="2700" baseline="40123" dirty="0">
                <a:latin typeface="Symbol"/>
                <a:cs typeface="Symbol"/>
              </a:rPr>
              <a:t></a:t>
            </a:r>
            <a:endParaRPr sz="2700" baseline="40123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1291" y="3009266"/>
            <a:ext cx="227329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0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2700" baseline="3086" dirty="0">
                <a:latin typeface="Symbol"/>
                <a:cs typeface="Symbol"/>
              </a:rPr>
              <a:t></a:t>
            </a:r>
            <a:endParaRPr sz="2700" baseline="3086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7394" y="2986598"/>
            <a:ext cx="435609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308610" algn="l"/>
              </a:tabLst>
            </a:pPr>
            <a:r>
              <a:rPr sz="2850" spc="-75" baseline="-30701" dirty="0">
                <a:latin typeface="Symbol"/>
                <a:cs typeface="Symbol"/>
              </a:rPr>
              <a:t></a:t>
            </a:r>
            <a:r>
              <a:rPr sz="2850" spc="-75" baseline="-30701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4567" y="3191641"/>
            <a:ext cx="7626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0860" algn="l"/>
              </a:tabLst>
            </a:pPr>
            <a:r>
              <a:rPr sz="1800" dirty="0">
                <a:latin typeface="Symbol"/>
                <a:cs typeface="Symbol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050" dirty="0">
                <a:latin typeface="Times New Roman"/>
                <a:cs typeface="Times New Roman"/>
              </a:rPr>
              <a:t>0</a:t>
            </a:r>
            <a:r>
              <a:rPr sz="105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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02364" y="3516521"/>
            <a:ext cx="159258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07365" algn="l"/>
                <a:tab pos="770890" algn="l"/>
                <a:tab pos="1062355" algn="l"/>
              </a:tabLst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(P)	</a:t>
            </a:r>
            <a:r>
              <a:rPr sz="1900" spc="-55" dirty="0">
                <a:latin typeface="Symbol"/>
                <a:cs typeface="Symbol"/>
              </a:rPr>
              <a:t></a:t>
            </a:r>
            <a:r>
              <a:rPr sz="1900" spc="-55" dirty="0">
                <a:latin typeface="Times New Roman"/>
                <a:cs typeface="Times New Roman"/>
              </a:rPr>
              <a:t>	</a:t>
            </a:r>
            <a:r>
              <a:rPr sz="1900" spc="-55" dirty="0">
                <a:latin typeface="Symbol"/>
                <a:cs typeface="Symbol"/>
              </a:rPr>
              <a:t></a:t>
            </a:r>
            <a:r>
              <a:rPr sz="1900" spc="-55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900" spc="-55" dirty="0">
                <a:latin typeface="Symbol"/>
                <a:cs typeface="Symbol"/>
              </a:rPr>
              <a:t></a:t>
            </a:r>
            <a:r>
              <a:rPr sz="1900" spc="34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16" name="object 16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617568" y="5610211"/>
            <a:ext cx="4448175" cy="1623695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860"/>
              </a:spcBef>
            </a:pPr>
            <a:r>
              <a:rPr sz="2500" b="1" spc="20" dirty="0">
                <a:solidFill>
                  <a:srgbClr val="33339A"/>
                </a:solidFill>
                <a:latin typeface="Arial"/>
                <a:cs typeface="Arial"/>
              </a:rPr>
              <a:t>Reliability</a:t>
            </a:r>
            <a:r>
              <a:rPr sz="2500" b="1" spc="-1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33339A"/>
                </a:solidFill>
                <a:latin typeface="Arial"/>
                <a:cs typeface="Arial"/>
              </a:rPr>
              <a:t>Growth</a:t>
            </a:r>
            <a:r>
              <a:rPr sz="2500" b="1" spc="-1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33339A"/>
                </a:solidFill>
                <a:latin typeface="Arial"/>
                <a:cs typeface="Arial"/>
              </a:rPr>
              <a:t>Models</a:t>
            </a:r>
            <a:r>
              <a:rPr sz="2500" b="1" spc="-1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65" dirty="0">
                <a:solidFill>
                  <a:srgbClr val="33339A"/>
                </a:solidFill>
                <a:latin typeface="Arial"/>
                <a:cs typeface="Arial"/>
              </a:rPr>
              <a:t>/6</a:t>
            </a:r>
            <a:endParaRPr sz="2500">
              <a:latin typeface="Arial"/>
              <a:cs typeface="Arial"/>
            </a:endParaRPr>
          </a:p>
          <a:p>
            <a:pPr marL="217804" marR="2185035" indent="-205740">
              <a:lnSpc>
                <a:spcPct val="106500"/>
              </a:lnSpc>
              <a:spcBef>
                <a:spcPts val="11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1750" spc="10" dirty="0">
                <a:latin typeface="Times New Roman"/>
                <a:cs typeface="Times New Roman"/>
              </a:rPr>
              <a:t>Mean </a:t>
            </a:r>
            <a:r>
              <a:rPr sz="1750" spc="5" dirty="0">
                <a:latin typeface="Times New Roman"/>
                <a:cs typeface="Times New Roman"/>
              </a:rPr>
              <a:t>failures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experienced</a:t>
            </a:r>
            <a:r>
              <a:rPr sz="1750" spc="-9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(μ)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versus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execution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time </a:t>
            </a:r>
            <a:r>
              <a:rPr sz="1750" dirty="0">
                <a:latin typeface="Times New Roman"/>
                <a:cs typeface="Times New Roman"/>
              </a:rPr>
              <a:t>(τ)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91396" y="6387134"/>
            <a:ext cx="3408679" cy="2425700"/>
            <a:chOff x="2691396" y="6387134"/>
            <a:chExt cx="3408679" cy="2425700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2199" y="6387134"/>
              <a:ext cx="2117699" cy="218489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411969" y="7875092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0" y="0"/>
                  </a:moveTo>
                  <a:lnTo>
                    <a:pt x="136321" y="0"/>
                  </a:lnTo>
                </a:path>
              </a:pathLst>
            </a:custGeom>
            <a:ln w="4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95841" y="8808186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3992" y="0"/>
                  </a:lnTo>
                </a:path>
              </a:pathLst>
            </a:custGeom>
            <a:ln w="88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472232" y="7753284"/>
            <a:ext cx="7048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dirty="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57032" y="8779045"/>
            <a:ext cx="8890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5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32076" y="7677524"/>
            <a:ext cx="36004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8450" algn="l"/>
              </a:tabLst>
            </a:pPr>
            <a:r>
              <a:rPr sz="1500" spc="-7" baseline="2777" dirty="0">
                <a:latin typeface="Symbol"/>
                <a:cs typeface="Symbol"/>
              </a:rPr>
              <a:t></a:t>
            </a:r>
            <a:r>
              <a:rPr sz="1500" spc="-67" baseline="2777" dirty="0">
                <a:latin typeface="Times New Roman"/>
                <a:cs typeface="Times New Roman"/>
              </a:rPr>
              <a:t> </a:t>
            </a:r>
            <a:r>
              <a:rPr sz="1050" spc="-35" dirty="0">
                <a:latin typeface="Symbol"/>
                <a:cs typeface="Symbol"/>
              </a:rPr>
              <a:t>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500" spc="-7" baseline="2777" dirty="0">
                <a:latin typeface="Symbol"/>
                <a:cs typeface="Symbol"/>
              </a:rPr>
              <a:t></a:t>
            </a:r>
            <a:endParaRPr sz="1500" baseline="2777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61035" y="7760086"/>
            <a:ext cx="353695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5115" algn="l"/>
              </a:tabLst>
            </a:pPr>
            <a:r>
              <a:rPr sz="1000" spc="-5" dirty="0">
                <a:latin typeface="Symbol"/>
                <a:cs typeface="Symbol"/>
              </a:rPr>
              <a:t>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050" spc="-30" dirty="0">
                <a:latin typeface="Symbol"/>
                <a:cs typeface="Symbol"/>
              </a:rPr>
              <a:t>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32076" y="7786439"/>
            <a:ext cx="36004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8450" algn="l"/>
              </a:tabLst>
            </a:pPr>
            <a:r>
              <a:rPr sz="1000" spc="-5" dirty="0">
                <a:latin typeface="Symbol"/>
                <a:cs typeface="Symbol"/>
              </a:rPr>
              <a:t></a:t>
            </a:r>
            <a:r>
              <a:rPr sz="1000" spc="-5" dirty="0"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Symbol"/>
                <a:cs typeface="Symbol"/>
              </a:rPr>
              <a:t>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11772" y="7654294"/>
            <a:ext cx="1085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Symbol"/>
                <a:cs typeface="Symbol"/>
              </a:rPr>
              <a:t>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98876" y="7654294"/>
            <a:ext cx="1085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Symbol"/>
                <a:cs typeface="Symbol"/>
              </a:rPr>
              <a:t>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61615" y="7815546"/>
            <a:ext cx="210312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28955" algn="l"/>
                <a:tab pos="1362710" algn="l"/>
              </a:tabLst>
            </a:pPr>
            <a:r>
              <a:rPr sz="1700" spc="-15" dirty="0">
                <a:solidFill>
                  <a:srgbClr val="FF0000"/>
                </a:solidFill>
                <a:latin typeface="Times New Roman"/>
                <a:cs typeface="Times New Roman"/>
              </a:rPr>
              <a:t>(B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)	</a:t>
            </a:r>
            <a:r>
              <a:rPr sz="1800" spc="-60" dirty="0">
                <a:latin typeface="Symbol"/>
                <a:cs typeface="Symbol"/>
              </a:rPr>
              <a:t>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3375" spc="-359" baseline="-2469" dirty="0">
                <a:latin typeface="Symbol"/>
                <a:cs typeface="Symbol"/>
              </a:rPr>
              <a:t></a:t>
            </a:r>
            <a:r>
              <a:rPr sz="1800" spc="-45" dirty="0">
                <a:latin typeface="Symbol"/>
                <a:cs typeface="Symbol"/>
              </a:rPr>
              <a:t>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3375" spc="-292" baseline="-2469" dirty="0">
                <a:latin typeface="Symbol"/>
                <a:cs typeface="Symbol"/>
              </a:rPr>
              <a:t></a:t>
            </a:r>
            <a:r>
              <a:rPr sz="3375" spc="-525" baseline="-2469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Symbol"/>
                <a:cs typeface="Symbol"/>
              </a:rPr>
              <a:t></a:t>
            </a:r>
            <a:r>
              <a:rPr sz="1800" spc="-55" dirty="0">
                <a:latin typeface="Symbol"/>
                <a:cs typeface="Symbol"/>
              </a:rPr>
              <a:t>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550" spc="-165" baseline="6535" dirty="0">
                <a:latin typeface="Symbol"/>
                <a:cs typeface="Symbol"/>
              </a:rPr>
              <a:t></a:t>
            </a:r>
            <a:r>
              <a:rPr sz="1700" spc="130" dirty="0">
                <a:latin typeface="Times New Roman"/>
                <a:cs typeface="Times New Roman"/>
              </a:rPr>
              <a:t>1</a:t>
            </a:r>
            <a:r>
              <a:rPr sz="1700" dirty="0">
                <a:latin typeface="Symbol"/>
                <a:cs typeface="Symbol"/>
              </a:rPr>
              <a:t></a:t>
            </a:r>
            <a:r>
              <a:rPr sz="1700" spc="-16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e</a:t>
            </a:r>
            <a:r>
              <a:rPr sz="1700" i="1" spc="195" dirty="0">
                <a:latin typeface="Times New Roman"/>
                <a:cs typeface="Times New Roman"/>
              </a:rPr>
              <a:t> </a:t>
            </a:r>
            <a:r>
              <a:rPr sz="1500" spc="-7" baseline="33333" dirty="0">
                <a:latin typeface="Symbol"/>
                <a:cs typeface="Symbol"/>
              </a:rPr>
              <a:t></a:t>
            </a:r>
            <a:r>
              <a:rPr sz="1500" spc="-225" baseline="33333" dirty="0">
                <a:latin typeface="Times New Roman"/>
                <a:cs typeface="Times New Roman"/>
              </a:rPr>
              <a:t> </a:t>
            </a:r>
            <a:r>
              <a:rPr sz="1575" spc="52" baseline="44973" dirty="0">
                <a:latin typeface="Symbol"/>
                <a:cs typeface="Symbol"/>
              </a:rPr>
              <a:t></a:t>
            </a:r>
            <a:r>
              <a:rPr sz="1050" baseline="47619" dirty="0">
                <a:latin typeface="Times New Roman"/>
                <a:cs typeface="Times New Roman"/>
              </a:rPr>
              <a:t>0</a:t>
            </a:r>
            <a:endParaRPr sz="1050" baseline="4761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69255" y="7940364"/>
            <a:ext cx="27622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0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2550" baseline="-32679" dirty="0">
                <a:latin typeface="Symbol"/>
                <a:cs typeface="Symbol"/>
              </a:rPr>
              <a:t></a:t>
            </a:r>
            <a:endParaRPr sz="2550" baseline="-32679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2804" y="7809814"/>
            <a:ext cx="240029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035"/>
              </a:lnSpc>
              <a:spcBef>
                <a:spcPts val="100"/>
              </a:spcBef>
            </a:pPr>
            <a:r>
              <a:rPr sz="1000" spc="-5" dirty="0">
                <a:latin typeface="Symbol"/>
                <a:cs typeface="Symbol"/>
              </a:rPr>
              <a:t>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2550" baseline="-13071" dirty="0">
                <a:latin typeface="Symbol"/>
                <a:cs typeface="Symbol"/>
              </a:rPr>
              <a:t></a:t>
            </a:r>
            <a:endParaRPr sz="2550" baseline="-13071">
              <a:latin typeface="Symbol"/>
              <a:cs typeface="Symbol"/>
            </a:endParaRPr>
          </a:p>
          <a:p>
            <a:pPr marL="118745">
              <a:lnSpc>
                <a:spcPts val="2035"/>
              </a:lnSpc>
            </a:pPr>
            <a:r>
              <a:rPr sz="1700" dirty="0">
                <a:latin typeface="Symbol"/>
                <a:cs typeface="Symbol"/>
              </a:rPr>
              <a:t>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11772" y="8189981"/>
            <a:ext cx="9956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9160" algn="l"/>
              </a:tabLst>
            </a:pPr>
            <a:r>
              <a:rPr sz="1700" dirty="0">
                <a:latin typeface="Symbol"/>
                <a:cs typeface="Symbol"/>
              </a:rPr>
              <a:t>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dirty="0">
                <a:latin typeface="Symbol"/>
                <a:cs typeface="Symbol"/>
              </a:rPr>
              <a:t>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61615" y="8564335"/>
            <a:ext cx="256032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09905" algn="l"/>
              </a:tabLst>
            </a:pPr>
            <a:r>
              <a:rPr sz="1700" spc="-1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700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)	</a:t>
            </a:r>
            <a:r>
              <a:rPr sz="1800" spc="-60" dirty="0">
                <a:latin typeface="Symbol"/>
                <a:cs typeface="Symbol"/>
              </a:rPr>
              <a:t>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3375" spc="-359" baseline="-2469" dirty="0">
                <a:latin typeface="Symbol"/>
                <a:cs typeface="Symbol"/>
              </a:rPr>
              <a:t></a:t>
            </a:r>
            <a:r>
              <a:rPr sz="1800" spc="-45" dirty="0">
                <a:latin typeface="Symbol"/>
                <a:cs typeface="Symbol"/>
              </a:rPr>
              <a:t>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3375" spc="-292" baseline="-2469" dirty="0">
                <a:latin typeface="Symbol"/>
                <a:cs typeface="Symbol"/>
              </a:rPr>
              <a:t></a:t>
            </a:r>
            <a:r>
              <a:rPr sz="3375" spc="-525" baseline="-2469" dirty="0">
                <a:latin typeface="Times New Roman"/>
                <a:cs typeface="Times New Roman"/>
              </a:rPr>
              <a:t> </a:t>
            </a:r>
            <a:r>
              <a:rPr sz="1700" spc="185" dirty="0">
                <a:latin typeface="Symbol"/>
                <a:cs typeface="Symbol"/>
              </a:rPr>
              <a:t></a:t>
            </a:r>
            <a:r>
              <a:rPr sz="2550" baseline="31045" dirty="0">
                <a:latin typeface="Symbol"/>
                <a:cs typeface="Symbol"/>
              </a:rPr>
              <a:t></a:t>
            </a:r>
            <a:r>
              <a:rPr sz="2550" spc="-30" baseline="31045" dirty="0">
                <a:latin typeface="Times New Roman"/>
                <a:cs typeface="Times New Roman"/>
              </a:rPr>
              <a:t> </a:t>
            </a:r>
            <a:r>
              <a:rPr sz="2550" baseline="34313" dirty="0">
                <a:latin typeface="Times New Roman"/>
                <a:cs typeface="Times New Roman"/>
              </a:rPr>
              <a:t>1</a:t>
            </a:r>
            <a:r>
              <a:rPr sz="2550" spc="-97" baseline="34313" dirty="0">
                <a:latin typeface="Times New Roman"/>
                <a:cs typeface="Times New Roman"/>
              </a:rPr>
              <a:t> </a:t>
            </a:r>
            <a:r>
              <a:rPr sz="2550" baseline="31045" dirty="0">
                <a:latin typeface="Symbol"/>
                <a:cs typeface="Symbol"/>
              </a:rPr>
              <a:t></a:t>
            </a:r>
            <a:r>
              <a:rPr sz="2550" spc="-352" baseline="3104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n</a:t>
            </a:r>
            <a:r>
              <a:rPr sz="1700" spc="-190" dirty="0">
                <a:latin typeface="Times New Roman"/>
                <a:cs typeface="Times New Roman"/>
              </a:rPr>
              <a:t> </a:t>
            </a:r>
            <a:r>
              <a:rPr sz="3375" spc="-135" baseline="-2469" dirty="0">
                <a:latin typeface="Symbol"/>
                <a:cs typeface="Symbol"/>
              </a:rPr>
              <a:t></a:t>
            </a:r>
            <a:r>
              <a:rPr sz="1800" spc="-60" dirty="0">
                <a:latin typeface="Symbol"/>
                <a:cs typeface="Symbol"/>
              </a:rPr>
              <a:t>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Symbol"/>
                <a:cs typeface="Symbol"/>
              </a:rPr>
              <a:t></a:t>
            </a:r>
            <a:r>
              <a:rPr sz="1800" spc="-45" dirty="0">
                <a:latin typeface="Symbol"/>
                <a:cs typeface="Symbol"/>
              </a:rPr>
              <a:t>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</a:t>
            </a:r>
            <a:r>
              <a:rPr sz="1700" spc="-35" dirty="0">
                <a:latin typeface="Times New Roman"/>
                <a:cs typeface="Times New Roman"/>
              </a:rPr>
              <a:t>1</a:t>
            </a:r>
            <a:r>
              <a:rPr sz="3375" spc="-292" baseline="-2469" dirty="0">
                <a:latin typeface="Symbol"/>
                <a:cs typeface="Symbol"/>
              </a:rPr>
              <a:t></a:t>
            </a:r>
            <a:endParaRPr sz="3375" baseline="-2469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42544" y="8678809"/>
            <a:ext cx="44767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Symbol"/>
                <a:cs typeface="Symbol"/>
              </a:rPr>
              <a:t></a:t>
            </a:r>
            <a:r>
              <a:rPr sz="1700" spc="-235" dirty="0">
                <a:latin typeface="Times New Roman"/>
                <a:cs typeface="Times New Roman"/>
              </a:rPr>
              <a:t> </a:t>
            </a:r>
            <a:r>
              <a:rPr sz="2700" spc="-82" baseline="-27777" dirty="0">
                <a:latin typeface="Symbol"/>
                <a:cs typeface="Symbol"/>
              </a:rPr>
              <a:t></a:t>
            </a:r>
            <a:r>
              <a:rPr sz="2700" spc="127" baseline="-27777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Symbol"/>
                <a:cs typeface="Symbol"/>
              </a:rPr>
              <a:t>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67944" y="8827385"/>
            <a:ext cx="3968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355" algn="l"/>
              </a:tabLst>
            </a:pPr>
            <a:r>
              <a:rPr sz="1700" dirty="0">
                <a:latin typeface="Symbol"/>
                <a:cs typeface="Symbol"/>
              </a:rPr>
              <a:t>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dirty="0">
                <a:latin typeface="Symbol"/>
                <a:cs typeface="Symbol"/>
              </a:rPr>
              <a:t>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28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29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3586479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25" dirty="0"/>
              <a:t>Failure</a:t>
            </a:r>
            <a:r>
              <a:rPr spc="-150" dirty="0"/>
              <a:t> </a:t>
            </a:r>
            <a:r>
              <a:rPr spc="145" dirty="0"/>
              <a:t>Specification</a:t>
            </a:r>
            <a:r>
              <a:rPr spc="-135" dirty="0"/>
              <a:t> </a:t>
            </a:r>
            <a:r>
              <a:rPr spc="65" dirty="0"/>
              <a:t>/1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285540"/>
            <a:ext cx="2335530" cy="24834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355"/>
              </a:spcBef>
              <a:buClr>
                <a:srgbClr val="3333CC"/>
              </a:buClr>
              <a:buAutoNum type="arabicParenR"/>
              <a:tabLst>
                <a:tab pos="396240" algn="l"/>
                <a:tab pos="396875" algn="l"/>
              </a:tabLst>
            </a:pPr>
            <a:r>
              <a:rPr sz="2000" spc="-5" dirty="0">
                <a:latin typeface="Times New Roman"/>
                <a:cs typeface="Times New Roman"/>
              </a:rPr>
              <a:t>Time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failure</a:t>
            </a:r>
            <a:endParaRPr sz="2000">
              <a:latin typeface="Times New Roman"/>
              <a:cs typeface="Times New Roman"/>
            </a:endParaRPr>
          </a:p>
          <a:p>
            <a:pPr marL="396240" marR="247650" indent="-384175">
              <a:lnSpc>
                <a:spcPts val="2180"/>
              </a:lnSpc>
              <a:spcBef>
                <a:spcPts val="520"/>
              </a:spcBef>
              <a:buClr>
                <a:srgbClr val="3333CC"/>
              </a:buClr>
              <a:buAutoNum type="arabicParenR"/>
              <a:tabLst>
                <a:tab pos="396240" algn="l"/>
                <a:tab pos="396875" algn="l"/>
              </a:tabLst>
            </a:pPr>
            <a:r>
              <a:rPr sz="2000" spc="-5" dirty="0">
                <a:latin typeface="Times New Roman"/>
                <a:cs typeface="Times New Roman"/>
              </a:rPr>
              <a:t>Time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interval </a:t>
            </a:r>
            <a:r>
              <a:rPr sz="2000" spc="5" dirty="0">
                <a:latin typeface="Times New Roman"/>
                <a:cs typeface="Times New Roman"/>
              </a:rPr>
              <a:t> between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failures</a:t>
            </a:r>
            <a:endParaRPr sz="2000">
              <a:latin typeface="Times New Roman"/>
              <a:cs typeface="Times New Roman"/>
            </a:endParaRPr>
          </a:p>
          <a:p>
            <a:pPr marL="396240" marR="5080" indent="-384175">
              <a:lnSpc>
                <a:spcPts val="2180"/>
              </a:lnSpc>
              <a:spcBef>
                <a:spcPts val="475"/>
              </a:spcBef>
              <a:buClr>
                <a:srgbClr val="3333CC"/>
              </a:buClr>
              <a:buAutoNum type="arabicParenR"/>
              <a:tabLst>
                <a:tab pos="396240" algn="l"/>
                <a:tab pos="396875" algn="l"/>
              </a:tabLst>
            </a:pPr>
            <a:r>
              <a:rPr sz="2000" dirty="0">
                <a:solidFill>
                  <a:srgbClr val="B2B2B2"/>
                </a:solidFill>
                <a:latin typeface="Times New Roman"/>
                <a:cs typeface="Times New Roman"/>
              </a:rPr>
              <a:t>Cumulative failure </a:t>
            </a:r>
            <a:r>
              <a:rPr sz="2000" spc="-484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B2B2B2"/>
                </a:solidFill>
                <a:latin typeface="Times New Roman"/>
                <a:cs typeface="Times New Roman"/>
              </a:rPr>
              <a:t>up</a:t>
            </a:r>
            <a:r>
              <a:rPr sz="2000" spc="-2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B2B2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B2B2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B2B2"/>
                </a:solidFill>
                <a:latin typeface="Times New Roman"/>
                <a:cs typeface="Times New Roman"/>
              </a:rPr>
              <a:t>given</a:t>
            </a:r>
            <a:r>
              <a:rPr sz="2000" spc="-10" dirty="0">
                <a:solidFill>
                  <a:srgbClr val="B2B2B2"/>
                </a:solidFill>
                <a:latin typeface="Times New Roman"/>
                <a:cs typeface="Times New Roman"/>
              </a:rPr>
              <a:t> time</a:t>
            </a:r>
            <a:endParaRPr sz="2000">
              <a:latin typeface="Times New Roman"/>
              <a:cs typeface="Times New Roman"/>
            </a:endParaRPr>
          </a:p>
          <a:p>
            <a:pPr marL="396240" indent="-384175">
              <a:lnSpc>
                <a:spcPts val="2290"/>
              </a:lnSpc>
              <a:spcBef>
                <a:spcPts val="225"/>
              </a:spcBef>
              <a:buClr>
                <a:srgbClr val="3333CC"/>
              </a:buClr>
              <a:buAutoNum type="arabicParenR"/>
              <a:tabLst>
                <a:tab pos="396240" algn="l"/>
                <a:tab pos="396875" algn="l"/>
              </a:tabLst>
            </a:pPr>
            <a:r>
              <a:rPr sz="2000" dirty="0">
                <a:solidFill>
                  <a:srgbClr val="B2B2B2"/>
                </a:solidFill>
                <a:latin typeface="Times New Roman"/>
                <a:cs typeface="Times New Roman"/>
              </a:rPr>
              <a:t>Failures</a:t>
            </a:r>
            <a:endParaRPr sz="2000">
              <a:latin typeface="Times New Roman"/>
              <a:cs typeface="Times New Roman"/>
            </a:endParaRPr>
          </a:p>
          <a:p>
            <a:pPr marL="396240" marR="255904">
              <a:lnSpc>
                <a:spcPts val="2180"/>
              </a:lnSpc>
              <a:spcBef>
                <a:spcPts val="140"/>
              </a:spcBef>
            </a:pPr>
            <a:r>
              <a:rPr sz="2000" dirty="0">
                <a:solidFill>
                  <a:srgbClr val="B2B2B2"/>
                </a:solidFill>
                <a:latin typeface="Times New Roman"/>
                <a:cs typeface="Times New Roman"/>
              </a:rPr>
              <a:t>experienced</a:t>
            </a:r>
            <a:r>
              <a:rPr sz="2000" spc="-2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B2B2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B2B2"/>
                </a:solidFill>
                <a:latin typeface="Times New Roman"/>
                <a:cs typeface="Times New Roman"/>
              </a:rPr>
              <a:t>a </a:t>
            </a:r>
            <a:r>
              <a:rPr sz="2000" spc="-484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B2B2B2"/>
                </a:solidFill>
                <a:latin typeface="Times New Roman"/>
                <a:cs typeface="Times New Roman"/>
              </a:rPr>
              <a:t>time</a:t>
            </a:r>
            <a:r>
              <a:rPr sz="2000" spc="2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B2B2"/>
                </a:solidFill>
                <a:latin typeface="Times New Roman"/>
                <a:cs typeface="Times New Roman"/>
              </a:rPr>
              <a:t>interval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285551" y="1535156"/>
          <a:ext cx="2178049" cy="2591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90"/>
                <a:gridCol w="766445"/>
                <a:gridCol w="907414"/>
              </a:tblGrid>
              <a:tr h="288949">
                <a:tc>
                  <a:txBody>
                    <a:bodyPr/>
                    <a:lstStyle/>
                    <a:p>
                      <a:pPr marL="187960" marR="98425" indent="-831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50" b="1" spc="-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750" b="1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750" b="1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75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50" b="1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50" b="1" dirty="0">
                          <a:latin typeface="Times New Roman"/>
                          <a:cs typeface="Times New Roman"/>
                        </a:rPr>
                        <a:t>e  no.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 marR="107314" indent="-12128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50" b="1" spc="-10" dirty="0">
                          <a:latin typeface="Times New Roman"/>
                          <a:cs typeface="Times New Roman"/>
                        </a:rPr>
                        <a:t>Failure </a:t>
                      </a:r>
                      <a:r>
                        <a:rPr sz="750" b="1" dirty="0">
                          <a:latin typeface="Times New Roman"/>
                          <a:cs typeface="Times New Roman"/>
                        </a:rPr>
                        <a:t>times </a:t>
                      </a:r>
                      <a:r>
                        <a:rPr sz="750" b="1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50" b="1" spc="-5" dirty="0">
                          <a:latin typeface="Times New Roman"/>
                          <a:cs typeface="Times New Roman"/>
                        </a:rPr>
                        <a:t>(hours)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2260" marR="126364" indent="-1695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50" b="1" spc="-10" dirty="0">
                          <a:latin typeface="Times New Roman"/>
                          <a:cs typeface="Times New Roman"/>
                        </a:rPr>
                        <a:t>Failure</a:t>
                      </a:r>
                      <a:r>
                        <a:rPr sz="75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50" b="1" spc="-5" dirty="0">
                          <a:latin typeface="Times New Roman"/>
                          <a:cs typeface="Times New Roman"/>
                        </a:rPr>
                        <a:t>interval </a:t>
                      </a:r>
                      <a:r>
                        <a:rPr sz="750" b="1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50" b="1" spc="-5" dirty="0">
                          <a:latin typeface="Times New Roman"/>
                          <a:cs typeface="Times New Roman"/>
                        </a:rPr>
                        <a:t>(hours)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6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19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32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13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43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58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15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70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12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88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18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103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15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6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125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22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150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25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169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19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12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199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30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13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231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32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14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256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25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6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15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296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40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340045" y="1330465"/>
            <a:ext cx="2066289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latin typeface="Tahoma"/>
                <a:cs typeface="Tahoma"/>
              </a:rPr>
              <a:t>Time</a:t>
            </a:r>
            <a:r>
              <a:rPr sz="1000" b="1" spc="-25" dirty="0">
                <a:latin typeface="Tahoma"/>
                <a:cs typeface="Tahoma"/>
              </a:rPr>
              <a:t> </a:t>
            </a:r>
            <a:r>
              <a:rPr sz="1000" b="1" dirty="0">
                <a:latin typeface="Tahoma"/>
                <a:cs typeface="Tahoma"/>
              </a:rPr>
              <a:t>based</a:t>
            </a:r>
            <a:r>
              <a:rPr sz="1000" b="1" spc="5" dirty="0">
                <a:latin typeface="Tahoma"/>
                <a:cs typeface="Tahoma"/>
              </a:rPr>
              <a:t> </a:t>
            </a:r>
            <a:r>
              <a:rPr sz="1000" b="1" dirty="0">
                <a:latin typeface="Tahoma"/>
                <a:cs typeface="Tahoma"/>
              </a:rPr>
              <a:t>failure</a:t>
            </a:r>
            <a:r>
              <a:rPr sz="1000" b="1" spc="5" dirty="0">
                <a:latin typeface="Tahoma"/>
                <a:cs typeface="Tahoma"/>
              </a:rPr>
              <a:t> </a:t>
            </a:r>
            <a:r>
              <a:rPr sz="1000" b="1" dirty="0">
                <a:latin typeface="Tahoma"/>
                <a:cs typeface="Tahoma"/>
              </a:rPr>
              <a:t>specification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9" name="object 9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723165" y="5831092"/>
            <a:ext cx="3669029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372485" algn="l"/>
              </a:tabLst>
            </a:pPr>
            <a:r>
              <a:rPr sz="2500" b="1" spc="10" dirty="0">
                <a:solidFill>
                  <a:srgbClr val="33339A"/>
                </a:solidFill>
                <a:latin typeface="Arial"/>
                <a:cs typeface="Arial"/>
              </a:rPr>
              <a:t>F</a:t>
            </a:r>
            <a:r>
              <a:rPr sz="2500" b="1" spc="114" dirty="0">
                <a:solidFill>
                  <a:srgbClr val="33339A"/>
                </a:solidFill>
                <a:latin typeface="Arial"/>
                <a:cs typeface="Arial"/>
              </a:rPr>
              <a:t>a</a:t>
            </a:r>
            <a:r>
              <a:rPr sz="2500" b="1" spc="-5" dirty="0">
                <a:solidFill>
                  <a:srgbClr val="33339A"/>
                </a:solidFill>
                <a:latin typeface="Arial"/>
                <a:cs typeface="Arial"/>
              </a:rPr>
              <a:t>i</a:t>
            </a:r>
            <a:r>
              <a:rPr sz="2500" b="1" spc="-20" dirty="0">
                <a:solidFill>
                  <a:srgbClr val="33339A"/>
                </a:solidFill>
                <a:latin typeface="Arial"/>
                <a:cs typeface="Arial"/>
              </a:rPr>
              <a:t>l</a:t>
            </a:r>
            <a:r>
              <a:rPr sz="2500" b="1" spc="70" dirty="0">
                <a:solidFill>
                  <a:srgbClr val="33339A"/>
                </a:solidFill>
                <a:latin typeface="Arial"/>
                <a:cs typeface="Arial"/>
              </a:rPr>
              <a:t>ur</a:t>
            </a:r>
            <a:r>
              <a:rPr sz="2500" b="1" spc="85" dirty="0">
                <a:solidFill>
                  <a:srgbClr val="33339A"/>
                </a:solidFill>
                <a:latin typeface="Arial"/>
                <a:cs typeface="Arial"/>
              </a:rPr>
              <a:t>e</a:t>
            </a:r>
            <a:r>
              <a:rPr sz="2500" b="1" spc="-14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33339A"/>
                </a:solidFill>
                <a:latin typeface="Arial"/>
                <a:cs typeface="Arial"/>
              </a:rPr>
              <a:t>S</a:t>
            </a:r>
            <a:r>
              <a:rPr sz="2500" b="1" spc="55" dirty="0">
                <a:solidFill>
                  <a:srgbClr val="33339A"/>
                </a:solidFill>
                <a:latin typeface="Arial"/>
                <a:cs typeface="Arial"/>
              </a:rPr>
              <a:t>p</a:t>
            </a:r>
            <a:r>
              <a:rPr sz="2500" b="1" spc="114" dirty="0">
                <a:solidFill>
                  <a:srgbClr val="33339A"/>
                </a:solidFill>
                <a:latin typeface="Arial"/>
                <a:cs typeface="Arial"/>
              </a:rPr>
              <a:t>ec</a:t>
            </a:r>
            <a:r>
              <a:rPr sz="2500" b="1" spc="-5" dirty="0">
                <a:solidFill>
                  <a:srgbClr val="33339A"/>
                </a:solidFill>
                <a:latin typeface="Arial"/>
                <a:cs typeface="Arial"/>
              </a:rPr>
              <a:t>i</a:t>
            </a:r>
            <a:r>
              <a:rPr sz="2500" b="1" spc="25" dirty="0">
                <a:solidFill>
                  <a:srgbClr val="33339A"/>
                </a:solidFill>
                <a:latin typeface="Arial"/>
                <a:cs typeface="Arial"/>
              </a:rPr>
              <a:t>ficatio</a:t>
            </a:r>
            <a:r>
              <a:rPr sz="2500" b="1" spc="45" dirty="0">
                <a:solidFill>
                  <a:srgbClr val="33339A"/>
                </a:solidFill>
                <a:latin typeface="Arial"/>
                <a:cs typeface="Arial"/>
              </a:rPr>
              <a:t>n</a:t>
            </a:r>
            <a:r>
              <a:rPr sz="2500" b="1" dirty="0">
                <a:solidFill>
                  <a:srgbClr val="33339A"/>
                </a:solidFill>
                <a:latin typeface="Arial"/>
                <a:cs typeface="Arial"/>
              </a:rPr>
              <a:t>	</a:t>
            </a:r>
            <a:r>
              <a:rPr sz="2500" b="1" spc="25" dirty="0">
                <a:solidFill>
                  <a:srgbClr val="33339A"/>
                </a:solidFill>
                <a:latin typeface="Arial"/>
                <a:cs typeface="Arial"/>
              </a:rPr>
              <a:t>/</a:t>
            </a:r>
            <a:r>
              <a:rPr sz="2500" b="1" spc="105" dirty="0">
                <a:solidFill>
                  <a:srgbClr val="33339A"/>
                </a:solidFill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7568" y="6308391"/>
            <a:ext cx="2335530" cy="24834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355"/>
              </a:spcBef>
              <a:buClr>
                <a:srgbClr val="3333CC"/>
              </a:buClr>
              <a:buAutoNum type="arabicParenR"/>
              <a:tabLst>
                <a:tab pos="396240" algn="l"/>
                <a:tab pos="396875" algn="l"/>
              </a:tabLst>
            </a:pPr>
            <a:r>
              <a:rPr sz="2000" spc="-5" dirty="0">
                <a:solidFill>
                  <a:srgbClr val="B2B2B2"/>
                </a:solidFill>
                <a:latin typeface="Times New Roman"/>
                <a:cs typeface="Times New Roman"/>
              </a:rPr>
              <a:t>Time</a:t>
            </a:r>
            <a:r>
              <a:rPr sz="2000" spc="20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B2B2"/>
                </a:solidFill>
                <a:latin typeface="Times New Roman"/>
                <a:cs typeface="Times New Roman"/>
              </a:rPr>
              <a:t>of</a:t>
            </a:r>
            <a:r>
              <a:rPr sz="2000" spc="-3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B2B2"/>
                </a:solidFill>
                <a:latin typeface="Times New Roman"/>
                <a:cs typeface="Times New Roman"/>
              </a:rPr>
              <a:t>failure</a:t>
            </a:r>
            <a:endParaRPr sz="2000">
              <a:latin typeface="Times New Roman"/>
              <a:cs typeface="Times New Roman"/>
            </a:endParaRPr>
          </a:p>
          <a:p>
            <a:pPr marL="396240" marR="247650" indent="-384175">
              <a:lnSpc>
                <a:spcPts val="2180"/>
              </a:lnSpc>
              <a:spcBef>
                <a:spcPts val="520"/>
              </a:spcBef>
              <a:buClr>
                <a:srgbClr val="3333CC"/>
              </a:buClr>
              <a:buAutoNum type="arabicParenR"/>
              <a:tabLst>
                <a:tab pos="396240" algn="l"/>
                <a:tab pos="396875" algn="l"/>
              </a:tabLst>
            </a:pPr>
            <a:r>
              <a:rPr sz="2000" spc="-5" dirty="0">
                <a:solidFill>
                  <a:srgbClr val="B2B2B2"/>
                </a:solidFill>
                <a:latin typeface="Times New Roman"/>
                <a:cs typeface="Times New Roman"/>
              </a:rPr>
              <a:t>Time</a:t>
            </a:r>
            <a:r>
              <a:rPr sz="2000" spc="2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B2B2"/>
                </a:solidFill>
                <a:latin typeface="Times New Roman"/>
                <a:cs typeface="Times New Roman"/>
              </a:rPr>
              <a:t>interval </a:t>
            </a:r>
            <a:r>
              <a:rPr sz="2000" spc="5" dirty="0">
                <a:solidFill>
                  <a:srgbClr val="B2B2B2"/>
                </a:solidFill>
                <a:latin typeface="Times New Roman"/>
                <a:cs typeface="Times New Roman"/>
              </a:rPr>
              <a:t> between</a:t>
            </a:r>
            <a:r>
              <a:rPr sz="2000" spc="-65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2B2B2"/>
                </a:solidFill>
                <a:latin typeface="Times New Roman"/>
                <a:cs typeface="Times New Roman"/>
              </a:rPr>
              <a:t>failures</a:t>
            </a:r>
            <a:endParaRPr sz="2000">
              <a:latin typeface="Times New Roman"/>
              <a:cs typeface="Times New Roman"/>
            </a:endParaRPr>
          </a:p>
          <a:p>
            <a:pPr marL="396240" marR="5080" indent="-384175">
              <a:lnSpc>
                <a:spcPts val="2180"/>
              </a:lnSpc>
              <a:spcBef>
                <a:spcPts val="475"/>
              </a:spcBef>
              <a:buClr>
                <a:srgbClr val="3333CC"/>
              </a:buClr>
              <a:buAutoNum type="arabicParenR"/>
              <a:tabLst>
                <a:tab pos="396240" algn="l"/>
                <a:tab pos="396875" algn="l"/>
              </a:tabLst>
            </a:pPr>
            <a:r>
              <a:rPr sz="2000" dirty="0">
                <a:latin typeface="Times New Roman"/>
                <a:cs typeface="Times New Roman"/>
              </a:rPr>
              <a:t>Cumulative failure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up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10" dirty="0">
                <a:latin typeface="Times New Roman"/>
                <a:cs typeface="Times New Roman"/>
              </a:rPr>
              <a:t> time</a:t>
            </a:r>
            <a:endParaRPr sz="2000">
              <a:latin typeface="Times New Roman"/>
              <a:cs typeface="Times New Roman"/>
            </a:endParaRPr>
          </a:p>
          <a:p>
            <a:pPr marL="396240" indent="-384175">
              <a:lnSpc>
                <a:spcPts val="2290"/>
              </a:lnSpc>
              <a:spcBef>
                <a:spcPts val="225"/>
              </a:spcBef>
              <a:buClr>
                <a:srgbClr val="3333CC"/>
              </a:buClr>
              <a:buAutoNum type="arabicParenR"/>
              <a:tabLst>
                <a:tab pos="396240" algn="l"/>
                <a:tab pos="396875" algn="l"/>
              </a:tabLst>
            </a:pPr>
            <a:r>
              <a:rPr sz="2000" dirty="0">
                <a:latin typeface="Times New Roman"/>
                <a:cs typeface="Times New Roman"/>
              </a:rPr>
              <a:t>Failures</a:t>
            </a:r>
            <a:endParaRPr sz="2000">
              <a:latin typeface="Times New Roman"/>
              <a:cs typeface="Times New Roman"/>
            </a:endParaRPr>
          </a:p>
          <a:p>
            <a:pPr marL="396240" marR="255904">
              <a:lnSpc>
                <a:spcPts val="2180"/>
              </a:lnSpc>
              <a:spcBef>
                <a:spcPts val="140"/>
              </a:spcBef>
            </a:pPr>
            <a:r>
              <a:rPr sz="2000" dirty="0">
                <a:latin typeface="Times New Roman"/>
                <a:cs typeface="Times New Roman"/>
              </a:rPr>
              <a:t>experienced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interval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070515" y="6571454"/>
          <a:ext cx="2483485" cy="1670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685"/>
                <a:gridCol w="867410"/>
                <a:gridCol w="1088390"/>
              </a:tblGrid>
              <a:tr h="287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50" b="1" spc="-5" dirty="0">
                          <a:latin typeface="Times New Roman"/>
                          <a:cs typeface="Times New Roman"/>
                        </a:rPr>
                        <a:t>Time(s)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 marR="187960" indent="-755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50" b="1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5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50" b="1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5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50" b="1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750" b="1" dirty="0">
                          <a:latin typeface="Times New Roman"/>
                          <a:cs typeface="Times New Roman"/>
                        </a:rPr>
                        <a:t>ative  </a:t>
                      </a:r>
                      <a:r>
                        <a:rPr sz="750" b="1" spc="-10" dirty="0">
                          <a:latin typeface="Times New Roman"/>
                          <a:cs typeface="Times New Roman"/>
                        </a:rPr>
                        <a:t>Failures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750" b="1" spc="-10" dirty="0">
                          <a:latin typeface="Times New Roman"/>
                          <a:cs typeface="Times New Roman"/>
                        </a:rPr>
                        <a:t>Failures</a:t>
                      </a:r>
                      <a:r>
                        <a:rPr sz="75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50" b="1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750" b="1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50" b="1" spc="-5" dirty="0">
                          <a:latin typeface="Times New Roman"/>
                          <a:cs typeface="Times New Roman"/>
                        </a:rPr>
                        <a:t>interval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30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60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90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120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150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180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6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210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12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240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13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5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270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spc="15" dirty="0">
                          <a:latin typeface="Times New Roman"/>
                          <a:cs typeface="Times New Roman"/>
                        </a:rPr>
                        <a:t>14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4161491" y="6353317"/>
            <a:ext cx="2192655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latin typeface="Tahoma"/>
                <a:cs typeface="Tahoma"/>
              </a:rPr>
              <a:t>Failure</a:t>
            </a:r>
            <a:r>
              <a:rPr sz="1000" b="1" spc="-10" dirty="0">
                <a:latin typeface="Tahoma"/>
                <a:cs typeface="Tahoma"/>
              </a:rPr>
              <a:t> </a:t>
            </a:r>
            <a:r>
              <a:rPr sz="1000" b="1" dirty="0">
                <a:latin typeface="Tahoma"/>
                <a:cs typeface="Tahoma"/>
              </a:rPr>
              <a:t>based failure</a:t>
            </a:r>
            <a:r>
              <a:rPr sz="1000" b="1" spc="-5" dirty="0">
                <a:latin typeface="Tahoma"/>
                <a:cs typeface="Tahoma"/>
              </a:rPr>
              <a:t> </a:t>
            </a:r>
            <a:r>
              <a:rPr sz="1000" b="1" dirty="0">
                <a:latin typeface="Tahoma"/>
                <a:cs typeface="Tahoma"/>
              </a:rPr>
              <a:t>specification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30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31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3566160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70" dirty="0"/>
              <a:t>How</a:t>
            </a:r>
            <a:r>
              <a:rPr spc="-140" dirty="0"/>
              <a:t> </a:t>
            </a:r>
            <a:r>
              <a:rPr spc="170" dirty="0"/>
              <a:t>to</a:t>
            </a:r>
            <a:r>
              <a:rPr spc="-110" dirty="0"/>
              <a:t> </a:t>
            </a:r>
            <a:r>
              <a:rPr spc="120" dirty="0"/>
              <a:t>Use</a:t>
            </a:r>
            <a:r>
              <a:rPr spc="-125" dirty="0"/>
              <a:t> </a:t>
            </a:r>
            <a:r>
              <a:rPr spc="150" dirty="0"/>
              <a:t>the</a:t>
            </a:r>
            <a:r>
              <a:rPr spc="-125" dirty="0"/>
              <a:t> </a:t>
            </a:r>
            <a:r>
              <a:rPr spc="120" dirty="0"/>
              <a:t>Models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47745"/>
            <a:ext cx="2355850" cy="1101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 marR="5080" indent="-217170">
              <a:lnSpc>
                <a:spcPct val="100800"/>
              </a:lnSpc>
              <a:spcBef>
                <a:spcPts val="1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Release criteria: </a:t>
            </a:r>
            <a:r>
              <a:rPr sz="1750" dirty="0">
                <a:latin typeface="Times New Roman"/>
                <a:cs typeface="Times New Roman"/>
              </a:rPr>
              <a:t>time 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required </a:t>
            </a:r>
            <a:r>
              <a:rPr sz="1750" spc="5" dirty="0">
                <a:latin typeface="Times New Roman"/>
                <a:cs typeface="Times New Roman"/>
              </a:rPr>
              <a:t>to </a:t>
            </a:r>
            <a:r>
              <a:rPr sz="1750" spc="10" dirty="0">
                <a:latin typeface="Times New Roman"/>
                <a:cs typeface="Times New Roman"/>
              </a:rPr>
              <a:t>test the 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system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to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reach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target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failure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intensity: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18752" y="1291323"/>
            <a:ext cx="3745865" cy="2277110"/>
            <a:chOff x="2818752" y="1291323"/>
            <a:chExt cx="3745865" cy="22771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1228" y="1291323"/>
              <a:ext cx="2223287" cy="21541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42752" y="2371851"/>
              <a:ext cx="2220595" cy="1072515"/>
            </a:xfrm>
            <a:custGeom>
              <a:avLst/>
              <a:gdLst/>
              <a:ahLst/>
              <a:cxnLst/>
              <a:rect l="l" t="t" r="r" b="b"/>
              <a:pathLst>
                <a:path w="2220595" h="1072514">
                  <a:moveTo>
                    <a:pt x="2220226" y="539508"/>
                  </a:moveTo>
                  <a:lnTo>
                    <a:pt x="0" y="539508"/>
                  </a:lnTo>
                  <a:lnTo>
                    <a:pt x="0" y="1072121"/>
                  </a:lnTo>
                  <a:lnTo>
                    <a:pt x="2220226" y="1072121"/>
                  </a:lnTo>
                  <a:lnTo>
                    <a:pt x="2220226" y="539508"/>
                  </a:lnTo>
                  <a:close/>
                </a:path>
                <a:path w="2220595" h="1072514">
                  <a:moveTo>
                    <a:pt x="2220226" y="0"/>
                  </a:moveTo>
                  <a:lnTo>
                    <a:pt x="0" y="0"/>
                  </a:lnTo>
                  <a:lnTo>
                    <a:pt x="0" y="536460"/>
                  </a:lnTo>
                  <a:lnTo>
                    <a:pt x="2220226" y="536460"/>
                  </a:lnTo>
                  <a:lnTo>
                    <a:pt x="22202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24467" y="2869514"/>
              <a:ext cx="220979" cy="0"/>
            </a:xfrm>
            <a:custGeom>
              <a:avLst/>
              <a:gdLst/>
              <a:ahLst/>
              <a:cxnLst/>
              <a:rect l="l" t="t" r="r" b="b"/>
              <a:pathLst>
                <a:path w="220980">
                  <a:moveTo>
                    <a:pt x="0" y="0"/>
                  </a:moveTo>
                  <a:lnTo>
                    <a:pt x="220789" y="0"/>
                  </a:lnTo>
                </a:path>
              </a:pathLst>
            </a:custGeom>
            <a:ln w="10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87179" y="2869514"/>
              <a:ext cx="255904" cy="0"/>
            </a:xfrm>
            <a:custGeom>
              <a:avLst/>
              <a:gdLst/>
              <a:ahLst/>
              <a:cxnLst/>
              <a:rect l="l" t="t" r="r" b="b"/>
              <a:pathLst>
                <a:path w="255904">
                  <a:moveTo>
                    <a:pt x="0" y="0"/>
                  </a:moveTo>
                  <a:lnTo>
                    <a:pt x="255346" y="0"/>
                  </a:lnTo>
                </a:path>
              </a:pathLst>
            </a:custGeom>
            <a:ln w="10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24467" y="3562616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3992" y="0"/>
                  </a:lnTo>
                </a:path>
              </a:pathLst>
            </a:custGeom>
            <a:ln w="10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16300" y="3562616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>
                  <a:moveTo>
                    <a:pt x="0" y="0"/>
                  </a:moveTo>
                  <a:lnTo>
                    <a:pt x="253428" y="0"/>
                  </a:lnTo>
                </a:path>
              </a:pathLst>
            </a:custGeom>
            <a:ln w="10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77082" y="3562616"/>
              <a:ext cx="241935" cy="0"/>
            </a:xfrm>
            <a:custGeom>
              <a:avLst/>
              <a:gdLst/>
              <a:ahLst/>
              <a:cxnLst/>
              <a:rect l="l" t="t" r="r" b="b"/>
              <a:pathLst>
                <a:path w="241935">
                  <a:moveTo>
                    <a:pt x="0" y="0"/>
                  </a:moveTo>
                  <a:lnTo>
                    <a:pt x="241909" y="0"/>
                  </a:lnTo>
                </a:path>
              </a:pathLst>
            </a:custGeom>
            <a:ln w="10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95985" y="2851379"/>
            <a:ext cx="73977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502284" algn="l"/>
              </a:tabLst>
            </a:pPr>
            <a:r>
              <a:rPr sz="1800" spc="-45" dirty="0">
                <a:latin typeface="Symbol"/>
                <a:cs typeface="Symbol"/>
              </a:rPr>
              <a:t></a:t>
            </a:r>
            <a:r>
              <a:rPr sz="1500" spc="-67" baseline="-25000" dirty="0">
                <a:latin typeface="Times New Roman"/>
                <a:cs typeface="Times New Roman"/>
              </a:rPr>
              <a:t>0	</a:t>
            </a:r>
            <a:r>
              <a:rPr sz="1800" spc="-20" dirty="0">
                <a:latin typeface="Symbol"/>
                <a:cs typeface="Symbol"/>
              </a:rPr>
              <a:t></a:t>
            </a:r>
            <a:r>
              <a:rPr sz="1500" i="1" spc="-30" baseline="-25000" dirty="0">
                <a:latin typeface="Times New Roman"/>
                <a:cs typeface="Times New Roman"/>
              </a:rPr>
              <a:t>F</a:t>
            </a:r>
            <a:endParaRPr sz="1500" baseline="-25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1842" y="2678600"/>
            <a:ext cx="174752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544830" algn="l"/>
              </a:tabLst>
            </a:pPr>
            <a:r>
              <a:rPr sz="1700" spc="9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700" i="1" spc="6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700" spc="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700" spc="15" dirty="0">
                <a:latin typeface="Symbol"/>
                <a:cs typeface="Symbol"/>
              </a:rPr>
              <a:t></a:t>
            </a:r>
            <a:r>
              <a:rPr sz="1800" spc="-35" dirty="0">
                <a:latin typeface="Symbol"/>
                <a:cs typeface="Symbol"/>
              </a:rPr>
              <a:t>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Symbol"/>
                <a:cs typeface="Symbol"/>
              </a:rPr>
              <a:t></a:t>
            </a:r>
            <a:r>
              <a:rPr sz="1700" spc="-135" dirty="0">
                <a:latin typeface="Times New Roman"/>
                <a:cs typeface="Times New Roman"/>
              </a:rPr>
              <a:t> </a:t>
            </a:r>
            <a:r>
              <a:rPr sz="2700" spc="-60" baseline="33950" dirty="0">
                <a:latin typeface="Symbol"/>
                <a:cs typeface="Symbol"/>
              </a:rPr>
              <a:t></a:t>
            </a:r>
            <a:r>
              <a:rPr sz="2700" spc="-397" baseline="33950" dirty="0">
                <a:latin typeface="Times New Roman"/>
                <a:cs typeface="Times New Roman"/>
              </a:rPr>
              <a:t> </a:t>
            </a:r>
            <a:r>
              <a:rPr sz="1500" baseline="36111" dirty="0">
                <a:latin typeface="Times New Roman"/>
                <a:cs typeface="Times New Roman"/>
              </a:rPr>
              <a:t>0 </a:t>
            </a:r>
            <a:r>
              <a:rPr sz="1500" spc="60" baseline="36111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l</a:t>
            </a:r>
            <a:r>
              <a:rPr sz="1700" spc="10" dirty="0">
                <a:latin typeface="Times New Roman"/>
                <a:cs typeface="Times New Roman"/>
              </a:rPr>
              <a:t>n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2700" spc="-82" baseline="33950" dirty="0">
                <a:latin typeface="Symbol"/>
                <a:cs typeface="Symbol"/>
              </a:rPr>
              <a:t></a:t>
            </a:r>
            <a:r>
              <a:rPr sz="1500" i="1" baseline="36111" dirty="0">
                <a:latin typeface="Times New Roman"/>
                <a:cs typeface="Times New Roman"/>
              </a:rPr>
              <a:t>P</a:t>
            </a:r>
            <a:endParaRPr sz="1500" baseline="3611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1842" y="3373610"/>
            <a:ext cx="154559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544830" algn="l"/>
              </a:tabLst>
            </a:pPr>
            <a:r>
              <a:rPr sz="1700" spc="5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700" i="1" spc="5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700" spc="55" dirty="0">
                <a:solidFill>
                  <a:srgbClr val="FF0000"/>
                </a:solidFill>
                <a:latin typeface="Times New Roman"/>
                <a:cs typeface="Times New Roman"/>
              </a:rPr>
              <a:t>)	</a:t>
            </a:r>
            <a:r>
              <a:rPr sz="1700" spc="-10" dirty="0">
                <a:latin typeface="Symbol"/>
                <a:cs typeface="Symbol"/>
              </a:rPr>
              <a:t></a:t>
            </a:r>
            <a:r>
              <a:rPr sz="1800" spc="-10" dirty="0">
                <a:latin typeface="Symbol"/>
                <a:cs typeface="Symbol"/>
              </a:rPr>
              <a:t>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Symbol"/>
                <a:cs typeface="Symbol"/>
              </a:rPr>
              <a:t>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2550" spc="15" baseline="35947" dirty="0">
                <a:latin typeface="Times New Roman"/>
                <a:cs typeface="Times New Roman"/>
              </a:rPr>
              <a:t>1</a:t>
            </a:r>
            <a:r>
              <a:rPr sz="2550" spc="-89" baseline="35947" dirty="0">
                <a:latin typeface="Times New Roman"/>
                <a:cs typeface="Times New Roman"/>
              </a:rPr>
              <a:t> </a:t>
            </a:r>
            <a:r>
              <a:rPr sz="2550" spc="15" baseline="39215" dirty="0">
                <a:latin typeface="Symbol"/>
                <a:cs typeface="Symbol"/>
              </a:rPr>
              <a:t></a:t>
            </a:r>
            <a:r>
              <a:rPr sz="2550" spc="569" baseline="39215" dirty="0">
                <a:latin typeface="Times New Roman"/>
                <a:cs typeface="Times New Roman"/>
              </a:rPr>
              <a:t> </a:t>
            </a:r>
            <a:r>
              <a:rPr sz="2550" spc="15" baseline="35947" dirty="0">
                <a:latin typeface="Times New Roman"/>
                <a:cs typeface="Times New Roman"/>
              </a:rPr>
              <a:t>1</a:t>
            </a:r>
            <a:endParaRPr sz="2550" baseline="3594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7811" y="3232511"/>
            <a:ext cx="59626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550" spc="22" baseline="-39215" dirty="0">
                <a:latin typeface="Symbol"/>
                <a:cs typeface="Symbol"/>
              </a:rPr>
              <a:t></a:t>
            </a:r>
            <a:r>
              <a:rPr sz="2550" spc="540" baseline="-39215" dirty="0">
                <a:latin typeface="Times New Roman"/>
                <a:cs typeface="Times New Roman"/>
              </a:rPr>
              <a:t> </a:t>
            </a:r>
            <a:r>
              <a:rPr sz="2550" spc="15" baseline="-3267" dirty="0">
                <a:latin typeface="Times New Roman"/>
                <a:cs typeface="Times New Roman"/>
              </a:rPr>
              <a:t>1</a:t>
            </a:r>
            <a:r>
              <a:rPr sz="2550" spc="480" baseline="-3267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Symbol"/>
                <a:cs typeface="Symbol"/>
              </a:rPr>
              <a:t>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8692" y="3544494"/>
            <a:ext cx="50609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00" spc="-40" dirty="0">
                <a:latin typeface="Symbol"/>
                <a:cs typeface="Symbol"/>
              </a:rPr>
              <a:t>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2550" spc="15" baseline="31045" dirty="0">
                <a:latin typeface="Symbol"/>
                <a:cs typeface="Symbol"/>
              </a:rPr>
              <a:t></a:t>
            </a:r>
            <a:r>
              <a:rPr sz="2550" spc="-142" baseline="3104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Symbol"/>
                <a:cs typeface="Symbol"/>
              </a:rPr>
              <a:t>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48670" y="3421636"/>
            <a:ext cx="425450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02895" algn="l"/>
              </a:tabLst>
            </a:pPr>
            <a:r>
              <a:rPr sz="2700" spc="-60" baseline="-29320" dirty="0">
                <a:latin typeface="Symbol"/>
                <a:cs typeface="Symbol"/>
              </a:rPr>
              <a:t></a:t>
            </a:r>
            <a:r>
              <a:rPr sz="2700" spc="-60" baseline="-2932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Symbol"/>
                <a:cs typeface="Symbol"/>
              </a:rPr>
              <a:t>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86478" y="3614586"/>
            <a:ext cx="96266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59715" algn="l"/>
                <a:tab pos="720725" algn="l"/>
              </a:tabLst>
            </a:pPr>
            <a:r>
              <a:rPr sz="1700" spc="10" dirty="0">
                <a:latin typeface="Symbol"/>
                <a:cs typeface="Symbol"/>
              </a:rPr>
              <a:t>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000" i="1" dirty="0">
                <a:latin typeface="Times New Roman"/>
                <a:cs typeface="Times New Roman"/>
              </a:rPr>
              <a:t>F	P</a:t>
            </a:r>
            <a:r>
              <a:rPr sz="1000" i="1" spc="18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Symbol"/>
                <a:cs typeface="Symbol"/>
              </a:rPr>
              <a:t>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09163" y="3931751"/>
            <a:ext cx="96520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5" dirty="0">
                <a:latin typeface="Times New Roman"/>
                <a:cs typeface="Times New Roman"/>
              </a:rPr>
              <a:t>F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74327" y="3480966"/>
            <a:ext cx="233680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650" spc="-25" dirty="0">
                <a:latin typeface="Symbol"/>
                <a:cs typeface="Symbol"/>
              </a:rPr>
              <a:t></a:t>
            </a:r>
            <a:r>
              <a:rPr sz="1350" i="1" spc="-37" baseline="-24691" dirty="0">
                <a:latin typeface="Times New Roman"/>
                <a:cs typeface="Times New Roman"/>
              </a:rPr>
              <a:t>P</a:t>
            </a:r>
            <a:r>
              <a:rPr sz="1350" i="1" spc="-7" baseline="-24691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:</a:t>
            </a:r>
            <a:r>
              <a:rPr sz="1550" spc="2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Present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failure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intensity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99727" y="3786236"/>
            <a:ext cx="223075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54000" algn="l"/>
              </a:tabLst>
            </a:pPr>
            <a:r>
              <a:rPr sz="1650" spc="-45" dirty="0">
                <a:latin typeface="Symbol"/>
                <a:cs typeface="Symbol"/>
              </a:rPr>
              <a:t></a:t>
            </a:r>
            <a:r>
              <a:rPr sz="1650" spc="-45" dirty="0">
                <a:latin typeface="Times New Roman"/>
                <a:cs typeface="Times New Roman"/>
              </a:rPr>
              <a:t>	</a:t>
            </a:r>
            <a:r>
              <a:rPr sz="1550" spc="5" dirty="0">
                <a:latin typeface="Times New Roman"/>
                <a:cs typeface="Times New Roman"/>
              </a:rPr>
              <a:t>:</a:t>
            </a:r>
            <a:r>
              <a:rPr sz="1550" spc="254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Target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failure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intensity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25" name="object 25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617568" y="5646407"/>
            <a:ext cx="4877435" cy="332422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575"/>
              </a:spcBef>
            </a:pPr>
            <a:r>
              <a:rPr sz="2500" b="1" spc="20" dirty="0">
                <a:solidFill>
                  <a:srgbClr val="33339A"/>
                </a:solidFill>
                <a:latin typeface="Arial"/>
                <a:cs typeface="Arial"/>
              </a:rPr>
              <a:t>Reliability</a:t>
            </a:r>
            <a:r>
              <a:rPr sz="2500" b="1" spc="-14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33339A"/>
                </a:solidFill>
                <a:latin typeface="Arial"/>
                <a:cs typeface="Arial"/>
              </a:rPr>
              <a:t>Metrics</a:t>
            </a:r>
            <a:endParaRPr sz="2500">
              <a:latin typeface="Arial"/>
              <a:cs typeface="Arial"/>
            </a:endParaRPr>
          </a:p>
          <a:p>
            <a:pPr marL="229235" marR="244475" indent="-217170">
              <a:lnSpc>
                <a:spcPts val="1450"/>
              </a:lnSpc>
              <a:spcBef>
                <a:spcPts val="123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b="1" dirty="0">
                <a:solidFill>
                  <a:srgbClr val="800000"/>
                </a:solidFill>
                <a:latin typeface="Times New Roman"/>
                <a:cs typeface="Times New Roman"/>
              </a:rPr>
              <a:t>Mean </a:t>
            </a:r>
            <a:r>
              <a:rPr sz="15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time </a:t>
            </a:r>
            <a:r>
              <a:rPr sz="1500" b="1" dirty="0">
                <a:solidFill>
                  <a:srgbClr val="800000"/>
                </a:solidFill>
                <a:latin typeface="Times New Roman"/>
                <a:cs typeface="Times New Roman"/>
              </a:rPr>
              <a:t>to </a:t>
            </a:r>
            <a:r>
              <a:rPr sz="150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failure </a:t>
            </a:r>
            <a:r>
              <a:rPr sz="1500" b="1" dirty="0">
                <a:solidFill>
                  <a:srgbClr val="800000"/>
                </a:solidFill>
                <a:latin typeface="Times New Roman"/>
                <a:cs typeface="Times New Roman"/>
              </a:rPr>
              <a:t>(MTTF): </a:t>
            </a:r>
            <a:r>
              <a:rPr sz="1500" dirty="0">
                <a:latin typeface="Times New Roman"/>
                <a:cs typeface="Times New Roman"/>
              </a:rPr>
              <a:t>Usually calculated by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dividing the total operating </a:t>
            </a:r>
            <a:r>
              <a:rPr sz="1500" spc="5" dirty="0">
                <a:latin typeface="Times New Roman"/>
                <a:cs typeface="Times New Roman"/>
              </a:rPr>
              <a:t>time </a:t>
            </a:r>
            <a:r>
              <a:rPr sz="1500" dirty="0">
                <a:latin typeface="Times New Roman"/>
                <a:cs typeface="Times New Roman"/>
              </a:rPr>
              <a:t>of the units tested </a:t>
            </a:r>
            <a:r>
              <a:rPr sz="1500" spc="5" dirty="0">
                <a:latin typeface="Times New Roman"/>
                <a:cs typeface="Times New Roman"/>
              </a:rPr>
              <a:t>by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total number of failures encountered (assuming that </a:t>
            </a: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 failure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rate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constant).</a:t>
            </a:r>
            <a:endParaRPr sz="1500">
              <a:latin typeface="Times New Roman"/>
              <a:cs typeface="Times New Roman"/>
            </a:endParaRPr>
          </a:p>
          <a:p>
            <a:pPr marL="229235" indent="-217170"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dirty="0">
                <a:latin typeface="Times New Roman"/>
                <a:cs typeface="Times New Roman"/>
              </a:rPr>
              <a:t>Example:</a:t>
            </a:r>
            <a:endParaRPr sz="1500">
              <a:latin typeface="Times New Roman"/>
              <a:cs typeface="Times New Roman"/>
            </a:endParaRPr>
          </a:p>
          <a:p>
            <a:pPr marL="480695" marR="220979" lvl="1" indent="-180975">
              <a:lnSpc>
                <a:spcPts val="1210"/>
              </a:lnSpc>
              <a:spcBef>
                <a:spcPts val="285"/>
              </a:spcBef>
              <a:buClr>
                <a:srgbClr val="FF0000"/>
              </a:buClr>
              <a:buSzPct val="56000"/>
              <a:buFont typeface="Wingdings"/>
              <a:buChar char=""/>
              <a:tabLst>
                <a:tab pos="481330" algn="l"/>
              </a:tabLst>
            </a:pPr>
            <a:r>
              <a:rPr sz="1250" spc="10" dirty="0">
                <a:latin typeface="Times New Roman"/>
                <a:cs typeface="Times New Roman"/>
              </a:rPr>
              <a:t>MTTF </a:t>
            </a:r>
            <a:r>
              <a:rPr sz="1250" dirty="0">
                <a:latin typeface="Times New Roman"/>
                <a:cs typeface="Times New Roman"/>
              </a:rPr>
              <a:t>for </a:t>
            </a:r>
            <a:r>
              <a:rPr sz="1250" spc="-5" dirty="0">
                <a:latin typeface="Times New Roman"/>
                <a:cs typeface="Times New Roman"/>
              </a:rPr>
              <a:t>Windows </a:t>
            </a:r>
            <a:r>
              <a:rPr sz="1250" spc="5" dirty="0">
                <a:latin typeface="Times New Roman"/>
                <a:cs typeface="Times New Roman"/>
              </a:rPr>
              <a:t>2000 </a:t>
            </a:r>
            <a:r>
              <a:rPr sz="1250" dirty="0">
                <a:latin typeface="Times New Roman"/>
                <a:cs typeface="Times New Roman"/>
              </a:rPr>
              <a:t>Professional </a:t>
            </a:r>
            <a:r>
              <a:rPr sz="1250" spc="-5" dirty="0">
                <a:latin typeface="Times New Roman"/>
                <a:cs typeface="Times New Roman"/>
              </a:rPr>
              <a:t>is </a:t>
            </a:r>
            <a:r>
              <a:rPr sz="1250" spc="5" dirty="0">
                <a:latin typeface="Times New Roman"/>
                <a:cs typeface="Times New Roman"/>
              </a:rPr>
              <a:t>2893 </a:t>
            </a:r>
            <a:r>
              <a:rPr sz="1250" dirty="0">
                <a:latin typeface="Times New Roman"/>
                <a:cs typeface="Times New Roman"/>
              </a:rPr>
              <a:t>hours or 72 </a:t>
            </a:r>
            <a:r>
              <a:rPr sz="1250" spc="-5" dirty="0">
                <a:latin typeface="Times New Roman"/>
                <a:cs typeface="Times New Roman"/>
              </a:rPr>
              <a:t>forty- </a:t>
            </a:r>
            <a:r>
              <a:rPr sz="1250" spc="-300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hour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workweeks.</a:t>
            </a:r>
            <a:endParaRPr sz="125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SzPct val="56000"/>
              <a:buFont typeface="Wingdings"/>
              <a:buChar char=""/>
              <a:tabLst>
                <a:tab pos="481330" algn="l"/>
              </a:tabLst>
            </a:pPr>
            <a:r>
              <a:rPr sz="1250" spc="10" dirty="0">
                <a:latin typeface="Times New Roman"/>
                <a:cs typeface="Times New Roman"/>
              </a:rPr>
              <a:t>MTTF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for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Windows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NT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Workstation </a:t>
            </a:r>
            <a:r>
              <a:rPr sz="1250" spc="-5" dirty="0">
                <a:latin typeface="Times New Roman"/>
                <a:cs typeface="Times New Roman"/>
              </a:rPr>
              <a:t>is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919</a:t>
            </a:r>
            <a:r>
              <a:rPr sz="1250" dirty="0">
                <a:latin typeface="Times New Roman"/>
                <a:cs typeface="Times New Roman"/>
              </a:rPr>
              <a:t> hours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or 23</a:t>
            </a:r>
            <a:r>
              <a:rPr sz="1250" spc="-5" dirty="0">
                <a:latin typeface="Times New Roman"/>
                <a:cs typeface="Times New Roman"/>
              </a:rPr>
              <a:t> workweeks.</a:t>
            </a:r>
            <a:endParaRPr sz="125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SzPct val="56000"/>
              <a:buFont typeface="Wingdings"/>
              <a:buChar char=""/>
              <a:tabLst>
                <a:tab pos="481330" algn="l"/>
              </a:tabLst>
            </a:pPr>
            <a:r>
              <a:rPr sz="1250" spc="10" dirty="0">
                <a:latin typeface="Times New Roman"/>
                <a:cs typeface="Times New Roman"/>
              </a:rPr>
              <a:t>MTTF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for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Windows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98</a:t>
            </a:r>
            <a:r>
              <a:rPr sz="1250" spc="-5" dirty="0">
                <a:latin typeface="Times New Roman"/>
                <a:cs typeface="Times New Roman"/>
              </a:rPr>
              <a:t> is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216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hours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or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5</a:t>
            </a:r>
            <a:r>
              <a:rPr sz="1250" spc="-5" dirty="0">
                <a:latin typeface="Times New Roman"/>
                <a:cs typeface="Times New Roman"/>
              </a:rPr>
              <a:t> workweeks.</a:t>
            </a:r>
            <a:endParaRPr sz="1250">
              <a:latin typeface="Times New Roman"/>
              <a:cs typeface="Times New Roman"/>
            </a:endParaRPr>
          </a:p>
          <a:p>
            <a:pPr marL="229235" marR="502920" indent="-217170">
              <a:lnSpc>
                <a:spcPts val="1450"/>
              </a:lnSpc>
              <a:spcBef>
                <a:spcPts val="3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b="1" dirty="0">
                <a:solidFill>
                  <a:srgbClr val="800000"/>
                </a:solidFill>
                <a:latin typeface="Times New Roman"/>
                <a:cs typeface="Times New Roman"/>
              </a:rPr>
              <a:t>Mean</a:t>
            </a:r>
            <a:r>
              <a:rPr sz="15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time</a:t>
            </a:r>
            <a:r>
              <a:rPr sz="1500" b="1" spc="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800000"/>
                </a:solidFill>
                <a:latin typeface="Times New Roman"/>
                <a:cs typeface="Times New Roman"/>
              </a:rPr>
              <a:t>to</a:t>
            </a:r>
            <a:r>
              <a:rPr sz="15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800000"/>
                </a:solidFill>
                <a:latin typeface="Times New Roman"/>
                <a:cs typeface="Times New Roman"/>
              </a:rPr>
              <a:t>repair</a:t>
            </a:r>
            <a:r>
              <a:rPr sz="15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800000"/>
                </a:solidFill>
                <a:latin typeface="Times New Roman"/>
                <a:cs typeface="Times New Roman"/>
              </a:rPr>
              <a:t>(MTTR): </a:t>
            </a:r>
            <a:r>
              <a:rPr sz="1500" dirty="0">
                <a:latin typeface="Times New Roman"/>
                <a:cs typeface="Times New Roman"/>
              </a:rPr>
              <a:t>mean </a:t>
            </a:r>
            <a:r>
              <a:rPr sz="1500" spc="5" dirty="0">
                <a:latin typeface="Times New Roman"/>
                <a:cs typeface="Times New Roman"/>
              </a:rPr>
              <a:t>time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repair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(software)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component.</a:t>
            </a:r>
            <a:endParaRPr sz="1500">
              <a:latin typeface="Times New Roman"/>
              <a:cs typeface="Times New Roman"/>
            </a:endParaRPr>
          </a:p>
          <a:p>
            <a:pPr marL="229235" marR="1595120" indent="-229235">
              <a:lnSpc>
                <a:spcPct val="100800"/>
              </a:lnSpc>
              <a:spcBef>
                <a:spcPts val="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b="1" dirty="0">
                <a:solidFill>
                  <a:srgbClr val="800000"/>
                </a:solidFill>
                <a:latin typeface="Times New Roman"/>
                <a:cs typeface="Times New Roman"/>
              </a:rPr>
              <a:t>Mean </a:t>
            </a:r>
            <a:r>
              <a:rPr sz="15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time </a:t>
            </a:r>
            <a:r>
              <a:rPr sz="1500" b="1" dirty="0">
                <a:solidFill>
                  <a:srgbClr val="800000"/>
                </a:solidFill>
                <a:latin typeface="Times New Roman"/>
                <a:cs typeface="Times New Roman"/>
              </a:rPr>
              <a:t>between </a:t>
            </a:r>
            <a:r>
              <a:rPr sz="150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failures </a:t>
            </a:r>
            <a:r>
              <a:rPr sz="1500" b="1" dirty="0">
                <a:solidFill>
                  <a:srgbClr val="800000"/>
                </a:solidFill>
                <a:latin typeface="Times New Roman"/>
                <a:cs typeface="Times New Roman"/>
              </a:rPr>
              <a:t>(MTBF)</a:t>
            </a:r>
            <a:r>
              <a:rPr sz="1500" dirty="0">
                <a:latin typeface="Times New Roman"/>
                <a:cs typeface="Times New Roman"/>
              </a:rPr>
              <a:t>: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MTBF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=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MTTF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+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MTTR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32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33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468947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25" dirty="0"/>
              <a:t>Reliability</a:t>
            </a:r>
            <a:r>
              <a:rPr spc="-145" dirty="0"/>
              <a:t> </a:t>
            </a:r>
            <a:r>
              <a:rPr spc="150" dirty="0"/>
              <a:t>Metrics:</a:t>
            </a:r>
            <a:r>
              <a:rPr spc="-140" dirty="0"/>
              <a:t> </a:t>
            </a:r>
            <a:r>
              <a:rPr spc="135" dirty="0"/>
              <a:t>Availability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26626"/>
            <a:ext cx="285496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9235" indent="-217170">
              <a:lnSpc>
                <a:spcPct val="100000"/>
              </a:lnSpc>
              <a:spcBef>
                <a:spcPts val="1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dirty="0">
                <a:latin typeface="Times New Roman"/>
                <a:cs typeface="Times New Roman"/>
              </a:rPr>
              <a:t>Software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System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Availability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(</a:t>
            </a:r>
            <a:r>
              <a:rPr sz="1500" i="1" spc="-5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):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7568" y="2055432"/>
            <a:ext cx="2830195" cy="83693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75590">
              <a:lnSpc>
                <a:spcPct val="100000"/>
              </a:lnSpc>
              <a:spcBef>
                <a:spcPts val="259"/>
              </a:spcBef>
              <a:tabLst>
                <a:tab pos="572770" algn="l"/>
              </a:tabLst>
            </a:pPr>
            <a:r>
              <a:rPr sz="1600" spc="-50" dirty="0">
                <a:latin typeface="Symbol"/>
                <a:cs typeface="Symbol"/>
              </a:rPr>
              <a:t></a:t>
            </a:r>
            <a:r>
              <a:rPr sz="1600" spc="-5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failure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intensity</a:t>
            </a:r>
            <a:endParaRPr sz="1500">
              <a:latin typeface="Times New Roman"/>
              <a:cs typeface="Times New Roman"/>
            </a:endParaRPr>
          </a:p>
          <a:p>
            <a:pPr marL="275590">
              <a:lnSpc>
                <a:spcPct val="100000"/>
              </a:lnSpc>
              <a:spcBef>
                <a:spcPts val="195"/>
              </a:spcBef>
              <a:tabLst>
                <a:tab pos="572770" algn="l"/>
              </a:tabLst>
            </a:pPr>
            <a:r>
              <a:rPr sz="1750" i="1" spc="5" dirty="0">
                <a:latin typeface="Times New Roman"/>
                <a:cs typeface="Times New Roman"/>
              </a:rPr>
              <a:t>t</a:t>
            </a:r>
            <a:r>
              <a:rPr sz="1000" i="1" spc="5" dirty="0">
                <a:latin typeface="Times New Roman"/>
                <a:cs typeface="Times New Roman"/>
              </a:rPr>
              <a:t>m	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downtime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failure</a:t>
            </a:r>
            <a:endParaRPr sz="1500">
              <a:latin typeface="Times New Roman"/>
              <a:cs typeface="Times New Roman"/>
            </a:endParaRPr>
          </a:p>
          <a:p>
            <a:pPr marL="229235" indent="-217170">
              <a:lnSpc>
                <a:spcPct val="100000"/>
              </a:lnSpc>
              <a:spcBef>
                <a:spcPts val="20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dirty="0">
                <a:latin typeface="Times New Roman"/>
                <a:cs typeface="Times New Roman"/>
              </a:rPr>
              <a:t>Another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definition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availability: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7568" y="3396322"/>
            <a:ext cx="4682490" cy="67056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29235" marR="5080" indent="-217170" algn="just">
              <a:lnSpc>
                <a:spcPts val="1630"/>
              </a:lnSpc>
              <a:spcBef>
                <a:spcPts val="3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500" b="1" dirty="0">
                <a:solidFill>
                  <a:srgbClr val="800000"/>
                </a:solidFill>
                <a:latin typeface="Times New Roman"/>
                <a:cs typeface="Times New Roman"/>
              </a:rPr>
              <a:t>Example: </a:t>
            </a:r>
            <a:r>
              <a:rPr sz="1500" spc="-15" dirty="0">
                <a:latin typeface="Times New Roman"/>
                <a:cs typeface="Times New Roman"/>
              </a:rPr>
              <a:t>If </a:t>
            </a:r>
            <a:r>
              <a:rPr sz="1500" spc="5" dirty="0">
                <a:latin typeface="Times New Roman"/>
                <a:cs typeface="Times New Roman"/>
              </a:rPr>
              <a:t>a </a:t>
            </a:r>
            <a:r>
              <a:rPr sz="1500" dirty="0">
                <a:latin typeface="Times New Roman"/>
                <a:cs typeface="Times New Roman"/>
              </a:rPr>
              <a:t>product must be available 99% of time and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downtime </a:t>
            </a:r>
            <a:r>
              <a:rPr sz="1500" dirty="0">
                <a:latin typeface="Times New Roman"/>
                <a:cs typeface="Times New Roman"/>
              </a:rPr>
              <a:t>is </a:t>
            </a:r>
            <a:r>
              <a:rPr sz="1500" spc="5" dirty="0">
                <a:latin typeface="Times New Roman"/>
                <a:cs typeface="Times New Roman"/>
              </a:rPr>
              <a:t>6 min, </a:t>
            </a:r>
            <a:r>
              <a:rPr sz="1500" dirty="0">
                <a:latin typeface="Times New Roman"/>
                <a:cs typeface="Times New Roman"/>
              </a:rPr>
              <a:t>then </a:t>
            </a:r>
            <a:r>
              <a:rPr sz="1600" spc="-50" dirty="0">
                <a:latin typeface="Symbol"/>
                <a:cs typeface="Symbol"/>
              </a:rPr>
              <a:t>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 about 0.1 failure per hour </a:t>
            </a:r>
            <a:r>
              <a:rPr sz="1500" spc="-5" dirty="0">
                <a:latin typeface="Times New Roman"/>
                <a:cs typeface="Times New Roman"/>
              </a:rPr>
              <a:t>(1 </a:t>
            </a:r>
            <a:r>
              <a:rPr sz="1500" dirty="0">
                <a:latin typeface="Times New Roman"/>
                <a:cs typeface="Times New Roman"/>
              </a:rPr>
              <a:t> failure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per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10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hours)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 MTTF=594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min.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8251" y="1767451"/>
            <a:ext cx="64960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500" i="1" spc="45" dirty="0">
                <a:latin typeface="Times New Roman"/>
                <a:cs typeface="Times New Roman"/>
              </a:rPr>
              <a:t>t</a:t>
            </a:r>
            <a:r>
              <a:rPr sz="1350" i="1" spc="-15" baseline="-24691" dirty="0">
                <a:latin typeface="Times New Roman"/>
                <a:cs typeface="Times New Roman"/>
              </a:rPr>
              <a:t>m</a:t>
            </a:r>
            <a:r>
              <a:rPr sz="1350" i="1" baseline="-24691" dirty="0">
                <a:latin typeface="Times New Roman"/>
                <a:cs typeface="Times New Roman"/>
              </a:rPr>
              <a:t>  </a:t>
            </a:r>
            <a:r>
              <a:rPr sz="1350" i="1" spc="-75" baseline="-24691" dirty="0">
                <a:latin typeface="Times New Roman"/>
                <a:cs typeface="Times New Roman"/>
              </a:rPr>
              <a:t> </a:t>
            </a:r>
            <a:r>
              <a:rPr sz="1500" i="1" spc="20" dirty="0">
                <a:latin typeface="Times New Roman"/>
                <a:cs typeface="Times New Roman"/>
              </a:rPr>
              <a:t>A</a:t>
            </a:r>
            <a:r>
              <a:rPr sz="1500" i="1" spc="-245" dirty="0">
                <a:latin typeface="Times New Roman"/>
                <a:cs typeface="Times New Roman"/>
              </a:rPr>
              <a:t> </a:t>
            </a:r>
            <a:r>
              <a:rPr sz="3000" spc="-120" baseline="-2777" dirty="0">
                <a:latin typeface="Symbol"/>
                <a:cs typeface="Symbol"/>
              </a:rPr>
              <a:t></a:t>
            </a:r>
            <a:r>
              <a:rPr sz="1500" i="1" spc="10" dirty="0">
                <a:latin typeface="Times New Roman"/>
                <a:cs typeface="Times New Roman"/>
              </a:rPr>
              <a:t>t</a:t>
            </a:r>
            <a:r>
              <a:rPr sz="1500" i="1" spc="-200" dirty="0">
                <a:latin typeface="Times New Roman"/>
                <a:cs typeface="Times New Roman"/>
              </a:rPr>
              <a:t> </a:t>
            </a:r>
            <a:r>
              <a:rPr sz="3000" spc="-247" baseline="-2777" dirty="0">
                <a:latin typeface="Symbol"/>
                <a:cs typeface="Symbol"/>
              </a:rPr>
              <a:t></a:t>
            </a:r>
            <a:endParaRPr sz="3000" baseline="-2777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9943" y="1613851"/>
            <a:ext cx="203898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1073785" algn="l"/>
                <a:tab pos="1599565" algn="l"/>
                <a:tab pos="1826260" algn="l"/>
              </a:tabLst>
            </a:pPr>
            <a:r>
              <a:rPr sz="1500" i="1" spc="25" dirty="0">
                <a:latin typeface="Times New Roman"/>
                <a:cs typeface="Times New Roman"/>
              </a:rPr>
              <a:t>A</a:t>
            </a:r>
            <a:r>
              <a:rPr sz="3000" spc="37" baseline="-2777" dirty="0">
                <a:latin typeface="Symbol"/>
                <a:cs typeface="Symbol"/>
              </a:rPr>
              <a:t></a:t>
            </a:r>
            <a:r>
              <a:rPr sz="1500" i="1" spc="25" dirty="0">
                <a:latin typeface="Times New Roman"/>
                <a:cs typeface="Times New Roman"/>
              </a:rPr>
              <a:t>t</a:t>
            </a:r>
            <a:r>
              <a:rPr sz="1500" i="1" spc="-200" dirty="0">
                <a:latin typeface="Times New Roman"/>
                <a:cs typeface="Times New Roman"/>
              </a:rPr>
              <a:t> </a:t>
            </a:r>
            <a:r>
              <a:rPr sz="3000" spc="-247" baseline="-2777" dirty="0">
                <a:latin typeface="Symbol"/>
                <a:cs typeface="Symbol"/>
              </a:rPr>
              <a:t></a:t>
            </a:r>
            <a:r>
              <a:rPr sz="3000" spc="15" baseline="-2777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Symbol"/>
                <a:cs typeface="Symbol"/>
              </a:rPr>
              <a:t></a:t>
            </a:r>
            <a:r>
              <a:rPr sz="2250" u="sng" spc="30" baseline="35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250" u="sng" spc="22" baseline="35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sz="2250" spc="22" baseline="35185" dirty="0">
                <a:latin typeface="Times New Roman"/>
                <a:cs typeface="Times New Roman"/>
              </a:rPr>
              <a:t>	</a:t>
            </a:r>
            <a:r>
              <a:rPr sz="1500" i="1" spc="15" dirty="0">
                <a:latin typeface="Times New Roman"/>
                <a:cs typeface="Times New Roman"/>
              </a:rPr>
              <a:t>or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36091" y="1473703"/>
            <a:ext cx="128714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400" spc="-52" baseline="-38194" dirty="0">
                <a:latin typeface="Symbol"/>
                <a:cs typeface="Symbol"/>
              </a:rPr>
              <a:t></a:t>
            </a:r>
            <a:r>
              <a:rPr sz="2400" spc="-195" baseline="-38194" dirty="0">
                <a:latin typeface="Times New Roman"/>
                <a:cs typeface="Times New Roman"/>
              </a:rPr>
              <a:t> </a:t>
            </a:r>
            <a:r>
              <a:rPr sz="3000" spc="-127" baseline="-33333" dirty="0">
                <a:latin typeface="Symbol"/>
                <a:cs typeface="Symbol"/>
              </a:rPr>
              <a:t></a:t>
            </a:r>
            <a:r>
              <a:rPr sz="2250" i="1" spc="15" baseline="-40740" dirty="0">
                <a:latin typeface="Times New Roman"/>
                <a:cs typeface="Times New Roman"/>
              </a:rPr>
              <a:t>t</a:t>
            </a:r>
            <a:r>
              <a:rPr sz="2250" i="1" spc="-300" baseline="-40740" dirty="0">
                <a:latin typeface="Times New Roman"/>
                <a:cs typeface="Times New Roman"/>
              </a:rPr>
              <a:t> </a:t>
            </a:r>
            <a:r>
              <a:rPr sz="3000" spc="-247" baseline="-33333" dirty="0">
                <a:latin typeface="Symbol"/>
                <a:cs typeface="Symbol"/>
              </a:rPr>
              <a:t></a:t>
            </a:r>
            <a:r>
              <a:rPr sz="3000" spc="7" baseline="-33333" dirty="0">
                <a:latin typeface="Times New Roman"/>
                <a:cs typeface="Times New Roman"/>
              </a:rPr>
              <a:t> </a:t>
            </a:r>
            <a:r>
              <a:rPr sz="2250" spc="30" baseline="-40740" dirty="0">
                <a:latin typeface="Symbol"/>
                <a:cs typeface="Symbol"/>
              </a:rPr>
              <a:t></a:t>
            </a:r>
            <a:r>
              <a:rPr sz="2250" spc="165" baseline="-40740" dirty="0">
                <a:latin typeface="Times New Roman"/>
                <a:cs typeface="Times New Roman"/>
              </a:rPr>
              <a:t> </a:t>
            </a:r>
            <a:r>
              <a:rPr sz="1500" u="sng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500" u="sng" spc="2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i="1" u="sng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000" u="sng" spc="-127" baseline="-2777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1500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500" i="1" u="sng" spc="-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247" baseline="-2777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endParaRPr sz="3000" baseline="-2777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8210" y="1767451"/>
            <a:ext cx="103378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500" spc="15" dirty="0">
                <a:latin typeface="Times New Roman"/>
                <a:cs typeface="Times New Roman"/>
              </a:rPr>
              <a:t>1 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Symbol"/>
                <a:cs typeface="Symbol"/>
              </a:rPr>
              <a:t>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i="1" spc="35" dirty="0">
                <a:latin typeface="Times New Roman"/>
                <a:cs typeface="Times New Roman"/>
              </a:rPr>
              <a:t>t</a:t>
            </a:r>
            <a:r>
              <a:rPr sz="1350" i="1" spc="-15" baseline="-24691" dirty="0">
                <a:latin typeface="Times New Roman"/>
                <a:cs typeface="Times New Roman"/>
              </a:rPr>
              <a:t>m</a:t>
            </a:r>
            <a:r>
              <a:rPr sz="1350" i="1" baseline="-24691" dirty="0">
                <a:latin typeface="Times New Roman"/>
                <a:cs typeface="Times New Roman"/>
              </a:rPr>
              <a:t> </a:t>
            </a:r>
            <a:r>
              <a:rPr sz="1350" i="1" spc="60" baseline="-24691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Symbol"/>
                <a:cs typeface="Symbol"/>
              </a:rPr>
              <a:t>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3000" spc="-127" baseline="-2777" dirty="0">
                <a:latin typeface="Symbol"/>
                <a:cs typeface="Symbol"/>
              </a:rPr>
              <a:t></a:t>
            </a:r>
            <a:r>
              <a:rPr sz="1500" i="1" spc="10" dirty="0">
                <a:latin typeface="Times New Roman"/>
                <a:cs typeface="Times New Roman"/>
              </a:rPr>
              <a:t>t</a:t>
            </a:r>
            <a:r>
              <a:rPr sz="1500" i="1" spc="-200" dirty="0">
                <a:latin typeface="Times New Roman"/>
                <a:cs typeface="Times New Roman"/>
              </a:rPr>
              <a:t> </a:t>
            </a:r>
            <a:r>
              <a:rPr sz="3000" spc="-247" baseline="-2777" dirty="0">
                <a:latin typeface="Symbol"/>
                <a:cs typeface="Symbol"/>
              </a:rPr>
              <a:t></a:t>
            </a:r>
            <a:endParaRPr sz="3000" baseline="-2777">
              <a:latin typeface="Symbol"/>
              <a:cs typeface="Symbo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79077" y="3173552"/>
            <a:ext cx="2183765" cy="10160"/>
            <a:chOff x="2779077" y="3173552"/>
            <a:chExt cx="2183765" cy="10160"/>
          </a:xfrm>
        </p:grpSpPr>
        <p:sp>
          <p:nvSpPr>
            <p:cNvPr id="13" name="object 13"/>
            <p:cNvSpPr/>
            <p:nvPr/>
          </p:nvSpPr>
          <p:spPr>
            <a:xfrm>
              <a:off x="2784157" y="3178632"/>
              <a:ext cx="1370965" cy="0"/>
            </a:xfrm>
            <a:custGeom>
              <a:avLst/>
              <a:gdLst/>
              <a:ahLst/>
              <a:cxnLst/>
              <a:rect l="l" t="t" r="r" b="b"/>
              <a:pathLst>
                <a:path w="1370964">
                  <a:moveTo>
                    <a:pt x="0" y="0"/>
                  </a:moveTo>
                  <a:lnTo>
                    <a:pt x="1370838" y="0"/>
                  </a:lnTo>
                </a:path>
              </a:pathLst>
            </a:custGeom>
            <a:ln w="95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04588" y="3178632"/>
              <a:ext cx="553085" cy="0"/>
            </a:xfrm>
            <a:custGeom>
              <a:avLst/>
              <a:gdLst/>
              <a:ahLst/>
              <a:cxnLst/>
              <a:rect l="l" t="t" r="r" b="b"/>
              <a:pathLst>
                <a:path w="553085">
                  <a:moveTo>
                    <a:pt x="0" y="0"/>
                  </a:moveTo>
                  <a:lnTo>
                    <a:pt x="552945" y="0"/>
                  </a:lnTo>
                </a:path>
              </a:pathLst>
            </a:custGeom>
            <a:ln w="95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14356" y="3018767"/>
            <a:ext cx="31305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i="1" spc="20" dirty="0">
                <a:latin typeface="Times New Roman"/>
                <a:cs typeface="Times New Roman"/>
              </a:rPr>
              <a:t>A </a:t>
            </a:r>
            <a:r>
              <a:rPr sz="1500" spc="20" dirty="0">
                <a:latin typeface="Symbol"/>
                <a:cs typeface="Symbol"/>
              </a:rPr>
              <a:t>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76120" y="2895899"/>
            <a:ext cx="180086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051560" algn="l"/>
              </a:tabLst>
            </a:pPr>
            <a:r>
              <a:rPr sz="1500" i="1" spc="20" dirty="0">
                <a:latin typeface="Times New Roman"/>
                <a:cs typeface="Times New Roman"/>
              </a:rPr>
              <a:t>MTTF	</a:t>
            </a:r>
            <a:r>
              <a:rPr sz="2250" spc="30" baseline="-35185" dirty="0">
                <a:latin typeface="Symbol"/>
                <a:cs typeface="Symbol"/>
              </a:rPr>
              <a:t></a:t>
            </a:r>
            <a:r>
              <a:rPr sz="2250" spc="419" baseline="-35185" dirty="0">
                <a:latin typeface="Times New Roman"/>
                <a:cs typeface="Times New Roman"/>
              </a:rPr>
              <a:t> </a:t>
            </a:r>
            <a:r>
              <a:rPr sz="1500" i="1" spc="20" dirty="0">
                <a:latin typeface="Times New Roman"/>
                <a:cs typeface="Times New Roman"/>
              </a:rPr>
              <a:t>MTTF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86813" y="3170451"/>
            <a:ext cx="215709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632585" algn="l"/>
              </a:tabLst>
            </a:pPr>
            <a:r>
              <a:rPr sz="1500" i="1" spc="15" dirty="0">
                <a:latin typeface="Times New Roman"/>
                <a:cs typeface="Times New Roman"/>
              </a:rPr>
              <a:t>M</a:t>
            </a:r>
            <a:r>
              <a:rPr sz="1500" i="1" spc="25" dirty="0">
                <a:latin typeface="Times New Roman"/>
                <a:cs typeface="Times New Roman"/>
              </a:rPr>
              <a:t>TT</a:t>
            </a:r>
            <a:r>
              <a:rPr sz="1500" i="1" spc="20" dirty="0">
                <a:latin typeface="Times New Roman"/>
                <a:cs typeface="Times New Roman"/>
              </a:rPr>
              <a:t>F</a:t>
            </a:r>
            <a:r>
              <a:rPr sz="1500" i="1" dirty="0">
                <a:latin typeface="Times New Roman"/>
                <a:cs typeface="Times New Roman"/>
              </a:rPr>
              <a:t>  </a:t>
            </a:r>
            <a:r>
              <a:rPr sz="1500" i="1" spc="-14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Symbol"/>
                <a:cs typeface="Symbol"/>
              </a:rPr>
              <a:t>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i="1" spc="15" dirty="0">
                <a:latin typeface="Times New Roman"/>
                <a:cs typeface="Times New Roman"/>
              </a:rPr>
              <a:t>M</a:t>
            </a:r>
            <a:r>
              <a:rPr sz="1500" i="1" spc="25" dirty="0">
                <a:latin typeface="Times New Roman"/>
                <a:cs typeface="Times New Roman"/>
              </a:rPr>
              <a:t>TT</a:t>
            </a:r>
            <a:r>
              <a:rPr sz="1500" i="1" spc="20" dirty="0">
                <a:latin typeface="Times New Roman"/>
                <a:cs typeface="Times New Roman"/>
              </a:rPr>
              <a:t>R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30" dirty="0">
                <a:latin typeface="Times New Roman"/>
                <a:cs typeface="Times New Roman"/>
              </a:rPr>
              <a:t>MT</a:t>
            </a:r>
            <a:r>
              <a:rPr sz="1500" i="1" spc="15" dirty="0">
                <a:latin typeface="Times New Roman"/>
                <a:cs typeface="Times New Roman"/>
              </a:rPr>
              <a:t>B</a:t>
            </a:r>
            <a:r>
              <a:rPr sz="1500" i="1" spc="20" dirty="0">
                <a:latin typeface="Times New Roman"/>
                <a:cs typeface="Times New Roman"/>
              </a:rPr>
              <a:t>F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19" name="object 19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617568" y="5610211"/>
            <a:ext cx="4620260" cy="105537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860"/>
              </a:spcBef>
            </a:pPr>
            <a:r>
              <a:rPr sz="2500" spc="125" dirty="0">
                <a:solidFill>
                  <a:srgbClr val="33339A"/>
                </a:solidFill>
                <a:latin typeface="Arial MT"/>
                <a:cs typeface="Arial MT"/>
              </a:rPr>
              <a:t>Reliability</a:t>
            </a:r>
            <a:r>
              <a:rPr sz="2500" spc="-1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b="1" spc="80" dirty="0">
                <a:solidFill>
                  <a:srgbClr val="33339A"/>
                </a:solidFill>
                <a:latin typeface="Arial"/>
                <a:cs typeface="Arial"/>
              </a:rPr>
              <a:t>Metric</a:t>
            </a:r>
            <a:r>
              <a:rPr sz="2500" spc="80" dirty="0">
                <a:solidFill>
                  <a:srgbClr val="33339A"/>
                </a:solidFill>
                <a:latin typeface="Arial MT"/>
                <a:cs typeface="Arial MT"/>
              </a:rPr>
              <a:t>s:</a:t>
            </a:r>
            <a:r>
              <a:rPr sz="2500" spc="-1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25" dirty="0">
                <a:solidFill>
                  <a:srgbClr val="33339A"/>
                </a:solidFill>
                <a:latin typeface="Arial MT"/>
                <a:cs typeface="Arial MT"/>
              </a:rPr>
              <a:t>Reliability</a:t>
            </a:r>
            <a:endParaRPr sz="2500">
              <a:latin typeface="Arial MT"/>
              <a:cs typeface="Arial MT"/>
            </a:endParaRPr>
          </a:p>
          <a:p>
            <a:pPr marL="229235" indent="-217170">
              <a:lnSpc>
                <a:spcPct val="100000"/>
              </a:lnSpc>
              <a:spcBef>
                <a:spcPts val="124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Software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System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Reliability</a:t>
            </a:r>
            <a:r>
              <a:rPr sz="1750" spc="-8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(</a:t>
            </a:r>
            <a:r>
              <a:rPr sz="1750" i="1" spc="5" dirty="0">
                <a:latin typeface="Times New Roman"/>
                <a:cs typeface="Times New Roman"/>
              </a:rPr>
              <a:t>R</a:t>
            </a:r>
            <a:r>
              <a:rPr sz="1750" spc="5" dirty="0">
                <a:latin typeface="Times New Roman"/>
                <a:cs typeface="Times New Roman"/>
              </a:rPr>
              <a:t>):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17568" y="8305897"/>
            <a:ext cx="47637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 marR="5080" indent="-217170">
              <a:lnSpc>
                <a:spcPct val="100800"/>
              </a:lnSpc>
              <a:spcBef>
                <a:spcPts val="1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Example:</a:t>
            </a:r>
            <a:r>
              <a:rPr sz="1750" b="1" spc="-3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for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λ=0.001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or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1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failure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for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1000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hours,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reliability (</a:t>
            </a:r>
            <a:r>
              <a:rPr sz="1750" i="1" dirty="0">
                <a:latin typeface="Times New Roman"/>
                <a:cs typeface="Times New Roman"/>
              </a:rPr>
              <a:t>R</a:t>
            </a:r>
            <a:r>
              <a:rPr sz="1750" dirty="0">
                <a:latin typeface="Times New Roman"/>
                <a:cs typeface="Times New Roman"/>
              </a:rPr>
              <a:t>) </a:t>
            </a:r>
            <a:r>
              <a:rPr sz="1750" spc="5" dirty="0">
                <a:latin typeface="Times New Roman"/>
                <a:cs typeface="Times New Roman"/>
              </a:rPr>
              <a:t>is </a:t>
            </a:r>
            <a:r>
              <a:rPr sz="1750" spc="10" dirty="0">
                <a:latin typeface="Times New Roman"/>
                <a:cs typeface="Times New Roman"/>
              </a:rPr>
              <a:t>around 0.992 for </a:t>
            </a:r>
            <a:r>
              <a:rPr sz="1750" spc="5" dirty="0">
                <a:latin typeface="Times New Roman"/>
                <a:cs typeface="Times New Roman"/>
              </a:rPr>
              <a:t>8 </a:t>
            </a:r>
            <a:r>
              <a:rPr sz="1750" spc="10" dirty="0">
                <a:latin typeface="Times New Roman"/>
                <a:cs typeface="Times New Roman"/>
              </a:rPr>
              <a:t>hours of 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operation.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34500" y="7091976"/>
            <a:ext cx="2712085" cy="1186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2325">
              <a:lnSpc>
                <a:spcPts val="2055"/>
              </a:lnSpc>
              <a:spcBef>
                <a:spcPts val="100"/>
              </a:spcBef>
              <a:tabLst>
                <a:tab pos="2635250" algn="l"/>
              </a:tabLst>
            </a:pPr>
            <a:r>
              <a:rPr sz="1800" i="1" dirty="0">
                <a:latin typeface="Times New Roman"/>
                <a:cs typeface="Times New Roman"/>
              </a:rPr>
              <a:t>t	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95"/>
              </a:lnSpc>
            </a:pPr>
            <a:r>
              <a:rPr sz="1750" spc="5" dirty="0">
                <a:latin typeface="Times New Roman"/>
                <a:cs typeface="Times New Roman"/>
              </a:rPr>
              <a:t>λ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failure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intensity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750" i="1" spc="10" dirty="0">
                <a:latin typeface="Times New Roman"/>
                <a:cs typeface="Times New Roman"/>
              </a:rPr>
              <a:t>R</a:t>
            </a:r>
            <a:r>
              <a:rPr sz="1750" i="1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reliability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750" i="1" spc="5" dirty="0">
                <a:latin typeface="Times New Roman"/>
                <a:cs typeface="Times New Roman"/>
              </a:rPr>
              <a:t>t</a:t>
            </a:r>
            <a:r>
              <a:rPr sz="1750" i="1" spc="4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natural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unit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(time,</a:t>
            </a:r>
            <a:r>
              <a:rPr sz="1750" spc="5" dirty="0">
                <a:latin typeface="Times New Roman"/>
                <a:cs typeface="Times New Roman"/>
              </a:rPr>
              <a:t> etc.)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87312" y="6677337"/>
            <a:ext cx="3427729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1236980" algn="l"/>
                <a:tab pos="1889760" algn="l"/>
                <a:tab pos="2233295" algn="l"/>
              </a:tabLst>
            </a:pPr>
            <a:r>
              <a:rPr sz="2850" spc="-82" baseline="-38011" dirty="0">
                <a:latin typeface="Symbol"/>
                <a:cs typeface="Symbol"/>
              </a:rPr>
              <a:t></a:t>
            </a:r>
            <a:r>
              <a:rPr sz="2850" spc="-247" baseline="-38011" dirty="0">
                <a:latin typeface="Times New Roman"/>
                <a:cs typeface="Times New Roman"/>
              </a:rPr>
              <a:t> </a:t>
            </a:r>
            <a:r>
              <a:rPr sz="3525" spc="-142" baseline="-33096" dirty="0">
                <a:latin typeface="Symbol"/>
                <a:cs typeface="Symbol"/>
              </a:rPr>
              <a:t></a:t>
            </a:r>
            <a:r>
              <a:rPr sz="2700" i="1" baseline="-40123" dirty="0">
                <a:latin typeface="Times New Roman"/>
                <a:cs typeface="Times New Roman"/>
              </a:rPr>
              <a:t>t</a:t>
            </a:r>
            <a:r>
              <a:rPr sz="2700" i="1" spc="-367" baseline="-40123" dirty="0">
                <a:latin typeface="Times New Roman"/>
                <a:cs typeface="Times New Roman"/>
              </a:rPr>
              <a:t> </a:t>
            </a:r>
            <a:r>
              <a:rPr sz="3525" spc="-292" baseline="-33096" dirty="0">
                <a:latin typeface="Symbol"/>
                <a:cs typeface="Symbol"/>
              </a:rPr>
              <a:t></a:t>
            </a:r>
            <a:r>
              <a:rPr sz="3525" spc="15" baseline="-33096" dirty="0">
                <a:latin typeface="Times New Roman"/>
                <a:cs typeface="Times New Roman"/>
              </a:rPr>
              <a:t> </a:t>
            </a:r>
            <a:r>
              <a:rPr sz="2700" baseline="-40123" dirty="0">
                <a:latin typeface="Symbol"/>
                <a:cs typeface="Symbol"/>
              </a:rPr>
              <a:t></a:t>
            </a:r>
            <a:r>
              <a:rPr sz="2700" baseline="-40123" dirty="0">
                <a:latin typeface="Times New Roman"/>
                <a:cs typeface="Times New Roman"/>
              </a:rPr>
              <a:t> </a:t>
            </a:r>
            <a:r>
              <a:rPr sz="2700" spc="-209" baseline="-40123" dirty="0"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800" u="sng" spc="-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	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00" i="1" u="sng" spc="-2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25" u="sng" spc="-165" baseline="-354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00" i="1" u="sng" spc="-2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25" u="sng" spc="-292" baseline="-354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sz="3525" baseline="-3546" dirty="0">
                <a:latin typeface="Times New Roman"/>
                <a:cs typeface="Times New Roman"/>
              </a:rPr>
              <a:t>	</a:t>
            </a:r>
            <a:r>
              <a:rPr sz="2700" i="1" spc="-15" baseline="-40123" dirty="0">
                <a:latin typeface="Times New Roman"/>
                <a:cs typeface="Times New Roman"/>
              </a:rPr>
              <a:t>o</a:t>
            </a:r>
            <a:r>
              <a:rPr sz="2700" i="1" baseline="-40123" dirty="0">
                <a:latin typeface="Times New Roman"/>
                <a:cs typeface="Times New Roman"/>
              </a:rPr>
              <a:t>r	</a:t>
            </a:r>
            <a:r>
              <a:rPr sz="2850" spc="-82" baseline="-38011" dirty="0">
                <a:latin typeface="Symbol"/>
                <a:cs typeface="Symbol"/>
              </a:rPr>
              <a:t></a:t>
            </a:r>
            <a:r>
              <a:rPr sz="2850" baseline="-38011" dirty="0">
                <a:latin typeface="Times New Roman"/>
                <a:cs typeface="Times New Roman"/>
              </a:rPr>
              <a:t> </a:t>
            </a:r>
            <a:r>
              <a:rPr sz="2850" spc="-330" baseline="-38011" dirty="0">
                <a:latin typeface="Times New Roman"/>
                <a:cs typeface="Times New Roman"/>
              </a:rPr>
              <a:t> </a:t>
            </a:r>
            <a:r>
              <a:rPr sz="2700" baseline="-40123" dirty="0">
                <a:latin typeface="Symbol"/>
                <a:cs typeface="Symbol"/>
              </a:rPr>
              <a:t></a:t>
            </a:r>
            <a:r>
              <a:rPr sz="2700" spc="150" baseline="-40123" dirty="0">
                <a:latin typeface="Times New Roman"/>
                <a:cs typeface="Times New Roman"/>
              </a:rPr>
              <a:t> </a:t>
            </a:r>
            <a:r>
              <a:rPr sz="1800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800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00" i="1" u="sng" spc="-2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25" u="sng" spc="-142" baseline="-354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00" i="1" u="sng" spc="-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25" u="sng" spc="-292" baseline="-354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endParaRPr sz="3525" baseline="-3546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40891" y="6842462"/>
            <a:ext cx="150876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24815" algn="l"/>
              </a:tabLst>
            </a:pPr>
            <a:r>
              <a:rPr sz="1800" i="1" spc="10" dirty="0">
                <a:latin typeface="Times New Roman"/>
                <a:cs typeface="Times New Roman"/>
              </a:rPr>
              <a:t>f</a:t>
            </a:r>
            <a:r>
              <a:rPr sz="1800" i="1" spc="5" dirty="0">
                <a:latin typeface="Times New Roman"/>
                <a:cs typeface="Times New Roman"/>
              </a:rPr>
              <a:t>o</a:t>
            </a:r>
            <a:r>
              <a:rPr sz="1800" i="1" dirty="0">
                <a:latin typeface="Times New Roman"/>
                <a:cs typeface="Times New Roman"/>
              </a:rPr>
              <a:t>r	R</a:t>
            </a:r>
            <a:r>
              <a:rPr sz="1800" i="1" spc="-225" dirty="0">
                <a:latin typeface="Times New Roman"/>
                <a:cs typeface="Times New Roman"/>
              </a:rPr>
              <a:t> </a:t>
            </a:r>
            <a:r>
              <a:rPr sz="3525" spc="-165" baseline="-2364" dirty="0">
                <a:latin typeface="Symbol"/>
                <a:cs typeface="Symbol"/>
              </a:rPr>
              <a:t></a:t>
            </a: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-229" dirty="0">
                <a:latin typeface="Times New Roman"/>
                <a:cs typeface="Times New Roman"/>
              </a:rPr>
              <a:t> </a:t>
            </a:r>
            <a:r>
              <a:rPr sz="3525" spc="-292" baseline="-2364" dirty="0">
                <a:latin typeface="Symbol"/>
                <a:cs typeface="Symbol"/>
              </a:rPr>
              <a:t></a:t>
            </a:r>
            <a:r>
              <a:rPr sz="3525" spc="-345" baseline="-236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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</a:t>
            </a:r>
            <a:r>
              <a:rPr sz="1800" spc="-10" dirty="0">
                <a:latin typeface="Times New Roman"/>
                <a:cs typeface="Times New Roman"/>
              </a:rPr>
              <a:t>9</a:t>
            </a: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34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35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3729990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40" dirty="0"/>
              <a:t>Using</a:t>
            </a:r>
            <a:r>
              <a:rPr spc="-150" dirty="0"/>
              <a:t> </a:t>
            </a:r>
            <a:r>
              <a:rPr spc="125" dirty="0"/>
              <a:t>Reliability</a:t>
            </a:r>
            <a:r>
              <a:rPr spc="-165" dirty="0"/>
              <a:t> </a:t>
            </a:r>
            <a:r>
              <a:rPr spc="120" dirty="0"/>
              <a:t>Models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47744"/>
            <a:ext cx="4883150" cy="2298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9235" marR="34290" indent="-217170">
              <a:lnSpc>
                <a:spcPct val="100800"/>
              </a:lnSpc>
              <a:spcBef>
                <a:spcPts val="9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2000" spc="5" dirty="0">
                <a:latin typeface="Times New Roman"/>
                <a:cs typeface="Times New Roman"/>
              </a:rPr>
              <a:t>Suppose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5" dirty="0">
                <a:latin typeface="Times New Roman"/>
                <a:cs typeface="Times New Roman"/>
              </a:rPr>
              <a:t>we have </a:t>
            </a:r>
            <a:r>
              <a:rPr sz="2000" dirty="0">
                <a:latin typeface="Times New Roman"/>
                <a:cs typeface="Times New Roman"/>
              </a:rPr>
              <a:t>developed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tested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documented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failures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certain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period 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 marL="229235" marR="5080" indent="-217170">
              <a:lnSpc>
                <a:spcPct val="100800"/>
              </a:lnSpc>
              <a:spcBef>
                <a:spcPts val="48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2000" spc="5" dirty="0">
                <a:latin typeface="Times New Roman"/>
                <a:cs typeface="Times New Roman"/>
              </a:rPr>
              <a:t>How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know </a:t>
            </a:r>
            <a:r>
              <a:rPr sz="2000" dirty="0">
                <a:latin typeface="Times New Roman"/>
                <a:cs typeface="Times New Roman"/>
              </a:rPr>
              <a:t>that 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reliability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getting better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5" dirty="0">
                <a:latin typeface="Times New Roman"/>
                <a:cs typeface="Times New Roman"/>
              </a:rPr>
              <a:t> bug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fixes?</a:t>
            </a:r>
            <a:endParaRPr sz="2000">
              <a:latin typeface="Times New Roman"/>
              <a:cs typeface="Times New Roman"/>
            </a:endParaRPr>
          </a:p>
          <a:p>
            <a:pPr marL="229235" marR="454025" indent="-217170">
              <a:lnSpc>
                <a:spcPct val="1008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2000" spc="5" dirty="0">
                <a:latin typeface="Times New Roman"/>
                <a:cs typeface="Times New Roman"/>
              </a:rPr>
              <a:t>How</a:t>
            </a:r>
            <a:r>
              <a:rPr sz="2000" dirty="0">
                <a:latin typeface="Times New Roman"/>
                <a:cs typeface="Times New Roman"/>
              </a:rPr>
              <a:t> 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measure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increase/decrease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reliability?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7" name="object 7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17568" y="5686944"/>
            <a:ext cx="4755515" cy="329057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260"/>
              </a:spcBef>
              <a:tabLst>
                <a:tab pos="3168650" algn="l"/>
              </a:tabLst>
            </a:pPr>
            <a:r>
              <a:rPr sz="2500" b="1" spc="20" dirty="0">
                <a:solidFill>
                  <a:srgbClr val="33339A"/>
                </a:solidFill>
                <a:latin typeface="Arial"/>
                <a:cs typeface="Arial"/>
              </a:rPr>
              <a:t>SRE</a:t>
            </a:r>
            <a:r>
              <a:rPr sz="2500" b="1" spc="-10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33339A"/>
                </a:solidFill>
                <a:latin typeface="Arial"/>
                <a:cs typeface="Arial"/>
              </a:rPr>
              <a:t>Tools:</a:t>
            </a:r>
            <a:r>
              <a:rPr sz="2500" b="1" spc="-13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33339A"/>
                </a:solidFill>
                <a:latin typeface="Arial"/>
                <a:cs typeface="Arial"/>
              </a:rPr>
              <a:t>CASRE	</a:t>
            </a:r>
            <a:r>
              <a:rPr sz="2500" b="1" spc="70" dirty="0">
                <a:solidFill>
                  <a:srgbClr val="33339A"/>
                </a:solidFill>
                <a:latin typeface="Arial"/>
                <a:cs typeface="Arial"/>
              </a:rPr>
              <a:t>/1</a:t>
            </a:r>
            <a:endParaRPr sz="2500">
              <a:latin typeface="Arial"/>
              <a:cs typeface="Arial"/>
            </a:endParaRPr>
          </a:p>
          <a:p>
            <a:pPr marL="229235" marR="107314" indent="-217170">
              <a:lnSpc>
                <a:spcPts val="1689"/>
              </a:lnSpc>
              <a:spcBef>
                <a:spcPts val="12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1750" spc="5" dirty="0">
                <a:latin typeface="Times New Roman"/>
                <a:cs typeface="Times New Roman"/>
              </a:rPr>
              <a:t>omputer-</a:t>
            </a:r>
            <a:r>
              <a:rPr sz="1750" spc="5" dirty="0">
                <a:solidFill>
                  <a:srgbClr val="CC3300"/>
                </a:solidFill>
                <a:latin typeface="Times New Roman"/>
                <a:cs typeface="Times New Roman"/>
              </a:rPr>
              <a:t>A</a:t>
            </a:r>
            <a:r>
              <a:rPr sz="1750" spc="5" dirty="0">
                <a:latin typeface="Times New Roman"/>
                <a:cs typeface="Times New Roman"/>
              </a:rPr>
              <a:t>ided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CC3300"/>
                </a:solidFill>
                <a:latin typeface="Times New Roman"/>
                <a:cs typeface="Times New Roman"/>
              </a:rPr>
              <a:t>S</a:t>
            </a:r>
            <a:r>
              <a:rPr sz="1750" spc="5" dirty="0">
                <a:latin typeface="Times New Roman"/>
                <a:cs typeface="Times New Roman"/>
              </a:rPr>
              <a:t>oftware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1750" spc="5" dirty="0">
                <a:latin typeface="Times New Roman"/>
                <a:cs typeface="Times New Roman"/>
              </a:rPr>
              <a:t>eliability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CC3300"/>
                </a:solidFill>
                <a:latin typeface="Times New Roman"/>
                <a:cs typeface="Times New Roman"/>
              </a:rPr>
              <a:t>E</a:t>
            </a:r>
            <a:r>
              <a:rPr sz="1750" spc="5" dirty="0">
                <a:latin typeface="Times New Roman"/>
                <a:cs typeface="Times New Roman"/>
              </a:rPr>
              <a:t>stimation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(CASRE)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Tool.</a:t>
            </a:r>
            <a:endParaRPr sz="1750">
              <a:latin typeface="Times New Roman"/>
              <a:cs typeface="Times New Roman"/>
            </a:endParaRPr>
          </a:p>
          <a:p>
            <a:pPr marL="229235" marR="118110" indent="-217170">
              <a:lnSpc>
                <a:spcPts val="1689"/>
              </a:lnSpc>
              <a:spcBef>
                <a:spcPts val="43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10" dirty="0">
                <a:latin typeface="Times New Roman"/>
                <a:cs typeface="Times New Roman"/>
              </a:rPr>
              <a:t>CASRE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 PC-based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tool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that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was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developed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in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1993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by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Jet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Propulsion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Laboratories.</a:t>
            </a:r>
            <a:endParaRPr sz="1750">
              <a:latin typeface="Times New Roman"/>
              <a:cs typeface="Times New Roman"/>
            </a:endParaRPr>
          </a:p>
          <a:p>
            <a:pPr marL="229235" marR="619760" indent="-217170">
              <a:lnSpc>
                <a:spcPts val="1689"/>
              </a:lnSpc>
              <a:spcBef>
                <a:spcPts val="43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CASRE requires </a:t>
            </a:r>
            <a:r>
              <a:rPr sz="1750" spc="10" dirty="0">
                <a:latin typeface="Times New Roman"/>
                <a:cs typeface="Times New Roman"/>
              </a:rPr>
              <a:t>the </a:t>
            </a:r>
            <a:r>
              <a:rPr sz="1750" dirty="0">
                <a:latin typeface="Times New Roman"/>
                <a:cs typeface="Times New Roman"/>
              </a:rPr>
              <a:t>WINDOWS </a:t>
            </a:r>
            <a:r>
              <a:rPr sz="1750" spc="5" dirty="0">
                <a:latin typeface="Times New Roman"/>
                <a:cs typeface="Times New Roman"/>
              </a:rPr>
              <a:t>operating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environment.</a:t>
            </a:r>
            <a:endParaRPr sz="1750">
              <a:latin typeface="Times New Roman"/>
              <a:cs typeface="Times New Roman"/>
            </a:endParaRPr>
          </a:p>
          <a:p>
            <a:pPr marL="229235" marR="257810" indent="-217170">
              <a:lnSpc>
                <a:spcPts val="1689"/>
              </a:lnSpc>
              <a:spcBef>
                <a:spcPts val="43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Once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the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data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entered,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CASRE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automatically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provides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analyst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with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raw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data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plot.</a:t>
            </a:r>
            <a:endParaRPr sz="1750">
              <a:latin typeface="Times New Roman"/>
              <a:cs typeface="Times New Roman"/>
            </a:endParaRPr>
          </a:p>
          <a:p>
            <a:pPr marL="229235" marR="5080" indent="-217170">
              <a:lnSpc>
                <a:spcPts val="1689"/>
              </a:lnSpc>
              <a:spcBef>
                <a:spcPts val="43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10" dirty="0">
                <a:latin typeface="Times New Roman"/>
                <a:cs typeface="Times New Roman"/>
              </a:rPr>
              <a:t>CASRE provides the </a:t>
            </a:r>
            <a:r>
              <a:rPr sz="1750" spc="5" dirty="0">
                <a:latin typeface="Times New Roman"/>
                <a:cs typeface="Times New Roman"/>
              </a:rPr>
              <a:t>analyst with </a:t>
            </a:r>
            <a:r>
              <a:rPr sz="1750" spc="10" dirty="0">
                <a:latin typeface="Times New Roman"/>
                <a:cs typeface="Times New Roman"/>
              </a:rPr>
              <a:t>the ability to 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convert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from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time-domain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data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to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interval-domain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data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and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vice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versa.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36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37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3360420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63240" algn="l"/>
              </a:tabLst>
            </a:pPr>
            <a:r>
              <a:rPr spc="20" dirty="0"/>
              <a:t>SR</a:t>
            </a:r>
            <a:r>
              <a:rPr spc="10" dirty="0"/>
              <a:t>E</a:t>
            </a:r>
            <a:r>
              <a:rPr spc="-110" dirty="0"/>
              <a:t> </a:t>
            </a:r>
            <a:r>
              <a:rPr spc="125" dirty="0"/>
              <a:t>Tools</a:t>
            </a:r>
            <a:r>
              <a:rPr spc="65" dirty="0"/>
              <a:t>:</a:t>
            </a:r>
            <a:r>
              <a:rPr spc="-140" dirty="0"/>
              <a:t> </a:t>
            </a:r>
            <a:r>
              <a:rPr spc="60" dirty="0"/>
              <a:t>CASR</a:t>
            </a:r>
            <a:r>
              <a:rPr spc="45" dirty="0"/>
              <a:t>E</a:t>
            </a:r>
            <a:r>
              <a:rPr dirty="0"/>
              <a:t>	</a:t>
            </a:r>
            <a:r>
              <a:rPr spc="70" dirty="0"/>
              <a:t>/2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7176" y="1351585"/>
            <a:ext cx="1896745" cy="253682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29235" marR="5080" indent="-217170">
              <a:lnSpc>
                <a:spcPts val="1630"/>
              </a:lnSpc>
              <a:spcBef>
                <a:spcPts val="3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spc="5" dirty="0">
                <a:latin typeface="Times New Roman"/>
                <a:cs typeface="Times New Roman"/>
              </a:rPr>
              <a:t>CASRE provides 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operations to </a:t>
            </a:r>
            <a:r>
              <a:rPr sz="1500" spc="5" dirty="0">
                <a:latin typeface="Times New Roman"/>
                <a:cs typeface="Times New Roman"/>
              </a:rPr>
              <a:t> transform </a:t>
            </a:r>
            <a:r>
              <a:rPr sz="1500" dirty="0">
                <a:latin typeface="Times New Roman"/>
                <a:cs typeface="Times New Roman"/>
              </a:rPr>
              <a:t>or smooth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failure data; the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user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can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select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and/or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define multiple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models </a:t>
            </a:r>
            <a:r>
              <a:rPr sz="1500" spc="-5" dirty="0">
                <a:latin typeface="Times New Roman"/>
                <a:cs typeface="Times New Roman"/>
              </a:rPr>
              <a:t>for </a:t>
            </a:r>
            <a:r>
              <a:rPr sz="1500" dirty="0">
                <a:latin typeface="Times New Roman"/>
                <a:cs typeface="Times New Roman"/>
              </a:rPr>
              <a:t> application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 and make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reliability predictions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based on the </a:t>
            </a:r>
            <a:r>
              <a:rPr sz="1500" spc="-5" dirty="0">
                <a:latin typeface="Times New Roman"/>
                <a:cs typeface="Times New Roman"/>
              </a:rPr>
              <a:t>best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model.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780" y="1467967"/>
              <a:ext cx="3316338" cy="25016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17568" y="5675357"/>
            <a:ext cx="4650740" cy="153606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350"/>
              </a:spcBef>
              <a:tabLst>
                <a:tab pos="2380615" algn="l"/>
              </a:tabLst>
            </a:pPr>
            <a:r>
              <a:rPr sz="2500" b="1" spc="30" dirty="0">
                <a:solidFill>
                  <a:srgbClr val="33339A"/>
                </a:solidFill>
                <a:latin typeface="Arial"/>
                <a:cs typeface="Arial"/>
              </a:rPr>
              <a:t>Using</a:t>
            </a:r>
            <a:r>
              <a:rPr sz="2500" b="1" spc="-13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33339A"/>
                </a:solidFill>
                <a:latin typeface="Arial"/>
                <a:cs typeface="Arial"/>
              </a:rPr>
              <a:t>CASRE	</a:t>
            </a:r>
            <a:r>
              <a:rPr sz="2500" b="1" spc="70" dirty="0">
                <a:solidFill>
                  <a:srgbClr val="33339A"/>
                </a:solidFill>
                <a:latin typeface="Arial"/>
                <a:cs typeface="Arial"/>
              </a:rPr>
              <a:t>/1</a:t>
            </a:r>
            <a:endParaRPr sz="2500">
              <a:latin typeface="Arial"/>
              <a:cs typeface="Arial"/>
            </a:endParaRPr>
          </a:p>
          <a:p>
            <a:pPr marL="265430" indent="-253365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266065" algn="l"/>
              </a:tabLst>
            </a:pPr>
            <a:r>
              <a:rPr sz="2000" dirty="0">
                <a:latin typeface="Times New Roman"/>
                <a:cs typeface="Times New Roman"/>
              </a:rPr>
              <a:t>Prepare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459740" marR="5080" lvl="1" indent="-173355">
              <a:lnSpc>
                <a:spcPts val="1900"/>
              </a:lnSpc>
              <a:spcBef>
                <a:spcPts val="470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60375" algn="l"/>
              </a:tabLst>
            </a:pPr>
            <a:r>
              <a:rPr sz="1750" spc="5" dirty="0">
                <a:latin typeface="Times New Roman"/>
                <a:cs typeface="Times New Roman"/>
              </a:rPr>
              <a:t>Input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data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can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be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either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failure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count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or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failure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per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interval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data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14713" y="7239584"/>
            <a:ext cx="3433445" cy="1943100"/>
            <a:chOff x="2914713" y="7239584"/>
            <a:chExt cx="3433445" cy="1943100"/>
          </a:xfrm>
        </p:grpSpPr>
        <p:sp>
          <p:nvSpPr>
            <p:cNvPr id="15" name="object 15"/>
            <p:cNvSpPr/>
            <p:nvPr/>
          </p:nvSpPr>
          <p:spPr>
            <a:xfrm>
              <a:off x="2926232" y="7251116"/>
              <a:ext cx="3408045" cy="1920239"/>
            </a:xfrm>
            <a:custGeom>
              <a:avLst/>
              <a:gdLst/>
              <a:ahLst/>
              <a:cxnLst/>
              <a:rect l="l" t="t" r="r" b="b"/>
              <a:pathLst>
                <a:path w="3408045" h="1920240">
                  <a:moveTo>
                    <a:pt x="3407892" y="0"/>
                  </a:moveTo>
                  <a:lnTo>
                    <a:pt x="0" y="0"/>
                  </a:lnTo>
                  <a:lnTo>
                    <a:pt x="0" y="1919935"/>
                  </a:lnTo>
                  <a:lnTo>
                    <a:pt x="3407892" y="1919935"/>
                  </a:lnTo>
                  <a:lnTo>
                    <a:pt x="340789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14713" y="7239584"/>
              <a:ext cx="3433445" cy="1943100"/>
            </a:xfrm>
            <a:custGeom>
              <a:avLst/>
              <a:gdLst/>
              <a:ahLst/>
              <a:cxnLst/>
              <a:rect l="l" t="t" r="r" b="b"/>
              <a:pathLst>
                <a:path w="3433445" h="1943100">
                  <a:moveTo>
                    <a:pt x="3432860" y="0"/>
                  </a:moveTo>
                  <a:lnTo>
                    <a:pt x="0" y="0"/>
                  </a:lnTo>
                  <a:lnTo>
                    <a:pt x="0" y="1942985"/>
                  </a:lnTo>
                  <a:lnTo>
                    <a:pt x="3432860" y="1942985"/>
                  </a:lnTo>
                  <a:lnTo>
                    <a:pt x="3432860" y="1931466"/>
                  </a:lnTo>
                  <a:lnTo>
                    <a:pt x="24955" y="1931466"/>
                  </a:lnTo>
                  <a:lnTo>
                    <a:pt x="11518" y="1919947"/>
                  </a:lnTo>
                  <a:lnTo>
                    <a:pt x="24955" y="1919947"/>
                  </a:lnTo>
                  <a:lnTo>
                    <a:pt x="24955" y="24968"/>
                  </a:lnTo>
                  <a:lnTo>
                    <a:pt x="11518" y="24968"/>
                  </a:lnTo>
                  <a:lnTo>
                    <a:pt x="24955" y="11518"/>
                  </a:lnTo>
                  <a:lnTo>
                    <a:pt x="3432860" y="11518"/>
                  </a:lnTo>
                  <a:lnTo>
                    <a:pt x="3432860" y="0"/>
                  </a:lnTo>
                  <a:close/>
                </a:path>
                <a:path w="3433445" h="1943100">
                  <a:moveTo>
                    <a:pt x="24955" y="1919947"/>
                  </a:moveTo>
                  <a:lnTo>
                    <a:pt x="11518" y="1919947"/>
                  </a:lnTo>
                  <a:lnTo>
                    <a:pt x="24955" y="1931466"/>
                  </a:lnTo>
                  <a:lnTo>
                    <a:pt x="24955" y="1919947"/>
                  </a:lnTo>
                  <a:close/>
                </a:path>
                <a:path w="3433445" h="1943100">
                  <a:moveTo>
                    <a:pt x="3407892" y="1919947"/>
                  </a:moveTo>
                  <a:lnTo>
                    <a:pt x="24955" y="1919947"/>
                  </a:lnTo>
                  <a:lnTo>
                    <a:pt x="24955" y="1931466"/>
                  </a:lnTo>
                  <a:lnTo>
                    <a:pt x="3407892" y="1931466"/>
                  </a:lnTo>
                  <a:lnTo>
                    <a:pt x="3407892" y="1919947"/>
                  </a:lnTo>
                  <a:close/>
                </a:path>
                <a:path w="3433445" h="1943100">
                  <a:moveTo>
                    <a:pt x="3407892" y="11518"/>
                  </a:moveTo>
                  <a:lnTo>
                    <a:pt x="3407892" y="1931466"/>
                  </a:lnTo>
                  <a:lnTo>
                    <a:pt x="3419411" y="1919947"/>
                  </a:lnTo>
                  <a:lnTo>
                    <a:pt x="3432860" y="1919947"/>
                  </a:lnTo>
                  <a:lnTo>
                    <a:pt x="3432860" y="24968"/>
                  </a:lnTo>
                  <a:lnTo>
                    <a:pt x="3419411" y="24968"/>
                  </a:lnTo>
                  <a:lnTo>
                    <a:pt x="3407892" y="11518"/>
                  </a:lnTo>
                  <a:close/>
                </a:path>
                <a:path w="3433445" h="1943100">
                  <a:moveTo>
                    <a:pt x="3432860" y="1919947"/>
                  </a:moveTo>
                  <a:lnTo>
                    <a:pt x="3419411" y="1919947"/>
                  </a:lnTo>
                  <a:lnTo>
                    <a:pt x="3407892" y="1931466"/>
                  </a:lnTo>
                  <a:lnTo>
                    <a:pt x="3432860" y="1931466"/>
                  </a:lnTo>
                  <a:lnTo>
                    <a:pt x="3432860" y="1919947"/>
                  </a:lnTo>
                  <a:close/>
                </a:path>
                <a:path w="3433445" h="1943100">
                  <a:moveTo>
                    <a:pt x="24955" y="11518"/>
                  </a:moveTo>
                  <a:lnTo>
                    <a:pt x="11518" y="24968"/>
                  </a:lnTo>
                  <a:lnTo>
                    <a:pt x="24955" y="24968"/>
                  </a:lnTo>
                  <a:lnTo>
                    <a:pt x="24955" y="11518"/>
                  </a:lnTo>
                  <a:close/>
                </a:path>
                <a:path w="3433445" h="1943100">
                  <a:moveTo>
                    <a:pt x="3407892" y="11518"/>
                  </a:moveTo>
                  <a:lnTo>
                    <a:pt x="24955" y="11518"/>
                  </a:lnTo>
                  <a:lnTo>
                    <a:pt x="24955" y="24968"/>
                  </a:lnTo>
                  <a:lnTo>
                    <a:pt x="3407892" y="24968"/>
                  </a:lnTo>
                  <a:lnTo>
                    <a:pt x="3407892" y="11518"/>
                  </a:lnTo>
                  <a:close/>
                </a:path>
                <a:path w="3433445" h="1943100">
                  <a:moveTo>
                    <a:pt x="3432860" y="11518"/>
                  </a:moveTo>
                  <a:lnTo>
                    <a:pt x="3407892" y="11518"/>
                  </a:lnTo>
                  <a:lnTo>
                    <a:pt x="3419411" y="24968"/>
                  </a:lnTo>
                  <a:lnTo>
                    <a:pt x="3432860" y="24968"/>
                  </a:lnTo>
                  <a:lnTo>
                    <a:pt x="3432860" y="11518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969195" y="7263369"/>
            <a:ext cx="284226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50" b="1" spc="-5" dirty="0">
                <a:solidFill>
                  <a:srgbClr val="CC3300"/>
                </a:solidFill>
                <a:latin typeface="Tahoma"/>
                <a:cs typeface="Tahoma"/>
              </a:rPr>
              <a:t>&lt;</a:t>
            </a:r>
            <a:r>
              <a:rPr sz="950" b="1" spc="-5" dirty="0">
                <a:solidFill>
                  <a:srgbClr val="008000"/>
                </a:solidFill>
                <a:latin typeface="Tahoma"/>
                <a:cs typeface="Tahoma"/>
              </a:rPr>
              <a:t>failure</a:t>
            </a:r>
            <a:r>
              <a:rPr sz="950" b="1" spc="-6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950" b="1" spc="-5" dirty="0">
                <a:solidFill>
                  <a:srgbClr val="008000"/>
                </a:solidFill>
                <a:latin typeface="Tahoma"/>
                <a:cs typeface="Tahoma"/>
              </a:rPr>
              <a:t>number</a:t>
            </a:r>
            <a:r>
              <a:rPr sz="950" b="1" spc="-5" dirty="0">
                <a:solidFill>
                  <a:srgbClr val="CC3300"/>
                </a:solidFill>
                <a:latin typeface="Tahoma"/>
                <a:cs typeface="Tahoma"/>
              </a:rPr>
              <a:t>&gt;</a:t>
            </a:r>
            <a:r>
              <a:rPr sz="950" b="1" spc="254" dirty="0">
                <a:solidFill>
                  <a:srgbClr val="CC3300"/>
                </a:solidFill>
                <a:latin typeface="Tahoma"/>
                <a:cs typeface="Tahoma"/>
              </a:rPr>
              <a:t> </a:t>
            </a:r>
            <a:r>
              <a:rPr sz="950" b="1" spc="-5" dirty="0">
                <a:solidFill>
                  <a:srgbClr val="CC3300"/>
                </a:solidFill>
                <a:latin typeface="Tahoma"/>
                <a:cs typeface="Tahoma"/>
              </a:rPr>
              <a:t>&lt;</a:t>
            </a:r>
            <a:r>
              <a:rPr sz="950" b="1" spc="-5" dirty="0">
                <a:solidFill>
                  <a:srgbClr val="008000"/>
                </a:solidFill>
                <a:latin typeface="Tahoma"/>
                <a:cs typeface="Tahoma"/>
              </a:rPr>
              <a:t>number</a:t>
            </a:r>
            <a:r>
              <a:rPr sz="950" b="1" spc="-3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950" b="1" dirty="0">
                <a:solidFill>
                  <a:srgbClr val="008000"/>
                </a:solidFill>
                <a:latin typeface="Tahoma"/>
                <a:cs typeface="Tahoma"/>
              </a:rPr>
              <a:t>of</a:t>
            </a:r>
            <a:r>
              <a:rPr sz="950" b="1" spc="-2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950" b="1" spc="-5" dirty="0">
                <a:solidFill>
                  <a:srgbClr val="008000"/>
                </a:solidFill>
                <a:latin typeface="Tahoma"/>
                <a:cs typeface="Tahoma"/>
              </a:rPr>
              <a:t>natural</a:t>
            </a:r>
            <a:r>
              <a:rPr sz="950" b="1" spc="-1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950" b="1" dirty="0">
                <a:solidFill>
                  <a:srgbClr val="008000"/>
                </a:solidFill>
                <a:latin typeface="Tahoma"/>
                <a:cs typeface="Tahoma"/>
              </a:rPr>
              <a:t>or</a:t>
            </a:r>
            <a:r>
              <a:rPr sz="950" b="1" spc="-1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950" b="1" spc="-5" dirty="0">
                <a:solidFill>
                  <a:srgbClr val="008000"/>
                </a:solidFill>
                <a:latin typeface="Tahoma"/>
                <a:cs typeface="Tahoma"/>
              </a:rPr>
              <a:t>time </a:t>
            </a:r>
            <a:r>
              <a:rPr sz="950" b="1" spc="-26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950" b="1" spc="-5" dirty="0">
                <a:solidFill>
                  <a:srgbClr val="008000"/>
                </a:solidFill>
                <a:latin typeface="Tahoma"/>
                <a:cs typeface="Tahoma"/>
              </a:rPr>
              <a:t>units</a:t>
            </a:r>
            <a:r>
              <a:rPr sz="950" b="1" spc="-1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950" b="1" spc="-5" dirty="0">
                <a:solidFill>
                  <a:srgbClr val="008000"/>
                </a:solidFill>
                <a:latin typeface="Tahoma"/>
                <a:cs typeface="Tahoma"/>
              </a:rPr>
              <a:t>since</a:t>
            </a:r>
            <a:r>
              <a:rPr sz="950" b="1" spc="-1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950" b="1" spc="-5" dirty="0">
                <a:solidFill>
                  <a:srgbClr val="008000"/>
                </a:solidFill>
                <a:latin typeface="Tahoma"/>
                <a:cs typeface="Tahoma"/>
              </a:rPr>
              <a:t>previous</a:t>
            </a:r>
            <a:r>
              <a:rPr sz="950" b="1" spc="-3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950" b="1" spc="-5" dirty="0">
                <a:solidFill>
                  <a:srgbClr val="008000"/>
                </a:solidFill>
                <a:latin typeface="Tahoma"/>
                <a:cs typeface="Tahoma"/>
              </a:rPr>
              <a:t>failure</a:t>
            </a:r>
            <a:r>
              <a:rPr sz="950" b="1" spc="-5" dirty="0">
                <a:solidFill>
                  <a:srgbClr val="CC3300"/>
                </a:solidFill>
                <a:latin typeface="Tahoma"/>
                <a:cs typeface="Tahoma"/>
              </a:rPr>
              <a:t>&gt;</a:t>
            </a:r>
            <a:r>
              <a:rPr sz="950" b="1" spc="254" dirty="0">
                <a:solidFill>
                  <a:srgbClr val="CC3300"/>
                </a:solidFill>
                <a:latin typeface="Tahoma"/>
                <a:cs typeface="Tahoma"/>
              </a:rPr>
              <a:t> </a:t>
            </a:r>
            <a:r>
              <a:rPr sz="950" b="1" spc="-5" dirty="0">
                <a:solidFill>
                  <a:srgbClr val="CC3300"/>
                </a:solidFill>
                <a:latin typeface="Tahoma"/>
                <a:cs typeface="Tahoma"/>
              </a:rPr>
              <a:t>&lt;</a:t>
            </a:r>
            <a:r>
              <a:rPr sz="950" b="1" spc="-5" dirty="0">
                <a:solidFill>
                  <a:srgbClr val="008000"/>
                </a:solidFill>
                <a:latin typeface="Tahoma"/>
                <a:cs typeface="Tahoma"/>
              </a:rPr>
              <a:t>severity</a:t>
            </a:r>
            <a:r>
              <a:rPr sz="950" b="1" spc="-3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950" b="1" spc="-5" dirty="0">
                <a:solidFill>
                  <a:srgbClr val="008000"/>
                </a:solidFill>
                <a:latin typeface="Tahoma"/>
                <a:cs typeface="Tahoma"/>
              </a:rPr>
              <a:t>class</a:t>
            </a:r>
            <a:r>
              <a:rPr sz="950" b="1" spc="-5" dirty="0">
                <a:solidFill>
                  <a:srgbClr val="CC3300"/>
                </a:solidFill>
                <a:latin typeface="Tahoma"/>
                <a:cs typeface="Tahoma"/>
              </a:rPr>
              <a:t>&gt;</a:t>
            </a:r>
            <a:endParaRPr sz="950">
              <a:latin typeface="Tahoma"/>
              <a:cs typeface="Tahom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224708" y="7709924"/>
          <a:ext cx="1504949" cy="124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/>
                <a:gridCol w="720090"/>
                <a:gridCol w="461009"/>
              </a:tblGrid>
              <a:tr h="124968">
                <a:tc>
                  <a:txBody>
                    <a:bodyPr/>
                    <a:lstStyle/>
                    <a:p>
                      <a:pPr marL="31750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spc="5" dirty="0">
                          <a:latin typeface="Tahoma"/>
                          <a:cs typeface="Tahoma"/>
                        </a:rPr>
                        <a:t>30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</a:tr>
              <a:tr h="124795">
                <a:tc>
                  <a:txBody>
                    <a:bodyPr/>
                    <a:lstStyle/>
                    <a:p>
                      <a:pPr marL="31750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spc="5" dirty="0">
                          <a:latin typeface="Tahoma"/>
                          <a:cs typeface="Tahoma"/>
                        </a:rPr>
                        <a:t>55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</a:tr>
              <a:tr h="124795">
                <a:tc>
                  <a:txBody>
                    <a:bodyPr/>
                    <a:lstStyle/>
                    <a:p>
                      <a:pPr marL="31750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spc="5" dirty="0">
                          <a:latin typeface="Tahoma"/>
                          <a:cs typeface="Tahoma"/>
                        </a:rPr>
                        <a:t>70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</a:tr>
              <a:tr h="124795">
                <a:tc>
                  <a:txBody>
                    <a:bodyPr/>
                    <a:lstStyle/>
                    <a:p>
                      <a:pPr marL="31750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spc="5" dirty="0">
                          <a:latin typeface="Tahoma"/>
                          <a:cs typeface="Tahoma"/>
                        </a:rPr>
                        <a:t>60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</a:tr>
              <a:tr h="124795">
                <a:tc>
                  <a:txBody>
                    <a:bodyPr/>
                    <a:lstStyle/>
                    <a:p>
                      <a:pPr marL="31750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5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spc="5" dirty="0">
                          <a:latin typeface="Tahoma"/>
                          <a:cs typeface="Tahoma"/>
                        </a:rPr>
                        <a:t>90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</a:tr>
              <a:tr h="124795">
                <a:tc>
                  <a:txBody>
                    <a:bodyPr/>
                    <a:lstStyle/>
                    <a:p>
                      <a:pPr marL="31750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6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110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</a:tr>
              <a:tr h="124795">
                <a:tc>
                  <a:txBody>
                    <a:bodyPr/>
                    <a:lstStyle/>
                    <a:p>
                      <a:pPr marL="31750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7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100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</a:tr>
              <a:tr h="124795">
                <a:tc>
                  <a:txBody>
                    <a:bodyPr/>
                    <a:lstStyle/>
                    <a:p>
                      <a:pPr marL="31750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8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150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</a:tr>
              <a:tr h="124795">
                <a:tc>
                  <a:txBody>
                    <a:bodyPr/>
                    <a:lstStyle/>
                    <a:p>
                      <a:pPr marL="31750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9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120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6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</a:tr>
              <a:tr h="124968">
                <a:tc>
                  <a:txBody>
                    <a:bodyPr/>
                    <a:lstStyle/>
                    <a:p>
                      <a:pPr marL="31750">
                        <a:lnSpc>
                          <a:spcPts val="869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10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869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215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69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1673247" y="7332487"/>
            <a:ext cx="118554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50" spc="-5" dirty="0">
                <a:latin typeface="Tahoma"/>
                <a:cs typeface="Tahoma"/>
              </a:rPr>
              <a:t>Sample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spc="-5" dirty="0">
                <a:latin typeface="Tahoma"/>
                <a:cs typeface="Tahoma"/>
              </a:rPr>
              <a:t>failure </a:t>
            </a:r>
            <a:r>
              <a:rPr sz="1450" spc="-434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count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5" dirty="0">
                <a:latin typeface="Tahoma"/>
                <a:cs typeface="Tahoma"/>
              </a:rPr>
              <a:t>data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38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27184" y="4388933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3688079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20" dirty="0"/>
              <a:t>What</a:t>
            </a:r>
            <a:r>
              <a:rPr spc="-150" dirty="0"/>
              <a:t> </a:t>
            </a:r>
            <a:r>
              <a:rPr spc="160" dirty="0"/>
              <a:t>Affects</a:t>
            </a:r>
            <a:r>
              <a:rPr spc="-135" dirty="0"/>
              <a:t> </a:t>
            </a:r>
            <a:r>
              <a:rPr spc="140" dirty="0"/>
              <a:t>Software?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293987"/>
            <a:ext cx="1992630" cy="5270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29235" indent="-217170">
              <a:lnSpc>
                <a:spcPct val="100000"/>
              </a:lnSpc>
              <a:spcBef>
                <a:spcPts val="11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b="1" dirty="0">
                <a:solidFill>
                  <a:srgbClr val="008000"/>
                </a:solidFill>
                <a:latin typeface="Times New Roman"/>
                <a:cs typeface="Times New Roman"/>
              </a:rPr>
              <a:t>Time:</a:t>
            </a:r>
            <a:endParaRPr sz="175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SzPct val="53333"/>
              <a:buFont typeface="Wingdings"/>
              <a:buChar char=""/>
              <a:tabLst>
                <a:tab pos="481330" algn="l"/>
              </a:tabLst>
            </a:pPr>
            <a:r>
              <a:rPr sz="1500" dirty="0">
                <a:latin typeface="Times New Roman"/>
                <a:cs typeface="Times New Roman"/>
              </a:rPr>
              <a:t>Meeting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project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7568" y="1749013"/>
            <a:ext cx="2303145" cy="2221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Times New Roman"/>
                <a:cs typeface="Times New Roman"/>
              </a:rPr>
              <a:t>deadline.</a:t>
            </a:r>
            <a:endParaRPr sz="1500">
              <a:latin typeface="Times New Roman"/>
              <a:cs typeface="Times New Roman"/>
            </a:endParaRPr>
          </a:p>
          <a:p>
            <a:pPr marL="480695" marR="43180" indent="-180975">
              <a:lnSpc>
                <a:spcPts val="1450"/>
              </a:lnSpc>
              <a:spcBef>
                <a:spcPts val="355"/>
              </a:spcBef>
              <a:buClr>
                <a:srgbClr val="FF0000"/>
              </a:buClr>
              <a:buSzPct val="53333"/>
              <a:buFont typeface="Wingdings"/>
              <a:buChar char=""/>
              <a:tabLst>
                <a:tab pos="481330" algn="l"/>
              </a:tabLst>
            </a:pPr>
            <a:r>
              <a:rPr sz="1500" dirty="0">
                <a:latin typeface="Times New Roman"/>
                <a:cs typeface="Times New Roman"/>
              </a:rPr>
              <a:t>Reaching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market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at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right</a:t>
            </a:r>
            <a:r>
              <a:rPr sz="1500" dirty="0">
                <a:latin typeface="Times New Roman"/>
                <a:cs typeface="Times New Roman"/>
              </a:rPr>
              <a:t> time.</a:t>
            </a:r>
            <a:endParaRPr sz="1500">
              <a:latin typeface="Times New Roman"/>
              <a:cs typeface="Times New Roman"/>
            </a:endParaRPr>
          </a:p>
          <a:p>
            <a:pPr marL="229235" indent="-217170"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Cost:</a:t>
            </a:r>
            <a:endParaRPr sz="1750">
              <a:latin typeface="Times New Roman"/>
              <a:cs typeface="Times New Roman"/>
            </a:endParaRPr>
          </a:p>
          <a:p>
            <a:pPr marL="480695" marR="5080" lvl="1" indent="-180975">
              <a:lnSpc>
                <a:spcPts val="1450"/>
              </a:lnSpc>
              <a:spcBef>
                <a:spcPts val="365"/>
              </a:spcBef>
              <a:buClr>
                <a:srgbClr val="FF0000"/>
              </a:buClr>
              <a:buSzPct val="53333"/>
              <a:buFont typeface="Wingdings"/>
              <a:buChar char=""/>
              <a:tabLst>
                <a:tab pos="481330" algn="l"/>
              </a:tabLst>
            </a:pPr>
            <a:r>
              <a:rPr sz="1500" dirty="0">
                <a:latin typeface="Times New Roman"/>
                <a:cs typeface="Times New Roman"/>
              </a:rPr>
              <a:t>Meeting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anticipated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project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costs.</a:t>
            </a:r>
            <a:endParaRPr sz="1500">
              <a:latin typeface="Times New Roman"/>
              <a:cs typeface="Times New Roman"/>
            </a:endParaRPr>
          </a:p>
          <a:p>
            <a:pPr marL="229235" indent="-217170"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Quality:</a:t>
            </a:r>
            <a:endParaRPr sz="1750">
              <a:latin typeface="Times New Roman"/>
              <a:cs typeface="Times New Roman"/>
            </a:endParaRPr>
          </a:p>
          <a:p>
            <a:pPr marL="480695" marR="90170" lvl="1" indent="-180975">
              <a:lnSpc>
                <a:spcPts val="1450"/>
              </a:lnSpc>
              <a:spcBef>
                <a:spcPts val="365"/>
              </a:spcBef>
              <a:buClr>
                <a:srgbClr val="FF0000"/>
              </a:buClr>
              <a:buSzPct val="53333"/>
              <a:buFont typeface="Wingdings"/>
              <a:buChar char=""/>
              <a:tabLst>
                <a:tab pos="481330" algn="l"/>
              </a:tabLst>
            </a:pPr>
            <a:r>
              <a:rPr sz="1500" spc="5" dirty="0">
                <a:latin typeface="Times New Roman"/>
                <a:cs typeface="Times New Roman"/>
              </a:rPr>
              <a:t>Working </a:t>
            </a:r>
            <a:r>
              <a:rPr sz="1500" dirty="0">
                <a:latin typeface="Times New Roman"/>
                <a:cs typeface="Times New Roman"/>
              </a:rPr>
              <a:t>fine for the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designated </a:t>
            </a:r>
            <a:r>
              <a:rPr sz="1500" dirty="0">
                <a:latin typeface="Times New Roman"/>
                <a:cs typeface="Times New Roman"/>
              </a:rPr>
              <a:t>period on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designated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system.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8440" y="1560118"/>
            <a:ext cx="2730144" cy="236743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933307" y="1750933"/>
            <a:ext cx="71755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dirty="0">
                <a:latin typeface="Tahoma"/>
                <a:cs typeface="Tahoma"/>
              </a:rPr>
              <a:t>Quality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3729" y="2522749"/>
            <a:ext cx="45085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5" dirty="0">
                <a:latin typeface="Tahoma"/>
                <a:cs typeface="Tahoma"/>
              </a:rPr>
              <a:t>Co</a:t>
            </a:r>
            <a:r>
              <a:rPr sz="1500" b="1" spc="-5" dirty="0">
                <a:latin typeface="Tahoma"/>
                <a:cs typeface="Tahoma"/>
              </a:rPr>
              <a:t>s</a:t>
            </a:r>
            <a:r>
              <a:rPr sz="1500" b="1" dirty="0">
                <a:latin typeface="Tahoma"/>
                <a:cs typeface="Tahoma"/>
              </a:rPr>
              <a:t>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6717" y="2522749"/>
            <a:ext cx="495934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dirty="0">
                <a:latin typeface="Tahoma"/>
                <a:cs typeface="Tahoma"/>
              </a:rPr>
              <a:t>Time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99564" y="3505760"/>
            <a:ext cx="51435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15" dirty="0">
                <a:latin typeface="Tahoma"/>
                <a:cs typeface="Tahoma"/>
              </a:rPr>
              <a:t>P</a:t>
            </a:r>
            <a:r>
              <a:rPr sz="1100" b="1" spc="25" dirty="0">
                <a:latin typeface="Tahoma"/>
                <a:cs typeface="Tahoma"/>
              </a:rPr>
              <a:t>e</a:t>
            </a:r>
            <a:r>
              <a:rPr sz="1100" b="1" spc="15" dirty="0">
                <a:latin typeface="Tahoma"/>
                <a:cs typeface="Tahoma"/>
              </a:rPr>
              <a:t>opl</a:t>
            </a:r>
            <a:r>
              <a:rPr sz="1100" b="1" spc="20" dirty="0"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55531" y="3505760"/>
            <a:ext cx="855344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15" dirty="0">
                <a:latin typeface="Tahoma"/>
                <a:cs typeface="Tahoma"/>
              </a:rPr>
              <a:t>Technology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14" name="object 14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617568" y="5675357"/>
            <a:ext cx="4973320" cy="334073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350"/>
              </a:spcBef>
            </a:pPr>
            <a:r>
              <a:rPr sz="2500" spc="120" dirty="0">
                <a:solidFill>
                  <a:srgbClr val="33339A"/>
                </a:solidFill>
                <a:latin typeface="Arial MT"/>
                <a:cs typeface="Arial MT"/>
              </a:rPr>
              <a:t>What</a:t>
            </a:r>
            <a:r>
              <a:rPr sz="2500" spc="-15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60" dirty="0">
                <a:solidFill>
                  <a:srgbClr val="33339A"/>
                </a:solidFill>
                <a:latin typeface="Arial MT"/>
                <a:cs typeface="Arial MT"/>
              </a:rPr>
              <a:t>Affects</a:t>
            </a:r>
            <a:r>
              <a:rPr sz="2500" spc="-13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55" dirty="0">
                <a:solidFill>
                  <a:srgbClr val="33339A"/>
                </a:solidFill>
                <a:latin typeface="Arial MT"/>
                <a:cs typeface="Arial MT"/>
              </a:rPr>
              <a:t>Software</a:t>
            </a:r>
            <a:r>
              <a:rPr sz="2500" spc="-13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20" dirty="0">
                <a:solidFill>
                  <a:srgbClr val="33339A"/>
                </a:solidFill>
                <a:latin typeface="Arial MT"/>
                <a:cs typeface="Arial MT"/>
              </a:rPr>
              <a:t>Quality?</a:t>
            </a:r>
            <a:endParaRPr sz="2500">
              <a:latin typeface="Arial MT"/>
              <a:cs typeface="Arial MT"/>
            </a:endParaRPr>
          </a:p>
          <a:p>
            <a:pPr marL="229235" indent="-217170">
              <a:lnSpc>
                <a:spcPct val="100000"/>
              </a:lnSpc>
              <a:spcBef>
                <a:spcPts val="99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Delivery</a:t>
            </a:r>
            <a:r>
              <a:rPr sz="2000" b="1" spc="-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Date:</a:t>
            </a:r>
            <a:endParaRPr sz="200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81330" algn="l"/>
              </a:tabLst>
            </a:pPr>
            <a:r>
              <a:rPr sz="1750" spc="5" dirty="0">
                <a:latin typeface="Times New Roman"/>
                <a:cs typeface="Times New Roman"/>
              </a:rPr>
              <a:t>Meeting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the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project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deadline.</a:t>
            </a:r>
            <a:endParaRPr sz="175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81330" algn="l"/>
              </a:tabLst>
            </a:pPr>
            <a:r>
              <a:rPr sz="1750" spc="5" dirty="0">
                <a:latin typeface="Times New Roman"/>
                <a:cs typeface="Times New Roman"/>
              </a:rPr>
              <a:t>Reaching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the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market </a:t>
            </a:r>
            <a:r>
              <a:rPr sz="1750" spc="5" dirty="0">
                <a:latin typeface="Times New Roman"/>
                <a:cs typeface="Times New Roman"/>
              </a:rPr>
              <a:t>at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the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right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time.</a:t>
            </a:r>
            <a:endParaRPr sz="1750">
              <a:latin typeface="Times New Roman"/>
              <a:cs typeface="Times New Roman"/>
            </a:endParaRPr>
          </a:p>
          <a:p>
            <a:pPr marL="229235" indent="-217170">
              <a:lnSpc>
                <a:spcPct val="100000"/>
              </a:lnSpc>
              <a:spcBef>
                <a:spcPts val="25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Cost:</a:t>
            </a:r>
            <a:endParaRPr sz="200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81330" algn="l"/>
              </a:tabLst>
            </a:pPr>
            <a:r>
              <a:rPr sz="1750" spc="5" dirty="0">
                <a:latin typeface="Times New Roman"/>
                <a:cs typeface="Times New Roman"/>
              </a:rPr>
              <a:t>Meeting</a:t>
            </a:r>
            <a:r>
              <a:rPr sz="1750" spc="-8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anticipated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project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costs.</a:t>
            </a:r>
            <a:endParaRPr sz="1750">
              <a:latin typeface="Times New Roman"/>
              <a:cs typeface="Times New Roman"/>
            </a:endParaRPr>
          </a:p>
          <a:p>
            <a:pPr marL="229235" indent="-217170">
              <a:lnSpc>
                <a:spcPct val="100000"/>
              </a:lnSpc>
              <a:spcBef>
                <a:spcPts val="25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Performance:</a:t>
            </a:r>
            <a:endParaRPr sz="2000">
              <a:latin typeface="Times New Roman"/>
              <a:cs typeface="Times New Roman"/>
            </a:endParaRPr>
          </a:p>
          <a:p>
            <a:pPr marL="480695" marR="308610" lvl="1" indent="-180975">
              <a:lnSpc>
                <a:spcPts val="1900"/>
              </a:lnSpc>
              <a:spcBef>
                <a:spcPts val="470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81330" algn="l"/>
              </a:tabLst>
            </a:pPr>
            <a:r>
              <a:rPr sz="1750" spc="5" dirty="0">
                <a:latin typeface="Times New Roman"/>
                <a:cs typeface="Times New Roman"/>
              </a:rPr>
              <a:t>Working </a:t>
            </a:r>
            <a:r>
              <a:rPr sz="1750" spc="10" dirty="0">
                <a:latin typeface="Times New Roman"/>
                <a:cs typeface="Times New Roman"/>
              </a:rPr>
              <a:t>fine for the designated period on 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designated </a:t>
            </a:r>
            <a:r>
              <a:rPr sz="1750" dirty="0">
                <a:latin typeface="Times New Roman"/>
                <a:cs typeface="Times New Roman"/>
              </a:rPr>
              <a:t>system, i.e., </a:t>
            </a:r>
            <a:r>
              <a:rPr sz="1750" spc="5" dirty="0">
                <a:latin typeface="Times New Roman"/>
                <a:cs typeface="Times New Roman"/>
              </a:rPr>
              <a:t>reliability, </a:t>
            </a:r>
            <a:r>
              <a:rPr sz="1750" dirty="0">
                <a:latin typeface="Times New Roman"/>
                <a:cs typeface="Times New Roman"/>
              </a:rPr>
              <a:t>availability,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etc.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27184" y="9429134"/>
            <a:ext cx="10541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dirty="0">
                <a:latin typeface="Times New Roman"/>
                <a:cs typeface="Times New Roman"/>
              </a:rPr>
              <a:t>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39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257238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275205" algn="l"/>
              </a:tabLst>
            </a:pPr>
            <a:r>
              <a:rPr spc="145" dirty="0"/>
              <a:t>U</a:t>
            </a:r>
            <a:r>
              <a:rPr spc="110" dirty="0"/>
              <a:t>s</a:t>
            </a:r>
            <a:r>
              <a:rPr spc="120" dirty="0"/>
              <a:t>i</a:t>
            </a:r>
            <a:r>
              <a:rPr spc="130" dirty="0"/>
              <a:t>n</a:t>
            </a:r>
            <a:r>
              <a:rPr spc="185" dirty="0"/>
              <a:t>g</a:t>
            </a:r>
            <a:r>
              <a:rPr spc="-130" dirty="0"/>
              <a:t> </a:t>
            </a:r>
            <a:r>
              <a:rPr spc="60" dirty="0"/>
              <a:t>CASR</a:t>
            </a:r>
            <a:r>
              <a:rPr spc="45" dirty="0"/>
              <a:t>E</a:t>
            </a:r>
            <a:r>
              <a:rPr dirty="0"/>
              <a:t>	</a:t>
            </a:r>
            <a:r>
              <a:rPr spc="70" dirty="0"/>
              <a:t>/2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5" y="1285540"/>
            <a:ext cx="4594860" cy="217614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600"/>
              </a:spcBef>
              <a:buAutoNum type="arabicPeriod" startAt="2"/>
              <a:tabLst>
                <a:tab pos="378460" algn="l"/>
                <a:tab pos="379095" algn="l"/>
              </a:tabLst>
            </a:pPr>
            <a:r>
              <a:rPr sz="2000" spc="5" dirty="0">
                <a:latin typeface="Times New Roman"/>
                <a:cs typeface="Times New Roman"/>
              </a:rPr>
              <a:t>Read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endParaRPr sz="2000">
              <a:latin typeface="Times New Roman"/>
              <a:cs typeface="Times New Roman"/>
            </a:endParaRPr>
          </a:p>
          <a:p>
            <a:pPr marL="379095" marR="5080" indent="-367030">
              <a:lnSpc>
                <a:spcPct val="100800"/>
              </a:lnSpc>
              <a:spcBef>
                <a:spcPts val="480"/>
              </a:spcBef>
              <a:buAutoNum type="arabicPeriod" startAt="2"/>
              <a:tabLst>
                <a:tab pos="378460" algn="l"/>
                <a:tab pos="379095" algn="l"/>
              </a:tabLst>
            </a:pPr>
            <a:r>
              <a:rPr sz="2000" dirty="0">
                <a:latin typeface="Times New Roman"/>
                <a:cs typeface="Times New Roman"/>
              </a:rPr>
              <a:t>Normalize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multiplying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failure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intensity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objective </a:t>
            </a:r>
            <a:r>
              <a:rPr sz="2000" spc="5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Symbol"/>
                <a:cs typeface="Symbol"/>
              </a:rPr>
              <a:t></a:t>
            </a:r>
            <a:r>
              <a:rPr sz="1050" spc="5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505"/>
              </a:spcBef>
              <a:buAutoNum type="arabicPeriod" startAt="2"/>
              <a:tabLst>
                <a:tab pos="378460" algn="l"/>
                <a:tab pos="379095" algn="l"/>
              </a:tabLst>
            </a:pPr>
            <a:r>
              <a:rPr sz="2000" dirty="0">
                <a:latin typeface="Times New Roman"/>
                <a:cs typeface="Times New Roman"/>
              </a:rPr>
              <a:t>Select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 range</a:t>
            </a:r>
            <a:endParaRPr sz="20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505"/>
              </a:spcBef>
              <a:buAutoNum type="arabicPeriod" startAt="2"/>
              <a:tabLst>
                <a:tab pos="378460" algn="l"/>
                <a:tab pos="379095" algn="l"/>
              </a:tabLst>
            </a:pPr>
            <a:r>
              <a:rPr sz="2000" dirty="0">
                <a:latin typeface="Times New Roman"/>
                <a:cs typeface="Times New Roman"/>
              </a:rPr>
              <a:t>Select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model(s)</a:t>
            </a:r>
            <a:endParaRPr sz="20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500"/>
              </a:spcBef>
              <a:buAutoNum type="arabicPeriod" startAt="2"/>
              <a:tabLst>
                <a:tab pos="378460" algn="l"/>
                <a:tab pos="379095" algn="l"/>
              </a:tabLst>
            </a:pPr>
            <a:r>
              <a:rPr sz="2000" spc="5" dirty="0">
                <a:latin typeface="Times New Roman"/>
                <a:cs typeface="Times New Roman"/>
              </a:rPr>
              <a:t>View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interpret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50498" y="3666299"/>
            <a:ext cx="1505585" cy="311150"/>
            <a:chOff x="4550498" y="3666299"/>
            <a:chExt cx="1505585" cy="311150"/>
          </a:xfrm>
        </p:grpSpPr>
        <p:sp>
          <p:nvSpPr>
            <p:cNvPr id="7" name="object 7"/>
            <p:cNvSpPr/>
            <p:nvPr/>
          </p:nvSpPr>
          <p:spPr>
            <a:xfrm>
              <a:off x="4558182" y="3675887"/>
              <a:ext cx="1488440" cy="294005"/>
            </a:xfrm>
            <a:custGeom>
              <a:avLst/>
              <a:gdLst/>
              <a:ahLst/>
              <a:cxnLst/>
              <a:rect l="l" t="t" r="r" b="b"/>
              <a:pathLst>
                <a:path w="1488439" h="294004">
                  <a:moveTo>
                    <a:pt x="1487957" y="0"/>
                  </a:moveTo>
                  <a:lnTo>
                    <a:pt x="0" y="0"/>
                  </a:lnTo>
                  <a:lnTo>
                    <a:pt x="0" y="293750"/>
                  </a:lnTo>
                  <a:lnTo>
                    <a:pt x="1487957" y="293750"/>
                  </a:lnTo>
                  <a:lnTo>
                    <a:pt x="1487957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0498" y="3666299"/>
              <a:ext cx="1505585" cy="311150"/>
            </a:xfrm>
            <a:custGeom>
              <a:avLst/>
              <a:gdLst/>
              <a:ahLst/>
              <a:cxnLst/>
              <a:rect l="l" t="t" r="r" b="b"/>
              <a:pathLst>
                <a:path w="1505585" h="311150">
                  <a:moveTo>
                    <a:pt x="1505229" y="0"/>
                  </a:moveTo>
                  <a:lnTo>
                    <a:pt x="0" y="0"/>
                  </a:lnTo>
                  <a:lnTo>
                    <a:pt x="0" y="311035"/>
                  </a:lnTo>
                  <a:lnTo>
                    <a:pt x="1505229" y="311035"/>
                  </a:lnTo>
                  <a:lnTo>
                    <a:pt x="1505229" y="303339"/>
                  </a:lnTo>
                  <a:lnTo>
                    <a:pt x="17284" y="303339"/>
                  </a:lnTo>
                  <a:lnTo>
                    <a:pt x="7683" y="293750"/>
                  </a:lnTo>
                  <a:lnTo>
                    <a:pt x="17284" y="293750"/>
                  </a:lnTo>
                  <a:lnTo>
                    <a:pt x="17284" y="19189"/>
                  </a:lnTo>
                  <a:lnTo>
                    <a:pt x="7683" y="19189"/>
                  </a:lnTo>
                  <a:lnTo>
                    <a:pt x="17284" y="9601"/>
                  </a:lnTo>
                  <a:lnTo>
                    <a:pt x="1505229" y="9601"/>
                  </a:lnTo>
                  <a:lnTo>
                    <a:pt x="1505229" y="0"/>
                  </a:lnTo>
                  <a:close/>
                </a:path>
                <a:path w="1505585" h="311150">
                  <a:moveTo>
                    <a:pt x="17284" y="293750"/>
                  </a:moveTo>
                  <a:lnTo>
                    <a:pt x="7683" y="293750"/>
                  </a:lnTo>
                  <a:lnTo>
                    <a:pt x="17284" y="303339"/>
                  </a:lnTo>
                  <a:lnTo>
                    <a:pt x="17284" y="293750"/>
                  </a:lnTo>
                  <a:close/>
                </a:path>
                <a:path w="1505585" h="311150">
                  <a:moveTo>
                    <a:pt x="1487957" y="293750"/>
                  </a:moveTo>
                  <a:lnTo>
                    <a:pt x="17284" y="293750"/>
                  </a:lnTo>
                  <a:lnTo>
                    <a:pt x="17284" y="303339"/>
                  </a:lnTo>
                  <a:lnTo>
                    <a:pt x="1487957" y="303339"/>
                  </a:lnTo>
                  <a:lnTo>
                    <a:pt x="1487957" y="293750"/>
                  </a:lnTo>
                  <a:close/>
                </a:path>
                <a:path w="1505585" h="311150">
                  <a:moveTo>
                    <a:pt x="1487957" y="9601"/>
                  </a:moveTo>
                  <a:lnTo>
                    <a:pt x="1487957" y="303339"/>
                  </a:lnTo>
                  <a:lnTo>
                    <a:pt x="1495640" y="293750"/>
                  </a:lnTo>
                  <a:lnTo>
                    <a:pt x="1505229" y="293750"/>
                  </a:lnTo>
                  <a:lnTo>
                    <a:pt x="1505229" y="19189"/>
                  </a:lnTo>
                  <a:lnTo>
                    <a:pt x="1495640" y="19189"/>
                  </a:lnTo>
                  <a:lnTo>
                    <a:pt x="1487957" y="9601"/>
                  </a:lnTo>
                  <a:close/>
                </a:path>
                <a:path w="1505585" h="311150">
                  <a:moveTo>
                    <a:pt x="1505229" y="293750"/>
                  </a:moveTo>
                  <a:lnTo>
                    <a:pt x="1495640" y="293750"/>
                  </a:lnTo>
                  <a:lnTo>
                    <a:pt x="1487957" y="303339"/>
                  </a:lnTo>
                  <a:lnTo>
                    <a:pt x="1505229" y="303339"/>
                  </a:lnTo>
                  <a:lnTo>
                    <a:pt x="1505229" y="293750"/>
                  </a:lnTo>
                  <a:close/>
                </a:path>
                <a:path w="1505585" h="311150">
                  <a:moveTo>
                    <a:pt x="17284" y="9601"/>
                  </a:moveTo>
                  <a:lnTo>
                    <a:pt x="7683" y="19189"/>
                  </a:lnTo>
                  <a:lnTo>
                    <a:pt x="17284" y="19189"/>
                  </a:lnTo>
                  <a:lnTo>
                    <a:pt x="17284" y="9601"/>
                  </a:lnTo>
                  <a:close/>
                </a:path>
                <a:path w="1505585" h="311150">
                  <a:moveTo>
                    <a:pt x="1487957" y="9601"/>
                  </a:moveTo>
                  <a:lnTo>
                    <a:pt x="17284" y="9601"/>
                  </a:lnTo>
                  <a:lnTo>
                    <a:pt x="17284" y="19189"/>
                  </a:lnTo>
                  <a:lnTo>
                    <a:pt x="1487957" y="19189"/>
                  </a:lnTo>
                  <a:lnTo>
                    <a:pt x="1487957" y="9601"/>
                  </a:lnTo>
                  <a:close/>
                </a:path>
                <a:path w="1505585" h="311150">
                  <a:moveTo>
                    <a:pt x="1505229" y="9601"/>
                  </a:moveTo>
                  <a:lnTo>
                    <a:pt x="1487957" y="9601"/>
                  </a:lnTo>
                  <a:lnTo>
                    <a:pt x="1495640" y="19189"/>
                  </a:lnTo>
                  <a:lnTo>
                    <a:pt x="1505229" y="19189"/>
                  </a:lnTo>
                  <a:lnTo>
                    <a:pt x="1505229" y="96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54340" y="3670934"/>
            <a:ext cx="1496695" cy="302895"/>
          </a:xfrm>
          <a:prstGeom prst="rect">
            <a:avLst/>
          </a:prstGeom>
          <a:ln w="9588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235"/>
              </a:spcBef>
            </a:pPr>
            <a:r>
              <a:rPr sz="145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Run</a:t>
            </a:r>
            <a:r>
              <a:rPr sz="1450" b="1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45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CASRE</a:t>
            </a:r>
            <a:endParaRPr sz="145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11" name="object 11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531171" y="5678721"/>
            <a:ext cx="5030470" cy="298196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325"/>
              </a:spcBef>
            </a:pPr>
            <a:r>
              <a:rPr sz="2500" b="1" spc="70" dirty="0">
                <a:solidFill>
                  <a:srgbClr val="33339A"/>
                </a:solidFill>
                <a:latin typeface="Arial"/>
                <a:cs typeface="Arial"/>
              </a:rPr>
              <a:t>Case</a:t>
            </a:r>
            <a:r>
              <a:rPr sz="2500" b="1" spc="-15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33339A"/>
                </a:solidFill>
                <a:latin typeface="Arial"/>
                <a:cs typeface="Arial"/>
              </a:rPr>
              <a:t>Study</a:t>
            </a:r>
            <a:endParaRPr sz="2500">
              <a:latin typeface="Arial"/>
              <a:cs typeface="Arial"/>
            </a:endParaRPr>
          </a:p>
          <a:p>
            <a:pPr marL="229235" marR="154305" indent="-217170">
              <a:lnSpc>
                <a:spcPct val="100800"/>
              </a:lnSpc>
              <a:spcBef>
                <a:spcPts val="84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Project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X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web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based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application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for accessing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database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using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 browser.</a:t>
            </a:r>
            <a:endParaRPr sz="1750">
              <a:latin typeface="Times New Roman"/>
              <a:cs typeface="Times New Roman"/>
            </a:endParaRPr>
          </a:p>
          <a:p>
            <a:pPr marL="229235" marR="198755" indent="-217170">
              <a:lnSpc>
                <a:spcPct val="100800"/>
              </a:lnSpc>
              <a:spcBef>
                <a:spcPts val="4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This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version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of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software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 </a:t>
            </a:r>
            <a:r>
              <a:rPr sz="1750" dirty="0">
                <a:latin typeface="Times New Roman"/>
                <a:cs typeface="Times New Roman"/>
              </a:rPr>
              <a:t>minor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release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with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changes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to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the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GUI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display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and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data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access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engine.</a:t>
            </a:r>
            <a:endParaRPr sz="1750">
              <a:latin typeface="Times New Roman"/>
              <a:cs typeface="Times New Roman"/>
            </a:endParaRPr>
          </a:p>
          <a:p>
            <a:pPr marL="229235" marR="5080" indent="-217170">
              <a:lnSpc>
                <a:spcPct val="100800"/>
              </a:lnSpc>
              <a:spcBef>
                <a:spcPts val="4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dirty="0">
                <a:latin typeface="Times New Roman"/>
                <a:cs typeface="Times New Roman"/>
              </a:rPr>
              <a:t>Two programmers </a:t>
            </a:r>
            <a:r>
              <a:rPr sz="1750" spc="5" dirty="0">
                <a:latin typeface="Times New Roman"/>
                <a:cs typeface="Times New Roman"/>
              </a:rPr>
              <a:t>were assigned to </a:t>
            </a:r>
            <a:r>
              <a:rPr sz="1750" spc="10" dirty="0">
                <a:latin typeface="Times New Roman"/>
                <a:cs typeface="Times New Roman"/>
              </a:rPr>
              <a:t>the </a:t>
            </a:r>
            <a:r>
              <a:rPr sz="1750" spc="5" dirty="0">
                <a:latin typeface="Times New Roman"/>
                <a:cs typeface="Times New Roman"/>
              </a:rPr>
              <a:t>project. One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programmer</a:t>
            </a:r>
            <a:r>
              <a:rPr sz="1750" spc="5" dirty="0">
                <a:latin typeface="Times New Roman"/>
                <a:cs typeface="Times New Roman"/>
              </a:rPr>
              <a:t> worked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on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GUI,</a:t>
            </a:r>
            <a:r>
              <a:rPr sz="1750" spc="10" dirty="0">
                <a:latin typeface="Times New Roman"/>
                <a:cs typeface="Times New Roman"/>
              </a:rPr>
              <a:t> and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other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on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the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data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access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engine.</a:t>
            </a:r>
            <a:endParaRPr sz="1750">
              <a:latin typeface="Times New Roman"/>
              <a:cs typeface="Times New Roman"/>
            </a:endParaRPr>
          </a:p>
          <a:p>
            <a:pPr marL="229235" indent="-217170">
              <a:lnSpc>
                <a:spcPct val="100000"/>
              </a:lnSpc>
              <a:spcBef>
                <a:spcPts val="44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The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project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took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approximately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4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weeks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to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complete.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40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41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309181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5" dirty="0"/>
              <a:t>Case</a:t>
            </a:r>
            <a:r>
              <a:rPr spc="-135" dirty="0"/>
              <a:t> </a:t>
            </a:r>
            <a:r>
              <a:rPr spc="130" dirty="0"/>
              <a:t>Study</a:t>
            </a:r>
            <a:r>
              <a:rPr spc="-135" dirty="0"/>
              <a:t> </a:t>
            </a:r>
            <a:r>
              <a:rPr spc="140" dirty="0"/>
              <a:t>(contd.)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27168" y="1246758"/>
            <a:ext cx="4900295" cy="24841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29235" indent="-217170">
              <a:lnSpc>
                <a:spcPct val="100000"/>
              </a:lnSpc>
              <a:spcBef>
                <a:spcPts val="3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10" dirty="0">
                <a:latin typeface="Times New Roman"/>
                <a:cs typeface="Times New Roman"/>
              </a:rPr>
              <a:t>A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single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tester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was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assigned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to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project.</a:t>
            </a:r>
            <a:endParaRPr sz="1750">
              <a:latin typeface="Times New Roman"/>
              <a:cs typeface="Times New Roman"/>
            </a:endParaRPr>
          </a:p>
          <a:p>
            <a:pPr marL="229235" marR="132080" indent="-217170">
              <a:lnSpc>
                <a:spcPts val="1900"/>
              </a:lnSpc>
              <a:spcBef>
                <a:spcPts val="4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The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test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phase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was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completed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approximately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25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hours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(3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working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days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or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90,000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seconds).</a:t>
            </a:r>
            <a:endParaRPr sz="1750">
              <a:latin typeface="Times New Roman"/>
              <a:cs typeface="Times New Roman"/>
            </a:endParaRPr>
          </a:p>
          <a:p>
            <a:pPr marL="229235" indent="-217170">
              <a:lnSpc>
                <a:spcPct val="100000"/>
              </a:lnSpc>
              <a:spcBef>
                <a:spcPts val="20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10" dirty="0">
                <a:latin typeface="Times New Roman"/>
                <a:cs typeface="Times New Roman"/>
              </a:rPr>
              <a:t>136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failures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were </a:t>
            </a:r>
            <a:r>
              <a:rPr sz="1750" spc="10" dirty="0">
                <a:latin typeface="Times New Roman"/>
                <a:cs typeface="Times New Roman"/>
              </a:rPr>
              <a:t>discovered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during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testing.</a:t>
            </a:r>
            <a:endParaRPr sz="1750">
              <a:latin typeface="Times New Roman"/>
              <a:cs typeface="Times New Roman"/>
            </a:endParaRPr>
          </a:p>
          <a:p>
            <a:pPr marL="229235" marR="5080" indent="-217170">
              <a:lnSpc>
                <a:spcPts val="1900"/>
              </a:lnSpc>
              <a:spcBef>
                <a:spcPts val="4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10" dirty="0">
                <a:latin typeface="Times New Roman"/>
                <a:cs typeface="Times New Roman"/>
              </a:rPr>
              <a:t>Using the </a:t>
            </a:r>
            <a:r>
              <a:rPr sz="1750" spc="5" dirty="0">
                <a:latin typeface="Times New Roman"/>
                <a:cs typeface="Times New Roman"/>
              </a:rPr>
              <a:t>dates </a:t>
            </a:r>
            <a:r>
              <a:rPr sz="1750" spc="10" dirty="0">
                <a:latin typeface="Times New Roman"/>
                <a:cs typeface="Times New Roman"/>
              </a:rPr>
              <a:t>and </a:t>
            </a:r>
            <a:r>
              <a:rPr sz="1750" dirty="0">
                <a:latin typeface="Times New Roman"/>
                <a:cs typeface="Times New Roman"/>
              </a:rPr>
              <a:t>times </a:t>
            </a:r>
            <a:r>
              <a:rPr sz="1750" spc="5" dirty="0">
                <a:latin typeface="Times New Roman"/>
                <a:cs typeface="Times New Roman"/>
              </a:rPr>
              <a:t>recorded for </a:t>
            </a:r>
            <a:r>
              <a:rPr sz="1750" spc="10" dirty="0">
                <a:latin typeface="Times New Roman"/>
                <a:cs typeface="Times New Roman"/>
              </a:rPr>
              <a:t>the </a:t>
            </a:r>
            <a:r>
              <a:rPr sz="1750" spc="5" dirty="0">
                <a:latin typeface="Times New Roman"/>
                <a:cs typeface="Times New Roman"/>
              </a:rPr>
              <a:t>failures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discovered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during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testing,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“time</a:t>
            </a:r>
            <a:r>
              <a:rPr sz="1750" spc="4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between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failures”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input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file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was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generated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for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CASRE.</a:t>
            </a:r>
            <a:endParaRPr sz="1750">
              <a:latin typeface="Times New Roman"/>
              <a:cs typeface="Times New Roman"/>
            </a:endParaRPr>
          </a:p>
          <a:p>
            <a:pPr marL="229235" indent="-217170">
              <a:lnSpc>
                <a:spcPct val="100000"/>
              </a:lnSpc>
              <a:spcBef>
                <a:spcPts val="2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The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severity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of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all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failures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was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set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to</a:t>
            </a:r>
            <a:endParaRPr sz="175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SzPct val="53333"/>
              <a:buFont typeface="Wingdings"/>
              <a:buChar char=""/>
              <a:tabLst>
                <a:tab pos="481330" algn="l"/>
              </a:tabLst>
            </a:pPr>
            <a:r>
              <a:rPr sz="1500" spc="5" dirty="0">
                <a:latin typeface="Times New Roman"/>
                <a:cs typeface="Times New Roman"/>
              </a:rPr>
              <a:t>1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Low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Severity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7" name="object 7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723165" y="5831092"/>
            <a:ext cx="4255770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b="1" spc="45" dirty="0">
                <a:solidFill>
                  <a:srgbClr val="33339A"/>
                </a:solidFill>
                <a:latin typeface="Arial"/>
                <a:cs typeface="Arial"/>
              </a:rPr>
              <a:t>Time</a:t>
            </a:r>
            <a:r>
              <a:rPr sz="2500" b="1" spc="-14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33339A"/>
                </a:solidFill>
                <a:latin typeface="Arial"/>
                <a:cs typeface="Arial"/>
              </a:rPr>
              <a:t>Between</a:t>
            </a:r>
            <a:r>
              <a:rPr sz="2500" b="1" spc="-1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33339A"/>
                </a:solidFill>
                <a:latin typeface="Arial"/>
                <a:cs typeface="Arial"/>
              </a:rPr>
              <a:t>Failures</a:t>
            </a:r>
            <a:r>
              <a:rPr sz="2500" b="1" spc="-14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33339A"/>
                </a:solidFill>
                <a:latin typeface="Arial"/>
                <a:cs typeface="Arial"/>
              </a:rPr>
              <a:t>Plot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3770" y="6314185"/>
            <a:ext cx="4041038" cy="303734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310598" y="6718633"/>
            <a:ext cx="199390" cy="979169"/>
          </a:xfrm>
          <a:prstGeom prst="rect">
            <a:avLst/>
          </a:prstGeom>
        </p:spPr>
        <p:txBody>
          <a:bodyPr vert="vert270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b="1" spc="15" dirty="0">
                <a:solidFill>
                  <a:srgbClr val="800000"/>
                </a:solidFill>
                <a:latin typeface="Tahoma"/>
                <a:cs typeface="Tahoma"/>
              </a:rPr>
              <a:t>Total</a:t>
            </a:r>
            <a:r>
              <a:rPr sz="1100" b="1" spc="-70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800000"/>
                </a:solidFill>
                <a:latin typeface="Tahoma"/>
                <a:cs typeface="Tahoma"/>
              </a:rPr>
              <a:t>failures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4203" y="8820440"/>
            <a:ext cx="163893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20" dirty="0">
                <a:solidFill>
                  <a:srgbClr val="800000"/>
                </a:solidFill>
                <a:latin typeface="Tahoma"/>
                <a:cs typeface="Tahoma"/>
              </a:rPr>
              <a:t>Time</a:t>
            </a:r>
            <a:r>
              <a:rPr sz="1100" b="1" spc="-50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800000"/>
                </a:solidFill>
                <a:latin typeface="Tahoma"/>
                <a:cs typeface="Tahoma"/>
              </a:rPr>
              <a:t>between</a:t>
            </a:r>
            <a:r>
              <a:rPr sz="1100" b="1" spc="-5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800000"/>
                </a:solidFill>
                <a:latin typeface="Tahoma"/>
                <a:cs typeface="Tahoma"/>
              </a:rPr>
              <a:t>failures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42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43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2399030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P</a:t>
            </a:r>
            <a:r>
              <a:rPr spc="280" dirty="0"/>
              <a:t>r</a:t>
            </a:r>
            <a:r>
              <a:rPr spc="145" dirty="0"/>
              <a:t>o</a:t>
            </a:r>
            <a:r>
              <a:rPr spc="120" dirty="0"/>
              <a:t>j</a:t>
            </a:r>
            <a:r>
              <a:rPr spc="215" dirty="0"/>
              <a:t>ec</a:t>
            </a:r>
            <a:r>
              <a:rPr spc="114" dirty="0"/>
              <a:t>t</a:t>
            </a:r>
            <a:r>
              <a:rPr spc="-125" dirty="0"/>
              <a:t> </a:t>
            </a:r>
            <a:r>
              <a:rPr spc="20" dirty="0"/>
              <a:t>R</a:t>
            </a:r>
            <a:r>
              <a:rPr spc="114" dirty="0"/>
              <a:t>e</a:t>
            </a:r>
            <a:r>
              <a:rPr spc="135" dirty="0"/>
              <a:t>s</a:t>
            </a:r>
            <a:r>
              <a:rPr spc="130" dirty="0"/>
              <a:t>u</a:t>
            </a:r>
            <a:r>
              <a:rPr spc="140" dirty="0"/>
              <a:t>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47744"/>
            <a:ext cx="4615815" cy="2560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9235" marR="5080" indent="-217170" algn="just">
              <a:lnSpc>
                <a:spcPct val="100800"/>
              </a:lnSpc>
              <a:spcBef>
                <a:spcPts val="9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2000" dirty="0">
                <a:latin typeface="Times New Roman"/>
                <a:cs typeface="Times New Roman"/>
              </a:rPr>
              <a:t>In order to </a:t>
            </a:r>
            <a:r>
              <a:rPr sz="2000" spc="-5" dirty="0">
                <a:latin typeface="Times New Roman"/>
                <a:cs typeface="Times New Roman"/>
              </a:rPr>
              <a:t>determine </a:t>
            </a:r>
            <a:r>
              <a:rPr sz="2000" spc="5" dirty="0">
                <a:latin typeface="Times New Roman"/>
                <a:cs typeface="Times New Roman"/>
              </a:rPr>
              <a:t>which </a:t>
            </a:r>
            <a:r>
              <a:rPr sz="2000" spc="-5" dirty="0">
                <a:latin typeface="Times New Roman"/>
                <a:cs typeface="Times New Roman"/>
              </a:rPr>
              <a:t>models </a:t>
            </a:r>
            <a:r>
              <a:rPr sz="2000" spc="5" dirty="0">
                <a:latin typeface="Times New Roman"/>
                <a:cs typeface="Times New Roman"/>
              </a:rPr>
              <a:t>would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 the best fit for the project data, 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were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</a:t>
            </a:r>
            <a:endParaRPr sz="200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450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81330" algn="l"/>
              </a:tabLst>
            </a:pPr>
            <a:r>
              <a:rPr sz="1750" dirty="0">
                <a:latin typeface="Times New Roman"/>
                <a:cs typeface="Times New Roman"/>
              </a:rPr>
              <a:t>Geometric</a:t>
            </a:r>
            <a:endParaRPr sz="175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440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81330" algn="l"/>
              </a:tabLst>
            </a:pPr>
            <a:r>
              <a:rPr sz="1750" spc="5" dirty="0">
                <a:latin typeface="Times New Roman"/>
                <a:cs typeface="Times New Roman"/>
              </a:rPr>
              <a:t>Jelinski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-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Moranda</a:t>
            </a:r>
            <a:endParaRPr sz="175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440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81330" algn="l"/>
              </a:tabLst>
            </a:pPr>
            <a:r>
              <a:rPr sz="1750" spc="5" dirty="0">
                <a:latin typeface="Times New Roman"/>
                <a:cs typeface="Times New Roman"/>
              </a:rPr>
              <a:t>Littlewood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-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Verrall</a:t>
            </a:r>
            <a:endParaRPr sz="175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440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81330" algn="l"/>
              </a:tabLst>
            </a:pPr>
            <a:r>
              <a:rPr sz="1750" spc="10" dirty="0">
                <a:latin typeface="Times New Roman"/>
                <a:cs typeface="Times New Roman"/>
              </a:rPr>
              <a:t>Musa</a:t>
            </a:r>
            <a:r>
              <a:rPr sz="1750" spc="-8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Basic</a:t>
            </a:r>
            <a:endParaRPr sz="175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440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81330" algn="l"/>
              </a:tabLst>
            </a:pPr>
            <a:r>
              <a:rPr sz="1750" spc="10" dirty="0">
                <a:latin typeface="Times New Roman"/>
                <a:cs typeface="Times New Roman"/>
              </a:rPr>
              <a:t>Musa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-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Okumoto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7" name="object 7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723165" y="5831092"/>
            <a:ext cx="3213100" cy="1052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b="1" spc="25" dirty="0">
                <a:solidFill>
                  <a:srgbClr val="33339A"/>
                </a:solidFill>
                <a:latin typeface="Arial"/>
                <a:cs typeface="Arial"/>
              </a:rPr>
              <a:t>Goodness</a:t>
            </a:r>
            <a:r>
              <a:rPr sz="2500" b="1" spc="-14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10" dirty="0">
                <a:solidFill>
                  <a:srgbClr val="33339A"/>
                </a:solidFill>
                <a:latin typeface="Arial"/>
                <a:cs typeface="Arial"/>
              </a:rPr>
              <a:t>of</a:t>
            </a:r>
            <a:r>
              <a:rPr sz="2500" b="1" spc="-10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33339A"/>
                </a:solidFill>
                <a:latin typeface="Arial"/>
                <a:cs typeface="Arial"/>
              </a:rPr>
              <a:t>Fit</a:t>
            </a:r>
            <a:r>
              <a:rPr sz="2500" b="1" spc="-13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33339A"/>
                </a:solidFill>
                <a:latin typeface="Arial"/>
                <a:cs typeface="Arial"/>
              </a:rPr>
              <a:t>Test</a:t>
            </a:r>
            <a:endParaRPr sz="2500">
              <a:latin typeface="Arial"/>
              <a:cs typeface="Arial"/>
            </a:endParaRPr>
          </a:p>
          <a:p>
            <a:pPr marL="741680" marR="335280" indent="-576580">
              <a:lnSpc>
                <a:spcPct val="100800"/>
              </a:lnSpc>
              <a:spcBef>
                <a:spcPts val="1430"/>
              </a:spcBef>
            </a:pPr>
            <a:r>
              <a:rPr sz="1500" dirty="0">
                <a:latin typeface="Times New Roman"/>
                <a:cs typeface="Times New Roman"/>
              </a:rPr>
              <a:t>On Graphic display window </a:t>
            </a:r>
            <a:r>
              <a:rPr sz="1500" spc="-5" dirty="0">
                <a:latin typeface="Times New Roman"/>
                <a:cs typeface="Times New Roman"/>
              </a:rPr>
              <a:t>select: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Display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Wingdings"/>
                <a:cs typeface="Wingdings"/>
              </a:rPr>
              <a:t>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Goodness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fit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4075" y="5026952"/>
            <a:ext cx="6464300" cy="5024755"/>
            <a:chOff x="654075" y="5026952"/>
            <a:chExt cx="6464300" cy="502475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5543" y="6995756"/>
              <a:ext cx="4083710" cy="18700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54799" y="5027675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44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45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352869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0" dirty="0"/>
              <a:t>CASRE</a:t>
            </a:r>
            <a:r>
              <a:rPr spc="-140" dirty="0"/>
              <a:t> </a:t>
            </a:r>
            <a:r>
              <a:rPr spc="120" dirty="0"/>
              <a:t>Model</a:t>
            </a:r>
            <a:r>
              <a:rPr spc="-150" dirty="0"/>
              <a:t> </a:t>
            </a:r>
            <a:r>
              <a:rPr spc="130" dirty="0"/>
              <a:t>Ranking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76761" y="1374624"/>
            <a:ext cx="4349115" cy="7169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Graphic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display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window</a:t>
            </a:r>
            <a:r>
              <a:rPr sz="1500" spc="-5" dirty="0">
                <a:latin typeface="Times New Roman"/>
                <a:cs typeface="Times New Roman"/>
              </a:rPr>
              <a:t> select:</a:t>
            </a:r>
            <a:endParaRPr sz="1500">
              <a:latin typeface="Times New Roman"/>
              <a:cs typeface="Times New Roman"/>
            </a:endParaRPr>
          </a:p>
          <a:p>
            <a:pPr marL="58864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Times New Roman"/>
                <a:cs typeface="Times New Roman"/>
              </a:rPr>
              <a:t>Display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Wingdings"/>
                <a:cs typeface="Wingdings"/>
              </a:rPr>
              <a:t></a:t>
            </a:r>
            <a:r>
              <a:rPr sz="1500" dirty="0">
                <a:latin typeface="Times New Roman"/>
                <a:cs typeface="Times New Roman"/>
              </a:rPr>
              <a:t> Model</a:t>
            </a:r>
            <a:r>
              <a:rPr sz="1500" spc="-5" dirty="0">
                <a:latin typeface="Times New Roman"/>
                <a:cs typeface="Times New Roman"/>
              </a:rPr>
              <a:t> rankings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Wingdings"/>
                <a:cs typeface="Wingdings"/>
              </a:rPr>
              <a:t>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Rank summary </a:t>
            </a:r>
            <a:r>
              <a:rPr sz="1500" spc="-5" dirty="0">
                <a:latin typeface="Times New Roman"/>
                <a:cs typeface="Times New Roman"/>
              </a:rPr>
              <a:t>or</a:t>
            </a:r>
            <a:endParaRPr sz="1500">
              <a:latin typeface="Times New Roman"/>
              <a:cs typeface="Times New Roman"/>
            </a:endParaRPr>
          </a:p>
          <a:p>
            <a:pPr marL="2986405">
              <a:lnSpc>
                <a:spcPct val="100000"/>
              </a:lnSpc>
              <a:spcBef>
                <a:spcPts val="15"/>
              </a:spcBef>
            </a:pPr>
            <a:r>
              <a:rPr sz="1500" spc="5" dirty="0">
                <a:latin typeface="Times New Roman"/>
                <a:cs typeface="Times New Roman"/>
              </a:rPr>
              <a:t>Rank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details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7461" y="3309188"/>
              <a:ext cx="4580978" cy="8850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7114" y="2109215"/>
              <a:ext cx="2812719" cy="11596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723165" y="5831092"/>
            <a:ext cx="3145790" cy="1052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b="1" spc="25" dirty="0">
                <a:solidFill>
                  <a:srgbClr val="33339A"/>
                </a:solidFill>
                <a:latin typeface="Arial"/>
                <a:cs typeface="Arial"/>
              </a:rPr>
              <a:t>Display</a:t>
            </a:r>
            <a:r>
              <a:rPr sz="2500" b="1" spc="-16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15" dirty="0">
                <a:solidFill>
                  <a:srgbClr val="33339A"/>
                </a:solidFill>
                <a:latin typeface="Arial"/>
                <a:cs typeface="Arial"/>
              </a:rPr>
              <a:t>Resuls</a:t>
            </a:r>
            <a:endParaRPr sz="2500">
              <a:latin typeface="Arial"/>
              <a:cs typeface="Arial"/>
            </a:endParaRPr>
          </a:p>
          <a:p>
            <a:pPr marL="741680" marR="5080" indent="-576580">
              <a:lnSpc>
                <a:spcPct val="100800"/>
              </a:lnSpc>
              <a:spcBef>
                <a:spcPts val="1430"/>
              </a:spcBef>
            </a:pPr>
            <a:r>
              <a:rPr sz="1500" dirty="0">
                <a:latin typeface="Times New Roman"/>
                <a:cs typeface="Times New Roman"/>
              </a:rPr>
              <a:t>On Graphic display window </a:t>
            </a:r>
            <a:r>
              <a:rPr sz="1500" spc="-5" dirty="0">
                <a:latin typeface="Times New Roman"/>
                <a:cs typeface="Times New Roman"/>
              </a:rPr>
              <a:t>select: </a:t>
            </a:r>
            <a:r>
              <a:rPr sz="1500" dirty="0">
                <a:latin typeface="Times New Roman"/>
                <a:cs typeface="Times New Roman"/>
              </a:rPr>
              <a:t> Results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Wingdings"/>
                <a:cs typeface="Wingdings"/>
              </a:rPr>
              <a:t>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Select</a:t>
            </a:r>
            <a:r>
              <a:rPr sz="1500" dirty="0">
                <a:latin typeface="Times New Roman"/>
                <a:cs typeface="Times New Roman"/>
              </a:rPr>
              <a:t> model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results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54250" y="6949668"/>
            <a:ext cx="3526929" cy="209466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026516" y="9091152"/>
            <a:ext cx="314642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Times New Roman"/>
                <a:cs typeface="Times New Roman"/>
              </a:rPr>
              <a:t>Only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3</a:t>
            </a:r>
            <a:r>
              <a:rPr sz="1500" spc="-5" dirty="0">
                <a:latin typeface="Times New Roman"/>
                <a:cs typeface="Times New Roman"/>
              </a:rPr>
              <a:t> graphs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can </a:t>
            </a:r>
            <a:r>
              <a:rPr sz="1500" spc="5" dirty="0">
                <a:latin typeface="Times New Roman"/>
                <a:cs typeface="Times New Roman"/>
              </a:rPr>
              <a:t>be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displayed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time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46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47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443928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20" dirty="0"/>
              <a:t>Display:</a:t>
            </a:r>
            <a:r>
              <a:rPr spc="-145" dirty="0"/>
              <a:t> </a:t>
            </a:r>
            <a:r>
              <a:rPr spc="125" dirty="0"/>
              <a:t>Cumulative</a:t>
            </a:r>
            <a:r>
              <a:rPr spc="-140" dirty="0"/>
              <a:t> </a:t>
            </a:r>
            <a:r>
              <a:rPr spc="125" dirty="0"/>
              <a:t>Failures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8484" y="1339329"/>
            <a:ext cx="3695166" cy="285494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49808" y="3667034"/>
            <a:ext cx="163893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20" dirty="0">
                <a:solidFill>
                  <a:srgbClr val="800000"/>
                </a:solidFill>
                <a:latin typeface="Tahoma"/>
                <a:cs typeface="Tahoma"/>
              </a:rPr>
              <a:t>Time</a:t>
            </a:r>
            <a:r>
              <a:rPr sz="1100" b="1" spc="-50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800000"/>
                </a:solidFill>
                <a:latin typeface="Tahoma"/>
                <a:cs typeface="Tahoma"/>
              </a:rPr>
              <a:t>between</a:t>
            </a:r>
            <a:r>
              <a:rPr sz="1100" b="1" spc="-5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800000"/>
                </a:solidFill>
                <a:latin typeface="Tahoma"/>
                <a:cs typeface="Tahoma"/>
              </a:rPr>
              <a:t>failures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0754" y="1695782"/>
            <a:ext cx="199390" cy="979169"/>
          </a:xfrm>
          <a:prstGeom prst="rect">
            <a:avLst/>
          </a:prstGeom>
        </p:spPr>
        <p:txBody>
          <a:bodyPr vert="vert270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b="1" spc="15" dirty="0">
                <a:solidFill>
                  <a:srgbClr val="800000"/>
                </a:solidFill>
                <a:latin typeface="Tahoma"/>
                <a:cs typeface="Tahoma"/>
              </a:rPr>
              <a:t>Total</a:t>
            </a:r>
            <a:r>
              <a:rPr sz="1100" b="1" spc="-70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800000"/>
                </a:solidFill>
                <a:latin typeface="Tahoma"/>
                <a:cs typeface="Tahoma"/>
              </a:rPr>
              <a:t>failures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9" name="object 9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723165" y="5869490"/>
            <a:ext cx="4410710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105" dirty="0">
                <a:solidFill>
                  <a:srgbClr val="33339A"/>
                </a:solidFill>
                <a:latin typeface="Arial MT"/>
                <a:cs typeface="Arial MT"/>
              </a:rPr>
              <a:t>Display:</a:t>
            </a:r>
            <a:r>
              <a:rPr sz="2250" spc="-1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250" spc="110" dirty="0">
                <a:solidFill>
                  <a:srgbClr val="33339A"/>
                </a:solidFill>
                <a:latin typeface="Arial MT"/>
                <a:cs typeface="Arial MT"/>
              </a:rPr>
              <a:t>Time</a:t>
            </a:r>
            <a:r>
              <a:rPr sz="2250" spc="-1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250" spc="135" dirty="0">
                <a:solidFill>
                  <a:srgbClr val="33339A"/>
                </a:solidFill>
                <a:latin typeface="Arial MT"/>
                <a:cs typeface="Arial MT"/>
              </a:rPr>
              <a:t>Between</a:t>
            </a:r>
            <a:r>
              <a:rPr sz="2250" spc="-1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250" spc="110" dirty="0">
                <a:solidFill>
                  <a:srgbClr val="33339A"/>
                </a:solidFill>
                <a:latin typeface="Arial MT"/>
                <a:cs typeface="Arial MT"/>
              </a:rPr>
              <a:t>Failures</a:t>
            </a:r>
            <a:endParaRPr sz="225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81619" y="6367932"/>
            <a:ext cx="4014597" cy="284919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771094" y="6990393"/>
            <a:ext cx="199390" cy="1638935"/>
          </a:xfrm>
          <a:prstGeom prst="rect">
            <a:avLst/>
          </a:prstGeom>
        </p:spPr>
        <p:txBody>
          <a:bodyPr vert="vert270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b="1" spc="20" dirty="0">
                <a:solidFill>
                  <a:srgbClr val="800000"/>
                </a:solidFill>
                <a:latin typeface="Tahoma"/>
                <a:cs typeface="Tahoma"/>
              </a:rPr>
              <a:t>Time</a:t>
            </a:r>
            <a:r>
              <a:rPr sz="1100" b="1" spc="-50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800000"/>
                </a:solidFill>
                <a:latin typeface="Tahoma"/>
                <a:cs typeface="Tahoma"/>
              </a:rPr>
              <a:t>between</a:t>
            </a:r>
            <a:r>
              <a:rPr sz="1100" b="1" spc="-5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800000"/>
                </a:solidFill>
                <a:latin typeface="Tahoma"/>
                <a:cs typeface="Tahoma"/>
              </a:rPr>
              <a:t>failures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37310" y="9139151"/>
            <a:ext cx="112331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15" dirty="0">
                <a:solidFill>
                  <a:srgbClr val="800000"/>
                </a:solidFill>
                <a:latin typeface="Tahoma"/>
                <a:cs typeface="Tahoma"/>
              </a:rPr>
              <a:t>Failure</a:t>
            </a:r>
            <a:r>
              <a:rPr sz="1100" b="1" spc="-50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800000"/>
                </a:solidFill>
                <a:latin typeface="Tahoma"/>
                <a:cs typeface="Tahoma"/>
              </a:rPr>
              <a:t>num</a:t>
            </a:r>
            <a:r>
              <a:rPr sz="1100" b="1" spc="10" dirty="0">
                <a:solidFill>
                  <a:srgbClr val="800000"/>
                </a:solidFill>
                <a:latin typeface="Tahoma"/>
                <a:cs typeface="Tahoma"/>
              </a:rPr>
              <a:t>b</a:t>
            </a:r>
            <a:r>
              <a:rPr sz="1100" b="1" spc="25" dirty="0">
                <a:solidFill>
                  <a:srgbClr val="800000"/>
                </a:solidFill>
                <a:latin typeface="Tahoma"/>
                <a:cs typeface="Tahoma"/>
              </a:rPr>
              <a:t>e</a:t>
            </a:r>
            <a:r>
              <a:rPr sz="1100" b="1" spc="10" dirty="0">
                <a:solidFill>
                  <a:srgbClr val="800000"/>
                </a:solidFill>
                <a:latin typeface="Tahoma"/>
                <a:cs typeface="Tahoma"/>
              </a:rPr>
              <a:t>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48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49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3856990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20" dirty="0"/>
              <a:t>Display:</a:t>
            </a:r>
            <a:r>
              <a:rPr spc="-150" dirty="0"/>
              <a:t> </a:t>
            </a:r>
            <a:r>
              <a:rPr spc="130" dirty="0"/>
              <a:t>Failure</a:t>
            </a:r>
            <a:r>
              <a:rPr spc="-165" dirty="0"/>
              <a:t> </a:t>
            </a:r>
            <a:r>
              <a:rPr spc="135" dirty="0"/>
              <a:t>Intensity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4483" y="1383487"/>
            <a:ext cx="3348380" cy="285494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56835" y="4120141"/>
            <a:ext cx="163893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20" dirty="0">
                <a:solidFill>
                  <a:srgbClr val="800000"/>
                </a:solidFill>
                <a:latin typeface="Tahoma"/>
                <a:cs typeface="Tahoma"/>
              </a:rPr>
              <a:t>Time</a:t>
            </a:r>
            <a:r>
              <a:rPr sz="1100" b="1" spc="-50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800000"/>
                </a:solidFill>
                <a:latin typeface="Tahoma"/>
                <a:cs typeface="Tahoma"/>
              </a:rPr>
              <a:t>between</a:t>
            </a:r>
            <a:r>
              <a:rPr sz="1100" b="1" spc="-5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800000"/>
                </a:solidFill>
                <a:latin typeface="Tahoma"/>
                <a:cs typeface="Tahoma"/>
              </a:rPr>
              <a:t>failures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3962" y="1491150"/>
            <a:ext cx="199390" cy="1426210"/>
          </a:xfrm>
          <a:prstGeom prst="rect">
            <a:avLst/>
          </a:prstGeom>
        </p:spPr>
        <p:txBody>
          <a:bodyPr vert="vert270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b="1" spc="15" dirty="0">
                <a:solidFill>
                  <a:srgbClr val="800000"/>
                </a:solidFill>
                <a:latin typeface="Tahoma"/>
                <a:cs typeface="Tahoma"/>
              </a:rPr>
              <a:t>Failures</a:t>
            </a:r>
            <a:r>
              <a:rPr sz="1100" b="1" spc="-65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800000"/>
                </a:solidFill>
                <a:latin typeface="Tahoma"/>
                <a:cs typeface="Tahoma"/>
              </a:rPr>
              <a:t>per</a:t>
            </a:r>
            <a:r>
              <a:rPr sz="1100" b="1" spc="-20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800000"/>
                </a:solidFill>
                <a:latin typeface="Tahoma"/>
                <a:cs typeface="Tahoma"/>
              </a:rPr>
              <a:t>second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9" name="object 9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723165" y="5831092"/>
            <a:ext cx="289115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80" dirty="0">
                <a:solidFill>
                  <a:srgbClr val="33339A"/>
                </a:solidFill>
                <a:latin typeface="Arial MT"/>
                <a:cs typeface="Arial MT"/>
              </a:rPr>
              <a:t>D</a:t>
            </a:r>
            <a:r>
              <a:rPr sz="2500" spc="135" dirty="0">
                <a:solidFill>
                  <a:srgbClr val="33339A"/>
                </a:solidFill>
                <a:latin typeface="Arial MT"/>
                <a:cs typeface="Arial MT"/>
              </a:rPr>
              <a:t>is</a:t>
            </a:r>
            <a:r>
              <a:rPr sz="2500" spc="165" dirty="0">
                <a:solidFill>
                  <a:srgbClr val="33339A"/>
                </a:solidFill>
                <a:latin typeface="Arial MT"/>
                <a:cs typeface="Arial MT"/>
              </a:rPr>
              <a:t>p</a:t>
            </a:r>
            <a:r>
              <a:rPr sz="2500" spc="114" dirty="0">
                <a:solidFill>
                  <a:srgbClr val="33339A"/>
                </a:solidFill>
                <a:latin typeface="Arial MT"/>
                <a:cs typeface="Arial MT"/>
              </a:rPr>
              <a:t>lay</a:t>
            </a:r>
            <a:r>
              <a:rPr sz="2500" spc="80" dirty="0">
                <a:solidFill>
                  <a:srgbClr val="33339A"/>
                </a:solidFill>
                <a:latin typeface="Arial MT"/>
                <a:cs typeface="Arial MT"/>
              </a:rPr>
              <a:t>:</a:t>
            </a:r>
            <a:r>
              <a:rPr sz="2500" spc="-12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20" dirty="0">
                <a:solidFill>
                  <a:srgbClr val="33339A"/>
                </a:solidFill>
                <a:latin typeface="Arial MT"/>
                <a:cs typeface="Arial MT"/>
              </a:rPr>
              <a:t>R</a:t>
            </a:r>
            <a:r>
              <a:rPr sz="2500" spc="114" dirty="0">
                <a:solidFill>
                  <a:srgbClr val="33339A"/>
                </a:solidFill>
                <a:latin typeface="Arial MT"/>
                <a:cs typeface="Arial MT"/>
              </a:rPr>
              <a:t>e</a:t>
            </a:r>
            <a:r>
              <a:rPr sz="2500" spc="135" dirty="0">
                <a:solidFill>
                  <a:srgbClr val="33339A"/>
                </a:solidFill>
                <a:latin typeface="Arial MT"/>
                <a:cs typeface="Arial MT"/>
              </a:rPr>
              <a:t>li</a:t>
            </a:r>
            <a:r>
              <a:rPr sz="2500" spc="114" dirty="0">
                <a:solidFill>
                  <a:srgbClr val="33339A"/>
                </a:solidFill>
                <a:latin typeface="Arial MT"/>
                <a:cs typeface="Arial MT"/>
              </a:rPr>
              <a:t>a</a:t>
            </a:r>
            <a:r>
              <a:rPr sz="2500" spc="140" dirty="0">
                <a:solidFill>
                  <a:srgbClr val="33339A"/>
                </a:solidFill>
                <a:latin typeface="Arial MT"/>
                <a:cs typeface="Arial MT"/>
              </a:rPr>
              <a:t>bility</a:t>
            </a:r>
            <a:endParaRPr sz="25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19362" y="6362179"/>
            <a:ext cx="3348380" cy="285494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747073" y="9052754"/>
            <a:ext cx="163893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1" spc="20" dirty="0">
                <a:solidFill>
                  <a:srgbClr val="800000"/>
                </a:solidFill>
                <a:latin typeface="Tahoma"/>
                <a:cs typeface="Tahoma"/>
              </a:rPr>
              <a:t>Time</a:t>
            </a:r>
            <a:r>
              <a:rPr sz="1100" b="1" spc="-50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800000"/>
                </a:solidFill>
                <a:latin typeface="Tahoma"/>
                <a:cs typeface="Tahoma"/>
              </a:rPr>
              <a:t>between</a:t>
            </a:r>
            <a:r>
              <a:rPr sz="1100" b="1" spc="-5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800000"/>
                </a:solidFill>
                <a:latin typeface="Tahoma"/>
                <a:cs typeface="Tahoma"/>
              </a:rPr>
              <a:t>failures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80042" y="6767841"/>
            <a:ext cx="199390" cy="1934210"/>
          </a:xfrm>
          <a:prstGeom prst="rect">
            <a:avLst/>
          </a:prstGeom>
        </p:spPr>
        <p:txBody>
          <a:bodyPr vert="vert270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b="1" spc="15" dirty="0">
                <a:solidFill>
                  <a:srgbClr val="800000"/>
                </a:solidFill>
                <a:latin typeface="Tahoma"/>
                <a:cs typeface="Tahoma"/>
              </a:rPr>
              <a:t>Reliability</a:t>
            </a:r>
            <a:r>
              <a:rPr sz="1100" b="1" spc="-55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800000"/>
                </a:solidFill>
                <a:latin typeface="Tahoma"/>
                <a:cs typeface="Tahoma"/>
              </a:rPr>
              <a:t>for</a:t>
            </a:r>
            <a:r>
              <a:rPr sz="1100" b="1" spc="-20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800000"/>
                </a:solidFill>
                <a:latin typeface="Tahoma"/>
                <a:cs typeface="Tahoma"/>
              </a:rPr>
              <a:t>100,000</a:t>
            </a:r>
            <a:r>
              <a:rPr sz="1100" b="1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800000"/>
                </a:solidFill>
                <a:latin typeface="Tahoma"/>
                <a:cs typeface="Tahoma"/>
              </a:rPr>
              <a:t>Sec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50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51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3569970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273425" algn="l"/>
              </a:tabLst>
            </a:pPr>
            <a:r>
              <a:rPr spc="105" dirty="0"/>
              <a:t>I</a:t>
            </a:r>
            <a:r>
              <a:rPr spc="145" dirty="0"/>
              <a:t>n</a:t>
            </a:r>
            <a:r>
              <a:rPr spc="165" dirty="0"/>
              <a:t>terpretin</a:t>
            </a:r>
            <a:r>
              <a:rPr spc="235" dirty="0"/>
              <a:t>g</a:t>
            </a:r>
            <a:r>
              <a:rPr spc="-125" dirty="0"/>
              <a:t> </a:t>
            </a:r>
            <a:r>
              <a:rPr spc="20" dirty="0"/>
              <a:t>R</a:t>
            </a:r>
            <a:r>
              <a:rPr spc="114" dirty="0"/>
              <a:t>e</a:t>
            </a:r>
            <a:r>
              <a:rPr spc="135" dirty="0"/>
              <a:t>s</a:t>
            </a:r>
            <a:r>
              <a:rPr spc="130" dirty="0"/>
              <a:t>u</a:t>
            </a:r>
            <a:r>
              <a:rPr spc="105" dirty="0"/>
              <a:t>lt</a:t>
            </a:r>
            <a:r>
              <a:rPr spc="220" dirty="0"/>
              <a:t>s</a:t>
            </a:r>
            <a:r>
              <a:rPr dirty="0"/>
              <a:t>	</a:t>
            </a:r>
            <a:r>
              <a:rPr spc="25" dirty="0"/>
              <a:t>/</a:t>
            </a:r>
            <a:r>
              <a:rPr spc="105" dirty="0"/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17025"/>
            <a:ext cx="4774565" cy="20523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17804" marR="479425" indent="-205740">
              <a:lnSpc>
                <a:spcPts val="2180"/>
              </a:lnSpc>
              <a:spcBef>
                <a:spcPts val="36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2000" spc="5" dirty="0">
                <a:latin typeface="Times New Roman"/>
                <a:cs typeface="Times New Roman"/>
              </a:rPr>
              <a:t>Accuracy </a:t>
            </a:r>
            <a:r>
              <a:rPr sz="2000" dirty="0">
                <a:latin typeface="Times New Roman"/>
                <a:cs typeface="Times New Roman"/>
              </a:rPr>
              <a:t>of estimation of the </a:t>
            </a:r>
            <a:r>
              <a:rPr sz="2000" spc="10" dirty="0">
                <a:latin typeface="Symbol"/>
                <a:cs typeface="Symbol"/>
              </a:rPr>
              <a:t></a:t>
            </a:r>
            <a:r>
              <a:rPr sz="2000" spc="10" dirty="0">
                <a:latin typeface="Times New Roman"/>
                <a:cs typeface="Times New Roman"/>
              </a:rPr>
              <a:t>/</a:t>
            </a:r>
            <a:r>
              <a:rPr sz="2000" spc="10" dirty="0">
                <a:latin typeface="Symbol"/>
                <a:cs typeface="Symbol"/>
              </a:rPr>
              <a:t></a:t>
            </a:r>
            <a:r>
              <a:rPr sz="1050" spc="10" dirty="0">
                <a:latin typeface="Times New Roman"/>
                <a:cs typeface="Times New Roman"/>
              </a:rPr>
              <a:t>F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ratio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depends on the </a:t>
            </a:r>
            <a:r>
              <a:rPr sz="2000" dirty="0">
                <a:latin typeface="Times New Roman"/>
                <a:cs typeface="Times New Roman"/>
              </a:rPr>
              <a:t>number </a:t>
            </a:r>
            <a:r>
              <a:rPr sz="2000" spc="5" dirty="0">
                <a:latin typeface="Times New Roman"/>
                <a:cs typeface="Times New Roman"/>
              </a:rPr>
              <a:t>of failures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experienced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(i.e.,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sample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size).</a:t>
            </a:r>
            <a:endParaRPr sz="2000">
              <a:latin typeface="Times New Roman"/>
              <a:cs typeface="Times New Roman"/>
            </a:endParaRPr>
          </a:p>
          <a:p>
            <a:pPr marL="217804" marR="5080" indent="-205740">
              <a:lnSpc>
                <a:spcPts val="2180"/>
              </a:lnSpc>
              <a:spcBef>
                <a:spcPts val="47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2000" spc="5" dirty="0">
                <a:latin typeface="Times New Roman"/>
                <a:cs typeface="Times New Roman"/>
              </a:rPr>
              <a:t>Good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results in estimating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failure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intensity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generally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experienced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" dirty="0">
                <a:latin typeface="Times New Roman"/>
                <a:cs typeface="Times New Roman"/>
              </a:rPr>
              <a:t> programs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5,000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developed</a:t>
            </a:r>
            <a:r>
              <a:rPr sz="2000" dirty="0">
                <a:latin typeface="Times New Roman"/>
                <a:cs typeface="Times New Roman"/>
              </a:rPr>
              <a:t> source </a:t>
            </a:r>
            <a:r>
              <a:rPr sz="2000" spc="5" dirty="0">
                <a:latin typeface="Times New Roman"/>
                <a:cs typeface="Times New Roman"/>
              </a:rPr>
              <a:t>lines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least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20</a:t>
            </a:r>
            <a:r>
              <a:rPr sz="2000" dirty="0">
                <a:latin typeface="Times New Roman"/>
                <a:cs typeface="Times New Roman"/>
              </a:rPr>
              <a:t> failure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7" name="object 7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17568" y="5831092"/>
            <a:ext cx="4849495" cy="2929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25"/>
              </a:spcBef>
              <a:tabLst>
                <a:tab pos="3378835" algn="l"/>
              </a:tabLst>
            </a:pPr>
            <a:r>
              <a:rPr sz="2500" b="1" spc="60" dirty="0">
                <a:solidFill>
                  <a:srgbClr val="33339A"/>
                </a:solidFill>
                <a:latin typeface="Arial"/>
                <a:cs typeface="Arial"/>
              </a:rPr>
              <a:t>Interpreting</a:t>
            </a:r>
            <a:r>
              <a:rPr sz="2500" b="1" spc="-10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33339A"/>
                </a:solidFill>
                <a:latin typeface="Arial"/>
                <a:cs typeface="Arial"/>
              </a:rPr>
              <a:t>Results	</a:t>
            </a:r>
            <a:r>
              <a:rPr sz="2500" b="1" spc="65" dirty="0">
                <a:solidFill>
                  <a:srgbClr val="33339A"/>
                </a:solidFill>
                <a:latin typeface="Arial"/>
                <a:cs typeface="Arial"/>
              </a:rPr>
              <a:t>/2</a:t>
            </a:r>
            <a:endParaRPr sz="2500">
              <a:latin typeface="Arial"/>
              <a:cs typeface="Arial"/>
            </a:endParaRPr>
          </a:p>
          <a:p>
            <a:pPr marL="217804" marR="5080" indent="-205740">
              <a:lnSpc>
                <a:spcPct val="110900"/>
              </a:lnSpc>
              <a:spcBef>
                <a:spcPts val="10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1750" spc="5" dirty="0">
                <a:latin typeface="Times New Roman"/>
                <a:cs typeface="Times New Roman"/>
              </a:rPr>
              <a:t>When the </a:t>
            </a:r>
            <a:r>
              <a:rPr sz="1750" spc="5" dirty="0">
                <a:latin typeface="Symbol"/>
                <a:cs typeface="Symbol"/>
              </a:rPr>
              <a:t></a:t>
            </a:r>
            <a:r>
              <a:rPr sz="1750" spc="5" dirty="0">
                <a:latin typeface="Times New Roman"/>
                <a:cs typeface="Times New Roman"/>
              </a:rPr>
              <a:t>/</a:t>
            </a:r>
            <a:r>
              <a:rPr sz="1750" spc="5" dirty="0">
                <a:latin typeface="Symbol"/>
                <a:cs typeface="Symbol"/>
              </a:rPr>
              <a:t></a:t>
            </a:r>
            <a:r>
              <a:rPr sz="950" spc="5" dirty="0">
                <a:latin typeface="Times New Roman"/>
                <a:cs typeface="Times New Roman"/>
              </a:rPr>
              <a:t>F </a:t>
            </a:r>
            <a:r>
              <a:rPr sz="1750" spc="5" dirty="0">
                <a:latin typeface="Times New Roman"/>
                <a:cs typeface="Times New Roman"/>
              </a:rPr>
              <a:t>ratio is very </a:t>
            </a:r>
            <a:r>
              <a:rPr sz="1750" spc="10" dirty="0">
                <a:latin typeface="Times New Roman"/>
                <a:cs typeface="Times New Roman"/>
              </a:rPr>
              <a:t>large and the trend 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indicates little </a:t>
            </a:r>
            <a:r>
              <a:rPr sz="1750" spc="10" dirty="0">
                <a:latin typeface="Times New Roman"/>
                <a:cs typeface="Times New Roman"/>
              </a:rPr>
              <a:t>chance of achieving the </a:t>
            </a:r>
            <a:r>
              <a:rPr sz="1750" dirty="0">
                <a:latin typeface="Symbol"/>
                <a:cs typeface="Symbol"/>
              </a:rPr>
              <a:t></a:t>
            </a:r>
            <a:r>
              <a:rPr sz="950" dirty="0">
                <a:latin typeface="Times New Roman"/>
                <a:cs typeface="Times New Roman"/>
              </a:rPr>
              <a:t>F </a:t>
            </a:r>
            <a:r>
              <a:rPr sz="1750" spc="10" dirty="0">
                <a:latin typeface="Times New Roman"/>
                <a:cs typeface="Times New Roman"/>
              </a:rPr>
              <a:t>by the 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scheduled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release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date,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consider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taking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one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or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more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of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following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actions:</a:t>
            </a:r>
            <a:endParaRPr sz="1750">
              <a:latin typeface="Times New Roman"/>
              <a:cs typeface="Times New Roman"/>
            </a:endParaRPr>
          </a:p>
          <a:p>
            <a:pPr marL="459740" lvl="1" indent="-173355">
              <a:lnSpc>
                <a:spcPct val="100000"/>
              </a:lnSpc>
              <a:spcBef>
                <a:spcPts val="610"/>
              </a:spcBef>
              <a:buClr>
                <a:srgbClr val="FF0000"/>
              </a:buClr>
              <a:buSzPct val="54838"/>
              <a:buFont typeface="Wingdings"/>
              <a:buChar char=""/>
              <a:tabLst>
                <a:tab pos="460375" algn="l"/>
              </a:tabLst>
            </a:pPr>
            <a:r>
              <a:rPr sz="1550" spc="5" dirty="0">
                <a:latin typeface="Times New Roman"/>
                <a:cs typeface="Times New Roman"/>
              </a:rPr>
              <a:t>Adding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additional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test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and</a:t>
            </a:r>
            <a:r>
              <a:rPr sz="1550" spc="5" dirty="0">
                <a:latin typeface="Times New Roman"/>
                <a:cs typeface="Times New Roman"/>
              </a:rPr>
              <a:t> debugging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resources</a:t>
            </a:r>
            <a:endParaRPr sz="1550">
              <a:latin typeface="Times New Roman"/>
              <a:cs typeface="Times New Roman"/>
            </a:endParaRPr>
          </a:p>
          <a:p>
            <a:pPr marL="459740" marR="27940" lvl="1" indent="-173355">
              <a:lnSpc>
                <a:spcPct val="111400"/>
              </a:lnSpc>
              <a:spcBef>
                <a:spcPts val="395"/>
              </a:spcBef>
              <a:buClr>
                <a:srgbClr val="FF0000"/>
              </a:buClr>
              <a:buSzPct val="54838"/>
              <a:buFont typeface="Wingdings"/>
              <a:buChar char=""/>
              <a:tabLst>
                <a:tab pos="460375" algn="l"/>
              </a:tabLst>
            </a:pPr>
            <a:r>
              <a:rPr sz="1550" spc="5" dirty="0">
                <a:latin typeface="Times New Roman"/>
                <a:cs typeface="Times New Roman"/>
              </a:rPr>
              <a:t>Adjusting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the balance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among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the </a:t>
            </a:r>
            <a:r>
              <a:rPr sz="1550" dirty="0">
                <a:latin typeface="Times New Roman"/>
                <a:cs typeface="Times New Roman"/>
              </a:rPr>
              <a:t>objectives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for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failure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intensity,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development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time,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and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development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cost</a:t>
            </a:r>
            <a:endParaRPr sz="1550">
              <a:latin typeface="Times New Roman"/>
              <a:cs typeface="Times New Roman"/>
            </a:endParaRPr>
          </a:p>
          <a:p>
            <a:pPr marL="459740" lvl="1" indent="-173355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SzPct val="54838"/>
              <a:buFont typeface="Wingdings"/>
              <a:buChar char=""/>
              <a:tabLst>
                <a:tab pos="460375" algn="l"/>
              </a:tabLst>
            </a:pPr>
            <a:r>
              <a:rPr sz="1550" spc="5" dirty="0">
                <a:latin typeface="Times New Roman"/>
                <a:cs typeface="Times New Roman"/>
              </a:rPr>
              <a:t>Deferring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features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52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53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214439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0" dirty="0"/>
              <a:t>SRE</a:t>
            </a:r>
            <a:r>
              <a:rPr spc="15" dirty="0"/>
              <a:t>:</a:t>
            </a:r>
            <a:r>
              <a:rPr spc="-125" dirty="0"/>
              <a:t> </a:t>
            </a:r>
            <a:r>
              <a:rPr spc="160" dirty="0"/>
              <a:t>Proce</a:t>
            </a:r>
            <a:r>
              <a:rPr spc="120" dirty="0"/>
              <a:t>s</a:t>
            </a:r>
            <a:r>
              <a:rPr spc="114"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3173" y="1374624"/>
            <a:ext cx="1925320" cy="2252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8615" marR="10160" indent="-336550">
              <a:lnSpc>
                <a:spcPct val="100800"/>
              </a:lnSpc>
              <a:spcBef>
                <a:spcPts val="9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48615" algn="l"/>
                <a:tab pos="349250" algn="l"/>
              </a:tabLst>
            </a:pPr>
            <a:r>
              <a:rPr sz="1500" dirty="0">
                <a:latin typeface="Times New Roman"/>
                <a:cs typeface="Times New Roman"/>
              </a:rPr>
              <a:t>There are </a:t>
            </a:r>
            <a:r>
              <a:rPr sz="1500" spc="5" dirty="0">
                <a:latin typeface="Times New Roman"/>
                <a:cs typeface="Times New Roman"/>
              </a:rPr>
              <a:t>5 </a:t>
            </a:r>
            <a:r>
              <a:rPr sz="1500" dirty="0">
                <a:latin typeface="Times New Roman"/>
                <a:cs typeface="Times New Roman"/>
              </a:rPr>
              <a:t>steps in </a:t>
            </a:r>
            <a:r>
              <a:rPr sz="1500" spc="5" dirty="0">
                <a:latin typeface="Times New Roman"/>
                <a:cs typeface="Times New Roman"/>
              </a:rPr>
              <a:t> SRE </a:t>
            </a:r>
            <a:r>
              <a:rPr sz="1500" dirty="0">
                <a:latin typeface="Times New Roman"/>
                <a:cs typeface="Times New Roman"/>
              </a:rPr>
              <a:t>process </a:t>
            </a:r>
            <a:r>
              <a:rPr sz="1500" spc="-5" dirty="0">
                <a:latin typeface="Times New Roman"/>
                <a:cs typeface="Times New Roman"/>
              </a:rPr>
              <a:t>(for </a:t>
            </a:r>
            <a:r>
              <a:rPr sz="1500" dirty="0">
                <a:latin typeface="Times New Roman"/>
                <a:cs typeface="Times New Roman"/>
              </a:rPr>
              <a:t> each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system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test):</a:t>
            </a:r>
            <a:endParaRPr sz="1500">
              <a:latin typeface="Times New Roman"/>
              <a:cs typeface="Times New Roman"/>
            </a:endParaRPr>
          </a:p>
          <a:p>
            <a:pPr marL="588645" marR="237490" lvl="1" indent="-288290">
              <a:lnSpc>
                <a:spcPct val="100800"/>
              </a:lnSpc>
              <a:spcBef>
                <a:spcPts val="300"/>
              </a:spcBef>
              <a:buClr>
                <a:srgbClr val="FF0000"/>
              </a:buClr>
              <a:buSzPct val="76000"/>
              <a:buAutoNum type="arabicParenR"/>
              <a:tabLst>
                <a:tab pos="588010" algn="l"/>
                <a:tab pos="589280" algn="l"/>
              </a:tabLst>
            </a:pPr>
            <a:r>
              <a:rPr sz="1250" spc="-5" dirty="0">
                <a:latin typeface="Times New Roman"/>
                <a:cs typeface="Times New Roman"/>
              </a:rPr>
              <a:t>Define necessary </a:t>
            </a:r>
            <a:r>
              <a:rPr sz="1250" spc="-3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reliability</a:t>
            </a:r>
            <a:endParaRPr sz="1250">
              <a:latin typeface="Times New Roman"/>
              <a:cs typeface="Times New Roman"/>
            </a:endParaRPr>
          </a:p>
          <a:p>
            <a:pPr marL="588645" marR="28575" lvl="1" indent="-288290">
              <a:lnSpc>
                <a:spcPct val="100800"/>
              </a:lnSpc>
              <a:spcBef>
                <a:spcPts val="300"/>
              </a:spcBef>
              <a:buClr>
                <a:srgbClr val="FF0000"/>
              </a:buClr>
              <a:buSzPct val="76000"/>
              <a:buAutoNum type="arabicParenR"/>
              <a:tabLst>
                <a:tab pos="588010" algn="l"/>
                <a:tab pos="589280" algn="l"/>
              </a:tabLst>
            </a:pPr>
            <a:r>
              <a:rPr sz="1250" dirty="0">
                <a:latin typeface="Times New Roman"/>
                <a:cs typeface="Times New Roman"/>
              </a:rPr>
              <a:t>Develop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operational </a:t>
            </a:r>
            <a:r>
              <a:rPr sz="1250" spc="-3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profiles</a:t>
            </a:r>
            <a:endParaRPr sz="1250">
              <a:latin typeface="Times New Roman"/>
              <a:cs typeface="Times New Roman"/>
            </a:endParaRPr>
          </a:p>
          <a:p>
            <a:pPr marL="588645" lvl="1" indent="-288925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SzPct val="76000"/>
              <a:buAutoNum type="arabicParenR"/>
              <a:tabLst>
                <a:tab pos="588010" algn="l"/>
                <a:tab pos="589280" algn="l"/>
              </a:tabLst>
            </a:pPr>
            <a:r>
              <a:rPr sz="1250" dirty="0">
                <a:latin typeface="Times New Roman"/>
                <a:cs typeface="Times New Roman"/>
              </a:rPr>
              <a:t>Prepare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for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test</a:t>
            </a:r>
            <a:endParaRPr sz="1250">
              <a:latin typeface="Times New Roman"/>
              <a:cs typeface="Times New Roman"/>
            </a:endParaRPr>
          </a:p>
          <a:p>
            <a:pPr marL="588645" lvl="1" indent="-288925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SzPct val="76000"/>
              <a:buAutoNum type="arabicParenR"/>
              <a:tabLst>
                <a:tab pos="588010" algn="l"/>
                <a:tab pos="589280" algn="l"/>
              </a:tabLst>
            </a:pPr>
            <a:r>
              <a:rPr sz="1250" spc="-5" dirty="0">
                <a:latin typeface="Times New Roman"/>
                <a:cs typeface="Times New Roman"/>
              </a:rPr>
              <a:t>Execute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test</a:t>
            </a:r>
            <a:endParaRPr sz="1250">
              <a:latin typeface="Times New Roman"/>
              <a:cs typeface="Times New Roman"/>
            </a:endParaRPr>
          </a:p>
          <a:p>
            <a:pPr marL="588645" lvl="1" indent="-288925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SzPct val="76000"/>
              <a:buAutoNum type="arabicParenR"/>
              <a:tabLst>
                <a:tab pos="588010" algn="l"/>
                <a:tab pos="589280" algn="l"/>
              </a:tabLst>
            </a:pPr>
            <a:r>
              <a:rPr sz="1250" dirty="0">
                <a:latin typeface="Times New Roman"/>
                <a:cs typeface="Times New Roman"/>
              </a:rPr>
              <a:t>Apply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failure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data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to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155" y="3601753"/>
            <a:ext cx="101282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-5" dirty="0">
                <a:latin typeface="Times New Roman"/>
                <a:cs typeface="Times New Roman"/>
              </a:rPr>
              <a:t>guide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decisions</a:t>
            </a:r>
            <a:endParaRPr sz="125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7569" y="1435328"/>
            <a:ext cx="3097657" cy="20504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94782" y="3478117"/>
            <a:ext cx="2608580" cy="601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200"/>
              </a:lnSpc>
              <a:spcBef>
                <a:spcPts val="95"/>
              </a:spcBef>
            </a:pPr>
            <a:r>
              <a:rPr sz="1250" b="1" spc="-5" dirty="0">
                <a:solidFill>
                  <a:srgbClr val="800000"/>
                </a:solidFill>
                <a:latin typeface="Tahoma"/>
                <a:cs typeface="Tahoma"/>
              </a:rPr>
              <a:t>Software</a:t>
            </a:r>
            <a:r>
              <a:rPr sz="1250" b="1" spc="-15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250" b="1" spc="-5" dirty="0">
                <a:solidFill>
                  <a:srgbClr val="800000"/>
                </a:solidFill>
                <a:latin typeface="Tahoma"/>
                <a:cs typeface="Tahoma"/>
              </a:rPr>
              <a:t>Reliability</a:t>
            </a:r>
            <a:r>
              <a:rPr sz="1250" b="1" spc="15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250" b="1" spc="-5" dirty="0">
                <a:solidFill>
                  <a:srgbClr val="800000"/>
                </a:solidFill>
                <a:latin typeface="Tahoma"/>
                <a:cs typeface="Tahoma"/>
              </a:rPr>
              <a:t>Engineering </a:t>
            </a:r>
            <a:r>
              <a:rPr sz="1250" b="1" spc="-350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1250" b="1" dirty="0">
                <a:solidFill>
                  <a:srgbClr val="800000"/>
                </a:solidFill>
                <a:latin typeface="Tahoma"/>
                <a:cs typeface="Tahoma"/>
              </a:rPr>
              <a:t>(SRE)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10" name="object 10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617568" y="5670109"/>
            <a:ext cx="4889500" cy="273113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685"/>
              </a:spcBef>
            </a:pPr>
            <a:r>
              <a:rPr sz="2250" spc="90" dirty="0">
                <a:solidFill>
                  <a:srgbClr val="33339A"/>
                </a:solidFill>
                <a:latin typeface="Arial MT"/>
                <a:cs typeface="Arial MT"/>
              </a:rPr>
              <a:t>1.</a:t>
            </a:r>
            <a:r>
              <a:rPr sz="2250" spc="-1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250" spc="120" dirty="0">
                <a:solidFill>
                  <a:srgbClr val="33339A"/>
                </a:solidFill>
                <a:latin typeface="Arial MT"/>
                <a:cs typeface="Arial MT"/>
              </a:rPr>
              <a:t>Failure</a:t>
            </a:r>
            <a:r>
              <a:rPr sz="2250" spc="-13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250" spc="125" dirty="0">
                <a:solidFill>
                  <a:srgbClr val="33339A"/>
                </a:solidFill>
                <a:latin typeface="Arial MT"/>
                <a:cs typeface="Arial MT"/>
              </a:rPr>
              <a:t>Intensity</a:t>
            </a:r>
            <a:r>
              <a:rPr sz="2250" spc="-12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250" spc="130" dirty="0">
                <a:solidFill>
                  <a:srgbClr val="33339A"/>
                </a:solidFill>
                <a:latin typeface="Arial MT"/>
                <a:cs typeface="Arial MT"/>
              </a:rPr>
              <a:t>Objective</a:t>
            </a:r>
            <a:r>
              <a:rPr sz="2250" spc="-13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250" spc="50" dirty="0">
                <a:solidFill>
                  <a:srgbClr val="33339A"/>
                </a:solidFill>
                <a:latin typeface="Arial MT"/>
                <a:cs typeface="Arial MT"/>
              </a:rPr>
              <a:t>(FIO)</a:t>
            </a:r>
            <a:endParaRPr sz="2250">
              <a:latin typeface="Arial MT"/>
              <a:cs typeface="Arial MT"/>
            </a:endParaRPr>
          </a:p>
          <a:p>
            <a:pPr marL="229235" marR="24765" indent="-217170">
              <a:lnSpc>
                <a:spcPct val="100800"/>
              </a:lnSpc>
              <a:spcBef>
                <a:spcPts val="123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Failure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intensity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(</a:t>
            </a:r>
            <a:r>
              <a:rPr sz="1750" dirty="0">
                <a:latin typeface="Symbol"/>
                <a:cs typeface="Symbol"/>
              </a:rPr>
              <a:t></a:t>
            </a:r>
            <a:r>
              <a:rPr sz="1750" dirty="0">
                <a:latin typeface="Times New Roman"/>
                <a:cs typeface="Times New Roman"/>
              </a:rPr>
              <a:t>)</a:t>
            </a:r>
            <a:r>
              <a:rPr sz="1750" spc="5" dirty="0">
                <a:latin typeface="Times New Roman"/>
                <a:cs typeface="Times New Roman"/>
              </a:rPr>
              <a:t> is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defined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as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failure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per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natural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units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(or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time),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e.g.</a:t>
            </a:r>
            <a:endParaRPr sz="175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390"/>
              </a:spcBef>
              <a:buClr>
                <a:srgbClr val="FF0000"/>
              </a:buClr>
              <a:buSzPct val="53333"/>
              <a:buFont typeface="Wingdings"/>
              <a:buChar char=""/>
              <a:tabLst>
                <a:tab pos="481330" algn="l"/>
              </a:tabLst>
            </a:pPr>
            <a:r>
              <a:rPr sz="1500" spc="5" dirty="0">
                <a:latin typeface="Times New Roman"/>
                <a:cs typeface="Times New Roman"/>
              </a:rPr>
              <a:t>3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alarms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per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100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hours of</a:t>
            </a:r>
            <a:r>
              <a:rPr sz="1500" spc="-5" dirty="0">
                <a:latin typeface="Times New Roman"/>
                <a:cs typeface="Times New Roman"/>
              </a:rPr>
              <a:t> operation.</a:t>
            </a:r>
            <a:endParaRPr sz="150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SzPct val="53333"/>
              <a:buFont typeface="Wingdings"/>
              <a:buChar char=""/>
              <a:tabLst>
                <a:tab pos="481330" algn="l"/>
              </a:tabLst>
            </a:pPr>
            <a:r>
              <a:rPr sz="1500" spc="5" dirty="0">
                <a:latin typeface="Times New Roman"/>
                <a:cs typeface="Times New Roman"/>
              </a:rPr>
              <a:t>5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failures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per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1000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print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jobs,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etc.</a:t>
            </a:r>
            <a:endParaRPr sz="1500">
              <a:latin typeface="Times New Roman"/>
              <a:cs typeface="Times New Roman"/>
            </a:endParaRPr>
          </a:p>
          <a:p>
            <a:pPr marL="229235" marR="138430" indent="-217170">
              <a:lnSpc>
                <a:spcPct val="100800"/>
              </a:lnSpc>
              <a:spcBef>
                <a:spcPts val="41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Failure </a:t>
            </a:r>
            <a:r>
              <a:rPr sz="1750" spc="10" dirty="0">
                <a:latin typeface="Times New Roman"/>
                <a:cs typeface="Times New Roman"/>
              </a:rPr>
              <a:t>intensity </a:t>
            </a:r>
            <a:r>
              <a:rPr sz="1750" spc="5" dirty="0">
                <a:latin typeface="Times New Roman"/>
                <a:cs typeface="Times New Roman"/>
              </a:rPr>
              <a:t>of a </a:t>
            </a:r>
            <a:r>
              <a:rPr sz="1750" dirty="0">
                <a:latin typeface="Times New Roman"/>
                <a:cs typeface="Times New Roman"/>
              </a:rPr>
              <a:t>system </a:t>
            </a:r>
            <a:r>
              <a:rPr sz="1750" spc="5" dirty="0">
                <a:latin typeface="Times New Roman"/>
                <a:cs typeface="Times New Roman"/>
              </a:rPr>
              <a:t>is </a:t>
            </a:r>
            <a:r>
              <a:rPr sz="1750" spc="10" dirty="0">
                <a:latin typeface="Times New Roman"/>
                <a:cs typeface="Times New Roman"/>
              </a:rPr>
              <a:t>the sum </a:t>
            </a:r>
            <a:r>
              <a:rPr sz="1750" spc="5" dirty="0">
                <a:latin typeface="Times New Roman"/>
                <a:cs typeface="Times New Roman"/>
              </a:rPr>
              <a:t>of failure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intensities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for </a:t>
            </a:r>
            <a:r>
              <a:rPr sz="1750" spc="5" dirty="0">
                <a:latin typeface="Times New Roman"/>
                <a:cs typeface="Times New Roman"/>
              </a:rPr>
              <a:t>all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of the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components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of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system.</a:t>
            </a:r>
            <a:endParaRPr sz="1750">
              <a:latin typeface="Times New Roman"/>
              <a:cs typeface="Times New Roman"/>
            </a:endParaRPr>
          </a:p>
          <a:p>
            <a:pPr marL="229235" indent="-217170">
              <a:lnSpc>
                <a:spcPct val="100000"/>
              </a:lnSpc>
              <a:spcBef>
                <a:spcPts val="439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For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exponential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distribution: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0981" y="8588820"/>
            <a:ext cx="9525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5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06387" y="8718452"/>
            <a:ext cx="170878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850" i="1" spc="67" baseline="14619" dirty="0">
                <a:latin typeface="Times New Roman"/>
                <a:cs typeface="Times New Roman"/>
              </a:rPr>
              <a:t>z</a:t>
            </a:r>
            <a:r>
              <a:rPr sz="1100" i="1" spc="-10" dirty="0">
                <a:latin typeface="Times New Roman"/>
                <a:cs typeface="Times New Roman"/>
              </a:rPr>
              <a:t>syste</a:t>
            </a:r>
            <a:r>
              <a:rPr sz="1100" i="1" spc="-5" dirty="0">
                <a:latin typeface="Times New Roman"/>
                <a:cs typeface="Times New Roman"/>
              </a:rPr>
              <a:t>m</a:t>
            </a:r>
            <a:r>
              <a:rPr sz="1100" i="1" spc="125" dirty="0">
                <a:latin typeface="Times New Roman"/>
                <a:cs typeface="Times New Roman"/>
              </a:rPr>
              <a:t> </a:t>
            </a:r>
            <a:r>
              <a:rPr sz="3675" spc="-142" baseline="7936" dirty="0">
                <a:latin typeface="Symbol"/>
                <a:cs typeface="Symbol"/>
              </a:rPr>
              <a:t></a:t>
            </a:r>
            <a:r>
              <a:rPr sz="2850" i="1" baseline="14619" dirty="0">
                <a:latin typeface="Times New Roman"/>
                <a:cs typeface="Times New Roman"/>
              </a:rPr>
              <a:t>t</a:t>
            </a:r>
            <a:r>
              <a:rPr sz="2850" i="1" spc="-375" baseline="14619" dirty="0">
                <a:latin typeface="Times New Roman"/>
                <a:cs typeface="Times New Roman"/>
              </a:rPr>
              <a:t> </a:t>
            </a:r>
            <a:r>
              <a:rPr sz="3675" spc="-292" baseline="7936" dirty="0">
                <a:latin typeface="Symbol"/>
                <a:cs typeface="Symbol"/>
              </a:rPr>
              <a:t></a:t>
            </a:r>
            <a:r>
              <a:rPr sz="3675" spc="-292" baseline="7936" dirty="0">
                <a:latin typeface="Times New Roman"/>
                <a:cs typeface="Times New Roman"/>
              </a:rPr>
              <a:t> </a:t>
            </a:r>
            <a:r>
              <a:rPr sz="2850" baseline="14619" dirty="0">
                <a:latin typeface="Symbol"/>
                <a:cs typeface="Symbol"/>
              </a:rPr>
              <a:t></a:t>
            </a:r>
            <a:r>
              <a:rPr sz="2850" spc="-104" baseline="14619" dirty="0">
                <a:latin typeface="Times New Roman"/>
                <a:cs typeface="Times New Roman"/>
              </a:rPr>
              <a:t> </a:t>
            </a:r>
            <a:r>
              <a:rPr sz="3000" spc="-315" baseline="13888" dirty="0">
                <a:latin typeface="Symbol"/>
                <a:cs typeface="Symbol"/>
              </a:rPr>
              <a:t>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2850" baseline="14619" dirty="0">
                <a:latin typeface="Symbol"/>
                <a:cs typeface="Symbol"/>
              </a:rPr>
              <a:t></a:t>
            </a:r>
            <a:r>
              <a:rPr sz="2850" spc="-217" baseline="14619" dirty="0">
                <a:latin typeface="Times New Roman"/>
                <a:cs typeface="Times New Roman"/>
              </a:rPr>
              <a:t> </a:t>
            </a:r>
            <a:r>
              <a:rPr sz="3000" spc="-157" baseline="13888" dirty="0">
                <a:latin typeface="Symbol"/>
                <a:cs typeface="Symbol"/>
              </a:rPr>
              <a:t></a:t>
            </a:r>
            <a:r>
              <a:rPr sz="1100" spc="-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03734" y="8567708"/>
            <a:ext cx="1583690" cy="6864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900" spc="150" dirty="0">
                <a:latin typeface="Symbol"/>
                <a:cs typeface="Symbol"/>
              </a:rPr>
              <a:t></a:t>
            </a:r>
            <a:r>
              <a:rPr sz="1900" spc="585" dirty="0">
                <a:latin typeface="Lucida Sans Unicode"/>
                <a:cs typeface="Lucida Sans Unicode"/>
              </a:rPr>
              <a:t>⋯</a:t>
            </a:r>
            <a:r>
              <a:rPr sz="1900" dirty="0">
                <a:latin typeface="Symbol"/>
                <a:cs typeface="Symbol"/>
              </a:rPr>
              <a:t>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Symbol"/>
                <a:cs typeface="Symbol"/>
              </a:rPr>
              <a:t></a:t>
            </a:r>
            <a:r>
              <a:rPr sz="1650" i="1" spc="-7" baseline="-25252" dirty="0">
                <a:latin typeface="Times New Roman"/>
                <a:cs typeface="Times New Roman"/>
              </a:rPr>
              <a:t>n</a:t>
            </a:r>
            <a:r>
              <a:rPr sz="1650" i="1" baseline="-25252" dirty="0">
                <a:latin typeface="Times New Roman"/>
                <a:cs typeface="Times New Roman"/>
              </a:rPr>
              <a:t> </a:t>
            </a:r>
            <a:r>
              <a:rPr sz="1650" i="1" spc="165" baseline="-252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4275" spc="322" baseline="-8771" dirty="0">
                <a:latin typeface="Symbol"/>
                <a:cs typeface="Symbol"/>
              </a:rPr>
              <a:t></a:t>
            </a:r>
            <a:r>
              <a:rPr sz="2000" spc="-135" dirty="0">
                <a:latin typeface="Symbol"/>
                <a:cs typeface="Symbol"/>
              </a:rPr>
              <a:t></a:t>
            </a:r>
            <a:r>
              <a:rPr sz="1650" i="1" spc="-7" baseline="-25252" dirty="0">
                <a:latin typeface="Times New Roman"/>
                <a:cs typeface="Times New Roman"/>
              </a:rPr>
              <a:t>i</a:t>
            </a:r>
            <a:endParaRPr sz="1650" baseline="-25252">
              <a:latin typeface="Times New Roman"/>
              <a:cs typeface="Times New Roman"/>
            </a:endParaRPr>
          </a:p>
          <a:p>
            <a:pPr marR="250825" algn="r">
              <a:lnSpc>
                <a:spcPct val="100000"/>
              </a:lnSpc>
              <a:spcBef>
                <a:spcPts val="125"/>
              </a:spcBef>
            </a:pPr>
            <a:r>
              <a:rPr sz="1100" i="1" spc="5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Symbol"/>
                <a:cs typeface="Symbol"/>
              </a:rPr>
              <a:t></a:t>
            </a:r>
            <a:r>
              <a:rPr sz="1100" spc="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54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55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252031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70" dirty="0"/>
              <a:t>How</a:t>
            </a:r>
            <a:r>
              <a:rPr spc="-155" dirty="0"/>
              <a:t> </a:t>
            </a:r>
            <a:r>
              <a:rPr spc="170" dirty="0"/>
              <a:t>to</a:t>
            </a:r>
            <a:r>
              <a:rPr spc="-120" dirty="0"/>
              <a:t> </a:t>
            </a:r>
            <a:r>
              <a:rPr spc="114" dirty="0"/>
              <a:t>Set</a:t>
            </a:r>
            <a:r>
              <a:rPr spc="-125" dirty="0"/>
              <a:t> </a:t>
            </a:r>
            <a:r>
              <a:rPr spc="60" dirty="0"/>
              <a:t>FIO?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26626"/>
            <a:ext cx="4854575" cy="4635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29235" marR="5080" indent="-217170">
              <a:lnSpc>
                <a:spcPts val="1630"/>
              </a:lnSpc>
              <a:spcBef>
                <a:spcPts val="3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dirty="0">
                <a:latin typeface="Times New Roman"/>
                <a:cs typeface="Times New Roman"/>
              </a:rPr>
              <a:t>Setting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FIO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terms of</a:t>
            </a:r>
            <a:r>
              <a:rPr sz="1500" spc="-5" dirty="0">
                <a:latin typeface="Times New Roman"/>
                <a:cs typeface="Times New Roman"/>
              </a:rPr>
              <a:t> system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reliability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i="1" dirty="0">
                <a:latin typeface="Times New Roman"/>
                <a:cs typeface="Times New Roman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)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availability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(</a:t>
            </a:r>
            <a:r>
              <a:rPr sz="1500" i="1" spc="-5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):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06091" y="2708249"/>
            <a:ext cx="405130" cy="0"/>
          </a:xfrm>
          <a:custGeom>
            <a:avLst/>
            <a:gdLst/>
            <a:ahLst/>
            <a:cxnLst/>
            <a:rect l="l" t="t" r="r" b="b"/>
            <a:pathLst>
              <a:path w="405130">
                <a:moveTo>
                  <a:pt x="0" y="0"/>
                </a:moveTo>
                <a:lnTo>
                  <a:pt x="405104" y="0"/>
                </a:lnTo>
              </a:path>
            </a:pathLst>
          </a:custGeom>
          <a:ln w="10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54376" y="2142271"/>
            <a:ext cx="83185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i="1" spc="5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2169" y="2588053"/>
            <a:ext cx="2160905" cy="148272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R="315595" algn="ctr">
              <a:lnSpc>
                <a:spcPct val="100000"/>
              </a:lnSpc>
              <a:spcBef>
                <a:spcPts val="1025"/>
              </a:spcBef>
            </a:pPr>
            <a:r>
              <a:rPr sz="1600" i="1" spc="15" dirty="0">
                <a:latin typeface="Times New Roman"/>
                <a:cs typeface="Times New Roman"/>
              </a:rPr>
              <a:t>t</a:t>
            </a:r>
            <a:r>
              <a:rPr sz="1425" i="1" spc="22" baseline="-23391" dirty="0">
                <a:latin typeface="Times New Roman"/>
                <a:cs typeface="Times New Roman"/>
              </a:rPr>
              <a:t>m</a:t>
            </a:r>
            <a:r>
              <a:rPr sz="1425" i="1" spc="225" baseline="-23391" dirty="0">
                <a:latin typeface="Times New Roman"/>
                <a:cs typeface="Times New Roman"/>
              </a:rPr>
              <a:t> </a:t>
            </a:r>
            <a:r>
              <a:rPr sz="1600" i="1" spc="2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sz="1500" spc="5" dirty="0">
                <a:latin typeface="Symbol"/>
                <a:cs typeface="Symbol"/>
              </a:rPr>
              <a:t>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failure intensity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500" i="1" spc="5" dirty="0">
                <a:latin typeface="Times New Roman"/>
                <a:cs typeface="Times New Roman"/>
              </a:rPr>
              <a:t>R</a:t>
            </a:r>
            <a:r>
              <a:rPr sz="1500" i="1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reliability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500" i="1" dirty="0">
                <a:latin typeface="Times New Roman"/>
                <a:cs typeface="Times New Roman"/>
              </a:rPr>
              <a:t>t</a:t>
            </a:r>
            <a:r>
              <a:rPr sz="1500" i="1" spc="3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natural unit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(time,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etc.)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500" i="1" spc="5" dirty="0">
                <a:latin typeface="Times New Roman"/>
                <a:cs typeface="Times New Roman"/>
              </a:rPr>
              <a:t>t</a:t>
            </a:r>
            <a:r>
              <a:rPr sz="1000" i="1" spc="5" dirty="0">
                <a:latin typeface="Times New Roman"/>
                <a:cs typeface="Times New Roman"/>
              </a:rPr>
              <a:t>m</a:t>
            </a:r>
            <a:r>
              <a:rPr sz="1000" i="1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downtime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per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failure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2080" y="1836701"/>
            <a:ext cx="94234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550" spc="-60" baseline="-34313" dirty="0">
                <a:latin typeface="Symbol"/>
                <a:cs typeface="Symbol"/>
              </a:rPr>
              <a:t></a:t>
            </a:r>
            <a:r>
              <a:rPr sz="2550" spc="-60" baseline="-34313" dirty="0">
                <a:latin typeface="Times New Roman"/>
                <a:cs typeface="Times New Roman"/>
              </a:rPr>
              <a:t> </a:t>
            </a:r>
            <a:r>
              <a:rPr sz="2550" spc="-292" baseline="-34313" dirty="0">
                <a:latin typeface="Times New Roman"/>
                <a:cs typeface="Times New Roman"/>
              </a:rPr>
              <a:t> </a:t>
            </a:r>
            <a:r>
              <a:rPr sz="2400" spc="22" baseline="-36458" dirty="0">
                <a:latin typeface="Symbol"/>
                <a:cs typeface="Symbol"/>
              </a:rPr>
              <a:t></a:t>
            </a:r>
            <a:r>
              <a:rPr sz="2400" baseline="-36458" dirty="0">
                <a:latin typeface="Times New Roman"/>
                <a:cs typeface="Times New Roman"/>
              </a:rPr>
              <a:t> </a:t>
            </a:r>
            <a:r>
              <a:rPr sz="2400" spc="-172" baseline="-36458" dirty="0">
                <a:latin typeface="Times New Roman"/>
                <a:cs typeface="Times New Roman"/>
              </a:rPr>
              <a:t> </a:t>
            </a:r>
            <a:r>
              <a:rPr sz="1600" u="sng" spc="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600" u="sng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16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60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4295" y="1914705"/>
            <a:ext cx="133286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50520" algn="l"/>
              </a:tabLst>
            </a:pPr>
            <a:r>
              <a:rPr sz="1600" i="1" spc="10" dirty="0">
                <a:latin typeface="Times New Roman"/>
                <a:cs typeface="Times New Roman"/>
              </a:rPr>
              <a:t>or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700" spc="-40" dirty="0">
                <a:latin typeface="Symbol"/>
                <a:cs typeface="Symbol"/>
              </a:rPr>
              <a:t>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19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Symbol"/>
                <a:cs typeface="Symbol"/>
              </a:rPr>
              <a:t>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5" dirty="0">
                <a:latin typeface="Times New Roman"/>
                <a:cs typeface="Times New Roman"/>
              </a:rPr>
              <a:t> </a:t>
            </a:r>
            <a:r>
              <a:rPr sz="3225" u="sng" spc="-330" baseline="2713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2400" u="sng" spc="217" baseline="399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400" u="sng" spc="22" baseline="3993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400" u="sng" spc="-112" baseline="399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sng" spc="225" baseline="399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3225" u="sng" spc="-270" baseline="2713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endParaRPr sz="3225" baseline="27131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38130" y="1979067"/>
            <a:ext cx="1120140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86715" algn="l"/>
              </a:tabLst>
            </a:pPr>
            <a:r>
              <a:rPr sz="1600" i="1" spc="15" dirty="0">
                <a:latin typeface="Times New Roman"/>
                <a:cs typeface="Times New Roman"/>
              </a:rPr>
              <a:t>for	</a:t>
            </a:r>
            <a:r>
              <a:rPr sz="1600" i="1" spc="20" dirty="0">
                <a:latin typeface="Times New Roman"/>
                <a:cs typeface="Times New Roman"/>
              </a:rPr>
              <a:t>R</a:t>
            </a:r>
            <a:r>
              <a:rPr sz="1600" i="1" spc="-6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Symbol"/>
                <a:cs typeface="Symbol"/>
              </a:rPr>
              <a:t>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0.95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2090" y="2142271"/>
            <a:ext cx="865505" cy="544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64465" algn="r">
              <a:lnSpc>
                <a:spcPct val="100000"/>
              </a:lnSpc>
              <a:spcBef>
                <a:spcPts val="135"/>
              </a:spcBef>
            </a:pPr>
            <a:r>
              <a:rPr sz="1600" i="1" spc="5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2550" spc="-60" baseline="-34313" dirty="0">
                <a:latin typeface="Symbol"/>
                <a:cs typeface="Symbol"/>
              </a:rPr>
              <a:t></a:t>
            </a:r>
            <a:r>
              <a:rPr sz="2550" spc="292" baseline="-34313" dirty="0">
                <a:latin typeface="Times New Roman"/>
                <a:cs typeface="Times New Roman"/>
              </a:rPr>
              <a:t> </a:t>
            </a:r>
            <a:r>
              <a:rPr sz="2400" spc="22" baseline="-36458" dirty="0">
                <a:latin typeface="Symbol"/>
                <a:cs typeface="Symbol"/>
              </a:rPr>
              <a:t></a:t>
            </a:r>
            <a:r>
              <a:rPr sz="2400" spc="127" baseline="-36458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1</a:t>
            </a:r>
            <a:r>
              <a:rPr sz="1600" spc="75" dirty="0">
                <a:latin typeface="Symbol"/>
                <a:cs typeface="Symbol"/>
              </a:rPr>
              <a:t>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i="1" spc="20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14" name="object 14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617568" y="5607932"/>
            <a:ext cx="4859655" cy="3220720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880"/>
              </a:spcBef>
            </a:pPr>
            <a:r>
              <a:rPr sz="2500" spc="105" dirty="0">
                <a:solidFill>
                  <a:srgbClr val="33339A"/>
                </a:solidFill>
                <a:latin typeface="Arial MT"/>
                <a:cs typeface="Arial MT"/>
              </a:rPr>
              <a:t>2.</a:t>
            </a:r>
            <a:r>
              <a:rPr sz="2500" spc="-10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40" dirty="0">
                <a:solidFill>
                  <a:srgbClr val="33339A"/>
                </a:solidFill>
                <a:latin typeface="Arial MT"/>
                <a:cs typeface="Arial MT"/>
              </a:rPr>
              <a:t>Operational</a:t>
            </a:r>
            <a:r>
              <a:rPr sz="2500" spc="-13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20" dirty="0">
                <a:solidFill>
                  <a:srgbClr val="33339A"/>
                </a:solidFill>
                <a:latin typeface="Arial MT"/>
                <a:cs typeface="Arial MT"/>
              </a:rPr>
              <a:t>Mode</a:t>
            </a:r>
            <a:r>
              <a:rPr sz="2500" spc="-114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0" dirty="0">
                <a:solidFill>
                  <a:srgbClr val="33339A"/>
                </a:solidFill>
                <a:latin typeface="Arial MT"/>
                <a:cs typeface="Arial MT"/>
              </a:rPr>
              <a:t>/</a:t>
            </a:r>
            <a:r>
              <a:rPr sz="2500" spc="-8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35" dirty="0">
                <a:solidFill>
                  <a:srgbClr val="33339A"/>
                </a:solidFill>
                <a:latin typeface="Arial MT"/>
                <a:cs typeface="Arial MT"/>
              </a:rPr>
              <a:t>Profile</a:t>
            </a:r>
            <a:endParaRPr sz="2500">
              <a:latin typeface="Arial MT"/>
              <a:cs typeface="Arial MT"/>
            </a:endParaRPr>
          </a:p>
          <a:p>
            <a:pPr marL="229235" marR="5080" indent="-217170">
              <a:lnSpc>
                <a:spcPts val="1630"/>
              </a:lnSpc>
              <a:spcBef>
                <a:spcPts val="126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b="1" dirty="0">
                <a:solidFill>
                  <a:srgbClr val="CC3300"/>
                </a:solidFill>
                <a:latin typeface="Times New Roman"/>
                <a:cs typeface="Times New Roman"/>
              </a:rPr>
              <a:t>Operational</a:t>
            </a:r>
            <a:r>
              <a:rPr sz="1500" b="1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C3300"/>
                </a:solidFill>
                <a:latin typeface="Times New Roman"/>
                <a:cs typeface="Times New Roman"/>
              </a:rPr>
              <a:t>mode</a:t>
            </a:r>
            <a:r>
              <a:rPr sz="15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 distinct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pattern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system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and/or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set of </a:t>
            </a:r>
            <a:r>
              <a:rPr sz="1500" spc="-5" dirty="0">
                <a:latin typeface="Times New Roman"/>
                <a:cs typeface="Times New Roman"/>
              </a:rPr>
              <a:t>environmental </a:t>
            </a:r>
            <a:r>
              <a:rPr sz="1500" dirty="0">
                <a:latin typeface="Times New Roman"/>
                <a:cs typeface="Times New Roman"/>
              </a:rPr>
              <a:t>conditions that may need separate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testing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due </a:t>
            </a:r>
            <a:r>
              <a:rPr sz="1500" dirty="0">
                <a:latin typeface="Times New Roman"/>
                <a:cs typeface="Times New Roman"/>
              </a:rPr>
              <a:t>to likelihood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 stimulating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different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failures.</a:t>
            </a:r>
            <a:endParaRPr sz="1500">
              <a:latin typeface="Times New Roman"/>
              <a:cs typeface="Times New Roman"/>
            </a:endParaRPr>
          </a:p>
          <a:p>
            <a:pPr marL="229235" indent="-217170">
              <a:lnSpc>
                <a:spcPct val="100000"/>
              </a:lnSpc>
              <a:spcBef>
                <a:spcPts val="17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spc="5" dirty="0">
                <a:latin typeface="Times New Roman"/>
                <a:cs typeface="Times New Roman"/>
              </a:rPr>
              <a:t>Example:</a:t>
            </a:r>
            <a:endParaRPr sz="150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SzPct val="56000"/>
              <a:buFont typeface="Wingdings"/>
              <a:buChar char=""/>
              <a:tabLst>
                <a:tab pos="481330" algn="l"/>
              </a:tabLst>
            </a:pPr>
            <a:r>
              <a:rPr sz="1250" spc="-5" dirty="0">
                <a:latin typeface="Times New Roman"/>
                <a:cs typeface="Times New Roman"/>
              </a:rPr>
              <a:t>Time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(time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of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year,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day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of</a:t>
            </a:r>
            <a:r>
              <a:rPr sz="1250" spc="-10" dirty="0">
                <a:latin typeface="Times New Roman"/>
                <a:cs typeface="Times New Roman"/>
              </a:rPr>
              <a:t> week,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time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of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day)</a:t>
            </a:r>
            <a:endParaRPr sz="125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SzPct val="56000"/>
              <a:buFont typeface="Wingdings"/>
              <a:buChar char=""/>
              <a:tabLst>
                <a:tab pos="481330" algn="l"/>
              </a:tabLst>
            </a:pPr>
            <a:r>
              <a:rPr sz="1250" spc="-5" dirty="0">
                <a:latin typeface="Times New Roman"/>
                <a:cs typeface="Times New Roman"/>
              </a:rPr>
              <a:t>Different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user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types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5" dirty="0">
                <a:latin typeface="Times New Roman"/>
                <a:cs typeface="Times New Roman"/>
              </a:rPr>
              <a:t>(customer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or</a:t>
            </a:r>
            <a:r>
              <a:rPr sz="1250" spc="-5" dirty="0">
                <a:latin typeface="Times New Roman"/>
                <a:cs typeface="Times New Roman"/>
              </a:rPr>
              <a:t> user)</a:t>
            </a:r>
            <a:endParaRPr sz="125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165"/>
              </a:spcBef>
              <a:buClr>
                <a:srgbClr val="FF0000"/>
              </a:buClr>
              <a:buSzPct val="56000"/>
              <a:buFont typeface="Wingdings"/>
              <a:buChar char=""/>
              <a:tabLst>
                <a:tab pos="481330" algn="l"/>
              </a:tabLst>
            </a:pPr>
            <a:r>
              <a:rPr sz="1250" dirty="0">
                <a:latin typeface="Times New Roman"/>
                <a:cs typeface="Times New Roman"/>
              </a:rPr>
              <a:t>Users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experiences </a:t>
            </a:r>
            <a:r>
              <a:rPr sz="1250" spc="-5" dirty="0">
                <a:latin typeface="Times New Roman"/>
                <a:cs typeface="Times New Roman"/>
              </a:rPr>
              <a:t>(novice </a:t>
            </a:r>
            <a:r>
              <a:rPr sz="1250" dirty="0">
                <a:latin typeface="Times New Roman"/>
                <a:cs typeface="Times New Roman"/>
              </a:rPr>
              <a:t>or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expert)</a:t>
            </a:r>
            <a:endParaRPr sz="1250">
              <a:latin typeface="Times New Roman"/>
              <a:cs typeface="Times New Roman"/>
            </a:endParaRPr>
          </a:p>
          <a:p>
            <a:pPr marL="229235" marR="358775" indent="-217170">
              <a:lnSpc>
                <a:spcPts val="1630"/>
              </a:lnSpc>
              <a:spcBef>
                <a:spcPts val="39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same operation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may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appear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different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operational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mode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with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different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probabilities.</a:t>
            </a:r>
            <a:endParaRPr sz="1500">
              <a:latin typeface="Times New Roman"/>
              <a:cs typeface="Times New Roman"/>
            </a:endParaRPr>
          </a:p>
          <a:p>
            <a:pPr marL="229235" marR="23495" indent="-217170">
              <a:lnSpc>
                <a:spcPts val="1630"/>
              </a:lnSpc>
              <a:spcBef>
                <a:spcPts val="37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System operational profile </a:t>
            </a:r>
            <a:r>
              <a:rPr sz="1500" spc="5" dirty="0">
                <a:latin typeface="Times New Roman"/>
                <a:cs typeface="Times New Roman"/>
              </a:rPr>
              <a:t>must </a:t>
            </a:r>
            <a:r>
              <a:rPr sz="1500" dirty="0">
                <a:latin typeface="Times New Roman"/>
                <a:cs typeface="Times New Roman"/>
              </a:rPr>
              <a:t>be developed for all of its </a:t>
            </a:r>
            <a:r>
              <a:rPr sz="1500" spc="-3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important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operational </a:t>
            </a:r>
            <a:r>
              <a:rPr sz="1500" spc="5" dirty="0">
                <a:latin typeface="Times New Roman"/>
                <a:cs typeface="Times New Roman"/>
              </a:rPr>
              <a:t>modes.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56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57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296862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45" dirty="0"/>
              <a:t>Operation</a:t>
            </a:r>
            <a:r>
              <a:rPr spc="140" dirty="0"/>
              <a:t>a</a:t>
            </a:r>
            <a:r>
              <a:rPr spc="125" dirty="0"/>
              <a:t>l</a:t>
            </a:r>
            <a:r>
              <a:rPr spc="-130" dirty="0"/>
              <a:t> </a:t>
            </a:r>
            <a:r>
              <a:rPr spc="140" dirty="0"/>
              <a:t>Pr</a:t>
            </a:r>
            <a:r>
              <a:rPr spc="165" dirty="0"/>
              <a:t>of</a:t>
            </a:r>
            <a:r>
              <a:rPr spc="125" dirty="0"/>
              <a:t>ile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293987"/>
            <a:ext cx="4812665" cy="250063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29235" marR="638175" indent="-217170" algn="just">
              <a:lnSpc>
                <a:spcPts val="1689"/>
              </a:lnSpc>
              <a:spcBef>
                <a:spcPts val="5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Operational</a:t>
            </a:r>
            <a:r>
              <a:rPr sz="1750" b="1" spc="-6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Profile</a:t>
            </a:r>
            <a:r>
              <a:rPr sz="1750" b="1" spc="-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set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of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operations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(operation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names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and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frequencies)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and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their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probabilities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of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occurrences.</a:t>
            </a:r>
            <a:endParaRPr sz="1750">
              <a:latin typeface="Times New Roman"/>
              <a:cs typeface="Times New Roman"/>
            </a:endParaRPr>
          </a:p>
          <a:p>
            <a:pPr marL="229235" marR="391795" indent="-217170" algn="just">
              <a:lnSpc>
                <a:spcPts val="1689"/>
              </a:lnSpc>
              <a:spcBef>
                <a:spcPts val="43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There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are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four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principal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steps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developing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an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operational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profile:</a:t>
            </a:r>
            <a:endParaRPr sz="1750">
              <a:latin typeface="Times New Roman"/>
              <a:cs typeface="Times New Roman"/>
            </a:endParaRPr>
          </a:p>
          <a:p>
            <a:pPr marL="480695" marR="5080" lvl="1" indent="-180975">
              <a:lnSpc>
                <a:spcPts val="1450"/>
              </a:lnSpc>
              <a:spcBef>
                <a:spcPts val="380"/>
              </a:spcBef>
              <a:buClr>
                <a:srgbClr val="FF0000"/>
              </a:buClr>
              <a:buSzPct val="53333"/>
              <a:buFont typeface="Wingdings"/>
              <a:buChar char=""/>
              <a:tabLst>
                <a:tab pos="481330" algn="l"/>
              </a:tabLst>
            </a:pPr>
            <a:r>
              <a:rPr sz="1500" spc="-5" dirty="0">
                <a:latin typeface="Times New Roman"/>
                <a:cs typeface="Times New Roman"/>
              </a:rPr>
              <a:t>Identify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operation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initiators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(i.e.,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user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types,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external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systems,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the </a:t>
            </a:r>
            <a:r>
              <a:rPr sz="1500" spc="-10" dirty="0">
                <a:latin typeface="Times New Roman"/>
                <a:cs typeface="Times New Roman"/>
              </a:rPr>
              <a:t>system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itself)</a:t>
            </a:r>
            <a:endParaRPr sz="150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SzPct val="53333"/>
              <a:buFont typeface="Wingdings"/>
              <a:buChar char=""/>
              <a:tabLst>
                <a:tab pos="481330" algn="l"/>
              </a:tabLst>
            </a:pPr>
            <a:r>
              <a:rPr sz="1500" spc="-10" dirty="0">
                <a:latin typeface="Times New Roman"/>
                <a:cs typeface="Times New Roman"/>
              </a:rPr>
              <a:t>List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operations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invoked by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each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initiator</a:t>
            </a:r>
            <a:endParaRPr sz="150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SzPct val="53333"/>
              <a:buFont typeface="Wingdings"/>
              <a:buChar char=""/>
              <a:tabLst>
                <a:tab pos="481330" algn="l"/>
              </a:tabLst>
            </a:pPr>
            <a:r>
              <a:rPr sz="1500" dirty="0">
                <a:latin typeface="Times New Roman"/>
                <a:cs typeface="Times New Roman"/>
              </a:rPr>
              <a:t>Determine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occurrence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rates</a:t>
            </a:r>
            <a:endParaRPr sz="1500">
              <a:latin typeface="Times New Roman"/>
              <a:cs typeface="Times New Roman"/>
            </a:endParaRPr>
          </a:p>
          <a:p>
            <a:pPr marL="480695" marR="129539" lvl="1" indent="-180975">
              <a:lnSpc>
                <a:spcPts val="1450"/>
              </a:lnSpc>
              <a:spcBef>
                <a:spcPts val="355"/>
              </a:spcBef>
              <a:buClr>
                <a:srgbClr val="FF0000"/>
              </a:buClr>
              <a:buSzPct val="53333"/>
              <a:buFont typeface="Wingdings"/>
              <a:buChar char=""/>
              <a:tabLst>
                <a:tab pos="481330" algn="l"/>
              </a:tabLst>
            </a:pPr>
            <a:r>
              <a:rPr sz="1500" dirty="0">
                <a:latin typeface="Times New Roman"/>
                <a:cs typeface="Times New Roman"/>
              </a:rPr>
              <a:t>Determine the occurrence probabilities </a:t>
            </a:r>
            <a:r>
              <a:rPr sz="1500" spc="5" dirty="0">
                <a:latin typeface="Times New Roman"/>
                <a:cs typeface="Times New Roman"/>
              </a:rPr>
              <a:t>by </a:t>
            </a:r>
            <a:r>
              <a:rPr sz="1500" dirty="0">
                <a:latin typeface="Times New Roman"/>
                <a:cs typeface="Times New Roman"/>
              </a:rPr>
              <a:t>dividing 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occurrence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rates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total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occurrence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rate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7" name="object 7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17568" y="5648578"/>
            <a:ext cx="4862195" cy="284480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560"/>
              </a:spcBef>
            </a:pPr>
            <a:r>
              <a:rPr sz="2500" spc="40" dirty="0">
                <a:solidFill>
                  <a:srgbClr val="33339A"/>
                </a:solidFill>
                <a:latin typeface="Arial MT"/>
                <a:cs typeface="Arial MT"/>
              </a:rPr>
              <a:t>SRE:</a:t>
            </a:r>
            <a:r>
              <a:rPr sz="2500" spc="-13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05" dirty="0">
                <a:solidFill>
                  <a:srgbClr val="33339A"/>
                </a:solidFill>
                <a:latin typeface="Arial MT"/>
                <a:cs typeface="Arial MT"/>
              </a:rPr>
              <a:t>3.</a:t>
            </a:r>
            <a:r>
              <a:rPr sz="2500" spc="-9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60" dirty="0">
                <a:solidFill>
                  <a:srgbClr val="33339A"/>
                </a:solidFill>
                <a:latin typeface="Arial MT"/>
                <a:cs typeface="Arial MT"/>
              </a:rPr>
              <a:t>Prepare</a:t>
            </a:r>
            <a:r>
              <a:rPr sz="2500" spc="-1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90" dirty="0">
                <a:solidFill>
                  <a:srgbClr val="33339A"/>
                </a:solidFill>
                <a:latin typeface="Arial MT"/>
                <a:cs typeface="Arial MT"/>
              </a:rPr>
              <a:t>for</a:t>
            </a:r>
            <a:r>
              <a:rPr sz="2500" spc="-1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25" dirty="0">
                <a:solidFill>
                  <a:srgbClr val="33339A"/>
                </a:solidFill>
                <a:latin typeface="Arial MT"/>
                <a:cs typeface="Arial MT"/>
              </a:rPr>
              <a:t>Test</a:t>
            </a:r>
            <a:endParaRPr sz="2500">
              <a:latin typeface="Arial MT"/>
              <a:cs typeface="Arial MT"/>
            </a:endParaRPr>
          </a:p>
          <a:p>
            <a:pPr marL="229235" marR="212725" indent="-217170">
              <a:lnSpc>
                <a:spcPts val="1900"/>
              </a:lnSpc>
              <a:spcBef>
                <a:spcPts val="126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The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Prepare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for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Test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activity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uses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operational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profiles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to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prepare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test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cases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and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test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procedures.</a:t>
            </a:r>
            <a:endParaRPr sz="1750">
              <a:latin typeface="Times New Roman"/>
              <a:cs typeface="Times New Roman"/>
            </a:endParaRPr>
          </a:p>
          <a:p>
            <a:pPr marL="229235" marR="446405" indent="-217170">
              <a:lnSpc>
                <a:spcPts val="1900"/>
              </a:lnSpc>
              <a:spcBef>
                <a:spcPts val="43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Test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cases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are allocated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accordance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with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operational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profile.</a:t>
            </a:r>
            <a:endParaRPr sz="1750">
              <a:latin typeface="Times New Roman"/>
              <a:cs typeface="Times New Roman"/>
            </a:endParaRPr>
          </a:p>
          <a:p>
            <a:pPr marL="229235" marR="35560" indent="-217170">
              <a:lnSpc>
                <a:spcPts val="1900"/>
              </a:lnSpc>
              <a:spcBef>
                <a:spcPts val="43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10" dirty="0">
                <a:latin typeface="Times New Roman"/>
                <a:cs typeface="Times New Roman"/>
              </a:rPr>
              <a:t>A </a:t>
            </a:r>
            <a:r>
              <a:rPr sz="175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Test Case </a:t>
            </a:r>
            <a:r>
              <a:rPr sz="1750" spc="5" dirty="0">
                <a:latin typeface="Times New Roman"/>
                <a:cs typeface="Times New Roman"/>
              </a:rPr>
              <a:t>is a partial specification of a run </a:t>
            </a:r>
            <a:r>
              <a:rPr sz="1750" spc="10" dirty="0">
                <a:latin typeface="Times New Roman"/>
                <a:cs typeface="Times New Roman"/>
              </a:rPr>
              <a:t> through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naming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of</a:t>
            </a:r>
            <a:r>
              <a:rPr sz="1750" spc="5" dirty="0">
                <a:latin typeface="Times New Roman"/>
                <a:cs typeface="Times New Roman"/>
              </a:rPr>
              <a:t> its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direct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input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variables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and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their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values.</a:t>
            </a:r>
            <a:endParaRPr sz="1750">
              <a:latin typeface="Times New Roman"/>
              <a:cs typeface="Times New Roman"/>
            </a:endParaRPr>
          </a:p>
          <a:p>
            <a:pPr marL="229235" indent="-217170">
              <a:lnSpc>
                <a:spcPct val="100000"/>
              </a:lnSpc>
              <a:spcBef>
                <a:spcPts val="2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Test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case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specified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with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its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direct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input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variables.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58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27184" y="4388933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dirty="0">
                <a:latin typeface="Times New Roman"/>
                <a:cs typeface="Times New Roman"/>
              </a:rPr>
              <a:t>5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00"/>
              </a:spcBef>
            </a:pPr>
            <a:r>
              <a:rPr spc="125" dirty="0"/>
              <a:t>Failure,</a:t>
            </a:r>
            <a:r>
              <a:rPr spc="-165" dirty="0"/>
              <a:t> </a:t>
            </a:r>
            <a:r>
              <a:rPr spc="130" dirty="0"/>
              <a:t>Failure</a:t>
            </a:r>
            <a:r>
              <a:rPr spc="-160" dirty="0"/>
              <a:t> </a:t>
            </a:r>
            <a:r>
              <a:rPr spc="140" dirty="0"/>
              <a:t>Intensity</a:t>
            </a:r>
            <a:r>
              <a:rPr spc="-145" dirty="0"/>
              <a:t> </a:t>
            </a:r>
            <a:r>
              <a:rPr spc="250" dirty="0"/>
              <a:t>&amp; </a:t>
            </a:r>
            <a:r>
              <a:rPr spc="-680" dirty="0"/>
              <a:t> </a:t>
            </a:r>
            <a:r>
              <a:rPr b="1" spc="20" dirty="0">
                <a:latin typeface="Arial"/>
                <a:cs typeface="Arial"/>
              </a:rPr>
              <a:t>Availability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31171" y="1345826"/>
            <a:ext cx="4954270" cy="20961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29235" marR="614680" indent="-217170">
              <a:lnSpc>
                <a:spcPts val="1900"/>
              </a:lnSpc>
              <a:spcBef>
                <a:spcPts val="34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Failure:</a:t>
            </a:r>
            <a:r>
              <a:rPr sz="1750" b="1" spc="-4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Any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departure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of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system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behavior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in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execution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from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user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needs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or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expectations.</a:t>
            </a:r>
            <a:endParaRPr sz="1750">
              <a:latin typeface="Times New Roman"/>
              <a:cs typeface="Times New Roman"/>
            </a:endParaRPr>
          </a:p>
          <a:p>
            <a:pPr marL="229235" marR="5080" indent="-217170">
              <a:lnSpc>
                <a:spcPts val="1900"/>
              </a:lnSpc>
              <a:spcBef>
                <a:spcPts val="43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Failure</a:t>
            </a:r>
            <a:r>
              <a:rPr sz="1750" b="1" spc="-4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intensity:</a:t>
            </a:r>
            <a:r>
              <a:rPr sz="1750" b="1" spc="-5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number</a:t>
            </a:r>
            <a:r>
              <a:rPr sz="1750" spc="5" dirty="0">
                <a:latin typeface="Times New Roman"/>
                <a:cs typeface="Times New Roman"/>
              </a:rPr>
              <a:t> of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failures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per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natural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unit or </a:t>
            </a:r>
            <a:r>
              <a:rPr sz="1750" dirty="0">
                <a:latin typeface="Times New Roman"/>
                <a:cs typeface="Times New Roman"/>
              </a:rPr>
              <a:t>time </a:t>
            </a:r>
            <a:r>
              <a:rPr sz="1750" spc="10" dirty="0">
                <a:latin typeface="Times New Roman"/>
                <a:cs typeface="Times New Roman"/>
              </a:rPr>
              <a:t>unit. Failure intensity </a:t>
            </a:r>
            <a:r>
              <a:rPr sz="1750" spc="5" dirty="0">
                <a:latin typeface="Times New Roman"/>
                <a:cs typeface="Times New Roman"/>
              </a:rPr>
              <a:t>is way </a:t>
            </a:r>
            <a:r>
              <a:rPr sz="1750" spc="10" dirty="0">
                <a:latin typeface="Times New Roman"/>
                <a:cs typeface="Times New Roman"/>
              </a:rPr>
              <a:t>of 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expressing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reliability.</a:t>
            </a:r>
            <a:endParaRPr sz="1750">
              <a:latin typeface="Times New Roman"/>
              <a:cs typeface="Times New Roman"/>
            </a:endParaRPr>
          </a:p>
          <a:p>
            <a:pPr marL="229235" marR="83185" indent="-217170">
              <a:lnSpc>
                <a:spcPts val="1900"/>
              </a:lnSpc>
              <a:spcBef>
                <a:spcPts val="439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b="1" dirty="0">
                <a:solidFill>
                  <a:srgbClr val="008000"/>
                </a:solidFill>
                <a:latin typeface="Times New Roman"/>
                <a:cs typeface="Times New Roman"/>
              </a:rPr>
              <a:t>Availability:</a:t>
            </a:r>
            <a:r>
              <a:rPr sz="1750" b="1" spc="-3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The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probability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at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any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given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time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that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 </a:t>
            </a:r>
            <a:r>
              <a:rPr sz="1750" dirty="0">
                <a:latin typeface="Times New Roman"/>
                <a:cs typeface="Times New Roman"/>
              </a:rPr>
              <a:t>system </a:t>
            </a:r>
            <a:r>
              <a:rPr sz="1750" spc="5" dirty="0">
                <a:latin typeface="Times New Roman"/>
                <a:cs typeface="Times New Roman"/>
              </a:rPr>
              <a:t>or a capability of a </a:t>
            </a:r>
            <a:r>
              <a:rPr sz="1750" dirty="0">
                <a:latin typeface="Times New Roman"/>
                <a:cs typeface="Times New Roman"/>
              </a:rPr>
              <a:t>system </a:t>
            </a:r>
            <a:r>
              <a:rPr sz="1750" spc="5" dirty="0">
                <a:latin typeface="Times New Roman"/>
                <a:cs typeface="Times New Roman"/>
              </a:rPr>
              <a:t>functions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satisfactorily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specified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environment.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75011" y="3937012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220" y="0"/>
                </a:lnTo>
              </a:path>
            </a:pathLst>
          </a:custGeom>
          <a:ln w="9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32523" y="3603570"/>
            <a:ext cx="70993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i="1" spc="5" dirty="0">
                <a:latin typeface="Times New Roman"/>
                <a:cs typeface="Times New Roman"/>
              </a:rPr>
              <a:t>Uptime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6547" y="3931873"/>
            <a:ext cx="186055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i="1" spc="10" dirty="0">
                <a:latin typeface="Times New Roman"/>
                <a:cs typeface="Times New Roman"/>
              </a:rPr>
              <a:t>Uptime</a:t>
            </a:r>
            <a:r>
              <a:rPr sz="1800" i="1" spc="-4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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Downtine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9879" y="3751417"/>
            <a:ext cx="130111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i="1" spc="10" dirty="0">
                <a:latin typeface="Times New Roman"/>
                <a:cs typeface="Times New Roman"/>
              </a:rPr>
              <a:t>Availability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11" name="object 11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723165" y="5831092"/>
            <a:ext cx="363664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180" dirty="0">
                <a:solidFill>
                  <a:srgbClr val="33339A"/>
                </a:solidFill>
                <a:latin typeface="Arial MT"/>
                <a:cs typeface="Arial MT"/>
              </a:rPr>
              <a:t>Error,</a:t>
            </a:r>
            <a:r>
              <a:rPr sz="2500" spc="-15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20" dirty="0">
                <a:solidFill>
                  <a:srgbClr val="33339A"/>
                </a:solidFill>
                <a:latin typeface="Arial MT"/>
                <a:cs typeface="Arial MT"/>
              </a:rPr>
              <a:t>Fault</a:t>
            </a:r>
            <a:r>
              <a:rPr sz="2500" spc="-15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50" dirty="0">
                <a:solidFill>
                  <a:srgbClr val="33339A"/>
                </a:solidFill>
                <a:latin typeface="Arial MT"/>
                <a:cs typeface="Arial MT"/>
              </a:rPr>
              <a:t>and</a:t>
            </a:r>
            <a:r>
              <a:rPr sz="2500" spc="-1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25" dirty="0">
                <a:solidFill>
                  <a:srgbClr val="33339A"/>
                </a:solidFill>
                <a:latin typeface="Arial MT"/>
                <a:cs typeface="Arial MT"/>
              </a:rPr>
              <a:t>Failure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5174" y="7280648"/>
            <a:ext cx="4893945" cy="16122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29235" marR="172085" indent="-217170">
              <a:lnSpc>
                <a:spcPts val="1900"/>
              </a:lnSpc>
              <a:spcBef>
                <a:spcPts val="34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An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800000"/>
                </a:solidFill>
                <a:latin typeface="Times New Roman"/>
                <a:cs typeface="Times New Roman"/>
              </a:rPr>
              <a:t>error</a:t>
            </a:r>
            <a:r>
              <a:rPr sz="1750" spc="-2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 human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action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that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results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software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containing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fault.</a:t>
            </a:r>
            <a:endParaRPr sz="1750">
              <a:latin typeface="Times New Roman"/>
              <a:cs typeface="Times New Roman"/>
            </a:endParaRPr>
          </a:p>
          <a:p>
            <a:pPr marL="229235" marR="5080" indent="-217170">
              <a:lnSpc>
                <a:spcPts val="1900"/>
              </a:lnSpc>
              <a:spcBef>
                <a:spcPts val="43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10" dirty="0">
                <a:latin typeface="Times New Roman"/>
                <a:cs typeface="Times New Roman"/>
              </a:rPr>
              <a:t>A </a:t>
            </a:r>
            <a:r>
              <a:rPr sz="1750" spc="5" dirty="0">
                <a:solidFill>
                  <a:srgbClr val="800000"/>
                </a:solidFill>
                <a:latin typeface="Times New Roman"/>
                <a:cs typeface="Times New Roman"/>
              </a:rPr>
              <a:t>fault </a:t>
            </a:r>
            <a:r>
              <a:rPr sz="1750" spc="5" dirty="0">
                <a:latin typeface="Times New Roman"/>
                <a:cs typeface="Times New Roman"/>
              </a:rPr>
              <a:t>(bug) is a cause for either a failure of the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program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or an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internal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error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(e.g.,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an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incorrect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state,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incorrect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timing).</a:t>
            </a:r>
            <a:endParaRPr sz="1750">
              <a:latin typeface="Times New Roman"/>
              <a:cs typeface="Times New Roman"/>
            </a:endParaRPr>
          </a:p>
          <a:p>
            <a:pPr marL="229235" indent="-217170">
              <a:lnSpc>
                <a:spcPct val="100000"/>
              </a:lnSpc>
              <a:spcBef>
                <a:spcPts val="209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dirty="0">
                <a:latin typeface="Times New Roman"/>
                <a:cs typeface="Times New Roman"/>
              </a:rPr>
              <a:t>Among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3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factors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only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800000"/>
                </a:solidFill>
                <a:latin typeface="Times New Roman"/>
                <a:cs typeface="Times New Roman"/>
              </a:rPr>
              <a:t>failure</a:t>
            </a:r>
            <a:r>
              <a:rPr sz="1750" spc="-4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observable.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26425" y="6575297"/>
            <a:ext cx="922019" cy="489584"/>
            <a:chOff x="1626425" y="6575297"/>
            <a:chExt cx="922019" cy="489584"/>
          </a:xfrm>
        </p:grpSpPr>
        <p:sp>
          <p:nvSpPr>
            <p:cNvPr id="19" name="object 19"/>
            <p:cNvSpPr/>
            <p:nvPr/>
          </p:nvSpPr>
          <p:spPr>
            <a:xfrm>
              <a:off x="1630273" y="6579133"/>
              <a:ext cx="912494" cy="480059"/>
            </a:xfrm>
            <a:custGeom>
              <a:avLst/>
              <a:gdLst/>
              <a:ahLst/>
              <a:cxnLst/>
              <a:rect l="l" t="t" r="r" b="b"/>
              <a:pathLst>
                <a:path w="912494" h="480059">
                  <a:moveTo>
                    <a:pt x="7930" y="197856"/>
                  </a:moveTo>
                  <a:lnTo>
                    <a:pt x="4187" y="207441"/>
                  </a:lnTo>
                  <a:lnTo>
                    <a:pt x="0" y="239991"/>
                  </a:lnTo>
                  <a:lnTo>
                    <a:pt x="1917" y="255083"/>
                  </a:lnTo>
                  <a:lnTo>
                    <a:pt x="1917" y="241909"/>
                  </a:lnTo>
                  <a:lnTo>
                    <a:pt x="0" y="239991"/>
                  </a:lnTo>
                  <a:lnTo>
                    <a:pt x="7930" y="197856"/>
                  </a:lnTo>
                  <a:close/>
                </a:path>
                <a:path w="912494" h="480059">
                  <a:moveTo>
                    <a:pt x="28345" y="158186"/>
                  </a:moveTo>
                  <a:lnTo>
                    <a:pt x="16381" y="176216"/>
                  </a:lnTo>
                  <a:lnTo>
                    <a:pt x="10304" y="191777"/>
                  </a:lnTo>
                  <a:lnTo>
                    <a:pt x="28345" y="158186"/>
                  </a:lnTo>
                  <a:close/>
                </a:path>
                <a:path w="912494" h="480059">
                  <a:moveTo>
                    <a:pt x="143476" y="66013"/>
                  </a:moveTo>
                  <a:lnTo>
                    <a:pt x="95469" y="93369"/>
                  </a:lnTo>
                  <a:lnTo>
                    <a:pt x="62576" y="118894"/>
                  </a:lnTo>
                  <a:lnTo>
                    <a:pt x="36029" y="146605"/>
                  </a:lnTo>
                  <a:lnTo>
                    <a:pt x="31123" y="153998"/>
                  </a:lnTo>
                  <a:lnTo>
                    <a:pt x="60286" y="121427"/>
                  </a:lnTo>
                  <a:lnTo>
                    <a:pt x="95986" y="94068"/>
                  </a:lnTo>
                  <a:lnTo>
                    <a:pt x="97917" y="92151"/>
                  </a:lnTo>
                  <a:lnTo>
                    <a:pt x="101752" y="90233"/>
                  </a:lnTo>
                  <a:lnTo>
                    <a:pt x="143476" y="66013"/>
                  </a:lnTo>
                  <a:close/>
                </a:path>
                <a:path w="912494" h="480059">
                  <a:moveTo>
                    <a:pt x="193870" y="44426"/>
                  </a:moveTo>
                  <a:lnTo>
                    <a:pt x="178082" y="50026"/>
                  </a:lnTo>
                  <a:lnTo>
                    <a:pt x="156005" y="60225"/>
                  </a:lnTo>
                  <a:lnTo>
                    <a:pt x="193870" y="44426"/>
                  </a:lnTo>
                  <a:close/>
                </a:path>
                <a:path w="912494" h="480059">
                  <a:moveTo>
                    <a:pt x="247593" y="27269"/>
                  </a:moveTo>
                  <a:lnTo>
                    <a:pt x="226695" y="32781"/>
                  </a:lnTo>
                  <a:lnTo>
                    <a:pt x="205952" y="40140"/>
                  </a:lnTo>
                  <a:lnTo>
                    <a:pt x="247593" y="27269"/>
                  </a:lnTo>
                  <a:close/>
                </a:path>
                <a:path w="912494" h="480059">
                  <a:moveTo>
                    <a:pt x="296407" y="15769"/>
                  </a:moveTo>
                  <a:lnTo>
                    <a:pt x="279442" y="18869"/>
                  </a:lnTo>
                  <a:lnTo>
                    <a:pt x="261722" y="23543"/>
                  </a:lnTo>
                  <a:lnTo>
                    <a:pt x="296407" y="15769"/>
                  </a:lnTo>
                  <a:close/>
                </a:path>
                <a:path w="912494" h="480059">
                  <a:moveTo>
                    <a:pt x="350221" y="7022"/>
                  </a:moveTo>
                  <a:lnTo>
                    <a:pt x="335768" y="8577"/>
                  </a:lnTo>
                  <a:lnTo>
                    <a:pt x="322075" y="11079"/>
                  </a:lnTo>
                  <a:lnTo>
                    <a:pt x="350221" y="7022"/>
                  </a:lnTo>
                  <a:close/>
                </a:path>
                <a:path w="912494" h="480059">
                  <a:moveTo>
                    <a:pt x="400087" y="2016"/>
                  </a:moveTo>
                  <a:lnTo>
                    <a:pt x="395120" y="2192"/>
                  </a:lnTo>
                  <a:lnTo>
                    <a:pt x="385397" y="3238"/>
                  </a:lnTo>
                  <a:lnTo>
                    <a:pt x="400087" y="2016"/>
                  </a:lnTo>
                  <a:close/>
                </a:path>
                <a:path w="912494" h="480059">
                  <a:moveTo>
                    <a:pt x="456945" y="0"/>
                  </a:moveTo>
                  <a:lnTo>
                    <a:pt x="402859" y="1917"/>
                  </a:lnTo>
                  <a:lnTo>
                    <a:pt x="510999" y="1917"/>
                  </a:lnTo>
                  <a:lnTo>
                    <a:pt x="456945" y="0"/>
                  </a:lnTo>
                  <a:close/>
                </a:path>
                <a:path w="912494" h="480059">
                  <a:moveTo>
                    <a:pt x="402626" y="478089"/>
                  </a:moveTo>
                  <a:lnTo>
                    <a:pt x="456945" y="479983"/>
                  </a:lnTo>
                  <a:lnTo>
                    <a:pt x="474919" y="479356"/>
                  </a:lnTo>
                  <a:lnTo>
                    <a:pt x="402626" y="478089"/>
                  </a:lnTo>
                  <a:close/>
                </a:path>
                <a:path w="912494" h="480059">
                  <a:moveTo>
                    <a:pt x="363911" y="474521"/>
                  </a:moveTo>
                  <a:lnTo>
                    <a:pt x="395120" y="477828"/>
                  </a:lnTo>
                  <a:lnTo>
                    <a:pt x="400877" y="478028"/>
                  </a:lnTo>
                  <a:lnTo>
                    <a:pt x="363911" y="474521"/>
                  </a:lnTo>
                  <a:close/>
                </a:path>
                <a:path w="912494" h="480059">
                  <a:moveTo>
                    <a:pt x="306934" y="466340"/>
                  </a:moveTo>
                  <a:lnTo>
                    <a:pt x="335768" y="471539"/>
                  </a:lnTo>
                  <a:lnTo>
                    <a:pt x="351938" y="473252"/>
                  </a:lnTo>
                  <a:lnTo>
                    <a:pt x="306934" y="466340"/>
                  </a:lnTo>
                  <a:close/>
                </a:path>
                <a:path w="912494" h="480059">
                  <a:moveTo>
                    <a:pt x="255405" y="455115"/>
                  </a:moveTo>
                  <a:lnTo>
                    <a:pt x="279442" y="461383"/>
                  </a:lnTo>
                  <a:lnTo>
                    <a:pt x="303913" y="465796"/>
                  </a:lnTo>
                  <a:lnTo>
                    <a:pt x="255405" y="455115"/>
                  </a:lnTo>
                  <a:close/>
                </a:path>
                <a:path w="912494" h="480059">
                  <a:moveTo>
                    <a:pt x="38392" y="335991"/>
                  </a:moveTo>
                  <a:lnTo>
                    <a:pt x="37754" y="335991"/>
                  </a:lnTo>
                  <a:lnTo>
                    <a:pt x="62576" y="361941"/>
                  </a:lnTo>
                  <a:lnTo>
                    <a:pt x="95469" y="387429"/>
                  </a:lnTo>
                  <a:lnTo>
                    <a:pt x="134156" y="410384"/>
                  </a:lnTo>
                  <a:lnTo>
                    <a:pt x="178082" y="430539"/>
                  </a:lnTo>
                  <a:lnTo>
                    <a:pt x="226695" y="447628"/>
                  </a:lnTo>
                  <a:lnTo>
                    <a:pt x="255186" y="455058"/>
                  </a:lnTo>
                  <a:lnTo>
                    <a:pt x="205962" y="440323"/>
                  </a:lnTo>
                  <a:lnTo>
                    <a:pt x="158358" y="421392"/>
                  </a:lnTo>
                  <a:lnTo>
                    <a:pt x="113733" y="397936"/>
                  </a:lnTo>
                  <a:lnTo>
                    <a:pt x="73329" y="369590"/>
                  </a:lnTo>
                  <a:lnTo>
                    <a:pt x="38392" y="335991"/>
                  </a:lnTo>
                  <a:close/>
                </a:path>
                <a:path w="912494" h="480059">
                  <a:moveTo>
                    <a:pt x="32639" y="328307"/>
                  </a:moveTo>
                  <a:lnTo>
                    <a:pt x="32146" y="328307"/>
                  </a:lnTo>
                  <a:lnTo>
                    <a:pt x="36029" y="334187"/>
                  </a:lnTo>
                  <a:lnTo>
                    <a:pt x="36474" y="334652"/>
                  </a:lnTo>
                  <a:lnTo>
                    <a:pt x="36474" y="332143"/>
                  </a:lnTo>
                  <a:lnTo>
                    <a:pt x="32639" y="328307"/>
                  </a:lnTo>
                  <a:close/>
                </a:path>
                <a:path w="912494" h="480059">
                  <a:moveTo>
                    <a:pt x="28790" y="322541"/>
                  </a:moveTo>
                  <a:lnTo>
                    <a:pt x="28339" y="322541"/>
                  </a:lnTo>
                  <a:lnTo>
                    <a:pt x="30708" y="326129"/>
                  </a:lnTo>
                  <a:lnTo>
                    <a:pt x="30708" y="324472"/>
                  </a:lnTo>
                  <a:lnTo>
                    <a:pt x="28790" y="322541"/>
                  </a:lnTo>
                  <a:close/>
                </a:path>
                <a:path w="912494" h="480059">
                  <a:moveTo>
                    <a:pt x="24955" y="316788"/>
                  </a:moveTo>
                  <a:lnTo>
                    <a:pt x="24540" y="316788"/>
                  </a:lnTo>
                  <a:lnTo>
                    <a:pt x="26873" y="320321"/>
                  </a:lnTo>
                  <a:lnTo>
                    <a:pt x="26873" y="318706"/>
                  </a:lnTo>
                  <a:lnTo>
                    <a:pt x="24955" y="316788"/>
                  </a:lnTo>
                  <a:close/>
                </a:path>
                <a:path w="912494" h="480059">
                  <a:moveTo>
                    <a:pt x="23037" y="312940"/>
                  </a:moveTo>
                  <a:lnTo>
                    <a:pt x="21999" y="312940"/>
                  </a:lnTo>
                  <a:lnTo>
                    <a:pt x="23037" y="314512"/>
                  </a:lnTo>
                  <a:lnTo>
                    <a:pt x="23037" y="312940"/>
                  </a:lnTo>
                  <a:close/>
                </a:path>
                <a:path w="912494" h="480059">
                  <a:moveTo>
                    <a:pt x="19189" y="307187"/>
                  </a:moveTo>
                  <a:lnTo>
                    <a:pt x="18200" y="307187"/>
                  </a:lnTo>
                  <a:lnTo>
                    <a:pt x="21120" y="311608"/>
                  </a:lnTo>
                  <a:lnTo>
                    <a:pt x="21120" y="309105"/>
                  </a:lnTo>
                  <a:lnTo>
                    <a:pt x="19189" y="307187"/>
                  </a:lnTo>
                  <a:close/>
                </a:path>
                <a:path w="912494" h="480059">
                  <a:moveTo>
                    <a:pt x="17272" y="303352"/>
                  </a:moveTo>
                  <a:lnTo>
                    <a:pt x="15963" y="303352"/>
                  </a:lnTo>
                  <a:lnTo>
                    <a:pt x="16381" y="304432"/>
                  </a:lnTo>
                  <a:lnTo>
                    <a:pt x="17272" y="305780"/>
                  </a:lnTo>
                  <a:lnTo>
                    <a:pt x="17272" y="303352"/>
                  </a:lnTo>
                  <a:close/>
                </a:path>
                <a:path w="912494" h="480059">
                  <a:moveTo>
                    <a:pt x="15354" y="299504"/>
                  </a:moveTo>
                  <a:lnTo>
                    <a:pt x="14473" y="299504"/>
                  </a:lnTo>
                  <a:lnTo>
                    <a:pt x="15354" y="301779"/>
                  </a:lnTo>
                  <a:lnTo>
                    <a:pt x="15354" y="299504"/>
                  </a:lnTo>
                  <a:close/>
                </a:path>
                <a:path w="912494" h="480059">
                  <a:moveTo>
                    <a:pt x="13436" y="293751"/>
                  </a:moveTo>
                  <a:lnTo>
                    <a:pt x="12245" y="293751"/>
                  </a:lnTo>
                  <a:lnTo>
                    <a:pt x="13436" y="296827"/>
                  </a:lnTo>
                  <a:lnTo>
                    <a:pt x="13436" y="293751"/>
                  </a:lnTo>
                  <a:close/>
                </a:path>
                <a:path w="912494" h="480059">
                  <a:moveTo>
                    <a:pt x="11518" y="289902"/>
                  </a:moveTo>
                  <a:lnTo>
                    <a:pt x="10754" y="289902"/>
                  </a:lnTo>
                  <a:lnTo>
                    <a:pt x="11518" y="291876"/>
                  </a:lnTo>
                  <a:lnTo>
                    <a:pt x="11518" y="289902"/>
                  </a:lnTo>
                  <a:close/>
                </a:path>
                <a:path w="912494" h="480059">
                  <a:moveTo>
                    <a:pt x="9601" y="284149"/>
                  </a:moveTo>
                  <a:lnTo>
                    <a:pt x="8526" y="284149"/>
                  </a:lnTo>
                  <a:lnTo>
                    <a:pt x="9601" y="286924"/>
                  </a:lnTo>
                  <a:lnTo>
                    <a:pt x="9601" y="284149"/>
                  </a:lnTo>
                  <a:close/>
                </a:path>
                <a:path w="912494" h="480059">
                  <a:moveTo>
                    <a:pt x="7670" y="278384"/>
                  </a:moveTo>
                  <a:lnTo>
                    <a:pt x="6293" y="278384"/>
                  </a:lnTo>
                  <a:lnTo>
                    <a:pt x="7670" y="281939"/>
                  </a:lnTo>
                  <a:lnTo>
                    <a:pt x="7670" y="278384"/>
                  </a:lnTo>
                  <a:close/>
                </a:path>
                <a:path w="912494" h="480059">
                  <a:moveTo>
                    <a:pt x="5753" y="270713"/>
                  </a:moveTo>
                  <a:lnTo>
                    <a:pt x="3904" y="270713"/>
                  </a:lnTo>
                  <a:lnTo>
                    <a:pt x="4187" y="272945"/>
                  </a:lnTo>
                  <a:lnTo>
                    <a:pt x="5753" y="276987"/>
                  </a:lnTo>
                  <a:lnTo>
                    <a:pt x="5753" y="270713"/>
                  </a:lnTo>
                  <a:close/>
                </a:path>
                <a:path w="912494" h="480059">
                  <a:moveTo>
                    <a:pt x="3835" y="263029"/>
                  </a:moveTo>
                  <a:lnTo>
                    <a:pt x="2927" y="263029"/>
                  </a:lnTo>
                  <a:lnTo>
                    <a:pt x="3835" y="270173"/>
                  </a:lnTo>
                  <a:lnTo>
                    <a:pt x="3835" y="263029"/>
                  </a:lnTo>
                  <a:close/>
                </a:path>
                <a:path w="912494" h="480059">
                  <a:moveTo>
                    <a:pt x="513829" y="2018"/>
                  </a:moveTo>
                  <a:lnTo>
                    <a:pt x="528282" y="3221"/>
                  </a:lnTo>
                  <a:lnTo>
                    <a:pt x="518733" y="2192"/>
                  </a:lnTo>
                  <a:lnTo>
                    <a:pt x="513829" y="2018"/>
                  </a:lnTo>
                  <a:close/>
                </a:path>
                <a:path w="912494" h="480059">
                  <a:moveTo>
                    <a:pt x="550139" y="5576"/>
                  </a:moveTo>
                  <a:lnTo>
                    <a:pt x="580218" y="9194"/>
                  </a:lnTo>
                  <a:lnTo>
                    <a:pt x="619878" y="16254"/>
                  </a:lnTo>
                  <a:lnTo>
                    <a:pt x="577981" y="8577"/>
                  </a:lnTo>
                  <a:lnTo>
                    <a:pt x="550139" y="5576"/>
                  </a:lnTo>
                  <a:close/>
                </a:path>
                <a:path w="912494" h="480059">
                  <a:moveTo>
                    <a:pt x="626844" y="17530"/>
                  </a:moveTo>
                  <a:lnTo>
                    <a:pt x="655715" y="24578"/>
                  </a:lnTo>
                  <a:lnTo>
                    <a:pt x="634150" y="18869"/>
                  </a:lnTo>
                  <a:lnTo>
                    <a:pt x="626844" y="17530"/>
                  </a:lnTo>
                  <a:close/>
                </a:path>
                <a:path w="912494" h="480059">
                  <a:moveTo>
                    <a:pt x="678899" y="30716"/>
                  </a:moveTo>
                  <a:lnTo>
                    <a:pt x="700245" y="37609"/>
                  </a:lnTo>
                  <a:lnTo>
                    <a:pt x="686698" y="32781"/>
                  </a:lnTo>
                  <a:lnTo>
                    <a:pt x="678899" y="30716"/>
                  </a:lnTo>
                  <a:close/>
                </a:path>
                <a:path w="912494" h="480059">
                  <a:moveTo>
                    <a:pt x="728445" y="47659"/>
                  </a:moveTo>
                  <a:lnTo>
                    <a:pt x="744777" y="54527"/>
                  </a:lnTo>
                  <a:lnTo>
                    <a:pt x="735087" y="50026"/>
                  </a:lnTo>
                  <a:lnTo>
                    <a:pt x="728445" y="47659"/>
                  </a:lnTo>
                  <a:close/>
                </a:path>
                <a:path w="912494" h="480059">
                  <a:moveTo>
                    <a:pt x="772847" y="67564"/>
                  </a:moveTo>
                  <a:lnTo>
                    <a:pt x="787977" y="75834"/>
                  </a:lnTo>
                  <a:lnTo>
                    <a:pt x="778776" y="70318"/>
                  </a:lnTo>
                  <a:lnTo>
                    <a:pt x="772847" y="67564"/>
                  </a:lnTo>
                  <a:close/>
                </a:path>
                <a:path w="912494" h="480059">
                  <a:moveTo>
                    <a:pt x="812109" y="90302"/>
                  </a:moveTo>
                  <a:lnTo>
                    <a:pt x="826763" y="100821"/>
                  </a:lnTo>
                  <a:lnTo>
                    <a:pt x="817225" y="93369"/>
                  </a:lnTo>
                  <a:lnTo>
                    <a:pt x="812109" y="90302"/>
                  </a:lnTo>
                  <a:close/>
                </a:path>
                <a:path w="912494" h="480059">
                  <a:moveTo>
                    <a:pt x="847872" y="117314"/>
                  </a:moveTo>
                  <a:lnTo>
                    <a:pt x="854263" y="123488"/>
                  </a:lnTo>
                  <a:lnTo>
                    <a:pt x="849895" y="118894"/>
                  </a:lnTo>
                  <a:lnTo>
                    <a:pt x="847872" y="117314"/>
                  </a:lnTo>
                  <a:close/>
                </a:path>
                <a:path w="912494" h="480059">
                  <a:moveTo>
                    <a:pt x="875487" y="145809"/>
                  </a:moveTo>
                  <a:lnTo>
                    <a:pt x="875487" y="147828"/>
                  </a:lnTo>
                  <a:lnTo>
                    <a:pt x="877049" y="147828"/>
                  </a:lnTo>
                  <a:lnTo>
                    <a:pt x="876244" y="146605"/>
                  </a:lnTo>
                  <a:lnTo>
                    <a:pt x="875487" y="145809"/>
                  </a:lnTo>
                  <a:close/>
                </a:path>
                <a:path w="912494" h="480059">
                  <a:moveTo>
                    <a:pt x="883170" y="157128"/>
                  </a:moveTo>
                  <a:lnTo>
                    <a:pt x="883170" y="157429"/>
                  </a:lnTo>
                  <a:lnTo>
                    <a:pt x="883368" y="157429"/>
                  </a:lnTo>
                  <a:lnTo>
                    <a:pt x="883170" y="157128"/>
                  </a:lnTo>
                  <a:close/>
                </a:path>
                <a:path w="912494" h="480059">
                  <a:moveTo>
                    <a:pt x="887006" y="162955"/>
                  </a:moveTo>
                  <a:lnTo>
                    <a:pt x="887006" y="163195"/>
                  </a:lnTo>
                  <a:lnTo>
                    <a:pt x="887163" y="163195"/>
                  </a:lnTo>
                  <a:lnTo>
                    <a:pt x="887006" y="162955"/>
                  </a:lnTo>
                  <a:close/>
                </a:path>
                <a:path w="912494" h="480059">
                  <a:moveTo>
                    <a:pt x="890854" y="168802"/>
                  </a:moveTo>
                  <a:lnTo>
                    <a:pt x="890854" y="168948"/>
                  </a:lnTo>
                  <a:lnTo>
                    <a:pt x="890854" y="168802"/>
                  </a:lnTo>
                  <a:close/>
                </a:path>
                <a:path w="912494" h="480059">
                  <a:moveTo>
                    <a:pt x="892771" y="171715"/>
                  </a:moveTo>
                  <a:lnTo>
                    <a:pt x="892771" y="172796"/>
                  </a:lnTo>
                  <a:lnTo>
                    <a:pt x="893483" y="172796"/>
                  </a:lnTo>
                  <a:lnTo>
                    <a:pt x="892771" y="171715"/>
                  </a:lnTo>
                  <a:close/>
                </a:path>
                <a:path w="912494" h="480059">
                  <a:moveTo>
                    <a:pt x="896607" y="178471"/>
                  </a:moveTo>
                  <a:close/>
                </a:path>
                <a:path w="912494" h="480059">
                  <a:moveTo>
                    <a:pt x="906208" y="203268"/>
                  </a:moveTo>
                  <a:lnTo>
                    <a:pt x="906208" y="203504"/>
                  </a:lnTo>
                  <a:lnTo>
                    <a:pt x="906208" y="203268"/>
                  </a:lnTo>
                  <a:close/>
                </a:path>
                <a:path w="912494" h="480059">
                  <a:moveTo>
                    <a:pt x="908126" y="209809"/>
                  </a:moveTo>
                  <a:lnTo>
                    <a:pt x="908126" y="211188"/>
                  </a:lnTo>
                  <a:lnTo>
                    <a:pt x="908302" y="211188"/>
                  </a:lnTo>
                  <a:lnTo>
                    <a:pt x="908126" y="209809"/>
                  </a:lnTo>
                  <a:close/>
                </a:path>
                <a:path w="912494" h="480059">
                  <a:moveTo>
                    <a:pt x="911280" y="234551"/>
                  </a:moveTo>
                  <a:lnTo>
                    <a:pt x="910554" y="251262"/>
                  </a:lnTo>
                  <a:lnTo>
                    <a:pt x="911974" y="239991"/>
                  </a:lnTo>
                  <a:lnTo>
                    <a:pt x="911280" y="234551"/>
                  </a:lnTo>
                  <a:close/>
                </a:path>
                <a:path w="912494" h="480059">
                  <a:moveTo>
                    <a:pt x="908514" y="267463"/>
                  </a:moveTo>
                  <a:lnTo>
                    <a:pt x="896042" y="303627"/>
                  </a:lnTo>
                  <a:lnTo>
                    <a:pt x="873568" y="337005"/>
                  </a:lnTo>
                  <a:lnTo>
                    <a:pt x="876244" y="334187"/>
                  </a:lnTo>
                  <a:lnTo>
                    <a:pt x="895734" y="304432"/>
                  </a:lnTo>
                  <a:lnTo>
                    <a:pt x="907824" y="272945"/>
                  </a:lnTo>
                  <a:lnTo>
                    <a:pt x="908514" y="267463"/>
                  </a:lnTo>
                  <a:close/>
                </a:path>
                <a:path w="912494" h="480059">
                  <a:moveTo>
                    <a:pt x="863645" y="347458"/>
                  </a:moveTo>
                  <a:lnTo>
                    <a:pt x="843329" y="367063"/>
                  </a:lnTo>
                  <a:lnTo>
                    <a:pt x="849895" y="361941"/>
                  </a:lnTo>
                  <a:lnTo>
                    <a:pt x="863645" y="347458"/>
                  </a:lnTo>
                  <a:close/>
                </a:path>
                <a:path w="912494" h="480059">
                  <a:moveTo>
                    <a:pt x="831225" y="376507"/>
                  </a:moveTo>
                  <a:lnTo>
                    <a:pt x="804289" y="395153"/>
                  </a:lnTo>
                  <a:lnTo>
                    <a:pt x="817225" y="387429"/>
                  </a:lnTo>
                  <a:lnTo>
                    <a:pt x="831225" y="376507"/>
                  </a:lnTo>
                  <a:close/>
                </a:path>
                <a:path w="912494" h="480059">
                  <a:moveTo>
                    <a:pt x="795756" y="400247"/>
                  </a:moveTo>
                  <a:lnTo>
                    <a:pt x="757693" y="420111"/>
                  </a:lnTo>
                  <a:lnTo>
                    <a:pt x="778776" y="410384"/>
                  </a:lnTo>
                  <a:lnTo>
                    <a:pt x="795756" y="400247"/>
                  </a:lnTo>
                  <a:close/>
                </a:path>
                <a:path w="912494" h="480059">
                  <a:moveTo>
                    <a:pt x="756348" y="420731"/>
                  </a:moveTo>
                  <a:lnTo>
                    <a:pt x="710806" y="439082"/>
                  </a:lnTo>
                  <a:lnTo>
                    <a:pt x="666729" y="452855"/>
                  </a:lnTo>
                  <a:lnTo>
                    <a:pt x="686698" y="447628"/>
                  </a:lnTo>
                  <a:lnTo>
                    <a:pt x="735087" y="430539"/>
                  </a:lnTo>
                  <a:lnTo>
                    <a:pt x="756348" y="420731"/>
                  </a:lnTo>
                  <a:close/>
                </a:path>
                <a:path w="912494" h="480059">
                  <a:moveTo>
                    <a:pt x="657266" y="455332"/>
                  </a:moveTo>
                  <a:lnTo>
                    <a:pt x="624482" y="463131"/>
                  </a:lnTo>
                  <a:lnTo>
                    <a:pt x="634150" y="461383"/>
                  </a:lnTo>
                  <a:lnTo>
                    <a:pt x="657266" y="455332"/>
                  </a:lnTo>
                  <a:close/>
                </a:path>
                <a:path w="912494" h="480059">
                  <a:moveTo>
                    <a:pt x="532041" y="476415"/>
                  </a:moveTo>
                  <a:lnTo>
                    <a:pt x="510705" y="478066"/>
                  </a:lnTo>
                  <a:lnTo>
                    <a:pt x="518733" y="477828"/>
                  </a:lnTo>
                  <a:lnTo>
                    <a:pt x="532041" y="476415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26425" y="6575297"/>
              <a:ext cx="922019" cy="489584"/>
            </a:xfrm>
            <a:custGeom>
              <a:avLst/>
              <a:gdLst/>
              <a:ahLst/>
              <a:cxnLst/>
              <a:rect l="l" t="t" r="r" b="b"/>
              <a:pathLst>
                <a:path w="922019" h="489584">
                  <a:moveTo>
                    <a:pt x="460781" y="0"/>
                  </a:moveTo>
                  <a:lnTo>
                    <a:pt x="414705" y="1917"/>
                  </a:lnTo>
                  <a:lnTo>
                    <a:pt x="372781" y="5120"/>
                  </a:lnTo>
                  <a:lnTo>
                    <a:pt x="326607" y="11390"/>
                  </a:lnTo>
                  <a:lnTo>
                    <a:pt x="277862" y="21022"/>
                  </a:lnTo>
                  <a:lnTo>
                    <a:pt x="228226" y="34311"/>
                  </a:lnTo>
                  <a:lnTo>
                    <a:pt x="179379" y="51552"/>
                  </a:lnTo>
                  <a:lnTo>
                    <a:pt x="133001" y="73039"/>
                  </a:lnTo>
                  <a:lnTo>
                    <a:pt x="90770" y="99068"/>
                  </a:lnTo>
                  <a:lnTo>
                    <a:pt x="54368" y="129933"/>
                  </a:lnTo>
                  <a:lnTo>
                    <a:pt x="25473" y="165930"/>
                  </a:lnTo>
                  <a:lnTo>
                    <a:pt x="5765" y="207352"/>
                  </a:lnTo>
                  <a:lnTo>
                    <a:pt x="1917" y="232308"/>
                  </a:lnTo>
                  <a:lnTo>
                    <a:pt x="0" y="243827"/>
                  </a:lnTo>
                  <a:lnTo>
                    <a:pt x="5765" y="282232"/>
                  </a:lnTo>
                  <a:lnTo>
                    <a:pt x="30879" y="331645"/>
                  </a:lnTo>
                  <a:lnTo>
                    <a:pt x="59868" y="364878"/>
                  </a:lnTo>
                  <a:lnTo>
                    <a:pt x="95355" y="393662"/>
                  </a:lnTo>
                  <a:lnTo>
                    <a:pt x="136126" y="418210"/>
                  </a:lnTo>
                  <a:lnTo>
                    <a:pt x="180967" y="438734"/>
                  </a:lnTo>
                  <a:lnTo>
                    <a:pt x="228665" y="455448"/>
                  </a:lnTo>
                  <a:lnTo>
                    <a:pt x="278005" y="468566"/>
                  </a:lnTo>
                  <a:lnTo>
                    <a:pt x="327774" y="478299"/>
                  </a:lnTo>
                  <a:lnTo>
                    <a:pt x="376759" y="484862"/>
                  </a:lnTo>
                  <a:lnTo>
                    <a:pt x="423746" y="488466"/>
                  </a:lnTo>
                  <a:lnTo>
                    <a:pt x="467520" y="489326"/>
                  </a:lnTo>
                  <a:lnTo>
                    <a:pt x="506869" y="487654"/>
                  </a:lnTo>
                  <a:lnTo>
                    <a:pt x="552944" y="483819"/>
                  </a:lnTo>
                  <a:lnTo>
                    <a:pt x="514553" y="483819"/>
                  </a:lnTo>
                  <a:lnTo>
                    <a:pt x="405117" y="481901"/>
                  </a:lnTo>
                  <a:lnTo>
                    <a:pt x="358044" y="477435"/>
                  </a:lnTo>
                  <a:lnTo>
                    <a:pt x="308973" y="469898"/>
                  </a:lnTo>
                  <a:lnTo>
                    <a:pt x="259147" y="458927"/>
                  </a:lnTo>
                  <a:lnTo>
                    <a:pt x="209810" y="444158"/>
                  </a:lnTo>
                  <a:lnTo>
                    <a:pt x="162206" y="425228"/>
                  </a:lnTo>
                  <a:lnTo>
                    <a:pt x="117581" y="401771"/>
                  </a:lnTo>
                  <a:lnTo>
                    <a:pt x="77177" y="373426"/>
                  </a:lnTo>
                  <a:lnTo>
                    <a:pt x="42240" y="339826"/>
                  </a:lnTo>
                  <a:lnTo>
                    <a:pt x="40322" y="339826"/>
                  </a:lnTo>
                  <a:lnTo>
                    <a:pt x="40322" y="335978"/>
                  </a:lnTo>
                  <a:lnTo>
                    <a:pt x="36487" y="332143"/>
                  </a:lnTo>
                  <a:lnTo>
                    <a:pt x="34556" y="332143"/>
                  </a:lnTo>
                  <a:lnTo>
                    <a:pt x="34556" y="328307"/>
                  </a:lnTo>
                  <a:lnTo>
                    <a:pt x="32638" y="326377"/>
                  </a:lnTo>
                  <a:lnTo>
                    <a:pt x="30721" y="326377"/>
                  </a:lnTo>
                  <a:lnTo>
                    <a:pt x="30721" y="322541"/>
                  </a:lnTo>
                  <a:lnTo>
                    <a:pt x="28803" y="320624"/>
                  </a:lnTo>
                  <a:lnTo>
                    <a:pt x="26885" y="320624"/>
                  </a:lnTo>
                  <a:lnTo>
                    <a:pt x="26885" y="316776"/>
                  </a:lnTo>
                  <a:lnTo>
                    <a:pt x="24968" y="316776"/>
                  </a:lnTo>
                  <a:lnTo>
                    <a:pt x="24968" y="312940"/>
                  </a:lnTo>
                  <a:lnTo>
                    <a:pt x="23037" y="311023"/>
                  </a:lnTo>
                  <a:lnTo>
                    <a:pt x="21120" y="311023"/>
                  </a:lnTo>
                  <a:lnTo>
                    <a:pt x="21120" y="307187"/>
                  </a:lnTo>
                  <a:lnTo>
                    <a:pt x="19202" y="307187"/>
                  </a:lnTo>
                  <a:lnTo>
                    <a:pt x="19202" y="303339"/>
                  </a:lnTo>
                  <a:lnTo>
                    <a:pt x="17284" y="303339"/>
                  </a:lnTo>
                  <a:lnTo>
                    <a:pt x="17284" y="297586"/>
                  </a:lnTo>
                  <a:lnTo>
                    <a:pt x="15366" y="297586"/>
                  </a:lnTo>
                  <a:lnTo>
                    <a:pt x="15366" y="293738"/>
                  </a:lnTo>
                  <a:lnTo>
                    <a:pt x="13449" y="293738"/>
                  </a:lnTo>
                  <a:lnTo>
                    <a:pt x="13449" y="287985"/>
                  </a:lnTo>
                  <a:lnTo>
                    <a:pt x="11518" y="287985"/>
                  </a:lnTo>
                  <a:lnTo>
                    <a:pt x="11518" y="282219"/>
                  </a:lnTo>
                  <a:lnTo>
                    <a:pt x="9601" y="282219"/>
                  </a:lnTo>
                  <a:lnTo>
                    <a:pt x="9601" y="274548"/>
                  </a:lnTo>
                  <a:lnTo>
                    <a:pt x="7683" y="274548"/>
                  </a:lnTo>
                  <a:lnTo>
                    <a:pt x="7683" y="266865"/>
                  </a:lnTo>
                  <a:lnTo>
                    <a:pt x="5765" y="266865"/>
                  </a:lnTo>
                  <a:lnTo>
                    <a:pt x="5765" y="245745"/>
                  </a:lnTo>
                  <a:lnTo>
                    <a:pt x="12259" y="199138"/>
                  </a:lnTo>
                  <a:lnTo>
                    <a:pt x="33648" y="159312"/>
                  </a:lnTo>
                  <a:lnTo>
                    <a:pt x="64134" y="125262"/>
                  </a:lnTo>
                  <a:lnTo>
                    <a:pt x="99834" y="97904"/>
                  </a:lnTo>
                  <a:lnTo>
                    <a:pt x="101765" y="95986"/>
                  </a:lnTo>
                  <a:lnTo>
                    <a:pt x="105600" y="94068"/>
                  </a:lnTo>
                  <a:lnTo>
                    <a:pt x="150754" y="67856"/>
                  </a:lnTo>
                  <a:lnTo>
                    <a:pt x="202818" y="46133"/>
                  </a:lnTo>
                  <a:lnTo>
                    <a:pt x="258032" y="29067"/>
                  </a:lnTo>
                  <a:lnTo>
                    <a:pt x="312638" y="16829"/>
                  </a:lnTo>
                  <a:lnTo>
                    <a:pt x="362877" y="9588"/>
                  </a:lnTo>
                  <a:lnTo>
                    <a:pt x="405117" y="5753"/>
                  </a:lnTo>
                  <a:lnTo>
                    <a:pt x="555210" y="5753"/>
                  </a:lnTo>
                  <a:lnTo>
                    <a:pt x="548310" y="4824"/>
                  </a:lnTo>
                  <a:lnTo>
                    <a:pt x="506869" y="1917"/>
                  </a:lnTo>
                  <a:lnTo>
                    <a:pt x="460781" y="0"/>
                  </a:lnTo>
                  <a:close/>
                </a:path>
                <a:path w="922019" h="489584">
                  <a:moveTo>
                    <a:pt x="555210" y="5753"/>
                  </a:moveTo>
                  <a:lnTo>
                    <a:pt x="516470" y="5753"/>
                  </a:lnTo>
                  <a:lnTo>
                    <a:pt x="539508" y="7670"/>
                  </a:lnTo>
                  <a:lnTo>
                    <a:pt x="584066" y="13030"/>
                  </a:lnTo>
                  <a:lnTo>
                    <a:pt x="630141" y="21231"/>
                  </a:lnTo>
                  <a:lnTo>
                    <a:pt x="676677" y="32592"/>
                  </a:lnTo>
                  <a:lnTo>
                    <a:pt x="722618" y="47426"/>
                  </a:lnTo>
                  <a:lnTo>
                    <a:pt x="766910" y="66051"/>
                  </a:lnTo>
                  <a:lnTo>
                    <a:pt x="808497" y="88782"/>
                  </a:lnTo>
                  <a:lnTo>
                    <a:pt x="846324" y="115936"/>
                  </a:lnTo>
                  <a:lnTo>
                    <a:pt x="879335" y="147828"/>
                  </a:lnTo>
                  <a:lnTo>
                    <a:pt x="879335" y="151663"/>
                  </a:lnTo>
                  <a:lnTo>
                    <a:pt x="881252" y="151663"/>
                  </a:lnTo>
                  <a:lnTo>
                    <a:pt x="887018" y="157429"/>
                  </a:lnTo>
                  <a:lnTo>
                    <a:pt x="887018" y="161264"/>
                  </a:lnTo>
                  <a:lnTo>
                    <a:pt x="888936" y="161264"/>
                  </a:lnTo>
                  <a:lnTo>
                    <a:pt x="890854" y="163182"/>
                  </a:lnTo>
                  <a:lnTo>
                    <a:pt x="890854" y="167030"/>
                  </a:lnTo>
                  <a:lnTo>
                    <a:pt x="892771" y="167030"/>
                  </a:lnTo>
                  <a:lnTo>
                    <a:pt x="894702" y="168948"/>
                  </a:lnTo>
                  <a:lnTo>
                    <a:pt x="894702" y="172783"/>
                  </a:lnTo>
                  <a:lnTo>
                    <a:pt x="896619" y="172783"/>
                  </a:lnTo>
                  <a:lnTo>
                    <a:pt x="896619" y="176631"/>
                  </a:lnTo>
                  <a:lnTo>
                    <a:pt x="898537" y="176631"/>
                  </a:lnTo>
                  <a:lnTo>
                    <a:pt x="900455" y="178549"/>
                  </a:lnTo>
                  <a:lnTo>
                    <a:pt x="900455" y="182384"/>
                  </a:lnTo>
                  <a:lnTo>
                    <a:pt x="902373" y="182384"/>
                  </a:lnTo>
                  <a:lnTo>
                    <a:pt x="902373" y="186232"/>
                  </a:lnTo>
                  <a:lnTo>
                    <a:pt x="904290" y="186232"/>
                  </a:lnTo>
                  <a:lnTo>
                    <a:pt x="904290" y="191985"/>
                  </a:lnTo>
                  <a:lnTo>
                    <a:pt x="906221" y="191985"/>
                  </a:lnTo>
                  <a:lnTo>
                    <a:pt x="906221" y="195821"/>
                  </a:lnTo>
                  <a:lnTo>
                    <a:pt x="908138" y="195821"/>
                  </a:lnTo>
                  <a:lnTo>
                    <a:pt x="908138" y="201587"/>
                  </a:lnTo>
                  <a:lnTo>
                    <a:pt x="910056" y="201587"/>
                  </a:lnTo>
                  <a:lnTo>
                    <a:pt x="910056" y="207340"/>
                  </a:lnTo>
                  <a:lnTo>
                    <a:pt x="911974" y="207340"/>
                  </a:lnTo>
                  <a:lnTo>
                    <a:pt x="911974" y="215023"/>
                  </a:lnTo>
                  <a:lnTo>
                    <a:pt x="913891" y="215023"/>
                  </a:lnTo>
                  <a:lnTo>
                    <a:pt x="913891" y="222707"/>
                  </a:lnTo>
                  <a:lnTo>
                    <a:pt x="915809" y="222707"/>
                  </a:lnTo>
                  <a:lnTo>
                    <a:pt x="913891" y="266865"/>
                  </a:lnTo>
                  <a:lnTo>
                    <a:pt x="899890" y="307462"/>
                  </a:lnTo>
                  <a:lnTo>
                    <a:pt x="875732" y="343342"/>
                  </a:lnTo>
                  <a:lnTo>
                    <a:pt x="843275" y="374665"/>
                  </a:lnTo>
                  <a:lnTo>
                    <a:pt x="804372" y="401594"/>
                  </a:lnTo>
                  <a:lnTo>
                    <a:pt x="760880" y="424291"/>
                  </a:lnTo>
                  <a:lnTo>
                    <a:pt x="714654" y="442918"/>
                  </a:lnTo>
                  <a:lnTo>
                    <a:pt x="667548" y="457637"/>
                  </a:lnTo>
                  <a:lnTo>
                    <a:pt x="621418" y="468611"/>
                  </a:lnTo>
                  <a:lnTo>
                    <a:pt x="578120" y="476001"/>
                  </a:lnTo>
                  <a:lnTo>
                    <a:pt x="539508" y="479971"/>
                  </a:lnTo>
                  <a:lnTo>
                    <a:pt x="514553" y="481901"/>
                  </a:lnTo>
                  <a:lnTo>
                    <a:pt x="514553" y="483819"/>
                  </a:lnTo>
                  <a:lnTo>
                    <a:pt x="552944" y="483819"/>
                  </a:lnTo>
                  <a:lnTo>
                    <a:pt x="597103" y="478066"/>
                  </a:lnTo>
                  <a:lnTo>
                    <a:pt x="638038" y="469761"/>
                  </a:lnTo>
                  <a:lnTo>
                    <a:pt x="682401" y="458193"/>
                  </a:lnTo>
                  <a:lnTo>
                    <a:pt x="728178" y="443020"/>
                  </a:lnTo>
                  <a:lnTo>
                    <a:pt x="773353" y="423904"/>
                  </a:lnTo>
                  <a:lnTo>
                    <a:pt x="815910" y="400504"/>
                  </a:lnTo>
                  <a:lnTo>
                    <a:pt x="853835" y="372480"/>
                  </a:lnTo>
                  <a:lnTo>
                    <a:pt x="885111" y="339492"/>
                  </a:lnTo>
                  <a:lnTo>
                    <a:pt x="907724" y="301200"/>
                  </a:lnTo>
                  <a:lnTo>
                    <a:pt x="919657" y="257263"/>
                  </a:lnTo>
                  <a:lnTo>
                    <a:pt x="921575" y="243827"/>
                  </a:lnTo>
                  <a:lnTo>
                    <a:pt x="919657" y="232308"/>
                  </a:lnTo>
                  <a:lnTo>
                    <a:pt x="917727" y="218871"/>
                  </a:lnTo>
                  <a:lnTo>
                    <a:pt x="896362" y="166305"/>
                  </a:lnTo>
                  <a:lnTo>
                    <a:pt x="867504" y="130451"/>
                  </a:lnTo>
                  <a:lnTo>
                    <a:pt x="830978" y="99552"/>
                  </a:lnTo>
                  <a:lnTo>
                    <a:pt x="788525" y="73368"/>
                  </a:lnTo>
                  <a:lnTo>
                    <a:pt x="741886" y="51662"/>
                  </a:lnTo>
                  <a:lnTo>
                    <a:pt x="692803" y="34192"/>
                  </a:lnTo>
                  <a:lnTo>
                    <a:pt x="643019" y="20722"/>
                  </a:lnTo>
                  <a:lnTo>
                    <a:pt x="594274" y="11012"/>
                  </a:lnTo>
                  <a:lnTo>
                    <a:pt x="555210" y="57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30273" y="6579133"/>
              <a:ext cx="912494" cy="480059"/>
            </a:xfrm>
            <a:custGeom>
              <a:avLst/>
              <a:gdLst/>
              <a:ahLst/>
              <a:cxnLst/>
              <a:rect l="l" t="t" r="r" b="b"/>
              <a:pathLst>
                <a:path w="912494" h="480059">
                  <a:moveTo>
                    <a:pt x="456945" y="0"/>
                  </a:moveTo>
                  <a:lnTo>
                    <a:pt x="395120" y="2192"/>
                  </a:lnTo>
                  <a:lnTo>
                    <a:pt x="335768" y="8577"/>
                  </a:lnTo>
                  <a:lnTo>
                    <a:pt x="279442" y="18869"/>
                  </a:lnTo>
                  <a:lnTo>
                    <a:pt x="226695" y="32781"/>
                  </a:lnTo>
                  <a:lnTo>
                    <a:pt x="178082" y="50026"/>
                  </a:lnTo>
                  <a:lnTo>
                    <a:pt x="134156" y="70318"/>
                  </a:lnTo>
                  <a:lnTo>
                    <a:pt x="95469" y="93369"/>
                  </a:lnTo>
                  <a:lnTo>
                    <a:pt x="62576" y="118894"/>
                  </a:lnTo>
                  <a:lnTo>
                    <a:pt x="36029" y="146605"/>
                  </a:lnTo>
                  <a:lnTo>
                    <a:pt x="4187" y="207441"/>
                  </a:lnTo>
                  <a:lnTo>
                    <a:pt x="0" y="239991"/>
                  </a:lnTo>
                  <a:lnTo>
                    <a:pt x="4187" y="272945"/>
                  </a:lnTo>
                  <a:lnTo>
                    <a:pt x="36029" y="334187"/>
                  </a:lnTo>
                  <a:lnTo>
                    <a:pt x="62576" y="361941"/>
                  </a:lnTo>
                  <a:lnTo>
                    <a:pt x="95469" y="387429"/>
                  </a:lnTo>
                  <a:lnTo>
                    <a:pt x="134156" y="410384"/>
                  </a:lnTo>
                  <a:lnTo>
                    <a:pt x="178082" y="430539"/>
                  </a:lnTo>
                  <a:lnTo>
                    <a:pt x="226695" y="447628"/>
                  </a:lnTo>
                  <a:lnTo>
                    <a:pt x="279442" y="461383"/>
                  </a:lnTo>
                  <a:lnTo>
                    <a:pt x="335768" y="471539"/>
                  </a:lnTo>
                  <a:lnTo>
                    <a:pt x="395120" y="477828"/>
                  </a:lnTo>
                  <a:lnTo>
                    <a:pt x="456945" y="479983"/>
                  </a:lnTo>
                  <a:lnTo>
                    <a:pt x="518733" y="477828"/>
                  </a:lnTo>
                  <a:lnTo>
                    <a:pt x="577981" y="471539"/>
                  </a:lnTo>
                  <a:lnTo>
                    <a:pt x="634150" y="461383"/>
                  </a:lnTo>
                  <a:lnTo>
                    <a:pt x="686698" y="447628"/>
                  </a:lnTo>
                  <a:lnTo>
                    <a:pt x="735087" y="430539"/>
                  </a:lnTo>
                  <a:lnTo>
                    <a:pt x="778776" y="410384"/>
                  </a:lnTo>
                  <a:lnTo>
                    <a:pt x="817225" y="387429"/>
                  </a:lnTo>
                  <a:lnTo>
                    <a:pt x="849895" y="361941"/>
                  </a:lnTo>
                  <a:lnTo>
                    <a:pt x="876244" y="334187"/>
                  </a:lnTo>
                  <a:lnTo>
                    <a:pt x="907824" y="272945"/>
                  </a:lnTo>
                  <a:lnTo>
                    <a:pt x="911974" y="239991"/>
                  </a:lnTo>
                  <a:lnTo>
                    <a:pt x="907824" y="207441"/>
                  </a:lnTo>
                  <a:lnTo>
                    <a:pt x="876244" y="146605"/>
                  </a:lnTo>
                  <a:lnTo>
                    <a:pt x="849895" y="118894"/>
                  </a:lnTo>
                  <a:lnTo>
                    <a:pt x="817225" y="93369"/>
                  </a:lnTo>
                  <a:lnTo>
                    <a:pt x="778776" y="70318"/>
                  </a:lnTo>
                  <a:lnTo>
                    <a:pt x="735087" y="50026"/>
                  </a:lnTo>
                  <a:lnTo>
                    <a:pt x="686698" y="32781"/>
                  </a:lnTo>
                  <a:lnTo>
                    <a:pt x="634150" y="18869"/>
                  </a:lnTo>
                  <a:lnTo>
                    <a:pt x="577981" y="8577"/>
                  </a:lnTo>
                  <a:lnTo>
                    <a:pt x="518733" y="2192"/>
                  </a:lnTo>
                  <a:lnTo>
                    <a:pt x="456945" y="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26425" y="6575297"/>
              <a:ext cx="922019" cy="489584"/>
            </a:xfrm>
            <a:custGeom>
              <a:avLst/>
              <a:gdLst/>
              <a:ahLst/>
              <a:cxnLst/>
              <a:rect l="l" t="t" r="r" b="b"/>
              <a:pathLst>
                <a:path w="922019" h="489584">
                  <a:moveTo>
                    <a:pt x="460781" y="0"/>
                  </a:moveTo>
                  <a:lnTo>
                    <a:pt x="414705" y="1917"/>
                  </a:lnTo>
                  <a:lnTo>
                    <a:pt x="372781" y="5120"/>
                  </a:lnTo>
                  <a:lnTo>
                    <a:pt x="326607" y="11390"/>
                  </a:lnTo>
                  <a:lnTo>
                    <a:pt x="277862" y="21022"/>
                  </a:lnTo>
                  <a:lnTo>
                    <a:pt x="228226" y="34311"/>
                  </a:lnTo>
                  <a:lnTo>
                    <a:pt x="179379" y="51552"/>
                  </a:lnTo>
                  <a:lnTo>
                    <a:pt x="133001" y="73039"/>
                  </a:lnTo>
                  <a:lnTo>
                    <a:pt x="90770" y="99068"/>
                  </a:lnTo>
                  <a:lnTo>
                    <a:pt x="54368" y="129933"/>
                  </a:lnTo>
                  <a:lnTo>
                    <a:pt x="25473" y="165930"/>
                  </a:lnTo>
                  <a:lnTo>
                    <a:pt x="5765" y="207352"/>
                  </a:lnTo>
                  <a:lnTo>
                    <a:pt x="1917" y="232308"/>
                  </a:lnTo>
                  <a:lnTo>
                    <a:pt x="0" y="243827"/>
                  </a:lnTo>
                  <a:lnTo>
                    <a:pt x="5765" y="282232"/>
                  </a:lnTo>
                  <a:lnTo>
                    <a:pt x="30879" y="331645"/>
                  </a:lnTo>
                  <a:lnTo>
                    <a:pt x="59868" y="364878"/>
                  </a:lnTo>
                  <a:lnTo>
                    <a:pt x="95355" y="393662"/>
                  </a:lnTo>
                  <a:lnTo>
                    <a:pt x="136126" y="418210"/>
                  </a:lnTo>
                  <a:lnTo>
                    <a:pt x="180967" y="438734"/>
                  </a:lnTo>
                  <a:lnTo>
                    <a:pt x="228665" y="455448"/>
                  </a:lnTo>
                  <a:lnTo>
                    <a:pt x="278005" y="468566"/>
                  </a:lnTo>
                  <a:lnTo>
                    <a:pt x="327774" y="478299"/>
                  </a:lnTo>
                  <a:lnTo>
                    <a:pt x="376759" y="484862"/>
                  </a:lnTo>
                  <a:lnTo>
                    <a:pt x="423746" y="488466"/>
                  </a:lnTo>
                  <a:lnTo>
                    <a:pt x="467520" y="489326"/>
                  </a:lnTo>
                  <a:lnTo>
                    <a:pt x="506869" y="487654"/>
                  </a:lnTo>
                  <a:lnTo>
                    <a:pt x="552945" y="483819"/>
                  </a:lnTo>
                  <a:lnTo>
                    <a:pt x="576430" y="480759"/>
                  </a:lnTo>
                  <a:lnTo>
                    <a:pt x="471503" y="480759"/>
                  </a:lnTo>
                  <a:lnTo>
                    <a:pt x="421466" y="479942"/>
                  </a:lnTo>
                  <a:lnTo>
                    <a:pt x="372885" y="476419"/>
                  </a:lnTo>
                  <a:lnTo>
                    <a:pt x="326390" y="470382"/>
                  </a:lnTo>
                  <a:lnTo>
                    <a:pt x="284149" y="462699"/>
                  </a:lnTo>
                  <a:lnTo>
                    <a:pt x="243827" y="451180"/>
                  </a:lnTo>
                  <a:lnTo>
                    <a:pt x="197935" y="436178"/>
                  </a:lnTo>
                  <a:lnTo>
                    <a:pt x="151485" y="416640"/>
                  </a:lnTo>
                  <a:lnTo>
                    <a:pt x="107143" y="391925"/>
                  </a:lnTo>
                  <a:lnTo>
                    <a:pt x="67576" y="361391"/>
                  </a:lnTo>
                  <a:lnTo>
                    <a:pt x="35452" y="324397"/>
                  </a:lnTo>
                  <a:lnTo>
                    <a:pt x="13436" y="280301"/>
                  </a:lnTo>
                  <a:lnTo>
                    <a:pt x="9601" y="257263"/>
                  </a:lnTo>
                  <a:lnTo>
                    <a:pt x="9601" y="232308"/>
                  </a:lnTo>
                  <a:lnTo>
                    <a:pt x="26378" y="180013"/>
                  </a:lnTo>
                  <a:lnTo>
                    <a:pt x="51224" y="144622"/>
                  </a:lnTo>
                  <a:lnTo>
                    <a:pt x="83732" y="114330"/>
                  </a:lnTo>
                  <a:lnTo>
                    <a:pt x="121573" y="88848"/>
                  </a:lnTo>
                  <a:lnTo>
                    <a:pt x="162421" y="67890"/>
                  </a:lnTo>
                  <a:lnTo>
                    <a:pt x="203948" y="51166"/>
                  </a:lnTo>
                  <a:lnTo>
                    <a:pt x="243827" y="38392"/>
                  </a:lnTo>
                  <a:lnTo>
                    <a:pt x="284149" y="26873"/>
                  </a:lnTo>
                  <a:lnTo>
                    <a:pt x="326390" y="19189"/>
                  </a:lnTo>
                  <a:lnTo>
                    <a:pt x="372885" y="13153"/>
                  </a:lnTo>
                  <a:lnTo>
                    <a:pt x="421466" y="9630"/>
                  </a:lnTo>
                  <a:lnTo>
                    <a:pt x="471503" y="8814"/>
                  </a:lnTo>
                  <a:lnTo>
                    <a:pt x="577950" y="8814"/>
                  </a:lnTo>
                  <a:lnTo>
                    <a:pt x="548310" y="4824"/>
                  </a:lnTo>
                  <a:lnTo>
                    <a:pt x="506869" y="1917"/>
                  </a:lnTo>
                  <a:lnTo>
                    <a:pt x="460781" y="0"/>
                  </a:lnTo>
                  <a:close/>
                </a:path>
                <a:path w="922019" h="489584">
                  <a:moveTo>
                    <a:pt x="577950" y="8814"/>
                  </a:moveTo>
                  <a:lnTo>
                    <a:pt x="471503" y="8814"/>
                  </a:lnTo>
                  <a:lnTo>
                    <a:pt x="522366" y="10898"/>
                  </a:lnTo>
                  <a:lnTo>
                    <a:pt x="573425" y="16074"/>
                  </a:lnTo>
                  <a:lnTo>
                    <a:pt x="624050" y="24535"/>
                  </a:lnTo>
                  <a:lnTo>
                    <a:pt x="673611" y="36474"/>
                  </a:lnTo>
                  <a:lnTo>
                    <a:pt x="721478" y="52084"/>
                  </a:lnTo>
                  <a:lnTo>
                    <a:pt x="767021" y="71559"/>
                  </a:lnTo>
                  <a:lnTo>
                    <a:pt x="809609" y="95090"/>
                  </a:lnTo>
                  <a:lnTo>
                    <a:pt x="848613" y="122872"/>
                  </a:lnTo>
                  <a:lnTo>
                    <a:pt x="869734" y="143992"/>
                  </a:lnTo>
                  <a:lnTo>
                    <a:pt x="867816" y="143992"/>
                  </a:lnTo>
                  <a:lnTo>
                    <a:pt x="877417" y="153593"/>
                  </a:lnTo>
                  <a:lnTo>
                    <a:pt x="890621" y="172329"/>
                  </a:lnTo>
                  <a:lnTo>
                    <a:pt x="900849" y="190226"/>
                  </a:lnTo>
                  <a:lnTo>
                    <a:pt x="907999" y="209486"/>
                  </a:lnTo>
                  <a:lnTo>
                    <a:pt x="911974" y="232308"/>
                  </a:lnTo>
                  <a:lnTo>
                    <a:pt x="911974" y="257263"/>
                  </a:lnTo>
                  <a:lnTo>
                    <a:pt x="900849" y="299350"/>
                  </a:lnTo>
                  <a:lnTo>
                    <a:pt x="877417" y="335978"/>
                  </a:lnTo>
                  <a:lnTo>
                    <a:pt x="867816" y="345579"/>
                  </a:lnTo>
                  <a:lnTo>
                    <a:pt x="869734" y="345579"/>
                  </a:lnTo>
                  <a:lnTo>
                    <a:pt x="809609" y="394484"/>
                  </a:lnTo>
                  <a:lnTo>
                    <a:pt x="767021" y="418017"/>
                  </a:lnTo>
                  <a:lnTo>
                    <a:pt x="721478" y="437492"/>
                  </a:lnTo>
                  <a:lnTo>
                    <a:pt x="673611" y="453103"/>
                  </a:lnTo>
                  <a:lnTo>
                    <a:pt x="624050" y="465042"/>
                  </a:lnTo>
                  <a:lnTo>
                    <a:pt x="573425" y="473502"/>
                  </a:lnTo>
                  <a:lnTo>
                    <a:pt x="522366" y="478677"/>
                  </a:lnTo>
                  <a:lnTo>
                    <a:pt x="471503" y="480759"/>
                  </a:lnTo>
                  <a:lnTo>
                    <a:pt x="576430" y="480759"/>
                  </a:lnTo>
                  <a:lnTo>
                    <a:pt x="638038" y="469761"/>
                  </a:lnTo>
                  <a:lnTo>
                    <a:pt x="682401" y="458193"/>
                  </a:lnTo>
                  <a:lnTo>
                    <a:pt x="728178" y="443020"/>
                  </a:lnTo>
                  <a:lnTo>
                    <a:pt x="773353" y="423904"/>
                  </a:lnTo>
                  <a:lnTo>
                    <a:pt x="815910" y="400504"/>
                  </a:lnTo>
                  <a:lnTo>
                    <a:pt x="853835" y="372480"/>
                  </a:lnTo>
                  <a:lnTo>
                    <a:pt x="885111" y="339492"/>
                  </a:lnTo>
                  <a:lnTo>
                    <a:pt x="907724" y="301200"/>
                  </a:lnTo>
                  <a:lnTo>
                    <a:pt x="919657" y="257263"/>
                  </a:lnTo>
                  <a:lnTo>
                    <a:pt x="921575" y="243827"/>
                  </a:lnTo>
                  <a:lnTo>
                    <a:pt x="919657" y="232308"/>
                  </a:lnTo>
                  <a:lnTo>
                    <a:pt x="917727" y="218871"/>
                  </a:lnTo>
                  <a:lnTo>
                    <a:pt x="896362" y="166305"/>
                  </a:lnTo>
                  <a:lnTo>
                    <a:pt x="867504" y="130451"/>
                  </a:lnTo>
                  <a:lnTo>
                    <a:pt x="830978" y="99552"/>
                  </a:lnTo>
                  <a:lnTo>
                    <a:pt x="788525" y="73368"/>
                  </a:lnTo>
                  <a:lnTo>
                    <a:pt x="741886" y="51662"/>
                  </a:lnTo>
                  <a:lnTo>
                    <a:pt x="692803" y="34192"/>
                  </a:lnTo>
                  <a:lnTo>
                    <a:pt x="643019" y="20722"/>
                  </a:lnTo>
                  <a:lnTo>
                    <a:pt x="594274" y="11012"/>
                  </a:lnTo>
                  <a:lnTo>
                    <a:pt x="577950" y="88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830682" y="6689307"/>
            <a:ext cx="51244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10" dirty="0">
                <a:latin typeface="Tahoma"/>
                <a:cs typeface="Tahoma"/>
              </a:rPr>
              <a:t>E</a:t>
            </a:r>
            <a:r>
              <a:rPr sz="1500" b="1" spc="-5" dirty="0">
                <a:latin typeface="Tahoma"/>
                <a:cs typeface="Tahoma"/>
              </a:rPr>
              <a:t>rr</a:t>
            </a:r>
            <a:r>
              <a:rPr sz="1500" b="1" spc="5" dirty="0">
                <a:latin typeface="Tahoma"/>
                <a:cs typeface="Tahoma"/>
              </a:rPr>
              <a:t>or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34399" y="6567601"/>
            <a:ext cx="681990" cy="505459"/>
            <a:chOff x="2634399" y="6567601"/>
            <a:chExt cx="681990" cy="505459"/>
          </a:xfrm>
        </p:grpSpPr>
        <p:sp>
          <p:nvSpPr>
            <p:cNvPr id="25" name="object 25"/>
            <p:cNvSpPr/>
            <p:nvPr/>
          </p:nvSpPr>
          <p:spPr>
            <a:xfrm>
              <a:off x="2638234" y="6579133"/>
              <a:ext cx="672465" cy="480059"/>
            </a:xfrm>
            <a:custGeom>
              <a:avLst/>
              <a:gdLst/>
              <a:ahLst/>
              <a:cxnLst/>
              <a:rect l="l" t="t" r="r" b="b"/>
              <a:pathLst>
                <a:path w="672464" h="480059">
                  <a:moveTo>
                    <a:pt x="504939" y="0"/>
                  </a:moveTo>
                  <a:lnTo>
                    <a:pt x="504939" y="120954"/>
                  </a:lnTo>
                  <a:lnTo>
                    <a:pt x="504951" y="1917"/>
                  </a:lnTo>
                  <a:lnTo>
                    <a:pt x="506274" y="1917"/>
                  </a:lnTo>
                  <a:lnTo>
                    <a:pt x="504939" y="0"/>
                  </a:lnTo>
                  <a:close/>
                </a:path>
                <a:path w="672464" h="480059">
                  <a:moveTo>
                    <a:pt x="504951" y="360946"/>
                  </a:moveTo>
                  <a:lnTo>
                    <a:pt x="0" y="360946"/>
                  </a:lnTo>
                  <a:lnTo>
                    <a:pt x="504939" y="360946"/>
                  </a:lnTo>
                  <a:lnTo>
                    <a:pt x="504939" y="479983"/>
                  </a:lnTo>
                  <a:lnTo>
                    <a:pt x="504951" y="360946"/>
                  </a:lnTo>
                  <a:close/>
                </a:path>
                <a:path w="672464" h="480059">
                  <a:moveTo>
                    <a:pt x="506869" y="2773"/>
                  </a:moveTo>
                  <a:lnTo>
                    <a:pt x="506869" y="5752"/>
                  </a:lnTo>
                  <a:lnTo>
                    <a:pt x="508787" y="5752"/>
                  </a:lnTo>
                  <a:lnTo>
                    <a:pt x="509301" y="6266"/>
                  </a:lnTo>
                  <a:lnTo>
                    <a:pt x="506869" y="2773"/>
                  </a:lnTo>
                  <a:close/>
                </a:path>
                <a:path w="672464" h="480059">
                  <a:moveTo>
                    <a:pt x="510705" y="8283"/>
                  </a:moveTo>
                  <a:lnTo>
                    <a:pt x="510705" y="11518"/>
                  </a:lnTo>
                  <a:lnTo>
                    <a:pt x="512622" y="11518"/>
                  </a:lnTo>
                  <a:lnTo>
                    <a:pt x="513713" y="12605"/>
                  </a:lnTo>
                  <a:lnTo>
                    <a:pt x="510705" y="8283"/>
                  </a:lnTo>
                  <a:close/>
                </a:path>
                <a:path w="672464" h="480059">
                  <a:moveTo>
                    <a:pt x="516470" y="16567"/>
                  </a:moveTo>
                  <a:lnTo>
                    <a:pt x="516470" y="19189"/>
                  </a:lnTo>
                  <a:lnTo>
                    <a:pt x="518295" y="19189"/>
                  </a:lnTo>
                  <a:lnTo>
                    <a:pt x="516470" y="16567"/>
                  </a:lnTo>
                  <a:close/>
                </a:path>
                <a:path w="672464" h="480059">
                  <a:moveTo>
                    <a:pt x="520306" y="22077"/>
                  </a:moveTo>
                  <a:lnTo>
                    <a:pt x="520306" y="24955"/>
                  </a:lnTo>
                  <a:lnTo>
                    <a:pt x="522223" y="24955"/>
                  </a:lnTo>
                  <a:lnTo>
                    <a:pt x="522504" y="25235"/>
                  </a:lnTo>
                  <a:lnTo>
                    <a:pt x="520306" y="22077"/>
                  </a:lnTo>
                  <a:close/>
                </a:path>
                <a:path w="672464" h="480059">
                  <a:moveTo>
                    <a:pt x="524141" y="27588"/>
                  </a:moveTo>
                  <a:lnTo>
                    <a:pt x="524141" y="30721"/>
                  </a:lnTo>
                  <a:lnTo>
                    <a:pt x="526072" y="30721"/>
                  </a:lnTo>
                  <a:lnTo>
                    <a:pt x="526895" y="31544"/>
                  </a:lnTo>
                  <a:lnTo>
                    <a:pt x="524141" y="27588"/>
                  </a:lnTo>
                  <a:close/>
                </a:path>
                <a:path w="672464" h="480059">
                  <a:moveTo>
                    <a:pt x="529907" y="35871"/>
                  </a:moveTo>
                  <a:lnTo>
                    <a:pt x="529907" y="38391"/>
                  </a:lnTo>
                  <a:lnTo>
                    <a:pt x="531661" y="38391"/>
                  </a:lnTo>
                  <a:lnTo>
                    <a:pt x="529907" y="35871"/>
                  </a:lnTo>
                  <a:close/>
                </a:path>
                <a:path w="672464" h="480059">
                  <a:moveTo>
                    <a:pt x="533742" y="41382"/>
                  </a:moveTo>
                  <a:lnTo>
                    <a:pt x="533742" y="44157"/>
                  </a:lnTo>
                  <a:lnTo>
                    <a:pt x="535677" y="44162"/>
                  </a:lnTo>
                  <a:lnTo>
                    <a:pt x="533742" y="41382"/>
                  </a:lnTo>
                  <a:close/>
                </a:path>
                <a:path w="672464" h="480059">
                  <a:moveTo>
                    <a:pt x="537590" y="46910"/>
                  </a:moveTo>
                  <a:lnTo>
                    <a:pt x="537590" y="49910"/>
                  </a:lnTo>
                  <a:lnTo>
                    <a:pt x="539508" y="49910"/>
                  </a:lnTo>
                  <a:lnTo>
                    <a:pt x="540073" y="50477"/>
                  </a:lnTo>
                  <a:lnTo>
                    <a:pt x="537590" y="46910"/>
                  </a:lnTo>
                  <a:close/>
                </a:path>
                <a:path w="672464" h="480059">
                  <a:moveTo>
                    <a:pt x="543344" y="55176"/>
                  </a:moveTo>
                  <a:lnTo>
                    <a:pt x="543344" y="57594"/>
                  </a:lnTo>
                  <a:lnTo>
                    <a:pt x="545027" y="57594"/>
                  </a:lnTo>
                  <a:lnTo>
                    <a:pt x="543344" y="55176"/>
                  </a:lnTo>
                  <a:close/>
                </a:path>
                <a:path w="672464" h="480059">
                  <a:moveTo>
                    <a:pt x="547192" y="60705"/>
                  </a:moveTo>
                  <a:lnTo>
                    <a:pt x="547192" y="63360"/>
                  </a:lnTo>
                  <a:lnTo>
                    <a:pt x="549040" y="63360"/>
                  </a:lnTo>
                  <a:lnTo>
                    <a:pt x="547192" y="60705"/>
                  </a:lnTo>
                  <a:close/>
                </a:path>
                <a:path w="672464" h="480059">
                  <a:moveTo>
                    <a:pt x="551027" y="66215"/>
                  </a:moveTo>
                  <a:lnTo>
                    <a:pt x="551027" y="69113"/>
                  </a:lnTo>
                  <a:lnTo>
                    <a:pt x="552945" y="69113"/>
                  </a:lnTo>
                  <a:lnTo>
                    <a:pt x="553272" y="69440"/>
                  </a:lnTo>
                  <a:lnTo>
                    <a:pt x="551027" y="66215"/>
                  </a:lnTo>
                  <a:close/>
                </a:path>
                <a:path w="672464" h="480059">
                  <a:moveTo>
                    <a:pt x="556780" y="74480"/>
                  </a:moveTo>
                  <a:lnTo>
                    <a:pt x="556780" y="76796"/>
                  </a:lnTo>
                  <a:lnTo>
                    <a:pt x="558392" y="76796"/>
                  </a:lnTo>
                  <a:lnTo>
                    <a:pt x="556780" y="74480"/>
                  </a:lnTo>
                  <a:close/>
                </a:path>
                <a:path w="672464" h="480059">
                  <a:moveTo>
                    <a:pt x="560628" y="80009"/>
                  </a:moveTo>
                  <a:lnTo>
                    <a:pt x="560628" y="82549"/>
                  </a:lnTo>
                  <a:lnTo>
                    <a:pt x="562397" y="82549"/>
                  </a:lnTo>
                  <a:lnTo>
                    <a:pt x="560628" y="80009"/>
                  </a:lnTo>
                  <a:close/>
                </a:path>
                <a:path w="672464" h="480059">
                  <a:moveTo>
                    <a:pt x="564464" y="85519"/>
                  </a:moveTo>
                  <a:lnTo>
                    <a:pt x="564464" y="88315"/>
                  </a:lnTo>
                  <a:lnTo>
                    <a:pt x="566381" y="88315"/>
                  </a:lnTo>
                  <a:lnTo>
                    <a:pt x="564464" y="85519"/>
                  </a:lnTo>
                  <a:close/>
                </a:path>
                <a:path w="672464" h="480059">
                  <a:moveTo>
                    <a:pt x="570229" y="93803"/>
                  </a:moveTo>
                  <a:lnTo>
                    <a:pt x="570229" y="95999"/>
                  </a:lnTo>
                  <a:lnTo>
                    <a:pt x="571758" y="95999"/>
                  </a:lnTo>
                  <a:lnTo>
                    <a:pt x="570229" y="93803"/>
                  </a:lnTo>
                  <a:close/>
                </a:path>
                <a:path w="672464" h="480059">
                  <a:moveTo>
                    <a:pt x="574065" y="99313"/>
                  </a:moveTo>
                  <a:lnTo>
                    <a:pt x="574065" y="101752"/>
                  </a:lnTo>
                  <a:lnTo>
                    <a:pt x="575762" y="101752"/>
                  </a:lnTo>
                  <a:lnTo>
                    <a:pt x="574065" y="99313"/>
                  </a:lnTo>
                  <a:close/>
                </a:path>
                <a:path w="672464" h="480059">
                  <a:moveTo>
                    <a:pt x="577900" y="104824"/>
                  </a:moveTo>
                  <a:lnTo>
                    <a:pt x="577900" y="107518"/>
                  </a:lnTo>
                  <a:lnTo>
                    <a:pt x="579775" y="107518"/>
                  </a:lnTo>
                  <a:lnTo>
                    <a:pt x="577900" y="104824"/>
                  </a:lnTo>
                  <a:close/>
                </a:path>
                <a:path w="672464" h="480059">
                  <a:moveTo>
                    <a:pt x="583666" y="113108"/>
                  </a:moveTo>
                  <a:lnTo>
                    <a:pt x="583666" y="115188"/>
                  </a:lnTo>
                  <a:lnTo>
                    <a:pt x="585114" y="115188"/>
                  </a:lnTo>
                  <a:lnTo>
                    <a:pt x="583666" y="113108"/>
                  </a:lnTo>
                  <a:close/>
                </a:path>
                <a:path w="672464" h="480059">
                  <a:moveTo>
                    <a:pt x="587501" y="118618"/>
                  </a:moveTo>
                  <a:lnTo>
                    <a:pt x="587501" y="120954"/>
                  </a:lnTo>
                  <a:lnTo>
                    <a:pt x="589128" y="120954"/>
                  </a:lnTo>
                  <a:lnTo>
                    <a:pt x="587501" y="118618"/>
                  </a:lnTo>
                  <a:close/>
                </a:path>
                <a:path w="672464" h="480059">
                  <a:moveTo>
                    <a:pt x="591350" y="124146"/>
                  </a:moveTo>
                  <a:lnTo>
                    <a:pt x="591350" y="126707"/>
                  </a:lnTo>
                  <a:lnTo>
                    <a:pt x="593132" y="126707"/>
                  </a:lnTo>
                  <a:lnTo>
                    <a:pt x="591350" y="124146"/>
                  </a:lnTo>
                  <a:close/>
                </a:path>
                <a:path w="672464" h="480059">
                  <a:moveTo>
                    <a:pt x="597103" y="132412"/>
                  </a:moveTo>
                  <a:lnTo>
                    <a:pt x="597103" y="134391"/>
                  </a:lnTo>
                  <a:lnTo>
                    <a:pt x="598480" y="134391"/>
                  </a:lnTo>
                  <a:lnTo>
                    <a:pt x="597103" y="132412"/>
                  </a:lnTo>
                  <a:close/>
                </a:path>
                <a:path w="672464" h="480059">
                  <a:moveTo>
                    <a:pt x="600951" y="137941"/>
                  </a:moveTo>
                  <a:lnTo>
                    <a:pt x="600951" y="140157"/>
                  </a:lnTo>
                  <a:lnTo>
                    <a:pt x="602493" y="140157"/>
                  </a:lnTo>
                  <a:lnTo>
                    <a:pt x="600951" y="137941"/>
                  </a:lnTo>
                  <a:close/>
                </a:path>
                <a:path w="672464" h="480059">
                  <a:moveTo>
                    <a:pt x="604786" y="143451"/>
                  </a:moveTo>
                  <a:lnTo>
                    <a:pt x="604786" y="145910"/>
                  </a:lnTo>
                  <a:lnTo>
                    <a:pt x="606498" y="145910"/>
                  </a:lnTo>
                  <a:lnTo>
                    <a:pt x="604786" y="143451"/>
                  </a:lnTo>
                  <a:close/>
                </a:path>
                <a:path w="672464" h="480059">
                  <a:moveTo>
                    <a:pt x="610539" y="151716"/>
                  </a:moveTo>
                  <a:lnTo>
                    <a:pt x="610539" y="153593"/>
                  </a:lnTo>
                  <a:lnTo>
                    <a:pt x="611846" y="153593"/>
                  </a:lnTo>
                  <a:lnTo>
                    <a:pt x="610539" y="151716"/>
                  </a:lnTo>
                  <a:close/>
                </a:path>
                <a:path w="672464" h="480059">
                  <a:moveTo>
                    <a:pt x="614387" y="157245"/>
                  </a:moveTo>
                  <a:lnTo>
                    <a:pt x="614387" y="159346"/>
                  </a:lnTo>
                  <a:lnTo>
                    <a:pt x="615850" y="159346"/>
                  </a:lnTo>
                  <a:lnTo>
                    <a:pt x="614387" y="157245"/>
                  </a:lnTo>
                  <a:close/>
                </a:path>
                <a:path w="672464" h="480059">
                  <a:moveTo>
                    <a:pt x="618223" y="162755"/>
                  </a:moveTo>
                  <a:lnTo>
                    <a:pt x="618223" y="165112"/>
                  </a:lnTo>
                  <a:lnTo>
                    <a:pt x="619863" y="165112"/>
                  </a:lnTo>
                  <a:lnTo>
                    <a:pt x="618223" y="162755"/>
                  </a:lnTo>
                  <a:close/>
                </a:path>
                <a:path w="672464" h="480059">
                  <a:moveTo>
                    <a:pt x="623989" y="171039"/>
                  </a:moveTo>
                  <a:lnTo>
                    <a:pt x="623989" y="172796"/>
                  </a:lnTo>
                  <a:lnTo>
                    <a:pt x="625211" y="172796"/>
                  </a:lnTo>
                  <a:lnTo>
                    <a:pt x="623989" y="171039"/>
                  </a:lnTo>
                  <a:close/>
                </a:path>
                <a:path w="672464" h="480059">
                  <a:moveTo>
                    <a:pt x="627824" y="176549"/>
                  </a:moveTo>
                  <a:lnTo>
                    <a:pt x="627824" y="178549"/>
                  </a:lnTo>
                  <a:lnTo>
                    <a:pt x="629216" y="178549"/>
                  </a:lnTo>
                  <a:lnTo>
                    <a:pt x="627824" y="176549"/>
                  </a:lnTo>
                  <a:close/>
                </a:path>
                <a:path w="672464" h="480059">
                  <a:moveTo>
                    <a:pt x="631659" y="182060"/>
                  </a:moveTo>
                  <a:lnTo>
                    <a:pt x="631659" y="184314"/>
                  </a:lnTo>
                  <a:lnTo>
                    <a:pt x="633229" y="184314"/>
                  </a:lnTo>
                  <a:lnTo>
                    <a:pt x="631659" y="182060"/>
                  </a:lnTo>
                  <a:close/>
                </a:path>
                <a:path w="672464" h="480059">
                  <a:moveTo>
                    <a:pt x="637425" y="190344"/>
                  </a:moveTo>
                  <a:lnTo>
                    <a:pt x="637425" y="191985"/>
                  </a:lnTo>
                  <a:lnTo>
                    <a:pt x="638568" y="191985"/>
                  </a:lnTo>
                  <a:lnTo>
                    <a:pt x="637425" y="190344"/>
                  </a:lnTo>
                  <a:close/>
                </a:path>
                <a:path w="672464" h="480059">
                  <a:moveTo>
                    <a:pt x="641261" y="195854"/>
                  </a:moveTo>
                  <a:lnTo>
                    <a:pt x="641261" y="197751"/>
                  </a:lnTo>
                  <a:lnTo>
                    <a:pt x="642581" y="197751"/>
                  </a:lnTo>
                  <a:lnTo>
                    <a:pt x="641261" y="195854"/>
                  </a:lnTo>
                  <a:close/>
                </a:path>
                <a:path w="672464" h="480059">
                  <a:moveTo>
                    <a:pt x="645109" y="201382"/>
                  </a:moveTo>
                  <a:lnTo>
                    <a:pt x="645109" y="203504"/>
                  </a:lnTo>
                  <a:lnTo>
                    <a:pt x="646585" y="203504"/>
                  </a:lnTo>
                  <a:lnTo>
                    <a:pt x="645109" y="201382"/>
                  </a:lnTo>
                  <a:close/>
                </a:path>
                <a:path w="672464" h="480059">
                  <a:moveTo>
                    <a:pt x="650862" y="209648"/>
                  </a:moveTo>
                  <a:lnTo>
                    <a:pt x="650862" y="211188"/>
                  </a:lnTo>
                  <a:lnTo>
                    <a:pt x="651933" y="211188"/>
                  </a:lnTo>
                  <a:lnTo>
                    <a:pt x="650862" y="209648"/>
                  </a:lnTo>
                  <a:close/>
                </a:path>
                <a:path w="672464" h="480059">
                  <a:moveTo>
                    <a:pt x="654697" y="215158"/>
                  </a:moveTo>
                  <a:lnTo>
                    <a:pt x="654697" y="216953"/>
                  </a:lnTo>
                  <a:lnTo>
                    <a:pt x="655947" y="216953"/>
                  </a:lnTo>
                  <a:lnTo>
                    <a:pt x="654697" y="215158"/>
                  </a:lnTo>
                  <a:close/>
                </a:path>
                <a:path w="672464" h="480059">
                  <a:moveTo>
                    <a:pt x="658545" y="220687"/>
                  </a:moveTo>
                  <a:lnTo>
                    <a:pt x="658545" y="222707"/>
                  </a:lnTo>
                  <a:lnTo>
                    <a:pt x="659951" y="222707"/>
                  </a:lnTo>
                  <a:lnTo>
                    <a:pt x="658545" y="220687"/>
                  </a:lnTo>
                  <a:close/>
                </a:path>
                <a:path w="672464" h="480059">
                  <a:moveTo>
                    <a:pt x="664298" y="228952"/>
                  </a:moveTo>
                  <a:lnTo>
                    <a:pt x="664298" y="230390"/>
                  </a:lnTo>
                  <a:lnTo>
                    <a:pt x="665299" y="230390"/>
                  </a:lnTo>
                  <a:lnTo>
                    <a:pt x="664298" y="228952"/>
                  </a:lnTo>
                  <a:close/>
                </a:path>
                <a:path w="672464" h="480059">
                  <a:moveTo>
                    <a:pt x="668146" y="234481"/>
                  </a:moveTo>
                  <a:lnTo>
                    <a:pt x="668146" y="236143"/>
                  </a:lnTo>
                  <a:lnTo>
                    <a:pt x="669303" y="236143"/>
                  </a:lnTo>
                  <a:lnTo>
                    <a:pt x="668146" y="234481"/>
                  </a:lnTo>
                  <a:close/>
                </a:path>
                <a:path w="672464" h="480059">
                  <a:moveTo>
                    <a:pt x="671550" y="239370"/>
                  </a:moveTo>
                  <a:lnTo>
                    <a:pt x="670755" y="241754"/>
                  </a:lnTo>
                  <a:lnTo>
                    <a:pt x="671982" y="239991"/>
                  </a:lnTo>
                  <a:lnTo>
                    <a:pt x="671550" y="239370"/>
                  </a:lnTo>
                  <a:close/>
                </a:path>
                <a:path w="672464" h="480059">
                  <a:moveTo>
                    <a:pt x="576731" y="376839"/>
                  </a:moveTo>
                  <a:lnTo>
                    <a:pt x="534226" y="437553"/>
                  </a:lnTo>
                  <a:lnTo>
                    <a:pt x="506869" y="476135"/>
                  </a:lnTo>
                  <a:lnTo>
                    <a:pt x="504983" y="479919"/>
                  </a:lnTo>
                  <a:lnTo>
                    <a:pt x="576731" y="376839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34399" y="6567601"/>
              <a:ext cx="681990" cy="505459"/>
            </a:xfrm>
            <a:custGeom>
              <a:avLst/>
              <a:gdLst/>
              <a:ahLst/>
              <a:cxnLst/>
              <a:rect l="l" t="t" r="r" b="b"/>
              <a:pathLst>
                <a:path w="681989" h="505459">
                  <a:moveTo>
                    <a:pt x="504939" y="489584"/>
                  </a:moveTo>
                  <a:lnTo>
                    <a:pt x="504939" y="504951"/>
                  </a:lnTo>
                  <a:lnTo>
                    <a:pt x="514304" y="491515"/>
                  </a:lnTo>
                  <a:lnTo>
                    <a:pt x="508787" y="491515"/>
                  </a:lnTo>
                  <a:lnTo>
                    <a:pt x="508787" y="490545"/>
                  </a:lnTo>
                  <a:lnTo>
                    <a:pt x="504939" y="489584"/>
                  </a:lnTo>
                  <a:close/>
                </a:path>
                <a:path w="681989" h="505459">
                  <a:moveTo>
                    <a:pt x="513029" y="11518"/>
                  </a:moveTo>
                  <a:lnTo>
                    <a:pt x="512622" y="11518"/>
                  </a:lnTo>
                  <a:lnTo>
                    <a:pt x="512622" y="17284"/>
                  </a:lnTo>
                  <a:lnTo>
                    <a:pt x="514540" y="19202"/>
                  </a:lnTo>
                  <a:lnTo>
                    <a:pt x="514540" y="23050"/>
                  </a:lnTo>
                  <a:lnTo>
                    <a:pt x="516458" y="23050"/>
                  </a:lnTo>
                  <a:lnTo>
                    <a:pt x="520306" y="26885"/>
                  </a:lnTo>
                  <a:lnTo>
                    <a:pt x="520306" y="30721"/>
                  </a:lnTo>
                  <a:lnTo>
                    <a:pt x="522224" y="30721"/>
                  </a:lnTo>
                  <a:lnTo>
                    <a:pt x="524141" y="32651"/>
                  </a:lnTo>
                  <a:lnTo>
                    <a:pt x="524141" y="36487"/>
                  </a:lnTo>
                  <a:lnTo>
                    <a:pt x="526059" y="36487"/>
                  </a:lnTo>
                  <a:lnTo>
                    <a:pt x="527977" y="38404"/>
                  </a:lnTo>
                  <a:lnTo>
                    <a:pt x="527977" y="42252"/>
                  </a:lnTo>
                  <a:lnTo>
                    <a:pt x="529907" y="42252"/>
                  </a:lnTo>
                  <a:lnTo>
                    <a:pt x="533742" y="46088"/>
                  </a:lnTo>
                  <a:lnTo>
                    <a:pt x="533742" y="49923"/>
                  </a:lnTo>
                  <a:lnTo>
                    <a:pt x="535660" y="49923"/>
                  </a:lnTo>
                  <a:lnTo>
                    <a:pt x="537578" y="51841"/>
                  </a:lnTo>
                  <a:lnTo>
                    <a:pt x="537578" y="55689"/>
                  </a:lnTo>
                  <a:lnTo>
                    <a:pt x="539508" y="55689"/>
                  </a:lnTo>
                  <a:lnTo>
                    <a:pt x="541426" y="57607"/>
                  </a:lnTo>
                  <a:lnTo>
                    <a:pt x="541426" y="61442"/>
                  </a:lnTo>
                  <a:lnTo>
                    <a:pt x="543344" y="61442"/>
                  </a:lnTo>
                  <a:lnTo>
                    <a:pt x="547179" y="65290"/>
                  </a:lnTo>
                  <a:lnTo>
                    <a:pt x="547179" y="69126"/>
                  </a:lnTo>
                  <a:lnTo>
                    <a:pt x="549097" y="69126"/>
                  </a:lnTo>
                  <a:lnTo>
                    <a:pt x="551027" y="71043"/>
                  </a:lnTo>
                  <a:lnTo>
                    <a:pt x="551027" y="74891"/>
                  </a:lnTo>
                  <a:lnTo>
                    <a:pt x="552945" y="74891"/>
                  </a:lnTo>
                  <a:lnTo>
                    <a:pt x="554863" y="76809"/>
                  </a:lnTo>
                  <a:lnTo>
                    <a:pt x="554863" y="80644"/>
                  </a:lnTo>
                  <a:lnTo>
                    <a:pt x="556780" y="80644"/>
                  </a:lnTo>
                  <a:lnTo>
                    <a:pt x="560616" y="84480"/>
                  </a:lnTo>
                  <a:lnTo>
                    <a:pt x="560616" y="88328"/>
                  </a:lnTo>
                  <a:lnTo>
                    <a:pt x="562546" y="88328"/>
                  </a:lnTo>
                  <a:lnTo>
                    <a:pt x="564464" y="90246"/>
                  </a:lnTo>
                  <a:lnTo>
                    <a:pt x="564464" y="94081"/>
                  </a:lnTo>
                  <a:lnTo>
                    <a:pt x="566381" y="94081"/>
                  </a:lnTo>
                  <a:lnTo>
                    <a:pt x="568299" y="95999"/>
                  </a:lnTo>
                  <a:lnTo>
                    <a:pt x="568299" y="99847"/>
                  </a:lnTo>
                  <a:lnTo>
                    <a:pt x="570217" y="99847"/>
                  </a:lnTo>
                  <a:lnTo>
                    <a:pt x="574065" y="103682"/>
                  </a:lnTo>
                  <a:lnTo>
                    <a:pt x="574065" y="107530"/>
                  </a:lnTo>
                  <a:lnTo>
                    <a:pt x="575983" y="107530"/>
                  </a:lnTo>
                  <a:lnTo>
                    <a:pt x="577900" y="109448"/>
                  </a:lnTo>
                  <a:lnTo>
                    <a:pt x="577900" y="113283"/>
                  </a:lnTo>
                  <a:lnTo>
                    <a:pt x="579818" y="113283"/>
                  </a:lnTo>
                  <a:lnTo>
                    <a:pt x="581736" y="115201"/>
                  </a:lnTo>
                  <a:lnTo>
                    <a:pt x="581736" y="119049"/>
                  </a:lnTo>
                  <a:lnTo>
                    <a:pt x="583666" y="119049"/>
                  </a:lnTo>
                  <a:lnTo>
                    <a:pt x="587502" y="122885"/>
                  </a:lnTo>
                  <a:lnTo>
                    <a:pt x="587502" y="126720"/>
                  </a:lnTo>
                  <a:lnTo>
                    <a:pt x="589419" y="126720"/>
                  </a:lnTo>
                  <a:lnTo>
                    <a:pt x="591337" y="128638"/>
                  </a:lnTo>
                  <a:lnTo>
                    <a:pt x="591337" y="132486"/>
                  </a:lnTo>
                  <a:lnTo>
                    <a:pt x="593255" y="132486"/>
                  </a:lnTo>
                  <a:lnTo>
                    <a:pt x="595185" y="134404"/>
                  </a:lnTo>
                  <a:lnTo>
                    <a:pt x="595185" y="138239"/>
                  </a:lnTo>
                  <a:lnTo>
                    <a:pt x="597103" y="138239"/>
                  </a:lnTo>
                  <a:lnTo>
                    <a:pt x="600938" y="142087"/>
                  </a:lnTo>
                  <a:lnTo>
                    <a:pt x="600938" y="145922"/>
                  </a:lnTo>
                  <a:lnTo>
                    <a:pt x="602856" y="145922"/>
                  </a:lnTo>
                  <a:lnTo>
                    <a:pt x="604786" y="147840"/>
                  </a:lnTo>
                  <a:lnTo>
                    <a:pt x="604786" y="151688"/>
                  </a:lnTo>
                  <a:lnTo>
                    <a:pt x="606704" y="151688"/>
                  </a:lnTo>
                  <a:lnTo>
                    <a:pt x="608622" y="153606"/>
                  </a:lnTo>
                  <a:lnTo>
                    <a:pt x="608622" y="157441"/>
                  </a:lnTo>
                  <a:lnTo>
                    <a:pt x="610539" y="157441"/>
                  </a:lnTo>
                  <a:lnTo>
                    <a:pt x="614375" y="161277"/>
                  </a:lnTo>
                  <a:lnTo>
                    <a:pt x="614375" y="165125"/>
                  </a:lnTo>
                  <a:lnTo>
                    <a:pt x="616305" y="165125"/>
                  </a:lnTo>
                  <a:lnTo>
                    <a:pt x="618223" y="167043"/>
                  </a:lnTo>
                  <a:lnTo>
                    <a:pt x="618223" y="170878"/>
                  </a:lnTo>
                  <a:lnTo>
                    <a:pt x="620141" y="170878"/>
                  </a:lnTo>
                  <a:lnTo>
                    <a:pt x="622058" y="172808"/>
                  </a:lnTo>
                  <a:lnTo>
                    <a:pt x="622058" y="176644"/>
                  </a:lnTo>
                  <a:lnTo>
                    <a:pt x="623976" y="176644"/>
                  </a:lnTo>
                  <a:lnTo>
                    <a:pt x="627824" y="180479"/>
                  </a:lnTo>
                  <a:lnTo>
                    <a:pt x="627824" y="184327"/>
                  </a:lnTo>
                  <a:lnTo>
                    <a:pt x="629742" y="184327"/>
                  </a:lnTo>
                  <a:lnTo>
                    <a:pt x="631659" y="186245"/>
                  </a:lnTo>
                  <a:lnTo>
                    <a:pt x="631659" y="190080"/>
                  </a:lnTo>
                  <a:lnTo>
                    <a:pt x="633577" y="190080"/>
                  </a:lnTo>
                  <a:lnTo>
                    <a:pt x="635495" y="191998"/>
                  </a:lnTo>
                  <a:lnTo>
                    <a:pt x="635495" y="195846"/>
                  </a:lnTo>
                  <a:lnTo>
                    <a:pt x="637425" y="195846"/>
                  </a:lnTo>
                  <a:lnTo>
                    <a:pt x="641261" y="199682"/>
                  </a:lnTo>
                  <a:lnTo>
                    <a:pt x="641261" y="203517"/>
                  </a:lnTo>
                  <a:lnTo>
                    <a:pt x="643178" y="203517"/>
                  </a:lnTo>
                  <a:lnTo>
                    <a:pt x="645096" y="205447"/>
                  </a:lnTo>
                  <a:lnTo>
                    <a:pt x="645096" y="209283"/>
                  </a:lnTo>
                  <a:lnTo>
                    <a:pt x="647014" y="209283"/>
                  </a:lnTo>
                  <a:lnTo>
                    <a:pt x="648944" y="211200"/>
                  </a:lnTo>
                  <a:lnTo>
                    <a:pt x="648944" y="215036"/>
                  </a:lnTo>
                  <a:lnTo>
                    <a:pt x="650862" y="215036"/>
                  </a:lnTo>
                  <a:lnTo>
                    <a:pt x="654697" y="218884"/>
                  </a:lnTo>
                  <a:lnTo>
                    <a:pt x="654697" y="222719"/>
                  </a:lnTo>
                  <a:lnTo>
                    <a:pt x="656615" y="222719"/>
                  </a:lnTo>
                  <a:lnTo>
                    <a:pt x="658533" y="224637"/>
                  </a:lnTo>
                  <a:lnTo>
                    <a:pt x="658533" y="228485"/>
                  </a:lnTo>
                  <a:lnTo>
                    <a:pt x="660463" y="228485"/>
                  </a:lnTo>
                  <a:lnTo>
                    <a:pt x="662381" y="230403"/>
                  </a:lnTo>
                  <a:lnTo>
                    <a:pt x="662381" y="234238"/>
                  </a:lnTo>
                  <a:lnTo>
                    <a:pt x="664298" y="234238"/>
                  </a:lnTo>
                  <a:lnTo>
                    <a:pt x="668134" y="238086"/>
                  </a:lnTo>
                  <a:lnTo>
                    <a:pt x="668134" y="241922"/>
                  </a:lnTo>
                  <a:lnTo>
                    <a:pt x="670064" y="241922"/>
                  </a:lnTo>
                  <a:lnTo>
                    <a:pt x="671982" y="243839"/>
                  </a:lnTo>
                  <a:lnTo>
                    <a:pt x="671982" y="247675"/>
                  </a:lnTo>
                  <a:lnTo>
                    <a:pt x="673900" y="247675"/>
                  </a:lnTo>
                  <a:lnTo>
                    <a:pt x="675817" y="249605"/>
                  </a:lnTo>
                  <a:lnTo>
                    <a:pt x="673900" y="255358"/>
                  </a:lnTo>
                  <a:lnTo>
                    <a:pt x="646628" y="294009"/>
                  </a:lnTo>
                  <a:lnTo>
                    <a:pt x="538061" y="449085"/>
                  </a:lnTo>
                  <a:lnTo>
                    <a:pt x="512622" y="484962"/>
                  </a:lnTo>
                  <a:lnTo>
                    <a:pt x="512622" y="491502"/>
                  </a:lnTo>
                  <a:lnTo>
                    <a:pt x="508787" y="491515"/>
                  </a:lnTo>
                  <a:lnTo>
                    <a:pt x="514313" y="491502"/>
                  </a:lnTo>
                  <a:lnTo>
                    <a:pt x="512622" y="491502"/>
                  </a:lnTo>
                  <a:lnTo>
                    <a:pt x="509217" y="490652"/>
                  </a:lnTo>
                  <a:lnTo>
                    <a:pt x="514905" y="490652"/>
                  </a:lnTo>
                  <a:lnTo>
                    <a:pt x="681583" y="251510"/>
                  </a:lnTo>
                  <a:lnTo>
                    <a:pt x="513029" y="11518"/>
                  </a:lnTo>
                  <a:close/>
                </a:path>
                <a:path w="681989" h="505459">
                  <a:moveTo>
                    <a:pt x="512622" y="484962"/>
                  </a:moveTo>
                  <a:lnTo>
                    <a:pt x="510705" y="487667"/>
                  </a:lnTo>
                  <a:lnTo>
                    <a:pt x="509217" y="490652"/>
                  </a:lnTo>
                  <a:lnTo>
                    <a:pt x="512622" y="491502"/>
                  </a:lnTo>
                  <a:lnTo>
                    <a:pt x="512622" y="484962"/>
                  </a:lnTo>
                  <a:close/>
                </a:path>
                <a:path w="681989" h="505459">
                  <a:moveTo>
                    <a:pt x="508787" y="376313"/>
                  </a:moveTo>
                  <a:lnTo>
                    <a:pt x="504939" y="376313"/>
                  </a:lnTo>
                  <a:lnTo>
                    <a:pt x="504939" y="489584"/>
                  </a:lnTo>
                  <a:lnTo>
                    <a:pt x="508787" y="484119"/>
                  </a:lnTo>
                  <a:lnTo>
                    <a:pt x="508787" y="376313"/>
                  </a:lnTo>
                  <a:close/>
                </a:path>
                <a:path w="681989" h="505459">
                  <a:moveTo>
                    <a:pt x="504939" y="128638"/>
                  </a:moveTo>
                  <a:lnTo>
                    <a:pt x="0" y="128638"/>
                  </a:lnTo>
                  <a:lnTo>
                    <a:pt x="0" y="376313"/>
                  </a:lnTo>
                  <a:lnTo>
                    <a:pt x="504939" y="376313"/>
                  </a:lnTo>
                  <a:lnTo>
                    <a:pt x="504939" y="372478"/>
                  </a:lnTo>
                  <a:lnTo>
                    <a:pt x="3835" y="372478"/>
                  </a:lnTo>
                  <a:lnTo>
                    <a:pt x="3835" y="132486"/>
                  </a:lnTo>
                  <a:lnTo>
                    <a:pt x="9601" y="132473"/>
                  </a:lnTo>
                  <a:lnTo>
                    <a:pt x="504939" y="132473"/>
                  </a:lnTo>
                  <a:lnTo>
                    <a:pt x="504939" y="128638"/>
                  </a:lnTo>
                  <a:close/>
                </a:path>
                <a:path w="681989" h="505459">
                  <a:moveTo>
                    <a:pt x="508787" y="372478"/>
                  </a:moveTo>
                  <a:lnTo>
                    <a:pt x="504951" y="372478"/>
                  </a:lnTo>
                  <a:lnTo>
                    <a:pt x="508787" y="376313"/>
                  </a:lnTo>
                  <a:lnTo>
                    <a:pt x="508787" y="372478"/>
                  </a:lnTo>
                  <a:close/>
                </a:path>
                <a:path w="681989" h="505459">
                  <a:moveTo>
                    <a:pt x="9601" y="132473"/>
                  </a:moveTo>
                  <a:close/>
                </a:path>
                <a:path w="681989" h="505459">
                  <a:moveTo>
                    <a:pt x="508787" y="128638"/>
                  </a:moveTo>
                  <a:lnTo>
                    <a:pt x="504939" y="132473"/>
                  </a:lnTo>
                  <a:lnTo>
                    <a:pt x="9601" y="132473"/>
                  </a:lnTo>
                  <a:lnTo>
                    <a:pt x="508787" y="132486"/>
                  </a:lnTo>
                  <a:lnTo>
                    <a:pt x="508787" y="128638"/>
                  </a:lnTo>
                  <a:close/>
                </a:path>
                <a:path w="681989" h="505459">
                  <a:moveTo>
                    <a:pt x="504939" y="15366"/>
                  </a:moveTo>
                  <a:lnTo>
                    <a:pt x="504939" y="132473"/>
                  </a:lnTo>
                  <a:lnTo>
                    <a:pt x="508787" y="128638"/>
                  </a:lnTo>
                  <a:lnTo>
                    <a:pt x="508787" y="20832"/>
                  </a:lnTo>
                  <a:lnTo>
                    <a:pt x="504939" y="15366"/>
                  </a:lnTo>
                  <a:close/>
                </a:path>
                <a:path w="681989" h="505459">
                  <a:moveTo>
                    <a:pt x="512622" y="11518"/>
                  </a:moveTo>
                  <a:lnTo>
                    <a:pt x="504939" y="15366"/>
                  </a:lnTo>
                  <a:lnTo>
                    <a:pt x="508787" y="20832"/>
                  </a:lnTo>
                  <a:lnTo>
                    <a:pt x="508787" y="13449"/>
                  </a:lnTo>
                  <a:lnTo>
                    <a:pt x="512622" y="13449"/>
                  </a:lnTo>
                  <a:lnTo>
                    <a:pt x="512622" y="11518"/>
                  </a:lnTo>
                  <a:close/>
                </a:path>
                <a:path w="681989" h="505459">
                  <a:moveTo>
                    <a:pt x="512622" y="13449"/>
                  </a:moveTo>
                  <a:lnTo>
                    <a:pt x="510705" y="13449"/>
                  </a:lnTo>
                  <a:lnTo>
                    <a:pt x="510705" y="17284"/>
                  </a:lnTo>
                  <a:lnTo>
                    <a:pt x="512622" y="17284"/>
                  </a:lnTo>
                  <a:lnTo>
                    <a:pt x="512622" y="13449"/>
                  </a:lnTo>
                  <a:close/>
                </a:path>
                <a:path w="681989" h="505459">
                  <a:moveTo>
                    <a:pt x="504939" y="0"/>
                  </a:moveTo>
                  <a:lnTo>
                    <a:pt x="504939" y="15366"/>
                  </a:lnTo>
                  <a:lnTo>
                    <a:pt x="512622" y="11518"/>
                  </a:lnTo>
                  <a:lnTo>
                    <a:pt x="513029" y="11518"/>
                  </a:lnTo>
                  <a:lnTo>
                    <a:pt x="504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38234" y="6579133"/>
              <a:ext cx="672465" cy="480059"/>
            </a:xfrm>
            <a:custGeom>
              <a:avLst/>
              <a:gdLst/>
              <a:ahLst/>
              <a:cxnLst/>
              <a:rect l="l" t="t" r="r" b="b"/>
              <a:pathLst>
                <a:path w="672464" h="480059">
                  <a:moveTo>
                    <a:pt x="504939" y="0"/>
                  </a:moveTo>
                  <a:lnTo>
                    <a:pt x="504939" y="120954"/>
                  </a:lnTo>
                  <a:lnTo>
                    <a:pt x="0" y="120954"/>
                  </a:lnTo>
                  <a:lnTo>
                    <a:pt x="0" y="360946"/>
                  </a:lnTo>
                  <a:lnTo>
                    <a:pt x="504939" y="360946"/>
                  </a:lnTo>
                  <a:lnTo>
                    <a:pt x="504939" y="479983"/>
                  </a:lnTo>
                  <a:lnTo>
                    <a:pt x="671982" y="239991"/>
                  </a:lnTo>
                  <a:lnTo>
                    <a:pt x="504939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34399" y="6567601"/>
              <a:ext cx="681990" cy="505459"/>
            </a:xfrm>
            <a:custGeom>
              <a:avLst/>
              <a:gdLst/>
              <a:ahLst/>
              <a:cxnLst/>
              <a:rect l="l" t="t" r="r" b="b"/>
              <a:pathLst>
                <a:path w="681989" h="505459">
                  <a:moveTo>
                    <a:pt x="504939" y="489584"/>
                  </a:moveTo>
                  <a:lnTo>
                    <a:pt x="504939" y="504951"/>
                  </a:lnTo>
                  <a:lnTo>
                    <a:pt x="514313" y="491502"/>
                  </a:lnTo>
                  <a:lnTo>
                    <a:pt x="512622" y="491502"/>
                  </a:lnTo>
                  <a:lnTo>
                    <a:pt x="504939" y="489584"/>
                  </a:lnTo>
                  <a:close/>
                </a:path>
                <a:path w="681989" h="505459">
                  <a:moveTo>
                    <a:pt x="512622" y="478671"/>
                  </a:moveTo>
                  <a:lnTo>
                    <a:pt x="504939" y="489584"/>
                  </a:lnTo>
                  <a:lnTo>
                    <a:pt x="512622" y="491502"/>
                  </a:lnTo>
                  <a:lnTo>
                    <a:pt x="512622" y="478671"/>
                  </a:lnTo>
                  <a:close/>
                </a:path>
                <a:path w="681989" h="505459">
                  <a:moveTo>
                    <a:pt x="671870" y="252475"/>
                  </a:moveTo>
                  <a:lnTo>
                    <a:pt x="512622" y="478671"/>
                  </a:lnTo>
                  <a:lnTo>
                    <a:pt x="512622" y="491502"/>
                  </a:lnTo>
                  <a:lnTo>
                    <a:pt x="514313" y="491502"/>
                  </a:lnTo>
                  <a:lnTo>
                    <a:pt x="678901" y="255358"/>
                  </a:lnTo>
                  <a:lnTo>
                    <a:pt x="673900" y="255358"/>
                  </a:lnTo>
                  <a:lnTo>
                    <a:pt x="671870" y="252475"/>
                  </a:lnTo>
                  <a:close/>
                </a:path>
                <a:path w="681989" h="505459">
                  <a:moveTo>
                    <a:pt x="504939" y="372465"/>
                  </a:moveTo>
                  <a:lnTo>
                    <a:pt x="504939" y="489584"/>
                  </a:lnTo>
                  <a:lnTo>
                    <a:pt x="512622" y="478671"/>
                  </a:lnTo>
                  <a:lnTo>
                    <a:pt x="512622" y="376313"/>
                  </a:lnTo>
                  <a:lnTo>
                    <a:pt x="508787" y="376313"/>
                  </a:lnTo>
                  <a:lnTo>
                    <a:pt x="504939" y="372465"/>
                  </a:lnTo>
                  <a:close/>
                </a:path>
                <a:path w="681989" h="505459">
                  <a:moveTo>
                    <a:pt x="504939" y="128638"/>
                  </a:moveTo>
                  <a:lnTo>
                    <a:pt x="0" y="128638"/>
                  </a:lnTo>
                  <a:lnTo>
                    <a:pt x="0" y="376313"/>
                  </a:lnTo>
                  <a:lnTo>
                    <a:pt x="504939" y="376313"/>
                  </a:lnTo>
                  <a:lnTo>
                    <a:pt x="504939" y="372465"/>
                  </a:lnTo>
                  <a:lnTo>
                    <a:pt x="9601" y="372465"/>
                  </a:lnTo>
                  <a:lnTo>
                    <a:pt x="3835" y="368630"/>
                  </a:lnTo>
                  <a:lnTo>
                    <a:pt x="9601" y="368630"/>
                  </a:lnTo>
                  <a:lnTo>
                    <a:pt x="9601" y="136321"/>
                  </a:lnTo>
                  <a:lnTo>
                    <a:pt x="3835" y="136321"/>
                  </a:lnTo>
                  <a:lnTo>
                    <a:pt x="9601" y="132473"/>
                  </a:lnTo>
                  <a:lnTo>
                    <a:pt x="504939" y="132473"/>
                  </a:lnTo>
                  <a:lnTo>
                    <a:pt x="504939" y="128638"/>
                  </a:lnTo>
                  <a:close/>
                </a:path>
                <a:path w="681989" h="505459">
                  <a:moveTo>
                    <a:pt x="512622" y="368630"/>
                  </a:moveTo>
                  <a:lnTo>
                    <a:pt x="9601" y="368630"/>
                  </a:lnTo>
                  <a:lnTo>
                    <a:pt x="9601" y="372465"/>
                  </a:lnTo>
                  <a:lnTo>
                    <a:pt x="504939" y="372465"/>
                  </a:lnTo>
                  <a:lnTo>
                    <a:pt x="508787" y="376313"/>
                  </a:lnTo>
                  <a:lnTo>
                    <a:pt x="512622" y="376313"/>
                  </a:lnTo>
                  <a:lnTo>
                    <a:pt x="512622" y="368630"/>
                  </a:lnTo>
                  <a:close/>
                </a:path>
                <a:path w="681989" h="505459">
                  <a:moveTo>
                    <a:pt x="9601" y="368630"/>
                  </a:moveTo>
                  <a:lnTo>
                    <a:pt x="3835" y="368630"/>
                  </a:lnTo>
                  <a:lnTo>
                    <a:pt x="9601" y="372465"/>
                  </a:lnTo>
                  <a:lnTo>
                    <a:pt x="9601" y="368630"/>
                  </a:lnTo>
                  <a:close/>
                </a:path>
                <a:path w="681989" h="505459">
                  <a:moveTo>
                    <a:pt x="673900" y="249593"/>
                  </a:moveTo>
                  <a:lnTo>
                    <a:pt x="671870" y="252475"/>
                  </a:lnTo>
                  <a:lnTo>
                    <a:pt x="673900" y="255358"/>
                  </a:lnTo>
                  <a:lnTo>
                    <a:pt x="673900" y="249593"/>
                  </a:lnTo>
                  <a:close/>
                </a:path>
                <a:path w="681989" h="505459">
                  <a:moveTo>
                    <a:pt x="680236" y="249593"/>
                  </a:moveTo>
                  <a:lnTo>
                    <a:pt x="673900" y="249593"/>
                  </a:lnTo>
                  <a:lnTo>
                    <a:pt x="673900" y="255358"/>
                  </a:lnTo>
                  <a:lnTo>
                    <a:pt x="678901" y="255358"/>
                  </a:lnTo>
                  <a:lnTo>
                    <a:pt x="681583" y="251510"/>
                  </a:lnTo>
                  <a:lnTo>
                    <a:pt x="680236" y="249593"/>
                  </a:lnTo>
                  <a:close/>
                </a:path>
                <a:path w="681989" h="505459">
                  <a:moveTo>
                    <a:pt x="513029" y="11518"/>
                  </a:moveTo>
                  <a:lnTo>
                    <a:pt x="512622" y="11518"/>
                  </a:lnTo>
                  <a:lnTo>
                    <a:pt x="512622" y="26280"/>
                  </a:lnTo>
                  <a:lnTo>
                    <a:pt x="671870" y="252475"/>
                  </a:lnTo>
                  <a:lnTo>
                    <a:pt x="673900" y="249593"/>
                  </a:lnTo>
                  <a:lnTo>
                    <a:pt x="680236" y="249593"/>
                  </a:lnTo>
                  <a:lnTo>
                    <a:pt x="513029" y="11518"/>
                  </a:lnTo>
                  <a:close/>
                </a:path>
                <a:path w="681989" h="505459">
                  <a:moveTo>
                    <a:pt x="9601" y="132473"/>
                  </a:moveTo>
                  <a:lnTo>
                    <a:pt x="3835" y="136321"/>
                  </a:lnTo>
                  <a:lnTo>
                    <a:pt x="9601" y="136321"/>
                  </a:lnTo>
                  <a:lnTo>
                    <a:pt x="9601" y="132473"/>
                  </a:lnTo>
                  <a:close/>
                </a:path>
                <a:path w="681989" h="505459">
                  <a:moveTo>
                    <a:pt x="512622" y="128638"/>
                  </a:moveTo>
                  <a:lnTo>
                    <a:pt x="508787" y="128638"/>
                  </a:lnTo>
                  <a:lnTo>
                    <a:pt x="504939" y="132473"/>
                  </a:lnTo>
                  <a:lnTo>
                    <a:pt x="9601" y="132473"/>
                  </a:lnTo>
                  <a:lnTo>
                    <a:pt x="9601" y="136321"/>
                  </a:lnTo>
                  <a:lnTo>
                    <a:pt x="512622" y="136321"/>
                  </a:lnTo>
                  <a:lnTo>
                    <a:pt x="512622" y="128638"/>
                  </a:lnTo>
                  <a:close/>
                </a:path>
                <a:path w="681989" h="505459">
                  <a:moveTo>
                    <a:pt x="504939" y="15366"/>
                  </a:moveTo>
                  <a:lnTo>
                    <a:pt x="504939" y="132473"/>
                  </a:lnTo>
                  <a:lnTo>
                    <a:pt x="508787" y="128638"/>
                  </a:lnTo>
                  <a:lnTo>
                    <a:pt x="512622" y="128638"/>
                  </a:lnTo>
                  <a:lnTo>
                    <a:pt x="512622" y="26280"/>
                  </a:lnTo>
                  <a:lnTo>
                    <a:pt x="504939" y="15366"/>
                  </a:lnTo>
                  <a:close/>
                </a:path>
                <a:path w="681989" h="505459">
                  <a:moveTo>
                    <a:pt x="512622" y="11518"/>
                  </a:moveTo>
                  <a:lnTo>
                    <a:pt x="504939" y="15366"/>
                  </a:lnTo>
                  <a:lnTo>
                    <a:pt x="512622" y="26280"/>
                  </a:lnTo>
                  <a:lnTo>
                    <a:pt x="512622" y="11518"/>
                  </a:lnTo>
                  <a:close/>
                </a:path>
                <a:path w="681989" h="505459">
                  <a:moveTo>
                    <a:pt x="504939" y="0"/>
                  </a:moveTo>
                  <a:lnTo>
                    <a:pt x="504939" y="15366"/>
                  </a:lnTo>
                  <a:lnTo>
                    <a:pt x="512622" y="11518"/>
                  </a:lnTo>
                  <a:lnTo>
                    <a:pt x="513029" y="11518"/>
                  </a:lnTo>
                  <a:lnTo>
                    <a:pt x="504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644738" y="6689307"/>
            <a:ext cx="57721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5" dirty="0">
                <a:latin typeface="Tahoma"/>
                <a:cs typeface="Tahoma"/>
              </a:rPr>
              <a:t>cau</a:t>
            </a:r>
            <a:r>
              <a:rPr sz="1500" b="1" spc="-5" dirty="0">
                <a:latin typeface="Tahoma"/>
                <a:cs typeface="Tahoma"/>
              </a:rPr>
              <a:t>s</a:t>
            </a:r>
            <a:r>
              <a:rPr sz="1500" b="1" spc="5" dirty="0">
                <a:latin typeface="Tahoma"/>
                <a:cs typeface="Tahoma"/>
              </a:rPr>
              <a:t>e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354374" y="6575297"/>
            <a:ext cx="922019" cy="489584"/>
            <a:chOff x="3354374" y="6575297"/>
            <a:chExt cx="922019" cy="489584"/>
          </a:xfrm>
        </p:grpSpPr>
        <p:sp>
          <p:nvSpPr>
            <p:cNvPr id="31" name="object 31"/>
            <p:cNvSpPr/>
            <p:nvPr/>
          </p:nvSpPr>
          <p:spPr>
            <a:xfrm>
              <a:off x="3358210" y="6579133"/>
              <a:ext cx="912494" cy="480059"/>
            </a:xfrm>
            <a:custGeom>
              <a:avLst/>
              <a:gdLst/>
              <a:ahLst/>
              <a:cxnLst/>
              <a:rect l="l" t="t" r="r" b="b"/>
              <a:pathLst>
                <a:path w="912495" h="480059">
                  <a:moveTo>
                    <a:pt x="7930" y="197858"/>
                  </a:moveTo>
                  <a:lnTo>
                    <a:pt x="4187" y="207441"/>
                  </a:lnTo>
                  <a:lnTo>
                    <a:pt x="0" y="239991"/>
                  </a:lnTo>
                  <a:lnTo>
                    <a:pt x="1930" y="255183"/>
                  </a:lnTo>
                  <a:lnTo>
                    <a:pt x="1930" y="241909"/>
                  </a:lnTo>
                  <a:lnTo>
                    <a:pt x="0" y="239991"/>
                  </a:lnTo>
                  <a:lnTo>
                    <a:pt x="7930" y="197858"/>
                  </a:lnTo>
                  <a:close/>
                </a:path>
                <a:path w="912495" h="480059">
                  <a:moveTo>
                    <a:pt x="28414" y="158082"/>
                  </a:moveTo>
                  <a:lnTo>
                    <a:pt x="16381" y="176216"/>
                  </a:lnTo>
                  <a:lnTo>
                    <a:pt x="10288" y="191818"/>
                  </a:lnTo>
                  <a:lnTo>
                    <a:pt x="28414" y="158082"/>
                  </a:lnTo>
                  <a:close/>
                </a:path>
                <a:path w="912495" h="480059">
                  <a:moveTo>
                    <a:pt x="143538" y="65984"/>
                  </a:moveTo>
                  <a:lnTo>
                    <a:pt x="95469" y="93369"/>
                  </a:lnTo>
                  <a:lnTo>
                    <a:pt x="62576" y="118894"/>
                  </a:lnTo>
                  <a:lnTo>
                    <a:pt x="36029" y="146605"/>
                  </a:lnTo>
                  <a:lnTo>
                    <a:pt x="31079" y="154065"/>
                  </a:lnTo>
                  <a:lnTo>
                    <a:pt x="60309" y="121418"/>
                  </a:lnTo>
                  <a:lnTo>
                    <a:pt x="95999" y="94068"/>
                  </a:lnTo>
                  <a:lnTo>
                    <a:pt x="97917" y="92151"/>
                  </a:lnTo>
                  <a:lnTo>
                    <a:pt x="101765" y="90233"/>
                  </a:lnTo>
                  <a:lnTo>
                    <a:pt x="143538" y="65984"/>
                  </a:lnTo>
                  <a:close/>
                </a:path>
                <a:path w="912495" h="480059">
                  <a:moveTo>
                    <a:pt x="193950" y="44397"/>
                  </a:moveTo>
                  <a:lnTo>
                    <a:pt x="178082" y="50026"/>
                  </a:lnTo>
                  <a:lnTo>
                    <a:pt x="155889" y="60278"/>
                  </a:lnTo>
                  <a:lnTo>
                    <a:pt x="193950" y="44397"/>
                  </a:lnTo>
                  <a:close/>
                </a:path>
                <a:path w="912495" h="480059">
                  <a:moveTo>
                    <a:pt x="247662" y="27251"/>
                  </a:moveTo>
                  <a:lnTo>
                    <a:pt x="226695" y="32781"/>
                  </a:lnTo>
                  <a:lnTo>
                    <a:pt x="205873" y="40168"/>
                  </a:lnTo>
                  <a:lnTo>
                    <a:pt x="247662" y="27251"/>
                  </a:lnTo>
                  <a:close/>
                </a:path>
                <a:path w="912495" h="480059">
                  <a:moveTo>
                    <a:pt x="296445" y="15762"/>
                  </a:moveTo>
                  <a:lnTo>
                    <a:pt x="279442" y="18869"/>
                  </a:lnTo>
                  <a:lnTo>
                    <a:pt x="261669" y="23557"/>
                  </a:lnTo>
                  <a:lnTo>
                    <a:pt x="296445" y="15762"/>
                  </a:lnTo>
                  <a:close/>
                </a:path>
                <a:path w="912495" h="480059">
                  <a:moveTo>
                    <a:pt x="350226" y="7022"/>
                  </a:moveTo>
                  <a:lnTo>
                    <a:pt x="335768" y="8577"/>
                  </a:lnTo>
                  <a:lnTo>
                    <a:pt x="322058" y="11082"/>
                  </a:lnTo>
                  <a:lnTo>
                    <a:pt x="350226" y="7022"/>
                  </a:lnTo>
                  <a:close/>
                </a:path>
                <a:path w="912495" h="480059">
                  <a:moveTo>
                    <a:pt x="400088" y="2016"/>
                  </a:moveTo>
                  <a:lnTo>
                    <a:pt x="395120" y="2192"/>
                  </a:lnTo>
                  <a:lnTo>
                    <a:pt x="385367" y="3241"/>
                  </a:lnTo>
                  <a:lnTo>
                    <a:pt x="400088" y="2016"/>
                  </a:lnTo>
                  <a:close/>
                </a:path>
                <a:path w="912495" h="480059">
                  <a:moveTo>
                    <a:pt x="456945" y="0"/>
                  </a:moveTo>
                  <a:lnTo>
                    <a:pt x="402859" y="1917"/>
                  </a:lnTo>
                  <a:lnTo>
                    <a:pt x="510999" y="1917"/>
                  </a:lnTo>
                  <a:lnTo>
                    <a:pt x="456945" y="0"/>
                  </a:lnTo>
                  <a:close/>
                </a:path>
                <a:path w="912495" h="480059">
                  <a:moveTo>
                    <a:pt x="402626" y="478089"/>
                  </a:moveTo>
                  <a:lnTo>
                    <a:pt x="456945" y="479983"/>
                  </a:lnTo>
                  <a:lnTo>
                    <a:pt x="474919" y="479356"/>
                  </a:lnTo>
                  <a:lnTo>
                    <a:pt x="402626" y="478089"/>
                  </a:lnTo>
                  <a:close/>
                </a:path>
                <a:path w="912495" h="480059">
                  <a:moveTo>
                    <a:pt x="363886" y="474518"/>
                  </a:moveTo>
                  <a:lnTo>
                    <a:pt x="395120" y="477828"/>
                  </a:lnTo>
                  <a:lnTo>
                    <a:pt x="400877" y="478028"/>
                  </a:lnTo>
                  <a:lnTo>
                    <a:pt x="363886" y="474518"/>
                  </a:lnTo>
                  <a:close/>
                </a:path>
                <a:path w="912495" h="480059">
                  <a:moveTo>
                    <a:pt x="306902" y="466335"/>
                  </a:moveTo>
                  <a:lnTo>
                    <a:pt x="335768" y="471539"/>
                  </a:lnTo>
                  <a:lnTo>
                    <a:pt x="351950" y="473254"/>
                  </a:lnTo>
                  <a:lnTo>
                    <a:pt x="306902" y="466335"/>
                  </a:lnTo>
                  <a:close/>
                </a:path>
                <a:path w="912495" h="480059">
                  <a:moveTo>
                    <a:pt x="255371" y="455106"/>
                  </a:moveTo>
                  <a:lnTo>
                    <a:pt x="279442" y="461383"/>
                  </a:lnTo>
                  <a:lnTo>
                    <a:pt x="303944" y="465801"/>
                  </a:lnTo>
                  <a:lnTo>
                    <a:pt x="255371" y="455106"/>
                  </a:lnTo>
                  <a:close/>
                </a:path>
                <a:path w="912495" h="480059">
                  <a:moveTo>
                    <a:pt x="38404" y="335991"/>
                  </a:moveTo>
                  <a:lnTo>
                    <a:pt x="37754" y="335991"/>
                  </a:lnTo>
                  <a:lnTo>
                    <a:pt x="62576" y="361941"/>
                  </a:lnTo>
                  <a:lnTo>
                    <a:pt x="95469" y="387429"/>
                  </a:lnTo>
                  <a:lnTo>
                    <a:pt x="134156" y="410384"/>
                  </a:lnTo>
                  <a:lnTo>
                    <a:pt x="178082" y="430539"/>
                  </a:lnTo>
                  <a:lnTo>
                    <a:pt x="226695" y="447628"/>
                  </a:lnTo>
                  <a:lnTo>
                    <a:pt x="255235" y="455071"/>
                  </a:lnTo>
                  <a:lnTo>
                    <a:pt x="205968" y="440323"/>
                  </a:lnTo>
                  <a:lnTo>
                    <a:pt x="158365" y="421392"/>
                  </a:lnTo>
                  <a:lnTo>
                    <a:pt x="113740" y="397936"/>
                  </a:lnTo>
                  <a:lnTo>
                    <a:pt x="73338" y="369590"/>
                  </a:lnTo>
                  <a:lnTo>
                    <a:pt x="38404" y="335991"/>
                  </a:lnTo>
                  <a:close/>
                </a:path>
                <a:path w="912495" h="480059">
                  <a:moveTo>
                    <a:pt x="32639" y="328307"/>
                  </a:moveTo>
                  <a:lnTo>
                    <a:pt x="32146" y="328307"/>
                  </a:lnTo>
                  <a:lnTo>
                    <a:pt x="36029" y="334187"/>
                  </a:lnTo>
                  <a:lnTo>
                    <a:pt x="36487" y="334665"/>
                  </a:lnTo>
                  <a:lnTo>
                    <a:pt x="36487" y="332143"/>
                  </a:lnTo>
                  <a:lnTo>
                    <a:pt x="32639" y="328307"/>
                  </a:lnTo>
                  <a:close/>
                </a:path>
                <a:path w="912495" h="480059">
                  <a:moveTo>
                    <a:pt x="28803" y="322541"/>
                  </a:moveTo>
                  <a:lnTo>
                    <a:pt x="28339" y="322541"/>
                  </a:lnTo>
                  <a:lnTo>
                    <a:pt x="30721" y="326148"/>
                  </a:lnTo>
                  <a:lnTo>
                    <a:pt x="30721" y="324472"/>
                  </a:lnTo>
                  <a:lnTo>
                    <a:pt x="28803" y="322541"/>
                  </a:lnTo>
                  <a:close/>
                </a:path>
                <a:path w="912495" h="480059">
                  <a:moveTo>
                    <a:pt x="24968" y="316788"/>
                  </a:moveTo>
                  <a:lnTo>
                    <a:pt x="24540" y="316788"/>
                  </a:lnTo>
                  <a:lnTo>
                    <a:pt x="26885" y="320340"/>
                  </a:lnTo>
                  <a:lnTo>
                    <a:pt x="26885" y="318706"/>
                  </a:lnTo>
                  <a:lnTo>
                    <a:pt x="24968" y="316788"/>
                  </a:lnTo>
                  <a:close/>
                </a:path>
                <a:path w="912495" h="480059">
                  <a:moveTo>
                    <a:pt x="23050" y="312940"/>
                  </a:moveTo>
                  <a:lnTo>
                    <a:pt x="21999" y="312940"/>
                  </a:lnTo>
                  <a:lnTo>
                    <a:pt x="23050" y="314532"/>
                  </a:lnTo>
                  <a:lnTo>
                    <a:pt x="23050" y="312940"/>
                  </a:lnTo>
                  <a:close/>
                </a:path>
                <a:path w="912495" h="480059">
                  <a:moveTo>
                    <a:pt x="19202" y="307187"/>
                  </a:moveTo>
                  <a:lnTo>
                    <a:pt x="18200" y="307187"/>
                  </a:lnTo>
                  <a:lnTo>
                    <a:pt x="21120" y="311608"/>
                  </a:lnTo>
                  <a:lnTo>
                    <a:pt x="21120" y="309105"/>
                  </a:lnTo>
                  <a:lnTo>
                    <a:pt x="19202" y="307187"/>
                  </a:lnTo>
                  <a:close/>
                </a:path>
                <a:path w="912495" h="480059">
                  <a:moveTo>
                    <a:pt x="17284" y="303352"/>
                  </a:moveTo>
                  <a:lnTo>
                    <a:pt x="15963" y="303352"/>
                  </a:lnTo>
                  <a:lnTo>
                    <a:pt x="16381" y="304432"/>
                  </a:lnTo>
                  <a:lnTo>
                    <a:pt x="17284" y="305800"/>
                  </a:lnTo>
                  <a:lnTo>
                    <a:pt x="17284" y="303352"/>
                  </a:lnTo>
                  <a:close/>
                </a:path>
                <a:path w="912495" h="480059">
                  <a:moveTo>
                    <a:pt x="15367" y="299504"/>
                  </a:moveTo>
                  <a:lnTo>
                    <a:pt x="14473" y="299504"/>
                  </a:lnTo>
                  <a:lnTo>
                    <a:pt x="15367" y="301812"/>
                  </a:lnTo>
                  <a:lnTo>
                    <a:pt x="15367" y="299504"/>
                  </a:lnTo>
                  <a:close/>
                </a:path>
                <a:path w="912495" h="480059">
                  <a:moveTo>
                    <a:pt x="13449" y="293751"/>
                  </a:moveTo>
                  <a:lnTo>
                    <a:pt x="12245" y="293751"/>
                  </a:lnTo>
                  <a:lnTo>
                    <a:pt x="13449" y="296860"/>
                  </a:lnTo>
                  <a:lnTo>
                    <a:pt x="13449" y="293751"/>
                  </a:lnTo>
                  <a:close/>
                </a:path>
                <a:path w="912495" h="480059">
                  <a:moveTo>
                    <a:pt x="11531" y="289902"/>
                  </a:moveTo>
                  <a:lnTo>
                    <a:pt x="10754" y="289902"/>
                  </a:lnTo>
                  <a:lnTo>
                    <a:pt x="11531" y="291908"/>
                  </a:lnTo>
                  <a:lnTo>
                    <a:pt x="11531" y="289902"/>
                  </a:lnTo>
                  <a:close/>
                </a:path>
                <a:path w="912495" h="480059">
                  <a:moveTo>
                    <a:pt x="9601" y="284149"/>
                  </a:moveTo>
                  <a:lnTo>
                    <a:pt x="8526" y="284149"/>
                  </a:lnTo>
                  <a:lnTo>
                    <a:pt x="9601" y="286924"/>
                  </a:lnTo>
                  <a:lnTo>
                    <a:pt x="9601" y="284149"/>
                  </a:lnTo>
                  <a:close/>
                </a:path>
                <a:path w="912495" h="480059">
                  <a:moveTo>
                    <a:pt x="7683" y="278384"/>
                  </a:moveTo>
                  <a:lnTo>
                    <a:pt x="6293" y="278384"/>
                  </a:lnTo>
                  <a:lnTo>
                    <a:pt x="7683" y="281972"/>
                  </a:lnTo>
                  <a:lnTo>
                    <a:pt x="7683" y="278384"/>
                  </a:lnTo>
                  <a:close/>
                </a:path>
                <a:path w="912495" h="480059">
                  <a:moveTo>
                    <a:pt x="5765" y="270713"/>
                  </a:moveTo>
                  <a:lnTo>
                    <a:pt x="3904" y="270713"/>
                  </a:lnTo>
                  <a:lnTo>
                    <a:pt x="4187" y="272945"/>
                  </a:lnTo>
                  <a:lnTo>
                    <a:pt x="5765" y="277020"/>
                  </a:lnTo>
                  <a:lnTo>
                    <a:pt x="5765" y="270713"/>
                  </a:lnTo>
                  <a:close/>
                </a:path>
                <a:path w="912495" h="480059">
                  <a:moveTo>
                    <a:pt x="3848" y="263029"/>
                  </a:moveTo>
                  <a:lnTo>
                    <a:pt x="2927" y="263029"/>
                  </a:lnTo>
                  <a:lnTo>
                    <a:pt x="3848" y="270273"/>
                  </a:lnTo>
                  <a:lnTo>
                    <a:pt x="3848" y="263029"/>
                  </a:lnTo>
                  <a:close/>
                </a:path>
                <a:path w="912495" h="480059">
                  <a:moveTo>
                    <a:pt x="513851" y="2018"/>
                  </a:moveTo>
                  <a:lnTo>
                    <a:pt x="528239" y="3216"/>
                  </a:lnTo>
                  <a:lnTo>
                    <a:pt x="518733" y="2192"/>
                  </a:lnTo>
                  <a:lnTo>
                    <a:pt x="513851" y="2018"/>
                  </a:lnTo>
                  <a:close/>
                </a:path>
                <a:path w="912495" h="480059">
                  <a:moveTo>
                    <a:pt x="550261" y="5590"/>
                  </a:moveTo>
                  <a:lnTo>
                    <a:pt x="580231" y="9194"/>
                  </a:lnTo>
                  <a:lnTo>
                    <a:pt x="619444" y="16175"/>
                  </a:lnTo>
                  <a:lnTo>
                    <a:pt x="577981" y="8577"/>
                  </a:lnTo>
                  <a:lnTo>
                    <a:pt x="550261" y="5590"/>
                  </a:lnTo>
                  <a:close/>
                </a:path>
                <a:path w="912495" h="480059">
                  <a:moveTo>
                    <a:pt x="626895" y="17540"/>
                  </a:moveTo>
                  <a:lnTo>
                    <a:pt x="655564" y="24538"/>
                  </a:lnTo>
                  <a:lnTo>
                    <a:pt x="634150" y="18869"/>
                  </a:lnTo>
                  <a:lnTo>
                    <a:pt x="626895" y="17540"/>
                  </a:lnTo>
                  <a:close/>
                </a:path>
                <a:path w="912495" h="480059">
                  <a:moveTo>
                    <a:pt x="678969" y="30735"/>
                  </a:moveTo>
                  <a:lnTo>
                    <a:pt x="700123" y="37565"/>
                  </a:lnTo>
                  <a:lnTo>
                    <a:pt x="686698" y="32781"/>
                  </a:lnTo>
                  <a:lnTo>
                    <a:pt x="678969" y="30735"/>
                  </a:lnTo>
                  <a:close/>
                </a:path>
                <a:path w="912495" h="480059">
                  <a:moveTo>
                    <a:pt x="728528" y="47689"/>
                  </a:moveTo>
                  <a:lnTo>
                    <a:pt x="744655" y="54470"/>
                  </a:lnTo>
                  <a:lnTo>
                    <a:pt x="735087" y="50026"/>
                  </a:lnTo>
                  <a:lnTo>
                    <a:pt x="728528" y="47689"/>
                  </a:lnTo>
                  <a:close/>
                </a:path>
                <a:path w="912495" h="480059">
                  <a:moveTo>
                    <a:pt x="772931" y="67603"/>
                  </a:moveTo>
                  <a:lnTo>
                    <a:pt x="787845" y="75755"/>
                  </a:lnTo>
                  <a:lnTo>
                    <a:pt x="778776" y="70318"/>
                  </a:lnTo>
                  <a:lnTo>
                    <a:pt x="772931" y="67603"/>
                  </a:lnTo>
                  <a:close/>
                </a:path>
                <a:path w="912495" h="480059">
                  <a:moveTo>
                    <a:pt x="812186" y="90348"/>
                  </a:moveTo>
                  <a:lnTo>
                    <a:pt x="826620" y="100709"/>
                  </a:lnTo>
                  <a:lnTo>
                    <a:pt x="817225" y="93369"/>
                  </a:lnTo>
                  <a:lnTo>
                    <a:pt x="812186" y="90348"/>
                  </a:lnTo>
                  <a:close/>
                </a:path>
                <a:path w="912495" h="480059">
                  <a:moveTo>
                    <a:pt x="847938" y="117366"/>
                  </a:moveTo>
                  <a:lnTo>
                    <a:pt x="854119" y="123337"/>
                  </a:lnTo>
                  <a:lnTo>
                    <a:pt x="849895" y="118894"/>
                  </a:lnTo>
                  <a:lnTo>
                    <a:pt x="847938" y="117366"/>
                  </a:lnTo>
                  <a:close/>
                </a:path>
                <a:path w="912495" h="480059">
                  <a:moveTo>
                    <a:pt x="875499" y="145822"/>
                  </a:moveTo>
                  <a:lnTo>
                    <a:pt x="875499" y="147828"/>
                  </a:lnTo>
                  <a:lnTo>
                    <a:pt x="877049" y="147828"/>
                  </a:lnTo>
                  <a:lnTo>
                    <a:pt x="876244" y="146605"/>
                  </a:lnTo>
                  <a:lnTo>
                    <a:pt x="875499" y="145822"/>
                  </a:lnTo>
                  <a:close/>
                </a:path>
                <a:path w="912495" h="480059">
                  <a:moveTo>
                    <a:pt x="883183" y="157147"/>
                  </a:moveTo>
                  <a:lnTo>
                    <a:pt x="883183" y="157429"/>
                  </a:lnTo>
                  <a:lnTo>
                    <a:pt x="883368" y="157429"/>
                  </a:lnTo>
                  <a:lnTo>
                    <a:pt x="883183" y="157147"/>
                  </a:lnTo>
                  <a:close/>
                </a:path>
                <a:path w="912495" h="480059">
                  <a:moveTo>
                    <a:pt x="887018" y="162975"/>
                  </a:moveTo>
                  <a:lnTo>
                    <a:pt x="887018" y="163195"/>
                  </a:lnTo>
                  <a:lnTo>
                    <a:pt x="887163" y="163195"/>
                  </a:lnTo>
                  <a:lnTo>
                    <a:pt x="887018" y="162975"/>
                  </a:lnTo>
                  <a:close/>
                </a:path>
                <a:path w="912495" h="480059">
                  <a:moveTo>
                    <a:pt x="890854" y="168802"/>
                  </a:moveTo>
                  <a:lnTo>
                    <a:pt x="890854" y="168948"/>
                  </a:lnTo>
                  <a:lnTo>
                    <a:pt x="890854" y="168802"/>
                  </a:lnTo>
                  <a:close/>
                </a:path>
                <a:path w="912495" h="480059">
                  <a:moveTo>
                    <a:pt x="892784" y="171735"/>
                  </a:moveTo>
                  <a:lnTo>
                    <a:pt x="892784" y="172796"/>
                  </a:lnTo>
                  <a:lnTo>
                    <a:pt x="893483" y="172796"/>
                  </a:lnTo>
                  <a:lnTo>
                    <a:pt x="892784" y="171735"/>
                  </a:lnTo>
                  <a:close/>
                </a:path>
                <a:path w="912495" h="480059">
                  <a:moveTo>
                    <a:pt x="896620" y="178503"/>
                  </a:moveTo>
                  <a:close/>
                </a:path>
                <a:path w="912495" h="480059">
                  <a:moveTo>
                    <a:pt x="906221" y="203300"/>
                  </a:moveTo>
                  <a:lnTo>
                    <a:pt x="906221" y="203504"/>
                  </a:lnTo>
                  <a:lnTo>
                    <a:pt x="906221" y="203300"/>
                  </a:lnTo>
                  <a:close/>
                </a:path>
                <a:path w="912495" h="480059">
                  <a:moveTo>
                    <a:pt x="908138" y="209908"/>
                  </a:moveTo>
                  <a:lnTo>
                    <a:pt x="908138" y="211188"/>
                  </a:lnTo>
                  <a:lnTo>
                    <a:pt x="908302" y="211188"/>
                  </a:lnTo>
                  <a:lnTo>
                    <a:pt x="908138" y="209908"/>
                  </a:lnTo>
                  <a:close/>
                </a:path>
                <a:path w="912495" h="480059">
                  <a:moveTo>
                    <a:pt x="911290" y="234625"/>
                  </a:moveTo>
                  <a:lnTo>
                    <a:pt x="910574" y="251108"/>
                  </a:lnTo>
                  <a:lnTo>
                    <a:pt x="911974" y="239991"/>
                  </a:lnTo>
                  <a:lnTo>
                    <a:pt x="911290" y="234625"/>
                  </a:lnTo>
                  <a:close/>
                </a:path>
                <a:path w="912495" h="480059">
                  <a:moveTo>
                    <a:pt x="908507" y="267521"/>
                  </a:moveTo>
                  <a:lnTo>
                    <a:pt x="896152" y="303344"/>
                  </a:lnTo>
                  <a:lnTo>
                    <a:pt x="907824" y="272945"/>
                  </a:lnTo>
                  <a:lnTo>
                    <a:pt x="908507" y="267521"/>
                  </a:lnTo>
                  <a:close/>
                </a:path>
                <a:path w="912495" h="480059">
                  <a:moveTo>
                    <a:pt x="896028" y="303665"/>
                  </a:moveTo>
                  <a:lnTo>
                    <a:pt x="873612" y="336959"/>
                  </a:lnTo>
                  <a:lnTo>
                    <a:pt x="876244" y="334187"/>
                  </a:lnTo>
                  <a:lnTo>
                    <a:pt x="895734" y="304432"/>
                  </a:lnTo>
                  <a:lnTo>
                    <a:pt x="896028" y="303665"/>
                  </a:lnTo>
                  <a:close/>
                </a:path>
                <a:path w="912495" h="480059">
                  <a:moveTo>
                    <a:pt x="863506" y="347604"/>
                  </a:moveTo>
                  <a:lnTo>
                    <a:pt x="843396" y="367012"/>
                  </a:lnTo>
                  <a:lnTo>
                    <a:pt x="849895" y="361941"/>
                  </a:lnTo>
                  <a:lnTo>
                    <a:pt x="863506" y="347604"/>
                  </a:lnTo>
                  <a:close/>
                </a:path>
                <a:path w="912495" h="480059">
                  <a:moveTo>
                    <a:pt x="831125" y="376585"/>
                  </a:moveTo>
                  <a:lnTo>
                    <a:pt x="804381" y="395097"/>
                  </a:lnTo>
                  <a:lnTo>
                    <a:pt x="817225" y="387429"/>
                  </a:lnTo>
                  <a:lnTo>
                    <a:pt x="831125" y="376585"/>
                  </a:lnTo>
                  <a:close/>
                </a:path>
                <a:path w="912495" h="480059">
                  <a:moveTo>
                    <a:pt x="795668" y="400299"/>
                  </a:moveTo>
                  <a:lnTo>
                    <a:pt x="757802" y="420060"/>
                  </a:lnTo>
                  <a:lnTo>
                    <a:pt x="778776" y="410384"/>
                  </a:lnTo>
                  <a:lnTo>
                    <a:pt x="795668" y="400299"/>
                  </a:lnTo>
                  <a:close/>
                </a:path>
                <a:path w="912495" h="480059">
                  <a:moveTo>
                    <a:pt x="756260" y="420772"/>
                  </a:moveTo>
                  <a:lnTo>
                    <a:pt x="710818" y="439082"/>
                  </a:lnTo>
                  <a:lnTo>
                    <a:pt x="666808" y="452835"/>
                  </a:lnTo>
                  <a:lnTo>
                    <a:pt x="686698" y="447628"/>
                  </a:lnTo>
                  <a:lnTo>
                    <a:pt x="735087" y="430539"/>
                  </a:lnTo>
                  <a:lnTo>
                    <a:pt x="756260" y="420772"/>
                  </a:lnTo>
                  <a:close/>
                </a:path>
                <a:path w="912495" h="480059">
                  <a:moveTo>
                    <a:pt x="657139" y="455366"/>
                  </a:moveTo>
                  <a:lnTo>
                    <a:pt x="624535" y="463122"/>
                  </a:lnTo>
                  <a:lnTo>
                    <a:pt x="634150" y="461383"/>
                  </a:lnTo>
                  <a:lnTo>
                    <a:pt x="657139" y="455366"/>
                  </a:lnTo>
                  <a:close/>
                </a:path>
                <a:path w="912495" h="480059">
                  <a:moveTo>
                    <a:pt x="532011" y="476418"/>
                  </a:moveTo>
                  <a:lnTo>
                    <a:pt x="510705" y="478066"/>
                  </a:lnTo>
                  <a:lnTo>
                    <a:pt x="518733" y="477828"/>
                  </a:lnTo>
                  <a:lnTo>
                    <a:pt x="532011" y="476418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54374" y="6575297"/>
              <a:ext cx="922019" cy="489584"/>
            </a:xfrm>
            <a:custGeom>
              <a:avLst/>
              <a:gdLst/>
              <a:ahLst/>
              <a:cxnLst/>
              <a:rect l="l" t="t" r="r" b="b"/>
              <a:pathLst>
                <a:path w="922020" h="489584">
                  <a:moveTo>
                    <a:pt x="460781" y="0"/>
                  </a:moveTo>
                  <a:lnTo>
                    <a:pt x="414705" y="1917"/>
                  </a:lnTo>
                  <a:lnTo>
                    <a:pt x="372781" y="5120"/>
                  </a:lnTo>
                  <a:lnTo>
                    <a:pt x="326607" y="11390"/>
                  </a:lnTo>
                  <a:lnTo>
                    <a:pt x="277862" y="21022"/>
                  </a:lnTo>
                  <a:lnTo>
                    <a:pt x="228226" y="34311"/>
                  </a:lnTo>
                  <a:lnTo>
                    <a:pt x="179379" y="51552"/>
                  </a:lnTo>
                  <a:lnTo>
                    <a:pt x="133001" y="73039"/>
                  </a:lnTo>
                  <a:lnTo>
                    <a:pt x="90770" y="99068"/>
                  </a:lnTo>
                  <a:lnTo>
                    <a:pt x="54368" y="129933"/>
                  </a:lnTo>
                  <a:lnTo>
                    <a:pt x="25473" y="165930"/>
                  </a:lnTo>
                  <a:lnTo>
                    <a:pt x="5765" y="207352"/>
                  </a:lnTo>
                  <a:lnTo>
                    <a:pt x="1917" y="232308"/>
                  </a:lnTo>
                  <a:lnTo>
                    <a:pt x="0" y="243827"/>
                  </a:lnTo>
                  <a:lnTo>
                    <a:pt x="5765" y="282232"/>
                  </a:lnTo>
                  <a:lnTo>
                    <a:pt x="30879" y="331645"/>
                  </a:lnTo>
                  <a:lnTo>
                    <a:pt x="59868" y="364878"/>
                  </a:lnTo>
                  <a:lnTo>
                    <a:pt x="95355" y="393662"/>
                  </a:lnTo>
                  <a:lnTo>
                    <a:pt x="136126" y="418210"/>
                  </a:lnTo>
                  <a:lnTo>
                    <a:pt x="180967" y="438734"/>
                  </a:lnTo>
                  <a:lnTo>
                    <a:pt x="228665" y="455448"/>
                  </a:lnTo>
                  <a:lnTo>
                    <a:pt x="278005" y="468566"/>
                  </a:lnTo>
                  <a:lnTo>
                    <a:pt x="327774" y="478299"/>
                  </a:lnTo>
                  <a:lnTo>
                    <a:pt x="376759" y="484862"/>
                  </a:lnTo>
                  <a:lnTo>
                    <a:pt x="423746" y="488466"/>
                  </a:lnTo>
                  <a:lnTo>
                    <a:pt x="467520" y="489326"/>
                  </a:lnTo>
                  <a:lnTo>
                    <a:pt x="506869" y="487654"/>
                  </a:lnTo>
                  <a:lnTo>
                    <a:pt x="552944" y="483819"/>
                  </a:lnTo>
                  <a:lnTo>
                    <a:pt x="514540" y="483819"/>
                  </a:lnTo>
                  <a:lnTo>
                    <a:pt x="405104" y="481901"/>
                  </a:lnTo>
                  <a:lnTo>
                    <a:pt x="358036" y="477435"/>
                  </a:lnTo>
                  <a:lnTo>
                    <a:pt x="308966" y="469898"/>
                  </a:lnTo>
                  <a:lnTo>
                    <a:pt x="259140" y="458927"/>
                  </a:lnTo>
                  <a:lnTo>
                    <a:pt x="209804" y="444158"/>
                  </a:lnTo>
                  <a:lnTo>
                    <a:pt x="162200" y="425228"/>
                  </a:lnTo>
                  <a:lnTo>
                    <a:pt x="117575" y="401771"/>
                  </a:lnTo>
                  <a:lnTo>
                    <a:pt x="77174" y="373426"/>
                  </a:lnTo>
                  <a:lnTo>
                    <a:pt x="42240" y="339826"/>
                  </a:lnTo>
                  <a:lnTo>
                    <a:pt x="40322" y="339826"/>
                  </a:lnTo>
                  <a:lnTo>
                    <a:pt x="40322" y="335978"/>
                  </a:lnTo>
                  <a:lnTo>
                    <a:pt x="36474" y="332143"/>
                  </a:lnTo>
                  <a:lnTo>
                    <a:pt x="34556" y="332143"/>
                  </a:lnTo>
                  <a:lnTo>
                    <a:pt x="34556" y="328307"/>
                  </a:lnTo>
                  <a:lnTo>
                    <a:pt x="32639" y="326377"/>
                  </a:lnTo>
                  <a:lnTo>
                    <a:pt x="30721" y="326377"/>
                  </a:lnTo>
                  <a:lnTo>
                    <a:pt x="30721" y="322541"/>
                  </a:lnTo>
                  <a:lnTo>
                    <a:pt x="28803" y="320624"/>
                  </a:lnTo>
                  <a:lnTo>
                    <a:pt x="26885" y="320624"/>
                  </a:lnTo>
                  <a:lnTo>
                    <a:pt x="26885" y="316776"/>
                  </a:lnTo>
                  <a:lnTo>
                    <a:pt x="24955" y="316776"/>
                  </a:lnTo>
                  <a:lnTo>
                    <a:pt x="24955" y="312940"/>
                  </a:lnTo>
                  <a:lnTo>
                    <a:pt x="23037" y="311023"/>
                  </a:lnTo>
                  <a:lnTo>
                    <a:pt x="21120" y="311023"/>
                  </a:lnTo>
                  <a:lnTo>
                    <a:pt x="21120" y="307187"/>
                  </a:lnTo>
                  <a:lnTo>
                    <a:pt x="19202" y="307187"/>
                  </a:lnTo>
                  <a:lnTo>
                    <a:pt x="19202" y="303339"/>
                  </a:lnTo>
                  <a:lnTo>
                    <a:pt x="17284" y="303339"/>
                  </a:lnTo>
                  <a:lnTo>
                    <a:pt x="17284" y="297586"/>
                  </a:lnTo>
                  <a:lnTo>
                    <a:pt x="15367" y="297586"/>
                  </a:lnTo>
                  <a:lnTo>
                    <a:pt x="15367" y="293738"/>
                  </a:lnTo>
                  <a:lnTo>
                    <a:pt x="13436" y="293738"/>
                  </a:lnTo>
                  <a:lnTo>
                    <a:pt x="13436" y="287985"/>
                  </a:lnTo>
                  <a:lnTo>
                    <a:pt x="11518" y="287985"/>
                  </a:lnTo>
                  <a:lnTo>
                    <a:pt x="11518" y="282219"/>
                  </a:lnTo>
                  <a:lnTo>
                    <a:pt x="9601" y="282219"/>
                  </a:lnTo>
                  <a:lnTo>
                    <a:pt x="9601" y="274548"/>
                  </a:lnTo>
                  <a:lnTo>
                    <a:pt x="7683" y="274548"/>
                  </a:lnTo>
                  <a:lnTo>
                    <a:pt x="7683" y="266865"/>
                  </a:lnTo>
                  <a:lnTo>
                    <a:pt x="5765" y="266865"/>
                  </a:lnTo>
                  <a:lnTo>
                    <a:pt x="5765" y="245745"/>
                  </a:lnTo>
                  <a:lnTo>
                    <a:pt x="12243" y="199154"/>
                  </a:lnTo>
                  <a:lnTo>
                    <a:pt x="33647" y="159316"/>
                  </a:lnTo>
                  <a:lnTo>
                    <a:pt x="64144" y="125253"/>
                  </a:lnTo>
                  <a:lnTo>
                    <a:pt x="99834" y="97904"/>
                  </a:lnTo>
                  <a:lnTo>
                    <a:pt x="101752" y="95986"/>
                  </a:lnTo>
                  <a:lnTo>
                    <a:pt x="105600" y="94068"/>
                  </a:lnTo>
                  <a:lnTo>
                    <a:pt x="150754" y="67856"/>
                  </a:lnTo>
                  <a:lnTo>
                    <a:pt x="202817" y="46133"/>
                  </a:lnTo>
                  <a:lnTo>
                    <a:pt x="258030" y="29067"/>
                  </a:lnTo>
                  <a:lnTo>
                    <a:pt x="312632" y="16829"/>
                  </a:lnTo>
                  <a:lnTo>
                    <a:pt x="362864" y="9588"/>
                  </a:lnTo>
                  <a:lnTo>
                    <a:pt x="405104" y="5753"/>
                  </a:lnTo>
                  <a:lnTo>
                    <a:pt x="555210" y="5753"/>
                  </a:lnTo>
                  <a:lnTo>
                    <a:pt x="548310" y="4824"/>
                  </a:lnTo>
                  <a:lnTo>
                    <a:pt x="506869" y="1917"/>
                  </a:lnTo>
                  <a:lnTo>
                    <a:pt x="460781" y="0"/>
                  </a:lnTo>
                  <a:close/>
                </a:path>
                <a:path w="922020" h="489584">
                  <a:moveTo>
                    <a:pt x="555210" y="5753"/>
                  </a:moveTo>
                  <a:lnTo>
                    <a:pt x="516470" y="5753"/>
                  </a:lnTo>
                  <a:lnTo>
                    <a:pt x="539508" y="7670"/>
                  </a:lnTo>
                  <a:lnTo>
                    <a:pt x="584067" y="13030"/>
                  </a:lnTo>
                  <a:lnTo>
                    <a:pt x="630141" y="21231"/>
                  </a:lnTo>
                  <a:lnTo>
                    <a:pt x="676677" y="32592"/>
                  </a:lnTo>
                  <a:lnTo>
                    <a:pt x="722618" y="47426"/>
                  </a:lnTo>
                  <a:lnTo>
                    <a:pt x="766910" y="66051"/>
                  </a:lnTo>
                  <a:lnTo>
                    <a:pt x="808497" y="88782"/>
                  </a:lnTo>
                  <a:lnTo>
                    <a:pt x="846324" y="115936"/>
                  </a:lnTo>
                  <a:lnTo>
                    <a:pt x="879335" y="147828"/>
                  </a:lnTo>
                  <a:lnTo>
                    <a:pt x="879335" y="151663"/>
                  </a:lnTo>
                  <a:lnTo>
                    <a:pt x="881253" y="151663"/>
                  </a:lnTo>
                  <a:lnTo>
                    <a:pt x="887018" y="157429"/>
                  </a:lnTo>
                  <a:lnTo>
                    <a:pt x="887018" y="161264"/>
                  </a:lnTo>
                  <a:lnTo>
                    <a:pt x="888936" y="161264"/>
                  </a:lnTo>
                  <a:lnTo>
                    <a:pt x="890854" y="163182"/>
                  </a:lnTo>
                  <a:lnTo>
                    <a:pt x="890854" y="167030"/>
                  </a:lnTo>
                  <a:lnTo>
                    <a:pt x="892771" y="167030"/>
                  </a:lnTo>
                  <a:lnTo>
                    <a:pt x="894689" y="168948"/>
                  </a:lnTo>
                  <a:lnTo>
                    <a:pt x="894689" y="172783"/>
                  </a:lnTo>
                  <a:lnTo>
                    <a:pt x="896620" y="172783"/>
                  </a:lnTo>
                  <a:lnTo>
                    <a:pt x="896620" y="176631"/>
                  </a:lnTo>
                  <a:lnTo>
                    <a:pt x="898537" y="176631"/>
                  </a:lnTo>
                  <a:lnTo>
                    <a:pt x="900455" y="178549"/>
                  </a:lnTo>
                  <a:lnTo>
                    <a:pt x="900455" y="182384"/>
                  </a:lnTo>
                  <a:lnTo>
                    <a:pt x="902373" y="182384"/>
                  </a:lnTo>
                  <a:lnTo>
                    <a:pt x="902373" y="186232"/>
                  </a:lnTo>
                  <a:lnTo>
                    <a:pt x="904290" y="186232"/>
                  </a:lnTo>
                  <a:lnTo>
                    <a:pt x="904290" y="191985"/>
                  </a:lnTo>
                  <a:lnTo>
                    <a:pt x="906208" y="191985"/>
                  </a:lnTo>
                  <a:lnTo>
                    <a:pt x="906208" y="195821"/>
                  </a:lnTo>
                  <a:lnTo>
                    <a:pt x="908138" y="195821"/>
                  </a:lnTo>
                  <a:lnTo>
                    <a:pt x="908138" y="201587"/>
                  </a:lnTo>
                  <a:lnTo>
                    <a:pt x="910056" y="201587"/>
                  </a:lnTo>
                  <a:lnTo>
                    <a:pt x="910056" y="207340"/>
                  </a:lnTo>
                  <a:lnTo>
                    <a:pt x="911974" y="207340"/>
                  </a:lnTo>
                  <a:lnTo>
                    <a:pt x="911974" y="215023"/>
                  </a:lnTo>
                  <a:lnTo>
                    <a:pt x="913892" y="215023"/>
                  </a:lnTo>
                  <a:lnTo>
                    <a:pt x="913892" y="222707"/>
                  </a:lnTo>
                  <a:lnTo>
                    <a:pt x="915809" y="222707"/>
                  </a:lnTo>
                  <a:lnTo>
                    <a:pt x="913892" y="266865"/>
                  </a:lnTo>
                  <a:lnTo>
                    <a:pt x="899890" y="307462"/>
                  </a:lnTo>
                  <a:lnTo>
                    <a:pt x="875732" y="343342"/>
                  </a:lnTo>
                  <a:lnTo>
                    <a:pt x="843275" y="374665"/>
                  </a:lnTo>
                  <a:lnTo>
                    <a:pt x="804372" y="401594"/>
                  </a:lnTo>
                  <a:lnTo>
                    <a:pt x="760880" y="424291"/>
                  </a:lnTo>
                  <a:lnTo>
                    <a:pt x="714654" y="442918"/>
                  </a:lnTo>
                  <a:lnTo>
                    <a:pt x="667548" y="457637"/>
                  </a:lnTo>
                  <a:lnTo>
                    <a:pt x="621419" y="468611"/>
                  </a:lnTo>
                  <a:lnTo>
                    <a:pt x="578120" y="476001"/>
                  </a:lnTo>
                  <a:lnTo>
                    <a:pt x="539508" y="479971"/>
                  </a:lnTo>
                  <a:lnTo>
                    <a:pt x="514540" y="481901"/>
                  </a:lnTo>
                  <a:lnTo>
                    <a:pt x="514540" y="483819"/>
                  </a:lnTo>
                  <a:lnTo>
                    <a:pt x="552944" y="483819"/>
                  </a:lnTo>
                  <a:lnTo>
                    <a:pt x="597103" y="478066"/>
                  </a:lnTo>
                  <a:lnTo>
                    <a:pt x="638038" y="469761"/>
                  </a:lnTo>
                  <a:lnTo>
                    <a:pt x="682401" y="458193"/>
                  </a:lnTo>
                  <a:lnTo>
                    <a:pt x="728178" y="443020"/>
                  </a:lnTo>
                  <a:lnTo>
                    <a:pt x="773353" y="423904"/>
                  </a:lnTo>
                  <a:lnTo>
                    <a:pt x="815910" y="400504"/>
                  </a:lnTo>
                  <a:lnTo>
                    <a:pt x="853835" y="372480"/>
                  </a:lnTo>
                  <a:lnTo>
                    <a:pt x="885111" y="339492"/>
                  </a:lnTo>
                  <a:lnTo>
                    <a:pt x="907724" y="301200"/>
                  </a:lnTo>
                  <a:lnTo>
                    <a:pt x="919657" y="257263"/>
                  </a:lnTo>
                  <a:lnTo>
                    <a:pt x="921575" y="243827"/>
                  </a:lnTo>
                  <a:lnTo>
                    <a:pt x="919657" y="232308"/>
                  </a:lnTo>
                  <a:lnTo>
                    <a:pt x="917727" y="218871"/>
                  </a:lnTo>
                  <a:lnTo>
                    <a:pt x="896362" y="166305"/>
                  </a:lnTo>
                  <a:lnTo>
                    <a:pt x="867504" y="130451"/>
                  </a:lnTo>
                  <a:lnTo>
                    <a:pt x="830978" y="99552"/>
                  </a:lnTo>
                  <a:lnTo>
                    <a:pt x="788525" y="73368"/>
                  </a:lnTo>
                  <a:lnTo>
                    <a:pt x="741886" y="51662"/>
                  </a:lnTo>
                  <a:lnTo>
                    <a:pt x="692803" y="34192"/>
                  </a:lnTo>
                  <a:lnTo>
                    <a:pt x="643019" y="20722"/>
                  </a:lnTo>
                  <a:lnTo>
                    <a:pt x="594274" y="11012"/>
                  </a:lnTo>
                  <a:lnTo>
                    <a:pt x="555210" y="57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58210" y="6579133"/>
              <a:ext cx="912494" cy="480059"/>
            </a:xfrm>
            <a:custGeom>
              <a:avLst/>
              <a:gdLst/>
              <a:ahLst/>
              <a:cxnLst/>
              <a:rect l="l" t="t" r="r" b="b"/>
              <a:pathLst>
                <a:path w="912495" h="480059">
                  <a:moveTo>
                    <a:pt x="456945" y="0"/>
                  </a:moveTo>
                  <a:lnTo>
                    <a:pt x="395120" y="2192"/>
                  </a:lnTo>
                  <a:lnTo>
                    <a:pt x="335768" y="8577"/>
                  </a:lnTo>
                  <a:lnTo>
                    <a:pt x="279442" y="18869"/>
                  </a:lnTo>
                  <a:lnTo>
                    <a:pt x="226695" y="32781"/>
                  </a:lnTo>
                  <a:lnTo>
                    <a:pt x="178082" y="50026"/>
                  </a:lnTo>
                  <a:lnTo>
                    <a:pt x="134156" y="70318"/>
                  </a:lnTo>
                  <a:lnTo>
                    <a:pt x="95469" y="93369"/>
                  </a:lnTo>
                  <a:lnTo>
                    <a:pt x="62576" y="118894"/>
                  </a:lnTo>
                  <a:lnTo>
                    <a:pt x="36029" y="146605"/>
                  </a:lnTo>
                  <a:lnTo>
                    <a:pt x="4187" y="207441"/>
                  </a:lnTo>
                  <a:lnTo>
                    <a:pt x="0" y="239991"/>
                  </a:lnTo>
                  <a:lnTo>
                    <a:pt x="4187" y="272945"/>
                  </a:lnTo>
                  <a:lnTo>
                    <a:pt x="36029" y="334187"/>
                  </a:lnTo>
                  <a:lnTo>
                    <a:pt x="62576" y="361941"/>
                  </a:lnTo>
                  <a:lnTo>
                    <a:pt x="95469" y="387429"/>
                  </a:lnTo>
                  <a:lnTo>
                    <a:pt x="134156" y="410384"/>
                  </a:lnTo>
                  <a:lnTo>
                    <a:pt x="178082" y="430539"/>
                  </a:lnTo>
                  <a:lnTo>
                    <a:pt x="226695" y="447628"/>
                  </a:lnTo>
                  <a:lnTo>
                    <a:pt x="279442" y="461383"/>
                  </a:lnTo>
                  <a:lnTo>
                    <a:pt x="335768" y="471539"/>
                  </a:lnTo>
                  <a:lnTo>
                    <a:pt x="395120" y="477828"/>
                  </a:lnTo>
                  <a:lnTo>
                    <a:pt x="456945" y="479983"/>
                  </a:lnTo>
                  <a:lnTo>
                    <a:pt x="518733" y="477828"/>
                  </a:lnTo>
                  <a:lnTo>
                    <a:pt x="577981" y="471539"/>
                  </a:lnTo>
                  <a:lnTo>
                    <a:pt x="634150" y="461383"/>
                  </a:lnTo>
                  <a:lnTo>
                    <a:pt x="686698" y="447628"/>
                  </a:lnTo>
                  <a:lnTo>
                    <a:pt x="735087" y="430539"/>
                  </a:lnTo>
                  <a:lnTo>
                    <a:pt x="778776" y="410384"/>
                  </a:lnTo>
                  <a:lnTo>
                    <a:pt x="817225" y="387429"/>
                  </a:lnTo>
                  <a:lnTo>
                    <a:pt x="849895" y="361941"/>
                  </a:lnTo>
                  <a:lnTo>
                    <a:pt x="876244" y="334187"/>
                  </a:lnTo>
                  <a:lnTo>
                    <a:pt x="907824" y="272945"/>
                  </a:lnTo>
                  <a:lnTo>
                    <a:pt x="911974" y="239991"/>
                  </a:lnTo>
                  <a:lnTo>
                    <a:pt x="907824" y="207441"/>
                  </a:lnTo>
                  <a:lnTo>
                    <a:pt x="876244" y="146605"/>
                  </a:lnTo>
                  <a:lnTo>
                    <a:pt x="849895" y="118894"/>
                  </a:lnTo>
                  <a:lnTo>
                    <a:pt x="817225" y="93369"/>
                  </a:lnTo>
                  <a:lnTo>
                    <a:pt x="778776" y="70318"/>
                  </a:lnTo>
                  <a:lnTo>
                    <a:pt x="735087" y="50026"/>
                  </a:lnTo>
                  <a:lnTo>
                    <a:pt x="686698" y="32781"/>
                  </a:lnTo>
                  <a:lnTo>
                    <a:pt x="634150" y="18869"/>
                  </a:lnTo>
                  <a:lnTo>
                    <a:pt x="577981" y="8577"/>
                  </a:lnTo>
                  <a:lnTo>
                    <a:pt x="518733" y="2192"/>
                  </a:lnTo>
                  <a:lnTo>
                    <a:pt x="456945" y="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54374" y="6575297"/>
              <a:ext cx="922019" cy="489584"/>
            </a:xfrm>
            <a:custGeom>
              <a:avLst/>
              <a:gdLst/>
              <a:ahLst/>
              <a:cxnLst/>
              <a:rect l="l" t="t" r="r" b="b"/>
              <a:pathLst>
                <a:path w="922020" h="489584">
                  <a:moveTo>
                    <a:pt x="460781" y="0"/>
                  </a:moveTo>
                  <a:lnTo>
                    <a:pt x="414705" y="1917"/>
                  </a:lnTo>
                  <a:lnTo>
                    <a:pt x="372781" y="5120"/>
                  </a:lnTo>
                  <a:lnTo>
                    <a:pt x="326607" y="11390"/>
                  </a:lnTo>
                  <a:lnTo>
                    <a:pt x="277862" y="21022"/>
                  </a:lnTo>
                  <a:lnTo>
                    <a:pt x="228226" y="34311"/>
                  </a:lnTo>
                  <a:lnTo>
                    <a:pt x="179379" y="51552"/>
                  </a:lnTo>
                  <a:lnTo>
                    <a:pt x="133001" y="73039"/>
                  </a:lnTo>
                  <a:lnTo>
                    <a:pt x="90770" y="99068"/>
                  </a:lnTo>
                  <a:lnTo>
                    <a:pt x="54368" y="129933"/>
                  </a:lnTo>
                  <a:lnTo>
                    <a:pt x="25473" y="165930"/>
                  </a:lnTo>
                  <a:lnTo>
                    <a:pt x="5765" y="207352"/>
                  </a:lnTo>
                  <a:lnTo>
                    <a:pt x="1917" y="232308"/>
                  </a:lnTo>
                  <a:lnTo>
                    <a:pt x="0" y="243827"/>
                  </a:lnTo>
                  <a:lnTo>
                    <a:pt x="5765" y="282232"/>
                  </a:lnTo>
                  <a:lnTo>
                    <a:pt x="30879" y="331645"/>
                  </a:lnTo>
                  <a:lnTo>
                    <a:pt x="59868" y="364878"/>
                  </a:lnTo>
                  <a:lnTo>
                    <a:pt x="95355" y="393662"/>
                  </a:lnTo>
                  <a:lnTo>
                    <a:pt x="136126" y="418210"/>
                  </a:lnTo>
                  <a:lnTo>
                    <a:pt x="180967" y="438734"/>
                  </a:lnTo>
                  <a:lnTo>
                    <a:pt x="228665" y="455448"/>
                  </a:lnTo>
                  <a:lnTo>
                    <a:pt x="278005" y="468566"/>
                  </a:lnTo>
                  <a:lnTo>
                    <a:pt x="327774" y="478299"/>
                  </a:lnTo>
                  <a:lnTo>
                    <a:pt x="376759" y="484862"/>
                  </a:lnTo>
                  <a:lnTo>
                    <a:pt x="423746" y="488466"/>
                  </a:lnTo>
                  <a:lnTo>
                    <a:pt x="467520" y="489326"/>
                  </a:lnTo>
                  <a:lnTo>
                    <a:pt x="506869" y="487654"/>
                  </a:lnTo>
                  <a:lnTo>
                    <a:pt x="552945" y="483819"/>
                  </a:lnTo>
                  <a:lnTo>
                    <a:pt x="576430" y="480759"/>
                  </a:lnTo>
                  <a:lnTo>
                    <a:pt x="471503" y="480759"/>
                  </a:lnTo>
                  <a:lnTo>
                    <a:pt x="421466" y="479942"/>
                  </a:lnTo>
                  <a:lnTo>
                    <a:pt x="372885" y="476419"/>
                  </a:lnTo>
                  <a:lnTo>
                    <a:pt x="326390" y="470382"/>
                  </a:lnTo>
                  <a:lnTo>
                    <a:pt x="284149" y="462699"/>
                  </a:lnTo>
                  <a:lnTo>
                    <a:pt x="243827" y="451180"/>
                  </a:lnTo>
                  <a:lnTo>
                    <a:pt x="197935" y="436178"/>
                  </a:lnTo>
                  <a:lnTo>
                    <a:pt x="151485" y="416640"/>
                  </a:lnTo>
                  <a:lnTo>
                    <a:pt x="107143" y="391925"/>
                  </a:lnTo>
                  <a:lnTo>
                    <a:pt x="67576" y="361391"/>
                  </a:lnTo>
                  <a:lnTo>
                    <a:pt x="35452" y="324397"/>
                  </a:lnTo>
                  <a:lnTo>
                    <a:pt x="13436" y="280301"/>
                  </a:lnTo>
                  <a:lnTo>
                    <a:pt x="9601" y="257263"/>
                  </a:lnTo>
                  <a:lnTo>
                    <a:pt x="9601" y="232308"/>
                  </a:lnTo>
                  <a:lnTo>
                    <a:pt x="26378" y="180013"/>
                  </a:lnTo>
                  <a:lnTo>
                    <a:pt x="51224" y="144622"/>
                  </a:lnTo>
                  <a:lnTo>
                    <a:pt x="83732" y="114330"/>
                  </a:lnTo>
                  <a:lnTo>
                    <a:pt x="121573" y="88848"/>
                  </a:lnTo>
                  <a:lnTo>
                    <a:pt x="162421" y="67890"/>
                  </a:lnTo>
                  <a:lnTo>
                    <a:pt x="203948" y="51166"/>
                  </a:lnTo>
                  <a:lnTo>
                    <a:pt x="243827" y="38392"/>
                  </a:lnTo>
                  <a:lnTo>
                    <a:pt x="284149" y="26873"/>
                  </a:lnTo>
                  <a:lnTo>
                    <a:pt x="326390" y="19189"/>
                  </a:lnTo>
                  <a:lnTo>
                    <a:pt x="372885" y="13153"/>
                  </a:lnTo>
                  <a:lnTo>
                    <a:pt x="421466" y="9630"/>
                  </a:lnTo>
                  <a:lnTo>
                    <a:pt x="471503" y="8814"/>
                  </a:lnTo>
                  <a:lnTo>
                    <a:pt x="577950" y="8814"/>
                  </a:lnTo>
                  <a:lnTo>
                    <a:pt x="548310" y="4824"/>
                  </a:lnTo>
                  <a:lnTo>
                    <a:pt x="506869" y="1917"/>
                  </a:lnTo>
                  <a:lnTo>
                    <a:pt x="460781" y="0"/>
                  </a:lnTo>
                  <a:close/>
                </a:path>
                <a:path w="922020" h="489584">
                  <a:moveTo>
                    <a:pt x="577950" y="8814"/>
                  </a:moveTo>
                  <a:lnTo>
                    <a:pt x="471503" y="8814"/>
                  </a:lnTo>
                  <a:lnTo>
                    <a:pt x="522366" y="10898"/>
                  </a:lnTo>
                  <a:lnTo>
                    <a:pt x="573425" y="16074"/>
                  </a:lnTo>
                  <a:lnTo>
                    <a:pt x="624050" y="24535"/>
                  </a:lnTo>
                  <a:lnTo>
                    <a:pt x="673611" y="36474"/>
                  </a:lnTo>
                  <a:lnTo>
                    <a:pt x="721478" y="52084"/>
                  </a:lnTo>
                  <a:lnTo>
                    <a:pt x="767021" y="71559"/>
                  </a:lnTo>
                  <a:lnTo>
                    <a:pt x="809609" y="95090"/>
                  </a:lnTo>
                  <a:lnTo>
                    <a:pt x="848613" y="122872"/>
                  </a:lnTo>
                  <a:lnTo>
                    <a:pt x="869734" y="143992"/>
                  </a:lnTo>
                  <a:lnTo>
                    <a:pt x="867816" y="143992"/>
                  </a:lnTo>
                  <a:lnTo>
                    <a:pt x="877417" y="153593"/>
                  </a:lnTo>
                  <a:lnTo>
                    <a:pt x="890621" y="172329"/>
                  </a:lnTo>
                  <a:lnTo>
                    <a:pt x="900849" y="190226"/>
                  </a:lnTo>
                  <a:lnTo>
                    <a:pt x="907999" y="209486"/>
                  </a:lnTo>
                  <a:lnTo>
                    <a:pt x="911974" y="232308"/>
                  </a:lnTo>
                  <a:lnTo>
                    <a:pt x="911974" y="257263"/>
                  </a:lnTo>
                  <a:lnTo>
                    <a:pt x="900849" y="299345"/>
                  </a:lnTo>
                  <a:lnTo>
                    <a:pt x="877417" y="335978"/>
                  </a:lnTo>
                  <a:lnTo>
                    <a:pt x="867816" y="345579"/>
                  </a:lnTo>
                  <a:lnTo>
                    <a:pt x="869734" y="345579"/>
                  </a:lnTo>
                  <a:lnTo>
                    <a:pt x="809609" y="394484"/>
                  </a:lnTo>
                  <a:lnTo>
                    <a:pt x="767021" y="418017"/>
                  </a:lnTo>
                  <a:lnTo>
                    <a:pt x="721478" y="437492"/>
                  </a:lnTo>
                  <a:lnTo>
                    <a:pt x="673611" y="453103"/>
                  </a:lnTo>
                  <a:lnTo>
                    <a:pt x="624050" y="465042"/>
                  </a:lnTo>
                  <a:lnTo>
                    <a:pt x="573425" y="473502"/>
                  </a:lnTo>
                  <a:lnTo>
                    <a:pt x="522366" y="478677"/>
                  </a:lnTo>
                  <a:lnTo>
                    <a:pt x="471503" y="480759"/>
                  </a:lnTo>
                  <a:lnTo>
                    <a:pt x="576430" y="480759"/>
                  </a:lnTo>
                  <a:lnTo>
                    <a:pt x="638038" y="469761"/>
                  </a:lnTo>
                  <a:lnTo>
                    <a:pt x="682401" y="458193"/>
                  </a:lnTo>
                  <a:lnTo>
                    <a:pt x="728178" y="443020"/>
                  </a:lnTo>
                  <a:lnTo>
                    <a:pt x="773353" y="423904"/>
                  </a:lnTo>
                  <a:lnTo>
                    <a:pt x="815910" y="400504"/>
                  </a:lnTo>
                  <a:lnTo>
                    <a:pt x="853835" y="372480"/>
                  </a:lnTo>
                  <a:lnTo>
                    <a:pt x="885111" y="339492"/>
                  </a:lnTo>
                  <a:lnTo>
                    <a:pt x="907724" y="301200"/>
                  </a:lnTo>
                  <a:lnTo>
                    <a:pt x="919657" y="257263"/>
                  </a:lnTo>
                  <a:lnTo>
                    <a:pt x="921575" y="243827"/>
                  </a:lnTo>
                  <a:lnTo>
                    <a:pt x="919657" y="232308"/>
                  </a:lnTo>
                  <a:lnTo>
                    <a:pt x="917727" y="218871"/>
                  </a:lnTo>
                  <a:lnTo>
                    <a:pt x="896362" y="166305"/>
                  </a:lnTo>
                  <a:lnTo>
                    <a:pt x="867504" y="130451"/>
                  </a:lnTo>
                  <a:lnTo>
                    <a:pt x="830978" y="99552"/>
                  </a:lnTo>
                  <a:lnTo>
                    <a:pt x="788525" y="73368"/>
                  </a:lnTo>
                  <a:lnTo>
                    <a:pt x="741886" y="51662"/>
                  </a:lnTo>
                  <a:lnTo>
                    <a:pt x="692803" y="34192"/>
                  </a:lnTo>
                  <a:lnTo>
                    <a:pt x="643019" y="20722"/>
                  </a:lnTo>
                  <a:lnTo>
                    <a:pt x="594274" y="11012"/>
                  </a:lnTo>
                  <a:lnTo>
                    <a:pt x="577950" y="88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558630" y="6689307"/>
            <a:ext cx="51244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dirty="0">
                <a:latin typeface="Tahoma"/>
                <a:cs typeface="Tahoma"/>
              </a:rPr>
              <a:t>Fault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362348" y="6567601"/>
            <a:ext cx="681990" cy="505459"/>
            <a:chOff x="4362348" y="6567601"/>
            <a:chExt cx="681990" cy="505459"/>
          </a:xfrm>
        </p:grpSpPr>
        <p:sp>
          <p:nvSpPr>
            <p:cNvPr id="37" name="object 37"/>
            <p:cNvSpPr/>
            <p:nvPr/>
          </p:nvSpPr>
          <p:spPr>
            <a:xfrm>
              <a:off x="4366183" y="6579133"/>
              <a:ext cx="672465" cy="480059"/>
            </a:xfrm>
            <a:custGeom>
              <a:avLst/>
              <a:gdLst/>
              <a:ahLst/>
              <a:cxnLst/>
              <a:rect l="l" t="t" r="r" b="b"/>
              <a:pathLst>
                <a:path w="672464" h="480059">
                  <a:moveTo>
                    <a:pt x="504939" y="0"/>
                  </a:moveTo>
                  <a:lnTo>
                    <a:pt x="504939" y="120954"/>
                  </a:lnTo>
                  <a:lnTo>
                    <a:pt x="504951" y="1917"/>
                  </a:lnTo>
                  <a:lnTo>
                    <a:pt x="506274" y="1917"/>
                  </a:lnTo>
                  <a:lnTo>
                    <a:pt x="504939" y="0"/>
                  </a:lnTo>
                  <a:close/>
                </a:path>
                <a:path w="672464" h="480059">
                  <a:moveTo>
                    <a:pt x="504951" y="360946"/>
                  </a:moveTo>
                  <a:lnTo>
                    <a:pt x="0" y="360946"/>
                  </a:lnTo>
                  <a:lnTo>
                    <a:pt x="504939" y="360946"/>
                  </a:lnTo>
                  <a:lnTo>
                    <a:pt x="504939" y="479983"/>
                  </a:lnTo>
                  <a:lnTo>
                    <a:pt x="504951" y="360946"/>
                  </a:lnTo>
                  <a:close/>
                </a:path>
                <a:path w="672464" h="480059">
                  <a:moveTo>
                    <a:pt x="506869" y="2773"/>
                  </a:moveTo>
                  <a:lnTo>
                    <a:pt x="506869" y="5752"/>
                  </a:lnTo>
                  <a:lnTo>
                    <a:pt x="508787" y="5752"/>
                  </a:lnTo>
                  <a:lnTo>
                    <a:pt x="509301" y="6267"/>
                  </a:lnTo>
                  <a:lnTo>
                    <a:pt x="506869" y="2773"/>
                  </a:lnTo>
                  <a:close/>
                </a:path>
                <a:path w="672464" h="480059">
                  <a:moveTo>
                    <a:pt x="510705" y="8283"/>
                  </a:moveTo>
                  <a:lnTo>
                    <a:pt x="510705" y="11518"/>
                  </a:lnTo>
                  <a:lnTo>
                    <a:pt x="512622" y="11518"/>
                  </a:lnTo>
                  <a:lnTo>
                    <a:pt x="513713" y="12605"/>
                  </a:lnTo>
                  <a:lnTo>
                    <a:pt x="510705" y="8283"/>
                  </a:lnTo>
                  <a:close/>
                </a:path>
                <a:path w="672464" h="480059">
                  <a:moveTo>
                    <a:pt x="516470" y="16567"/>
                  </a:moveTo>
                  <a:lnTo>
                    <a:pt x="516470" y="19189"/>
                  </a:lnTo>
                  <a:lnTo>
                    <a:pt x="518295" y="19189"/>
                  </a:lnTo>
                  <a:lnTo>
                    <a:pt x="516470" y="16567"/>
                  </a:lnTo>
                  <a:close/>
                </a:path>
                <a:path w="672464" h="480059">
                  <a:moveTo>
                    <a:pt x="520306" y="22077"/>
                  </a:moveTo>
                  <a:lnTo>
                    <a:pt x="520306" y="24955"/>
                  </a:lnTo>
                  <a:lnTo>
                    <a:pt x="522223" y="24955"/>
                  </a:lnTo>
                  <a:lnTo>
                    <a:pt x="522504" y="25235"/>
                  </a:lnTo>
                  <a:lnTo>
                    <a:pt x="520306" y="22077"/>
                  </a:lnTo>
                  <a:close/>
                </a:path>
                <a:path w="672464" h="480059">
                  <a:moveTo>
                    <a:pt x="524141" y="27588"/>
                  </a:moveTo>
                  <a:lnTo>
                    <a:pt x="524141" y="30721"/>
                  </a:lnTo>
                  <a:lnTo>
                    <a:pt x="526059" y="30721"/>
                  </a:lnTo>
                  <a:lnTo>
                    <a:pt x="526918" y="31577"/>
                  </a:lnTo>
                  <a:lnTo>
                    <a:pt x="524141" y="27588"/>
                  </a:lnTo>
                  <a:close/>
                </a:path>
                <a:path w="672464" h="480059">
                  <a:moveTo>
                    <a:pt x="529907" y="35871"/>
                  </a:moveTo>
                  <a:lnTo>
                    <a:pt x="529907" y="38391"/>
                  </a:lnTo>
                  <a:lnTo>
                    <a:pt x="531661" y="38391"/>
                  </a:lnTo>
                  <a:lnTo>
                    <a:pt x="529907" y="35871"/>
                  </a:lnTo>
                  <a:close/>
                </a:path>
                <a:path w="672464" h="480059">
                  <a:moveTo>
                    <a:pt x="533742" y="41382"/>
                  </a:moveTo>
                  <a:lnTo>
                    <a:pt x="533742" y="44157"/>
                  </a:lnTo>
                  <a:lnTo>
                    <a:pt x="535660" y="44157"/>
                  </a:lnTo>
                  <a:lnTo>
                    <a:pt x="533742" y="41382"/>
                  </a:lnTo>
                  <a:close/>
                </a:path>
                <a:path w="672464" h="480059">
                  <a:moveTo>
                    <a:pt x="537590" y="46910"/>
                  </a:moveTo>
                  <a:lnTo>
                    <a:pt x="537590" y="49910"/>
                  </a:lnTo>
                  <a:lnTo>
                    <a:pt x="539508" y="49910"/>
                  </a:lnTo>
                  <a:lnTo>
                    <a:pt x="540073" y="50477"/>
                  </a:lnTo>
                  <a:lnTo>
                    <a:pt x="537590" y="46910"/>
                  </a:lnTo>
                  <a:close/>
                </a:path>
                <a:path w="672464" h="480059">
                  <a:moveTo>
                    <a:pt x="543344" y="55176"/>
                  </a:moveTo>
                  <a:lnTo>
                    <a:pt x="543344" y="57594"/>
                  </a:lnTo>
                  <a:lnTo>
                    <a:pt x="545027" y="57594"/>
                  </a:lnTo>
                  <a:lnTo>
                    <a:pt x="543344" y="55176"/>
                  </a:lnTo>
                  <a:close/>
                </a:path>
                <a:path w="672464" h="480059">
                  <a:moveTo>
                    <a:pt x="547179" y="60686"/>
                  </a:moveTo>
                  <a:lnTo>
                    <a:pt x="547179" y="63360"/>
                  </a:lnTo>
                  <a:lnTo>
                    <a:pt x="549040" y="63360"/>
                  </a:lnTo>
                  <a:lnTo>
                    <a:pt x="547179" y="60686"/>
                  </a:lnTo>
                  <a:close/>
                </a:path>
                <a:path w="672464" h="480059">
                  <a:moveTo>
                    <a:pt x="551027" y="66215"/>
                  </a:moveTo>
                  <a:lnTo>
                    <a:pt x="551027" y="69113"/>
                  </a:lnTo>
                  <a:lnTo>
                    <a:pt x="552945" y="69113"/>
                  </a:lnTo>
                  <a:lnTo>
                    <a:pt x="553272" y="69440"/>
                  </a:lnTo>
                  <a:lnTo>
                    <a:pt x="551027" y="66215"/>
                  </a:lnTo>
                  <a:close/>
                </a:path>
                <a:path w="672464" h="480059">
                  <a:moveTo>
                    <a:pt x="556780" y="74480"/>
                  </a:moveTo>
                  <a:lnTo>
                    <a:pt x="556780" y="76796"/>
                  </a:lnTo>
                  <a:lnTo>
                    <a:pt x="558392" y="76796"/>
                  </a:lnTo>
                  <a:lnTo>
                    <a:pt x="556780" y="74480"/>
                  </a:lnTo>
                  <a:close/>
                </a:path>
                <a:path w="672464" h="480059">
                  <a:moveTo>
                    <a:pt x="560628" y="80009"/>
                  </a:moveTo>
                  <a:lnTo>
                    <a:pt x="560628" y="82549"/>
                  </a:lnTo>
                  <a:lnTo>
                    <a:pt x="562397" y="82549"/>
                  </a:lnTo>
                  <a:lnTo>
                    <a:pt x="560628" y="80009"/>
                  </a:lnTo>
                  <a:close/>
                </a:path>
                <a:path w="672464" h="480059">
                  <a:moveTo>
                    <a:pt x="564464" y="85519"/>
                  </a:moveTo>
                  <a:lnTo>
                    <a:pt x="564464" y="88315"/>
                  </a:lnTo>
                  <a:lnTo>
                    <a:pt x="566381" y="88315"/>
                  </a:lnTo>
                  <a:lnTo>
                    <a:pt x="564464" y="85519"/>
                  </a:lnTo>
                  <a:close/>
                </a:path>
                <a:path w="672464" h="480059">
                  <a:moveTo>
                    <a:pt x="570229" y="93803"/>
                  </a:moveTo>
                  <a:lnTo>
                    <a:pt x="570229" y="95999"/>
                  </a:lnTo>
                  <a:lnTo>
                    <a:pt x="571758" y="95999"/>
                  </a:lnTo>
                  <a:lnTo>
                    <a:pt x="570229" y="93803"/>
                  </a:lnTo>
                  <a:close/>
                </a:path>
                <a:path w="672464" h="480059">
                  <a:moveTo>
                    <a:pt x="574065" y="99313"/>
                  </a:moveTo>
                  <a:lnTo>
                    <a:pt x="574065" y="101752"/>
                  </a:lnTo>
                  <a:lnTo>
                    <a:pt x="575762" y="101752"/>
                  </a:lnTo>
                  <a:lnTo>
                    <a:pt x="574065" y="99313"/>
                  </a:lnTo>
                  <a:close/>
                </a:path>
                <a:path w="672464" h="480059">
                  <a:moveTo>
                    <a:pt x="577900" y="104824"/>
                  </a:moveTo>
                  <a:lnTo>
                    <a:pt x="577900" y="107518"/>
                  </a:lnTo>
                  <a:lnTo>
                    <a:pt x="579775" y="107518"/>
                  </a:lnTo>
                  <a:lnTo>
                    <a:pt x="577900" y="104824"/>
                  </a:lnTo>
                  <a:close/>
                </a:path>
                <a:path w="672464" h="480059">
                  <a:moveTo>
                    <a:pt x="583666" y="113107"/>
                  </a:moveTo>
                  <a:lnTo>
                    <a:pt x="583666" y="115188"/>
                  </a:lnTo>
                  <a:lnTo>
                    <a:pt x="585114" y="115188"/>
                  </a:lnTo>
                  <a:lnTo>
                    <a:pt x="583666" y="113107"/>
                  </a:lnTo>
                  <a:close/>
                </a:path>
                <a:path w="672464" h="480059">
                  <a:moveTo>
                    <a:pt x="587501" y="118618"/>
                  </a:moveTo>
                  <a:lnTo>
                    <a:pt x="587501" y="120954"/>
                  </a:lnTo>
                  <a:lnTo>
                    <a:pt x="589128" y="120954"/>
                  </a:lnTo>
                  <a:lnTo>
                    <a:pt x="587501" y="118618"/>
                  </a:lnTo>
                  <a:close/>
                </a:path>
                <a:path w="672464" h="480059">
                  <a:moveTo>
                    <a:pt x="591337" y="124128"/>
                  </a:moveTo>
                  <a:lnTo>
                    <a:pt x="591337" y="126707"/>
                  </a:lnTo>
                  <a:lnTo>
                    <a:pt x="593132" y="126707"/>
                  </a:lnTo>
                  <a:lnTo>
                    <a:pt x="591337" y="124128"/>
                  </a:lnTo>
                  <a:close/>
                </a:path>
                <a:path w="672464" h="480059">
                  <a:moveTo>
                    <a:pt x="597103" y="132412"/>
                  </a:moveTo>
                  <a:lnTo>
                    <a:pt x="597103" y="134391"/>
                  </a:lnTo>
                  <a:lnTo>
                    <a:pt x="598480" y="134391"/>
                  </a:lnTo>
                  <a:lnTo>
                    <a:pt x="597103" y="132412"/>
                  </a:lnTo>
                  <a:close/>
                </a:path>
                <a:path w="672464" h="480059">
                  <a:moveTo>
                    <a:pt x="600938" y="137922"/>
                  </a:moveTo>
                  <a:lnTo>
                    <a:pt x="600938" y="140157"/>
                  </a:lnTo>
                  <a:lnTo>
                    <a:pt x="602493" y="140157"/>
                  </a:lnTo>
                  <a:lnTo>
                    <a:pt x="600938" y="137922"/>
                  </a:lnTo>
                  <a:close/>
                </a:path>
                <a:path w="672464" h="480059">
                  <a:moveTo>
                    <a:pt x="604786" y="143451"/>
                  </a:moveTo>
                  <a:lnTo>
                    <a:pt x="604786" y="145910"/>
                  </a:lnTo>
                  <a:lnTo>
                    <a:pt x="606498" y="145910"/>
                  </a:lnTo>
                  <a:lnTo>
                    <a:pt x="604786" y="143451"/>
                  </a:lnTo>
                  <a:close/>
                </a:path>
                <a:path w="672464" h="480059">
                  <a:moveTo>
                    <a:pt x="610539" y="151716"/>
                  </a:moveTo>
                  <a:lnTo>
                    <a:pt x="610539" y="153593"/>
                  </a:lnTo>
                  <a:lnTo>
                    <a:pt x="611846" y="153593"/>
                  </a:lnTo>
                  <a:lnTo>
                    <a:pt x="610539" y="151716"/>
                  </a:lnTo>
                  <a:close/>
                </a:path>
                <a:path w="672464" h="480059">
                  <a:moveTo>
                    <a:pt x="614387" y="157245"/>
                  </a:moveTo>
                  <a:lnTo>
                    <a:pt x="614387" y="159346"/>
                  </a:lnTo>
                  <a:lnTo>
                    <a:pt x="615850" y="159346"/>
                  </a:lnTo>
                  <a:lnTo>
                    <a:pt x="614387" y="157245"/>
                  </a:lnTo>
                  <a:close/>
                </a:path>
                <a:path w="672464" h="480059">
                  <a:moveTo>
                    <a:pt x="618223" y="162755"/>
                  </a:moveTo>
                  <a:lnTo>
                    <a:pt x="618223" y="165112"/>
                  </a:lnTo>
                  <a:lnTo>
                    <a:pt x="619863" y="165112"/>
                  </a:lnTo>
                  <a:lnTo>
                    <a:pt x="618223" y="162755"/>
                  </a:lnTo>
                  <a:close/>
                </a:path>
                <a:path w="672464" h="480059">
                  <a:moveTo>
                    <a:pt x="623976" y="171021"/>
                  </a:moveTo>
                  <a:lnTo>
                    <a:pt x="623976" y="172796"/>
                  </a:lnTo>
                  <a:lnTo>
                    <a:pt x="625211" y="172796"/>
                  </a:lnTo>
                  <a:lnTo>
                    <a:pt x="623976" y="171021"/>
                  </a:lnTo>
                  <a:close/>
                </a:path>
                <a:path w="672464" h="480059">
                  <a:moveTo>
                    <a:pt x="627824" y="176549"/>
                  </a:moveTo>
                  <a:lnTo>
                    <a:pt x="627824" y="178549"/>
                  </a:lnTo>
                  <a:lnTo>
                    <a:pt x="629216" y="178549"/>
                  </a:lnTo>
                  <a:lnTo>
                    <a:pt x="627824" y="176549"/>
                  </a:lnTo>
                  <a:close/>
                </a:path>
                <a:path w="672464" h="480059">
                  <a:moveTo>
                    <a:pt x="631659" y="182060"/>
                  </a:moveTo>
                  <a:lnTo>
                    <a:pt x="631659" y="184314"/>
                  </a:lnTo>
                  <a:lnTo>
                    <a:pt x="633229" y="184314"/>
                  </a:lnTo>
                  <a:lnTo>
                    <a:pt x="631659" y="182060"/>
                  </a:lnTo>
                  <a:close/>
                </a:path>
                <a:path w="672464" h="480059">
                  <a:moveTo>
                    <a:pt x="637425" y="190343"/>
                  </a:moveTo>
                  <a:lnTo>
                    <a:pt x="637425" y="191985"/>
                  </a:lnTo>
                  <a:lnTo>
                    <a:pt x="638568" y="191985"/>
                  </a:lnTo>
                  <a:lnTo>
                    <a:pt x="637425" y="190343"/>
                  </a:lnTo>
                  <a:close/>
                </a:path>
                <a:path w="672464" h="480059">
                  <a:moveTo>
                    <a:pt x="641261" y="195854"/>
                  </a:moveTo>
                  <a:lnTo>
                    <a:pt x="641261" y="197751"/>
                  </a:lnTo>
                  <a:lnTo>
                    <a:pt x="642581" y="197751"/>
                  </a:lnTo>
                  <a:lnTo>
                    <a:pt x="641261" y="195854"/>
                  </a:lnTo>
                  <a:close/>
                </a:path>
                <a:path w="672464" h="480059">
                  <a:moveTo>
                    <a:pt x="645096" y="201364"/>
                  </a:moveTo>
                  <a:lnTo>
                    <a:pt x="645096" y="203504"/>
                  </a:lnTo>
                  <a:lnTo>
                    <a:pt x="646585" y="203504"/>
                  </a:lnTo>
                  <a:lnTo>
                    <a:pt x="645096" y="201364"/>
                  </a:lnTo>
                  <a:close/>
                </a:path>
                <a:path w="672464" h="480059">
                  <a:moveTo>
                    <a:pt x="650862" y="209648"/>
                  </a:moveTo>
                  <a:lnTo>
                    <a:pt x="650862" y="211188"/>
                  </a:lnTo>
                  <a:lnTo>
                    <a:pt x="651933" y="211188"/>
                  </a:lnTo>
                  <a:lnTo>
                    <a:pt x="650862" y="209648"/>
                  </a:lnTo>
                  <a:close/>
                </a:path>
                <a:path w="672464" h="480059">
                  <a:moveTo>
                    <a:pt x="654697" y="215158"/>
                  </a:moveTo>
                  <a:lnTo>
                    <a:pt x="654697" y="216953"/>
                  </a:lnTo>
                  <a:lnTo>
                    <a:pt x="655947" y="216953"/>
                  </a:lnTo>
                  <a:lnTo>
                    <a:pt x="654697" y="215158"/>
                  </a:lnTo>
                  <a:close/>
                </a:path>
                <a:path w="672464" h="480059">
                  <a:moveTo>
                    <a:pt x="658545" y="220687"/>
                  </a:moveTo>
                  <a:lnTo>
                    <a:pt x="658545" y="222707"/>
                  </a:lnTo>
                  <a:lnTo>
                    <a:pt x="659951" y="222707"/>
                  </a:lnTo>
                  <a:lnTo>
                    <a:pt x="658545" y="220687"/>
                  </a:lnTo>
                  <a:close/>
                </a:path>
                <a:path w="672464" h="480059">
                  <a:moveTo>
                    <a:pt x="664298" y="228952"/>
                  </a:moveTo>
                  <a:lnTo>
                    <a:pt x="664298" y="230390"/>
                  </a:lnTo>
                  <a:lnTo>
                    <a:pt x="665299" y="230390"/>
                  </a:lnTo>
                  <a:lnTo>
                    <a:pt x="664298" y="228952"/>
                  </a:lnTo>
                  <a:close/>
                </a:path>
                <a:path w="672464" h="480059">
                  <a:moveTo>
                    <a:pt x="668146" y="234481"/>
                  </a:moveTo>
                  <a:lnTo>
                    <a:pt x="668146" y="236143"/>
                  </a:lnTo>
                  <a:lnTo>
                    <a:pt x="669303" y="236143"/>
                  </a:lnTo>
                  <a:lnTo>
                    <a:pt x="668146" y="234481"/>
                  </a:lnTo>
                  <a:close/>
                </a:path>
                <a:path w="672464" h="480059">
                  <a:moveTo>
                    <a:pt x="671550" y="239370"/>
                  </a:moveTo>
                  <a:lnTo>
                    <a:pt x="670755" y="241754"/>
                  </a:lnTo>
                  <a:lnTo>
                    <a:pt x="671982" y="239991"/>
                  </a:lnTo>
                  <a:lnTo>
                    <a:pt x="671550" y="239370"/>
                  </a:lnTo>
                  <a:close/>
                </a:path>
                <a:path w="672464" h="480059">
                  <a:moveTo>
                    <a:pt x="576744" y="376821"/>
                  </a:moveTo>
                  <a:lnTo>
                    <a:pt x="534226" y="437553"/>
                  </a:lnTo>
                  <a:lnTo>
                    <a:pt x="506869" y="476135"/>
                  </a:lnTo>
                  <a:lnTo>
                    <a:pt x="504983" y="479920"/>
                  </a:lnTo>
                  <a:lnTo>
                    <a:pt x="576744" y="376821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62348" y="6567601"/>
              <a:ext cx="681990" cy="505459"/>
            </a:xfrm>
            <a:custGeom>
              <a:avLst/>
              <a:gdLst/>
              <a:ahLst/>
              <a:cxnLst/>
              <a:rect l="l" t="t" r="r" b="b"/>
              <a:pathLst>
                <a:path w="681989" h="505459">
                  <a:moveTo>
                    <a:pt x="504939" y="489584"/>
                  </a:moveTo>
                  <a:lnTo>
                    <a:pt x="504939" y="504951"/>
                  </a:lnTo>
                  <a:lnTo>
                    <a:pt x="514304" y="491515"/>
                  </a:lnTo>
                  <a:lnTo>
                    <a:pt x="508787" y="491515"/>
                  </a:lnTo>
                  <a:lnTo>
                    <a:pt x="508787" y="490545"/>
                  </a:lnTo>
                  <a:lnTo>
                    <a:pt x="504939" y="489584"/>
                  </a:lnTo>
                  <a:close/>
                </a:path>
                <a:path w="681989" h="505459">
                  <a:moveTo>
                    <a:pt x="513029" y="11518"/>
                  </a:moveTo>
                  <a:lnTo>
                    <a:pt x="512622" y="11518"/>
                  </a:lnTo>
                  <a:lnTo>
                    <a:pt x="512622" y="17284"/>
                  </a:lnTo>
                  <a:lnTo>
                    <a:pt x="514540" y="19202"/>
                  </a:lnTo>
                  <a:lnTo>
                    <a:pt x="514540" y="23050"/>
                  </a:lnTo>
                  <a:lnTo>
                    <a:pt x="516458" y="23050"/>
                  </a:lnTo>
                  <a:lnTo>
                    <a:pt x="520306" y="26885"/>
                  </a:lnTo>
                  <a:lnTo>
                    <a:pt x="520306" y="30721"/>
                  </a:lnTo>
                  <a:lnTo>
                    <a:pt x="522223" y="30721"/>
                  </a:lnTo>
                  <a:lnTo>
                    <a:pt x="524141" y="32651"/>
                  </a:lnTo>
                  <a:lnTo>
                    <a:pt x="524141" y="36487"/>
                  </a:lnTo>
                  <a:lnTo>
                    <a:pt x="526059" y="36487"/>
                  </a:lnTo>
                  <a:lnTo>
                    <a:pt x="527977" y="38404"/>
                  </a:lnTo>
                  <a:lnTo>
                    <a:pt x="527977" y="42252"/>
                  </a:lnTo>
                  <a:lnTo>
                    <a:pt x="529894" y="42252"/>
                  </a:lnTo>
                  <a:lnTo>
                    <a:pt x="533742" y="46088"/>
                  </a:lnTo>
                  <a:lnTo>
                    <a:pt x="533742" y="49923"/>
                  </a:lnTo>
                  <a:lnTo>
                    <a:pt x="535660" y="49923"/>
                  </a:lnTo>
                  <a:lnTo>
                    <a:pt x="537578" y="51841"/>
                  </a:lnTo>
                  <a:lnTo>
                    <a:pt x="537578" y="55689"/>
                  </a:lnTo>
                  <a:lnTo>
                    <a:pt x="539495" y="55689"/>
                  </a:lnTo>
                  <a:lnTo>
                    <a:pt x="541426" y="57607"/>
                  </a:lnTo>
                  <a:lnTo>
                    <a:pt x="541426" y="61442"/>
                  </a:lnTo>
                  <a:lnTo>
                    <a:pt x="543344" y="61442"/>
                  </a:lnTo>
                  <a:lnTo>
                    <a:pt x="547179" y="65290"/>
                  </a:lnTo>
                  <a:lnTo>
                    <a:pt x="547179" y="69126"/>
                  </a:lnTo>
                  <a:lnTo>
                    <a:pt x="549097" y="69126"/>
                  </a:lnTo>
                  <a:lnTo>
                    <a:pt x="551014" y="71043"/>
                  </a:lnTo>
                  <a:lnTo>
                    <a:pt x="551014" y="74891"/>
                  </a:lnTo>
                  <a:lnTo>
                    <a:pt x="552945" y="74891"/>
                  </a:lnTo>
                  <a:lnTo>
                    <a:pt x="554862" y="76809"/>
                  </a:lnTo>
                  <a:lnTo>
                    <a:pt x="554862" y="80644"/>
                  </a:lnTo>
                  <a:lnTo>
                    <a:pt x="556780" y="80644"/>
                  </a:lnTo>
                  <a:lnTo>
                    <a:pt x="560616" y="84480"/>
                  </a:lnTo>
                  <a:lnTo>
                    <a:pt x="560616" y="88328"/>
                  </a:lnTo>
                  <a:lnTo>
                    <a:pt x="562533" y="88328"/>
                  </a:lnTo>
                  <a:lnTo>
                    <a:pt x="564464" y="90246"/>
                  </a:lnTo>
                  <a:lnTo>
                    <a:pt x="564464" y="94081"/>
                  </a:lnTo>
                  <a:lnTo>
                    <a:pt x="566381" y="94081"/>
                  </a:lnTo>
                  <a:lnTo>
                    <a:pt x="568299" y="95999"/>
                  </a:lnTo>
                  <a:lnTo>
                    <a:pt x="568299" y="99847"/>
                  </a:lnTo>
                  <a:lnTo>
                    <a:pt x="570217" y="99847"/>
                  </a:lnTo>
                  <a:lnTo>
                    <a:pt x="574065" y="103682"/>
                  </a:lnTo>
                  <a:lnTo>
                    <a:pt x="574065" y="107530"/>
                  </a:lnTo>
                  <a:lnTo>
                    <a:pt x="575983" y="107530"/>
                  </a:lnTo>
                  <a:lnTo>
                    <a:pt x="577900" y="109448"/>
                  </a:lnTo>
                  <a:lnTo>
                    <a:pt x="577900" y="113283"/>
                  </a:lnTo>
                  <a:lnTo>
                    <a:pt x="579818" y="113283"/>
                  </a:lnTo>
                  <a:lnTo>
                    <a:pt x="581736" y="115201"/>
                  </a:lnTo>
                  <a:lnTo>
                    <a:pt x="581736" y="119049"/>
                  </a:lnTo>
                  <a:lnTo>
                    <a:pt x="583653" y="119049"/>
                  </a:lnTo>
                  <a:lnTo>
                    <a:pt x="587501" y="122885"/>
                  </a:lnTo>
                  <a:lnTo>
                    <a:pt x="587501" y="126720"/>
                  </a:lnTo>
                  <a:lnTo>
                    <a:pt x="589419" y="126720"/>
                  </a:lnTo>
                  <a:lnTo>
                    <a:pt x="591337" y="128638"/>
                  </a:lnTo>
                  <a:lnTo>
                    <a:pt x="591337" y="132486"/>
                  </a:lnTo>
                  <a:lnTo>
                    <a:pt x="593255" y="132486"/>
                  </a:lnTo>
                  <a:lnTo>
                    <a:pt x="595172" y="134404"/>
                  </a:lnTo>
                  <a:lnTo>
                    <a:pt x="595172" y="138239"/>
                  </a:lnTo>
                  <a:lnTo>
                    <a:pt x="597103" y="138239"/>
                  </a:lnTo>
                  <a:lnTo>
                    <a:pt x="600938" y="142087"/>
                  </a:lnTo>
                  <a:lnTo>
                    <a:pt x="600938" y="145922"/>
                  </a:lnTo>
                  <a:lnTo>
                    <a:pt x="602856" y="145922"/>
                  </a:lnTo>
                  <a:lnTo>
                    <a:pt x="604773" y="147840"/>
                  </a:lnTo>
                  <a:lnTo>
                    <a:pt x="604773" y="151688"/>
                  </a:lnTo>
                  <a:lnTo>
                    <a:pt x="606704" y="151688"/>
                  </a:lnTo>
                  <a:lnTo>
                    <a:pt x="608622" y="153606"/>
                  </a:lnTo>
                  <a:lnTo>
                    <a:pt x="608622" y="157441"/>
                  </a:lnTo>
                  <a:lnTo>
                    <a:pt x="610539" y="157441"/>
                  </a:lnTo>
                  <a:lnTo>
                    <a:pt x="614375" y="161277"/>
                  </a:lnTo>
                  <a:lnTo>
                    <a:pt x="614375" y="165125"/>
                  </a:lnTo>
                  <a:lnTo>
                    <a:pt x="616292" y="165125"/>
                  </a:lnTo>
                  <a:lnTo>
                    <a:pt x="618223" y="167043"/>
                  </a:lnTo>
                  <a:lnTo>
                    <a:pt x="618223" y="170878"/>
                  </a:lnTo>
                  <a:lnTo>
                    <a:pt x="620140" y="170878"/>
                  </a:lnTo>
                  <a:lnTo>
                    <a:pt x="622058" y="172808"/>
                  </a:lnTo>
                  <a:lnTo>
                    <a:pt x="622058" y="176644"/>
                  </a:lnTo>
                  <a:lnTo>
                    <a:pt x="623976" y="176644"/>
                  </a:lnTo>
                  <a:lnTo>
                    <a:pt x="627811" y="180479"/>
                  </a:lnTo>
                  <a:lnTo>
                    <a:pt x="627811" y="184327"/>
                  </a:lnTo>
                  <a:lnTo>
                    <a:pt x="629742" y="184327"/>
                  </a:lnTo>
                  <a:lnTo>
                    <a:pt x="631659" y="186245"/>
                  </a:lnTo>
                  <a:lnTo>
                    <a:pt x="631659" y="190080"/>
                  </a:lnTo>
                  <a:lnTo>
                    <a:pt x="633577" y="190080"/>
                  </a:lnTo>
                  <a:lnTo>
                    <a:pt x="635495" y="191998"/>
                  </a:lnTo>
                  <a:lnTo>
                    <a:pt x="635495" y="195846"/>
                  </a:lnTo>
                  <a:lnTo>
                    <a:pt x="637412" y="195846"/>
                  </a:lnTo>
                  <a:lnTo>
                    <a:pt x="641261" y="199682"/>
                  </a:lnTo>
                  <a:lnTo>
                    <a:pt x="641261" y="203517"/>
                  </a:lnTo>
                  <a:lnTo>
                    <a:pt x="643178" y="203517"/>
                  </a:lnTo>
                  <a:lnTo>
                    <a:pt x="645096" y="205447"/>
                  </a:lnTo>
                  <a:lnTo>
                    <a:pt x="645096" y="209283"/>
                  </a:lnTo>
                  <a:lnTo>
                    <a:pt x="647014" y="209283"/>
                  </a:lnTo>
                  <a:lnTo>
                    <a:pt x="648931" y="211200"/>
                  </a:lnTo>
                  <a:lnTo>
                    <a:pt x="648931" y="215036"/>
                  </a:lnTo>
                  <a:lnTo>
                    <a:pt x="650862" y="215036"/>
                  </a:lnTo>
                  <a:lnTo>
                    <a:pt x="654697" y="218884"/>
                  </a:lnTo>
                  <a:lnTo>
                    <a:pt x="654697" y="222719"/>
                  </a:lnTo>
                  <a:lnTo>
                    <a:pt x="656615" y="222719"/>
                  </a:lnTo>
                  <a:lnTo>
                    <a:pt x="658533" y="224637"/>
                  </a:lnTo>
                  <a:lnTo>
                    <a:pt x="658533" y="228485"/>
                  </a:lnTo>
                  <a:lnTo>
                    <a:pt x="660450" y="228485"/>
                  </a:lnTo>
                  <a:lnTo>
                    <a:pt x="662381" y="230403"/>
                  </a:lnTo>
                  <a:lnTo>
                    <a:pt x="662381" y="234238"/>
                  </a:lnTo>
                  <a:lnTo>
                    <a:pt x="664298" y="234238"/>
                  </a:lnTo>
                  <a:lnTo>
                    <a:pt x="668134" y="238086"/>
                  </a:lnTo>
                  <a:lnTo>
                    <a:pt x="668134" y="241922"/>
                  </a:lnTo>
                  <a:lnTo>
                    <a:pt x="670051" y="241922"/>
                  </a:lnTo>
                  <a:lnTo>
                    <a:pt x="671982" y="243839"/>
                  </a:lnTo>
                  <a:lnTo>
                    <a:pt x="671982" y="247675"/>
                  </a:lnTo>
                  <a:lnTo>
                    <a:pt x="673900" y="247675"/>
                  </a:lnTo>
                  <a:lnTo>
                    <a:pt x="675817" y="249605"/>
                  </a:lnTo>
                  <a:lnTo>
                    <a:pt x="673900" y="255358"/>
                  </a:lnTo>
                  <a:lnTo>
                    <a:pt x="646627" y="294009"/>
                  </a:lnTo>
                  <a:lnTo>
                    <a:pt x="538061" y="449085"/>
                  </a:lnTo>
                  <a:lnTo>
                    <a:pt x="512622" y="484962"/>
                  </a:lnTo>
                  <a:lnTo>
                    <a:pt x="512622" y="491502"/>
                  </a:lnTo>
                  <a:lnTo>
                    <a:pt x="508787" y="491515"/>
                  </a:lnTo>
                  <a:lnTo>
                    <a:pt x="514313" y="491502"/>
                  </a:lnTo>
                  <a:lnTo>
                    <a:pt x="512622" y="491502"/>
                  </a:lnTo>
                  <a:lnTo>
                    <a:pt x="509217" y="490652"/>
                  </a:lnTo>
                  <a:lnTo>
                    <a:pt x="514905" y="490652"/>
                  </a:lnTo>
                  <a:lnTo>
                    <a:pt x="681583" y="251510"/>
                  </a:lnTo>
                  <a:lnTo>
                    <a:pt x="513029" y="11518"/>
                  </a:lnTo>
                  <a:close/>
                </a:path>
                <a:path w="681989" h="505459">
                  <a:moveTo>
                    <a:pt x="512622" y="484962"/>
                  </a:moveTo>
                  <a:lnTo>
                    <a:pt x="510705" y="487667"/>
                  </a:lnTo>
                  <a:lnTo>
                    <a:pt x="509217" y="490652"/>
                  </a:lnTo>
                  <a:lnTo>
                    <a:pt x="512622" y="491502"/>
                  </a:lnTo>
                  <a:lnTo>
                    <a:pt x="512622" y="484962"/>
                  </a:lnTo>
                  <a:close/>
                </a:path>
                <a:path w="681989" h="505459">
                  <a:moveTo>
                    <a:pt x="508787" y="376313"/>
                  </a:moveTo>
                  <a:lnTo>
                    <a:pt x="504939" y="376313"/>
                  </a:lnTo>
                  <a:lnTo>
                    <a:pt x="504939" y="489584"/>
                  </a:lnTo>
                  <a:lnTo>
                    <a:pt x="508787" y="484119"/>
                  </a:lnTo>
                  <a:lnTo>
                    <a:pt x="508787" y="376313"/>
                  </a:lnTo>
                  <a:close/>
                </a:path>
                <a:path w="681989" h="505459">
                  <a:moveTo>
                    <a:pt x="504939" y="128638"/>
                  </a:moveTo>
                  <a:lnTo>
                    <a:pt x="0" y="128638"/>
                  </a:lnTo>
                  <a:lnTo>
                    <a:pt x="0" y="376313"/>
                  </a:lnTo>
                  <a:lnTo>
                    <a:pt x="504939" y="376313"/>
                  </a:lnTo>
                  <a:lnTo>
                    <a:pt x="504939" y="372478"/>
                  </a:lnTo>
                  <a:lnTo>
                    <a:pt x="3835" y="372478"/>
                  </a:lnTo>
                  <a:lnTo>
                    <a:pt x="3835" y="132486"/>
                  </a:lnTo>
                  <a:lnTo>
                    <a:pt x="9601" y="132473"/>
                  </a:lnTo>
                  <a:lnTo>
                    <a:pt x="504939" y="132473"/>
                  </a:lnTo>
                  <a:lnTo>
                    <a:pt x="504939" y="128638"/>
                  </a:lnTo>
                  <a:close/>
                </a:path>
                <a:path w="681989" h="505459">
                  <a:moveTo>
                    <a:pt x="508787" y="372478"/>
                  </a:moveTo>
                  <a:lnTo>
                    <a:pt x="504951" y="372478"/>
                  </a:lnTo>
                  <a:lnTo>
                    <a:pt x="508787" y="376313"/>
                  </a:lnTo>
                  <a:lnTo>
                    <a:pt x="508787" y="372478"/>
                  </a:lnTo>
                  <a:close/>
                </a:path>
                <a:path w="681989" h="505459">
                  <a:moveTo>
                    <a:pt x="673900" y="255358"/>
                  </a:moveTo>
                  <a:close/>
                </a:path>
                <a:path w="681989" h="505459">
                  <a:moveTo>
                    <a:pt x="9601" y="132473"/>
                  </a:moveTo>
                  <a:close/>
                </a:path>
                <a:path w="681989" h="505459">
                  <a:moveTo>
                    <a:pt x="508787" y="128638"/>
                  </a:moveTo>
                  <a:lnTo>
                    <a:pt x="504939" y="132473"/>
                  </a:lnTo>
                  <a:lnTo>
                    <a:pt x="9601" y="132473"/>
                  </a:lnTo>
                  <a:lnTo>
                    <a:pt x="508787" y="132486"/>
                  </a:lnTo>
                  <a:lnTo>
                    <a:pt x="508787" y="128638"/>
                  </a:lnTo>
                  <a:close/>
                </a:path>
                <a:path w="681989" h="505459">
                  <a:moveTo>
                    <a:pt x="504939" y="15366"/>
                  </a:moveTo>
                  <a:lnTo>
                    <a:pt x="504939" y="128638"/>
                  </a:lnTo>
                  <a:lnTo>
                    <a:pt x="508787" y="128638"/>
                  </a:lnTo>
                  <a:lnTo>
                    <a:pt x="508787" y="20832"/>
                  </a:lnTo>
                  <a:lnTo>
                    <a:pt x="504939" y="15366"/>
                  </a:lnTo>
                  <a:close/>
                </a:path>
                <a:path w="681989" h="505459">
                  <a:moveTo>
                    <a:pt x="512622" y="13449"/>
                  </a:moveTo>
                  <a:lnTo>
                    <a:pt x="510705" y="13449"/>
                  </a:lnTo>
                  <a:lnTo>
                    <a:pt x="510705" y="17284"/>
                  </a:lnTo>
                  <a:lnTo>
                    <a:pt x="512622" y="17284"/>
                  </a:lnTo>
                  <a:lnTo>
                    <a:pt x="512622" y="13449"/>
                  </a:lnTo>
                  <a:close/>
                </a:path>
                <a:path w="681989" h="505459">
                  <a:moveTo>
                    <a:pt x="504939" y="0"/>
                  </a:moveTo>
                  <a:lnTo>
                    <a:pt x="504939" y="15366"/>
                  </a:lnTo>
                  <a:lnTo>
                    <a:pt x="512622" y="11518"/>
                  </a:lnTo>
                  <a:lnTo>
                    <a:pt x="513029" y="11518"/>
                  </a:lnTo>
                  <a:lnTo>
                    <a:pt x="504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66183" y="6579133"/>
              <a:ext cx="672465" cy="480059"/>
            </a:xfrm>
            <a:custGeom>
              <a:avLst/>
              <a:gdLst/>
              <a:ahLst/>
              <a:cxnLst/>
              <a:rect l="l" t="t" r="r" b="b"/>
              <a:pathLst>
                <a:path w="672464" h="480059">
                  <a:moveTo>
                    <a:pt x="504939" y="0"/>
                  </a:moveTo>
                  <a:lnTo>
                    <a:pt x="504939" y="120954"/>
                  </a:lnTo>
                  <a:lnTo>
                    <a:pt x="0" y="120954"/>
                  </a:lnTo>
                  <a:lnTo>
                    <a:pt x="0" y="360946"/>
                  </a:lnTo>
                  <a:lnTo>
                    <a:pt x="504939" y="360946"/>
                  </a:lnTo>
                  <a:lnTo>
                    <a:pt x="504939" y="479983"/>
                  </a:lnTo>
                  <a:lnTo>
                    <a:pt x="671982" y="239991"/>
                  </a:lnTo>
                  <a:lnTo>
                    <a:pt x="504939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62348" y="6567601"/>
              <a:ext cx="681990" cy="505459"/>
            </a:xfrm>
            <a:custGeom>
              <a:avLst/>
              <a:gdLst/>
              <a:ahLst/>
              <a:cxnLst/>
              <a:rect l="l" t="t" r="r" b="b"/>
              <a:pathLst>
                <a:path w="681989" h="505459">
                  <a:moveTo>
                    <a:pt x="504939" y="489584"/>
                  </a:moveTo>
                  <a:lnTo>
                    <a:pt x="504939" y="504951"/>
                  </a:lnTo>
                  <a:lnTo>
                    <a:pt x="514313" y="491502"/>
                  </a:lnTo>
                  <a:lnTo>
                    <a:pt x="512622" y="491502"/>
                  </a:lnTo>
                  <a:lnTo>
                    <a:pt x="504939" y="489584"/>
                  </a:lnTo>
                  <a:close/>
                </a:path>
                <a:path w="681989" h="505459">
                  <a:moveTo>
                    <a:pt x="512622" y="478671"/>
                  </a:moveTo>
                  <a:lnTo>
                    <a:pt x="504939" y="489584"/>
                  </a:lnTo>
                  <a:lnTo>
                    <a:pt x="512622" y="491502"/>
                  </a:lnTo>
                  <a:lnTo>
                    <a:pt x="512622" y="478671"/>
                  </a:lnTo>
                  <a:close/>
                </a:path>
                <a:path w="681989" h="505459">
                  <a:moveTo>
                    <a:pt x="671870" y="252475"/>
                  </a:moveTo>
                  <a:lnTo>
                    <a:pt x="512622" y="478671"/>
                  </a:lnTo>
                  <a:lnTo>
                    <a:pt x="512622" y="491502"/>
                  </a:lnTo>
                  <a:lnTo>
                    <a:pt x="514313" y="491502"/>
                  </a:lnTo>
                  <a:lnTo>
                    <a:pt x="678901" y="255358"/>
                  </a:lnTo>
                  <a:lnTo>
                    <a:pt x="673900" y="255358"/>
                  </a:lnTo>
                  <a:lnTo>
                    <a:pt x="671870" y="252475"/>
                  </a:lnTo>
                  <a:close/>
                </a:path>
                <a:path w="681989" h="505459">
                  <a:moveTo>
                    <a:pt x="504939" y="372465"/>
                  </a:moveTo>
                  <a:lnTo>
                    <a:pt x="504939" y="489584"/>
                  </a:lnTo>
                  <a:lnTo>
                    <a:pt x="512622" y="478671"/>
                  </a:lnTo>
                  <a:lnTo>
                    <a:pt x="512622" y="376313"/>
                  </a:lnTo>
                  <a:lnTo>
                    <a:pt x="508787" y="376313"/>
                  </a:lnTo>
                  <a:lnTo>
                    <a:pt x="504939" y="372465"/>
                  </a:lnTo>
                  <a:close/>
                </a:path>
                <a:path w="681989" h="505459">
                  <a:moveTo>
                    <a:pt x="504939" y="128638"/>
                  </a:moveTo>
                  <a:lnTo>
                    <a:pt x="0" y="128638"/>
                  </a:lnTo>
                  <a:lnTo>
                    <a:pt x="0" y="376313"/>
                  </a:lnTo>
                  <a:lnTo>
                    <a:pt x="504939" y="376313"/>
                  </a:lnTo>
                  <a:lnTo>
                    <a:pt x="504939" y="372465"/>
                  </a:lnTo>
                  <a:lnTo>
                    <a:pt x="9601" y="372465"/>
                  </a:lnTo>
                  <a:lnTo>
                    <a:pt x="3835" y="368630"/>
                  </a:lnTo>
                  <a:lnTo>
                    <a:pt x="9601" y="368630"/>
                  </a:lnTo>
                  <a:lnTo>
                    <a:pt x="9601" y="136321"/>
                  </a:lnTo>
                  <a:lnTo>
                    <a:pt x="3835" y="136321"/>
                  </a:lnTo>
                  <a:lnTo>
                    <a:pt x="9601" y="132473"/>
                  </a:lnTo>
                  <a:lnTo>
                    <a:pt x="504939" y="132473"/>
                  </a:lnTo>
                  <a:lnTo>
                    <a:pt x="504939" y="128638"/>
                  </a:lnTo>
                  <a:close/>
                </a:path>
                <a:path w="681989" h="505459">
                  <a:moveTo>
                    <a:pt x="512622" y="368630"/>
                  </a:moveTo>
                  <a:lnTo>
                    <a:pt x="9601" y="368630"/>
                  </a:lnTo>
                  <a:lnTo>
                    <a:pt x="9601" y="372465"/>
                  </a:lnTo>
                  <a:lnTo>
                    <a:pt x="504939" y="372465"/>
                  </a:lnTo>
                  <a:lnTo>
                    <a:pt x="508787" y="376313"/>
                  </a:lnTo>
                  <a:lnTo>
                    <a:pt x="512622" y="376313"/>
                  </a:lnTo>
                  <a:lnTo>
                    <a:pt x="512622" y="368630"/>
                  </a:lnTo>
                  <a:close/>
                </a:path>
                <a:path w="681989" h="505459">
                  <a:moveTo>
                    <a:pt x="9601" y="368630"/>
                  </a:moveTo>
                  <a:lnTo>
                    <a:pt x="3835" y="368630"/>
                  </a:lnTo>
                  <a:lnTo>
                    <a:pt x="9601" y="372465"/>
                  </a:lnTo>
                  <a:lnTo>
                    <a:pt x="9601" y="368630"/>
                  </a:lnTo>
                  <a:close/>
                </a:path>
                <a:path w="681989" h="505459">
                  <a:moveTo>
                    <a:pt x="673900" y="249593"/>
                  </a:moveTo>
                  <a:lnTo>
                    <a:pt x="671870" y="252475"/>
                  </a:lnTo>
                  <a:lnTo>
                    <a:pt x="673900" y="255358"/>
                  </a:lnTo>
                  <a:lnTo>
                    <a:pt x="673900" y="249593"/>
                  </a:lnTo>
                  <a:close/>
                </a:path>
                <a:path w="681989" h="505459">
                  <a:moveTo>
                    <a:pt x="680236" y="249593"/>
                  </a:moveTo>
                  <a:lnTo>
                    <a:pt x="673900" y="249593"/>
                  </a:lnTo>
                  <a:lnTo>
                    <a:pt x="673900" y="255358"/>
                  </a:lnTo>
                  <a:lnTo>
                    <a:pt x="678901" y="255358"/>
                  </a:lnTo>
                  <a:lnTo>
                    <a:pt x="681583" y="251510"/>
                  </a:lnTo>
                  <a:lnTo>
                    <a:pt x="680236" y="249593"/>
                  </a:lnTo>
                  <a:close/>
                </a:path>
                <a:path w="681989" h="505459">
                  <a:moveTo>
                    <a:pt x="513029" y="11518"/>
                  </a:moveTo>
                  <a:lnTo>
                    <a:pt x="512622" y="11518"/>
                  </a:lnTo>
                  <a:lnTo>
                    <a:pt x="512622" y="26280"/>
                  </a:lnTo>
                  <a:lnTo>
                    <a:pt x="671870" y="252475"/>
                  </a:lnTo>
                  <a:lnTo>
                    <a:pt x="673900" y="249593"/>
                  </a:lnTo>
                  <a:lnTo>
                    <a:pt x="680236" y="249593"/>
                  </a:lnTo>
                  <a:lnTo>
                    <a:pt x="513029" y="11518"/>
                  </a:lnTo>
                  <a:close/>
                </a:path>
                <a:path w="681989" h="505459">
                  <a:moveTo>
                    <a:pt x="9601" y="132473"/>
                  </a:moveTo>
                  <a:lnTo>
                    <a:pt x="3835" y="136321"/>
                  </a:lnTo>
                  <a:lnTo>
                    <a:pt x="9601" y="136321"/>
                  </a:lnTo>
                  <a:lnTo>
                    <a:pt x="9601" y="132473"/>
                  </a:lnTo>
                  <a:close/>
                </a:path>
                <a:path w="681989" h="505459">
                  <a:moveTo>
                    <a:pt x="512622" y="128638"/>
                  </a:moveTo>
                  <a:lnTo>
                    <a:pt x="508787" y="128638"/>
                  </a:lnTo>
                  <a:lnTo>
                    <a:pt x="504939" y="132473"/>
                  </a:lnTo>
                  <a:lnTo>
                    <a:pt x="9601" y="132473"/>
                  </a:lnTo>
                  <a:lnTo>
                    <a:pt x="9601" y="136321"/>
                  </a:lnTo>
                  <a:lnTo>
                    <a:pt x="512622" y="136321"/>
                  </a:lnTo>
                  <a:lnTo>
                    <a:pt x="512622" y="128638"/>
                  </a:lnTo>
                  <a:close/>
                </a:path>
                <a:path w="681989" h="505459">
                  <a:moveTo>
                    <a:pt x="504939" y="15366"/>
                  </a:moveTo>
                  <a:lnTo>
                    <a:pt x="504939" y="132473"/>
                  </a:lnTo>
                  <a:lnTo>
                    <a:pt x="508787" y="128638"/>
                  </a:lnTo>
                  <a:lnTo>
                    <a:pt x="512622" y="128638"/>
                  </a:lnTo>
                  <a:lnTo>
                    <a:pt x="512622" y="26280"/>
                  </a:lnTo>
                  <a:lnTo>
                    <a:pt x="504939" y="15366"/>
                  </a:lnTo>
                  <a:close/>
                </a:path>
                <a:path w="681989" h="505459">
                  <a:moveTo>
                    <a:pt x="512622" y="11518"/>
                  </a:moveTo>
                  <a:lnTo>
                    <a:pt x="504939" y="15366"/>
                  </a:lnTo>
                  <a:lnTo>
                    <a:pt x="512622" y="26280"/>
                  </a:lnTo>
                  <a:lnTo>
                    <a:pt x="512622" y="11518"/>
                  </a:lnTo>
                  <a:close/>
                </a:path>
                <a:path w="681989" h="505459">
                  <a:moveTo>
                    <a:pt x="504939" y="0"/>
                  </a:moveTo>
                  <a:lnTo>
                    <a:pt x="504939" y="15366"/>
                  </a:lnTo>
                  <a:lnTo>
                    <a:pt x="512622" y="11518"/>
                  </a:lnTo>
                  <a:lnTo>
                    <a:pt x="513029" y="11518"/>
                  </a:lnTo>
                  <a:lnTo>
                    <a:pt x="504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372683" y="6689307"/>
            <a:ext cx="57721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5" dirty="0">
                <a:latin typeface="Tahoma"/>
                <a:cs typeface="Tahoma"/>
              </a:rPr>
              <a:t>cau</a:t>
            </a:r>
            <a:r>
              <a:rPr sz="1500" b="1" spc="-5" dirty="0">
                <a:latin typeface="Tahoma"/>
                <a:cs typeface="Tahoma"/>
              </a:rPr>
              <a:t>s</a:t>
            </a:r>
            <a:r>
              <a:rPr sz="1500" b="1" spc="5" dirty="0">
                <a:latin typeface="Tahoma"/>
                <a:cs typeface="Tahoma"/>
              </a:rPr>
              <a:t>e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082324" y="6575297"/>
            <a:ext cx="922019" cy="489584"/>
            <a:chOff x="5082324" y="6575297"/>
            <a:chExt cx="922019" cy="489584"/>
          </a:xfrm>
        </p:grpSpPr>
        <p:sp>
          <p:nvSpPr>
            <p:cNvPr id="43" name="object 43"/>
            <p:cNvSpPr/>
            <p:nvPr/>
          </p:nvSpPr>
          <p:spPr>
            <a:xfrm>
              <a:off x="5086159" y="6579133"/>
              <a:ext cx="912494" cy="480059"/>
            </a:xfrm>
            <a:custGeom>
              <a:avLst/>
              <a:gdLst/>
              <a:ahLst/>
              <a:cxnLst/>
              <a:rect l="l" t="t" r="r" b="b"/>
              <a:pathLst>
                <a:path w="912495" h="480059">
                  <a:moveTo>
                    <a:pt x="7930" y="197857"/>
                  </a:moveTo>
                  <a:lnTo>
                    <a:pt x="4187" y="207441"/>
                  </a:lnTo>
                  <a:lnTo>
                    <a:pt x="0" y="239991"/>
                  </a:lnTo>
                  <a:lnTo>
                    <a:pt x="1917" y="255084"/>
                  </a:lnTo>
                  <a:lnTo>
                    <a:pt x="1917" y="241909"/>
                  </a:lnTo>
                  <a:lnTo>
                    <a:pt x="0" y="239991"/>
                  </a:lnTo>
                  <a:lnTo>
                    <a:pt x="7930" y="197857"/>
                  </a:lnTo>
                  <a:close/>
                </a:path>
                <a:path w="912495" h="480059">
                  <a:moveTo>
                    <a:pt x="28414" y="158081"/>
                  </a:moveTo>
                  <a:lnTo>
                    <a:pt x="16381" y="176216"/>
                  </a:lnTo>
                  <a:lnTo>
                    <a:pt x="10288" y="191819"/>
                  </a:lnTo>
                  <a:lnTo>
                    <a:pt x="28414" y="158081"/>
                  </a:lnTo>
                  <a:close/>
                </a:path>
                <a:path w="912495" h="480059">
                  <a:moveTo>
                    <a:pt x="143538" y="65984"/>
                  </a:moveTo>
                  <a:lnTo>
                    <a:pt x="95469" y="93369"/>
                  </a:lnTo>
                  <a:lnTo>
                    <a:pt x="62576" y="118894"/>
                  </a:lnTo>
                  <a:lnTo>
                    <a:pt x="36029" y="146605"/>
                  </a:lnTo>
                  <a:lnTo>
                    <a:pt x="31079" y="154065"/>
                  </a:lnTo>
                  <a:lnTo>
                    <a:pt x="60309" y="121418"/>
                  </a:lnTo>
                  <a:lnTo>
                    <a:pt x="95999" y="94068"/>
                  </a:lnTo>
                  <a:lnTo>
                    <a:pt x="97917" y="92151"/>
                  </a:lnTo>
                  <a:lnTo>
                    <a:pt x="101765" y="90233"/>
                  </a:lnTo>
                  <a:lnTo>
                    <a:pt x="143538" y="65984"/>
                  </a:lnTo>
                  <a:close/>
                </a:path>
                <a:path w="912495" h="480059">
                  <a:moveTo>
                    <a:pt x="193950" y="44397"/>
                  </a:moveTo>
                  <a:lnTo>
                    <a:pt x="178082" y="50026"/>
                  </a:lnTo>
                  <a:lnTo>
                    <a:pt x="155888" y="60279"/>
                  </a:lnTo>
                  <a:lnTo>
                    <a:pt x="193950" y="44397"/>
                  </a:lnTo>
                  <a:close/>
                </a:path>
                <a:path w="912495" h="480059">
                  <a:moveTo>
                    <a:pt x="247663" y="27251"/>
                  </a:moveTo>
                  <a:lnTo>
                    <a:pt x="226695" y="32781"/>
                  </a:lnTo>
                  <a:lnTo>
                    <a:pt x="205872" y="40168"/>
                  </a:lnTo>
                  <a:lnTo>
                    <a:pt x="247663" y="27251"/>
                  </a:lnTo>
                  <a:close/>
                </a:path>
                <a:path w="912495" h="480059">
                  <a:moveTo>
                    <a:pt x="296446" y="15762"/>
                  </a:moveTo>
                  <a:lnTo>
                    <a:pt x="279442" y="18869"/>
                  </a:lnTo>
                  <a:lnTo>
                    <a:pt x="261668" y="23557"/>
                  </a:lnTo>
                  <a:lnTo>
                    <a:pt x="296446" y="15762"/>
                  </a:lnTo>
                  <a:close/>
                </a:path>
                <a:path w="912495" h="480059">
                  <a:moveTo>
                    <a:pt x="350226" y="7022"/>
                  </a:moveTo>
                  <a:lnTo>
                    <a:pt x="335768" y="8577"/>
                  </a:lnTo>
                  <a:lnTo>
                    <a:pt x="322058" y="11082"/>
                  </a:lnTo>
                  <a:lnTo>
                    <a:pt x="350226" y="7022"/>
                  </a:lnTo>
                  <a:close/>
                </a:path>
                <a:path w="912495" h="480059">
                  <a:moveTo>
                    <a:pt x="400089" y="2016"/>
                  </a:moveTo>
                  <a:lnTo>
                    <a:pt x="395120" y="2192"/>
                  </a:lnTo>
                  <a:lnTo>
                    <a:pt x="385367" y="3241"/>
                  </a:lnTo>
                  <a:lnTo>
                    <a:pt x="400089" y="2016"/>
                  </a:lnTo>
                  <a:close/>
                </a:path>
                <a:path w="912495" h="480059">
                  <a:moveTo>
                    <a:pt x="456945" y="0"/>
                  </a:moveTo>
                  <a:lnTo>
                    <a:pt x="402859" y="1917"/>
                  </a:lnTo>
                  <a:lnTo>
                    <a:pt x="510999" y="1917"/>
                  </a:lnTo>
                  <a:lnTo>
                    <a:pt x="456945" y="0"/>
                  </a:lnTo>
                  <a:close/>
                </a:path>
                <a:path w="912495" h="480059">
                  <a:moveTo>
                    <a:pt x="402626" y="478089"/>
                  </a:moveTo>
                  <a:lnTo>
                    <a:pt x="456945" y="479983"/>
                  </a:lnTo>
                  <a:lnTo>
                    <a:pt x="474919" y="479356"/>
                  </a:lnTo>
                  <a:lnTo>
                    <a:pt x="402626" y="478089"/>
                  </a:lnTo>
                  <a:close/>
                </a:path>
                <a:path w="912495" h="480059">
                  <a:moveTo>
                    <a:pt x="363885" y="474518"/>
                  </a:moveTo>
                  <a:lnTo>
                    <a:pt x="395120" y="477828"/>
                  </a:lnTo>
                  <a:lnTo>
                    <a:pt x="400877" y="478028"/>
                  </a:lnTo>
                  <a:lnTo>
                    <a:pt x="363885" y="474518"/>
                  </a:lnTo>
                  <a:close/>
                </a:path>
                <a:path w="912495" h="480059">
                  <a:moveTo>
                    <a:pt x="306902" y="466334"/>
                  </a:moveTo>
                  <a:lnTo>
                    <a:pt x="335768" y="471539"/>
                  </a:lnTo>
                  <a:lnTo>
                    <a:pt x="351951" y="473254"/>
                  </a:lnTo>
                  <a:lnTo>
                    <a:pt x="306902" y="466334"/>
                  </a:lnTo>
                  <a:close/>
                </a:path>
                <a:path w="912495" h="480059">
                  <a:moveTo>
                    <a:pt x="255371" y="455106"/>
                  </a:moveTo>
                  <a:lnTo>
                    <a:pt x="279442" y="461383"/>
                  </a:lnTo>
                  <a:lnTo>
                    <a:pt x="303945" y="465801"/>
                  </a:lnTo>
                  <a:lnTo>
                    <a:pt x="255371" y="455106"/>
                  </a:lnTo>
                  <a:close/>
                </a:path>
                <a:path w="912495" h="480059">
                  <a:moveTo>
                    <a:pt x="38404" y="335991"/>
                  </a:moveTo>
                  <a:lnTo>
                    <a:pt x="37754" y="335991"/>
                  </a:lnTo>
                  <a:lnTo>
                    <a:pt x="62576" y="361941"/>
                  </a:lnTo>
                  <a:lnTo>
                    <a:pt x="95469" y="387429"/>
                  </a:lnTo>
                  <a:lnTo>
                    <a:pt x="134156" y="410384"/>
                  </a:lnTo>
                  <a:lnTo>
                    <a:pt x="178082" y="430539"/>
                  </a:lnTo>
                  <a:lnTo>
                    <a:pt x="226695" y="447628"/>
                  </a:lnTo>
                  <a:lnTo>
                    <a:pt x="255236" y="455071"/>
                  </a:lnTo>
                  <a:lnTo>
                    <a:pt x="205968" y="440323"/>
                  </a:lnTo>
                  <a:lnTo>
                    <a:pt x="158365" y="421392"/>
                  </a:lnTo>
                  <a:lnTo>
                    <a:pt x="113740" y="397936"/>
                  </a:lnTo>
                  <a:lnTo>
                    <a:pt x="73338" y="369590"/>
                  </a:lnTo>
                  <a:lnTo>
                    <a:pt x="38404" y="335991"/>
                  </a:lnTo>
                  <a:close/>
                </a:path>
                <a:path w="912495" h="480059">
                  <a:moveTo>
                    <a:pt x="32639" y="328307"/>
                  </a:moveTo>
                  <a:lnTo>
                    <a:pt x="32146" y="328307"/>
                  </a:lnTo>
                  <a:lnTo>
                    <a:pt x="36029" y="334187"/>
                  </a:lnTo>
                  <a:lnTo>
                    <a:pt x="36487" y="334666"/>
                  </a:lnTo>
                  <a:lnTo>
                    <a:pt x="36487" y="332143"/>
                  </a:lnTo>
                  <a:lnTo>
                    <a:pt x="32639" y="328307"/>
                  </a:lnTo>
                  <a:close/>
                </a:path>
                <a:path w="912495" h="480059">
                  <a:moveTo>
                    <a:pt x="28803" y="322541"/>
                  </a:moveTo>
                  <a:lnTo>
                    <a:pt x="28339" y="322541"/>
                  </a:lnTo>
                  <a:lnTo>
                    <a:pt x="30721" y="326149"/>
                  </a:lnTo>
                  <a:lnTo>
                    <a:pt x="30721" y="324472"/>
                  </a:lnTo>
                  <a:lnTo>
                    <a:pt x="28803" y="322541"/>
                  </a:lnTo>
                  <a:close/>
                </a:path>
                <a:path w="912495" h="480059">
                  <a:moveTo>
                    <a:pt x="24968" y="316788"/>
                  </a:moveTo>
                  <a:lnTo>
                    <a:pt x="24540" y="316788"/>
                  </a:lnTo>
                  <a:lnTo>
                    <a:pt x="26886" y="320340"/>
                  </a:lnTo>
                  <a:lnTo>
                    <a:pt x="26886" y="318706"/>
                  </a:lnTo>
                  <a:lnTo>
                    <a:pt x="24968" y="316788"/>
                  </a:lnTo>
                  <a:close/>
                </a:path>
                <a:path w="912495" h="480059">
                  <a:moveTo>
                    <a:pt x="23037" y="312940"/>
                  </a:moveTo>
                  <a:lnTo>
                    <a:pt x="21999" y="312940"/>
                  </a:lnTo>
                  <a:lnTo>
                    <a:pt x="23037" y="314512"/>
                  </a:lnTo>
                  <a:lnTo>
                    <a:pt x="23037" y="312940"/>
                  </a:lnTo>
                  <a:close/>
                </a:path>
                <a:path w="912495" h="480059">
                  <a:moveTo>
                    <a:pt x="19202" y="307187"/>
                  </a:moveTo>
                  <a:lnTo>
                    <a:pt x="18200" y="307187"/>
                  </a:lnTo>
                  <a:lnTo>
                    <a:pt x="21120" y="311608"/>
                  </a:lnTo>
                  <a:lnTo>
                    <a:pt x="21120" y="309105"/>
                  </a:lnTo>
                  <a:lnTo>
                    <a:pt x="19202" y="307187"/>
                  </a:lnTo>
                  <a:close/>
                </a:path>
                <a:path w="912495" h="480059">
                  <a:moveTo>
                    <a:pt x="17284" y="303352"/>
                  </a:moveTo>
                  <a:lnTo>
                    <a:pt x="15963" y="303352"/>
                  </a:lnTo>
                  <a:lnTo>
                    <a:pt x="16381" y="304432"/>
                  </a:lnTo>
                  <a:lnTo>
                    <a:pt x="17284" y="305800"/>
                  </a:lnTo>
                  <a:lnTo>
                    <a:pt x="17284" y="303352"/>
                  </a:lnTo>
                  <a:close/>
                </a:path>
                <a:path w="912495" h="480059">
                  <a:moveTo>
                    <a:pt x="15367" y="299504"/>
                  </a:moveTo>
                  <a:lnTo>
                    <a:pt x="14473" y="299504"/>
                  </a:lnTo>
                  <a:lnTo>
                    <a:pt x="15367" y="301812"/>
                  </a:lnTo>
                  <a:lnTo>
                    <a:pt x="15367" y="299504"/>
                  </a:lnTo>
                  <a:close/>
                </a:path>
                <a:path w="912495" h="480059">
                  <a:moveTo>
                    <a:pt x="13449" y="293751"/>
                  </a:moveTo>
                  <a:lnTo>
                    <a:pt x="12245" y="293751"/>
                  </a:lnTo>
                  <a:lnTo>
                    <a:pt x="13449" y="296860"/>
                  </a:lnTo>
                  <a:lnTo>
                    <a:pt x="13449" y="293751"/>
                  </a:lnTo>
                  <a:close/>
                </a:path>
                <a:path w="912495" h="480059">
                  <a:moveTo>
                    <a:pt x="11519" y="289902"/>
                  </a:moveTo>
                  <a:lnTo>
                    <a:pt x="10754" y="289902"/>
                  </a:lnTo>
                  <a:lnTo>
                    <a:pt x="11519" y="291876"/>
                  </a:lnTo>
                  <a:lnTo>
                    <a:pt x="11519" y="289902"/>
                  </a:lnTo>
                  <a:close/>
                </a:path>
                <a:path w="912495" h="480059">
                  <a:moveTo>
                    <a:pt x="9601" y="284149"/>
                  </a:moveTo>
                  <a:lnTo>
                    <a:pt x="8526" y="284149"/>
                  </a:lnTo>
                  <a:lnTo>
                    <a:pt x="9601" y="286924"/>
                  </a:lnTo>
                  <a:lnTo>
                    <a:pt x="9601" y="284149"/>
                  </a:lnTo>
                  <a:close/>
                </a:path>
                <a:path w="912495" h="480059">
                  <a:moveTo>
                    <a:pt x="7683" y="278384"/>
                  </a:moveTo>
                  <a:lnTo>
                    <a:pt x="6293" y="278384"/>
                  </a:lnTo>
                  <a:lnTo>
                    <a:pt x="7683" y="281972"/>
                  </a:lnTo>
                  <a:lnTo>
                    <a:pt x="7683" y="278384"/>
                  </a:lnTo>
                  <a:close/>
                </a:path>
                <a:path w="912495" h="480059">
                  <a:moveTo>
                    <a:pt x="5765" y="270713"/>
                  </a:moveTo>
                  <a:lnTo>
                    <a:pt x="3904" y="270713"/>
                  </a:lnTo>
                  <a:lnTo>
                    <a:pt x="4187" y="272945"/>
                  </a:lnTo>
                  <a:lnTo>
                    <a:pt x="5765" y="277020"/>
                  </a:lnTo>
                  <a:lnTo>
                    <a:pt x="5765" y="270713"/>
                  </a:lnTo>
                  <a:close/>
                </a:path>
                <a:path w="912495" h="480059">
                  <a:moveTo>
                    <a:pt x="3848" y="263029"/>
                  </a:moveTo>
                  <a:lnTo>
                    <a:pt x="2927" y="263029"/>
                  </a:lnTo>
                  <a:lnTo>
                    <a:pt x="3848" y="270274"/>
                  </a:lnTo>
                  <a:lnTo>
                    <a:pt x="3848" y="263029"/>
                  </a:lnTo>
                  <a:close/>
                </a:path>
                <a:path w="912495" h="480059">
                  <a:moveTo>
                    <a:pt x="513830" y="2018"/>
                  </a:moveTo>
                  <a:lnTo>
                    <a:pt x="528253" y="3218"/>
                  </a:lnTo>
                  <a:lnTo>
                    <a:pt x="518733" y="2192"/>
                  </a:lnTo>
                  <a:lnTo>
                    <a:pt x="513830" y="2018"/>
                  </a:lnTo>
                  <a:close/>
                </a:path>
                <a:path w="912495" h="480059">
                  <a:moveTo>
                    <a:pt x="550261" y="5590"/>
                  </a:moveTo>
                  <a:lnTo>
                    <a:pt x="580231" y="9194"/>
                  </a:lnTo>
                  <a:lnTo>
                    <a:pt x="619495" y="16184"/>
                  </a:lnTo>
                  <a:lnTo>
                    <a:pt x="577981" y="8577"/>
                  </a:lnTo>
                  <a:lnTo>
                    <a:pt x="550261" y="5590"/>
                  </a:lnTo>
                  <a:close/>
                </a:path>
                <a:path w="912495" h="480059">
                  <a:moveTo>
                    <a:pt x="626888" y="17538"/>
                  </a:moveTo>
                  <a:lnTo>
                    <a:pt x="655596" y="24547"/>
                  </a:lnTo>
                  <a:lnTo>
                    <a:pt x="634150" y="18869"/>
                  </a:lnTo>
                  <a:lnTo>
                    <a:pt x="626888" y="17538"/>
                  </a:lnTo>
                  <a:close/>
                </a:path>
                <a:path w="912495" h="480059">
                  <a:moveTo>
                    <a:pt x="678950" y="30730"/>
                  </a:moveTo>
                  <a:lnTo>
                    <a:pt x="700162" y="37579"/>
                  </a:lnTo>
                  <a:lnTo>
                    <a:pt x="686698" y="32781"/>
                  </a:lnTo>
                  <a:lnTo>
                    <a:pt x="678950" y="30730"/>
                  </a:lnTo>
                  <a:close/>
                </a:path>
                <a:path w="912495" h="480059">
                  <a:moveTo>
                    <a:pt x="728497" y="47677"/>
                  </a:moveTo>
                  <a:lnTo>
                    <a:pt x="744704" y="54493"/>
                  </a:lnTo>
                  <a:lnTo>
                    <a:pt x="735087" y="50026"/>
                  </a:lnTo>
                  <a:lnTo>
                    <a:pt x="728497" y="47677"/>
                  </a:lnTo>
                  <a:close/>
                </a:path>
                <a:path w="912495" h="480059">
                  <a:moveTo>
                    <a:pt x="772895" y="67586"/>
                  </a:moveTo>
                  <a:lnTo>
                    <a:pt x="787900" y="75788"/>
                  </a:lnTo>
                  <a:lnTo>
                    <a:pt x="778776" y="70318"/>
                  </a:lnTo>
                  <a:lnTo>
                    <a:pt x="772895" y="67586"/>
                  </a:lnTo>
                  <a:close/>
                </a:path>
                <a:path w="912495" h="480059">
                  <a:moveTo>
                    <a:pt x="812157" y="90330"/>
                  </a:moveTo>
                  <a:lnTo>
                    <a:pt x="826668" y="100747"/>
                  </a:lnTo>
                  <a:lnTo>
                    <a:pt x="817225" y="93369"/>
                  </a:lnTo>
                  <a:lnTo>
                    <a:pt x="812157" y="90330"/>
                  </a:lnTo>
                  <a:close/>
                </a:path>
                <a:path w="912495" h="480059">
                  <a:moveTo>
                    <a:pt x="847923" y="117354"/>
                  </a:moveTo>
                  <a:lnTo>
                    <a:pt x="854144" y="123363"/>
                  </a:lnTo>
                  <a:lnTo>
                    <a:pt x="849895" y="118894"/>
                  </a:lnTo>
                  <a:lnTo>
                    <a:pt x="847923" y="117354"/>
                  </a:lnTo>
                  <a:close/>
                </a:path>
                <a:path w="912495" h="480059">
                  <a:moveTo>
                    <a:pt x="875500" y="145822"/>
                  </a:moveTo>
                  <a:lnTo>
                    <a:pt x="875500" y="147828"/>
                  </a:lnTo>
                  <a:lnTo>
                    <a:pt x="877049" y="147828"/>
                  </a:lnTo>
                  <a:lnTo>
                    <a:pt x="876244" y="146605"/>
                  </a:lnTo>
                  <a:lnTo>
                    <a:pt x="875500" y="145822"/>
                  </a:lnTo>
                  <a:close/>
                </a:path>
                <a:path w="912495" h="480059">
                  <a:moveTo>
                    <a:pt x="883170" y="157128"/>
                  </a:moveTo>
                  <a:lnTo>
                    <a:pt x="883170" y="157429"/>
                  </a:lnTo>
                  <a:lnTo>
                    <a:pt x="883368" y="157429"/>
                  </a:lnTo>
                  <a:lnTo>
                    <a:pt x="883170" y="157128"/>
                  </a:lnTo>
                  <a:close/>
                </a:path>
                <a:path w="912495" h="480059">
                  <a:moveTo>
                    <a:pt x="887018" y="162975"/>
                  </a:moveTo>
                  <a:lnTo>
                    <a:pt x="887018" y="163195"/>
                  </a:lnTo>
                  <a:lnTo>
                    <a:pt x="887163" y="163195"/>
                  </a:lnTo>
                  <a:lnTo>
                    <a:pt x="887018" y="162975"/>
                  </a:lnTo>
                  <a:close/>
                </a:path>
                <a:path w="912495" h="480059">
                  <a:moveTo>
                    <a:pt x="890854" y="168802"/>
                  </a:moveTo>
                  <a:lnTo>
                    <a:pt x="890854" y="168948"/>
                  </a:lnTo>
                  <a:lnTo>
                    <a:pt x="890854" y="168802"/>
                  </a:lnTo>
                  <a:close/>
                </a:path>
                <a:path w="912495" h="480059">
                  <a:moveTo>
                    <a:pt x="892772" y="171716"/>
                  </a:moveTo>
                  <a:lnTo>
                    <a:pt x="892772" y="172796"/>
                  </a:lnTo>
                  <a:lnTo>
                    <a:pt x="893483" y="172796"/>
                  </a:lnTo>
                  <a:lnTo>
                    <a:pt x="892772" y="171716"/>
                  </a:lnTo>
                  <a:close/>
                </a:path>
                <a:path w="912495" h="480059">
                  <a:moveTo>
                    <a:pt x="896620" y="178504"/>
                  </a:moveTo>
                  <a:close/>
                </a:path>
                <a:path w="912495" h="480059">
                  <a:moveTo>
                    <a:pt x="906221" y="203301"/>
                  </a:moveTo>
                  <a:lnTo>
                    <a:pt x="906221" y="203504"/>
                  </a:lnTo>
                  <a:lnTo>
                    <a:pt x="906221" y="203301"/>
                  </a:lnTo>
                  <a:close/>
                </a:path>
                <a:path w="912495" h="480059">
                  <a:moveTo>
                    <a:pt x="908139" y="209909"/>
                  </a:moveTo>
                  <a:lnTo>
                    <a:pt x="908139" y="211188"/>
                  </a:lnTo>
                  <a:lnTo>
                    <a:pt x="908302" y="211188"/>
                  </a:lnTo>
                  <a:lnTo>
                    <a:pt x="908139" y="209909"/>
                  </a:lnTo>
                  <a:close/>
                </a:path>
                <a:path w="912495" h="480059">
                  <a:moveTo>
                    <a:pt x="911290" y="234626"/>
                  </a:moveTo>
                  <a:lnTo>
                    <a:pt x="910574" y="251106"/>
                  </a:lnTo>
                  <a:lnTo>
                    <a:pt x="911974" y="239991"/>
                  </a:lnTo>
                  <a:lnTo>
                    <a:pt x="911290" y="234626"/>
                  </a:lnTo>
                  <a:close/>
                </a:path>
                <a:path w="912495" h="480059">
                  <a:moveTo>
                    <a:pt x="908507" y="267522"/>
                  </a:moveTo>
                  <a:lnTo>
                    <a:pt x="896153" y="303341"/>
                  </a:lnTo>
                  <a:lnTo>
                    <a:pt x="907824" y="272945"/>
                  </a:lnTo>
                  <a:lnTo>
                    <a:pt x="908507" y="267522"/>
                  </a:lnTo>
                  <a:close/>
                </a:path>
                <a:path w="912495" h="480059">
                  <a:moveTo>
                    <a:pt x="896028" y="303666"/>
                  </a:moveTo>
                  <a:lnTo>
                    <a:pt x="873612" y="336959"/>
                  </a:lnTo>
                  <a:lnTo>
                    <a:pt x="876244" y="334187"/>
                  </a:lnTo>
                  <a:lnTo>
                    <a:pt x="895734" y="304432"/>
                  </a:lnTo>
                  <a:lnTo>
                    <a:pt x="896028" y="303666"/>
                  </a:lnTo>
                  <a:close/>
                </a:path>
                <a:path w="912495" h="480059">
                  <a:moveTo>
                    <a:pt x="863504" y="347606"/>
                  </a:moveTo>
                  <a:lnTo>
                    <a:pt x="843396" y="367011"/>
                  </a:lnTo>
                  <a:lnTo>
                    <a:pt x="849895" y="361941"/>
                  </a:lnTo>
                  <a:lnTo>
                    <a:pt x="863504" y="347606"/>
                  </a:lnTo>
                  <a:close/>
                </a:path>
                <a:path w="912495" h="480059">
                  <a:moveTo>
                    <a:pt x="831124" y="376585"/>
                  </a:moveTo>
                  <a:lnTo>
                    <a:pt x="804382" y="395097"/>
                  </a:lnTo>
                  <a:lnTo>
                    <a:pt x="817225" y="387429"/>
                  </a:lnTo>
                  <a:lnTo>
                    <a:pt x="831124" y="376585"/>
                  </a:lnTo>
                  <a:close/>
                </a:path>
                <a:path w="912495" h="480059">
                  <a:moveTo>
                    <a:pt x="795667" y="400300"/>
                  </a:moveTo>
                  <a:lnTo>
                    <a:pt x="757803" y="420060"/>
                  </a:lnTo>
                  <a:lnTo>
                    <a:pt x="778776" y="410384"/>
                  </a:lnTo>
                  <a:lnTo>
                    <a:pt x="795667" y="400300"/>
                  </a:lnTo>
                  <a:close/>
                </a:path>
                <a:path w="912495" h="480059">
                  <a:moveTo>
                    <a:pt x="756259" y="420772"/>
                  </a:moveTo>
                  <a:lnTo>
                    <a:pt x="710819" y="439082"/>
                  </a:lnTo>
                  <a:lnTo>
                    <a:pt x="666808" y="452834"/>
                  </a:lnTo>
                  <a:lnTo>
                    <a:pt x="686698" y="447628"/>
                  </a:lnTo>
                  <a:lnTo>
                    <a:pt x="735087" y="430539"/>
                  </a:lnTo>
                  <a:lnTo>
                    <a:pt x="756259" y="420772"/>
                  </a:lnTo>
                  <a:close/>
                </a:path>
                <a:path w="912495" h="480059">
                  <a:moveTo>
                    <a:pt x="657138" y="455366"/>
                  </a:moveTo>
                  <a:lnTo>
                    <a:pt x="624536" y="463122"/>
                  </a:lnTo>
                  <a:lnTo>
                    <a:pt x="634150" y="461383"/>
                  </a:lnTo>
                  <a:lnTo>
                    <a:pt x="657138" y="455366"/>
                  </a:lnTo>
                  <a:close/>
                </a:path>
                <a:path w="912495" h="480059">
                  <a:moveTo>
                    <a:pt x="532011" y="476418"/>
                  </a:moveTo>
                  <a:lnTo>
                    <a:pt x="510705" y="478066"/>
                  </a:lnTo>
                  <a:lnTo>
                    <a:pt x="518733" y="477828"/>
                  </a:lnTo>
                  <a:lnTo>
                    <a:pt x="532011" y="476418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82324" y="6575297"/>
              <a:ext cx="922019" cy="489584"/>
            </a:xfrm>
            <a:custGeom>
              <a:avLst/>
              <a:gdLst/>
              <a:ahLst/>
              <a:cxnLst/>
              <a:rect l="l" t="t" r="r" b="b"/>
              <a:pathLst>
                <a:path w="922020" h="489584">
                  <a:moveTo>
                    <a:pt x="460781" y="0"/>
                  </a:moveTo>
                  <a:lnTo>
                    <a:pt x="414705" y="1917"/>
                  </a:lnTo>
                  <a:lnTo>
                    <a:pt x="372781" y="5120"/>
                  </a:lnTo>
                  <a:lnTo>
                    <a:pt x="326607" y="11390"/>
                  </a:lnTo>
                  <a:lnTo>
                    <a:pt x="277862" y="21022"/>
                  </a:lnTo>
                  <a:lnTo>
                    <a:pt x="228226" y="34311"/>
                  </a:lnTo>
                  <a:lnTo>
                    <a:pt x="179379" y="51552"/>
                  </a:lnTo>
                  <a:lnTo>
                    <a:pt x="133001" y="73039"/>
                  </a:lnTo>
                  <a:lnTo>
                    <a:pt x="90770" y="99068"/>
                  </a:lnTo>
                  <a:lnTo>
                    <a:pt x="54368" y="129933"/>
                  </a:lnTo>
                  <a:lnTo>
                    <a:pt x="25473" y="165930"/>
                  </a:lnTo>
                  <a:lnTo>
                    <a:pt x="5765" y="207352"/>
                  </a:lnTo>
                  <a:lnTo>
                    <a:pt x="1917" y="232308"/>
                  </a:lnTo>
                  <a:lnTo>
                    <a:pt x="0" y="243827"/>
                  </a:lnTo>
                  <a:lnTo>
                    <a:pt x="5765" y="282232"/>
                  </a:lnTo>
                  <a:lnTo>
                    <a:pt x="30879" y="331645"/>
                  </a:lnTo>
                  <a:lnTo>
                    <a:pt x="59868" y="364878"/>
                  </a:lnTo>
                  <a:lnTo>
                    <a:pt x="95355" y="393662"/>
                  </a:lnTo>
                  <a:lnTo>
                    <a:pt x="136126" y="418210"/>
                  </a:lnTo>
                  <a:lnTo>
                    <a:pt x="180967" y="438734"/>
                  </a:lnTo>
                  <a:lnTo>
                    <a:pt x="228665" y="455448"/>
                  </a:lnTo>
                  <a:lnTo>
                    <a:pt x="278005" y="468566"/>
                  </a:lnTo>
                  <a:lnTo>
                    <a:pt x="327774" y="478299"/>
                  </a:lnTo>
                  <a:lnTo>
                    <a:pt x="376759" y="484862"/>
                  </a:lnTo>
                  <a:lnTo>
                    <a:pt x="423746" y="488466"/>
                  </a:lnTo>
                  <a:lnTo>
                    <a:pt x="467520" y="489326"/>
                  </a:lnTo>
                  <a:lnTo>
                    <a:pt x="506869" y="487654"/>
                  </a:lnTo>
                  <a:lnTo>
                    <a:pt x="552944" y="483819"/>
                  </a:lnTo>
                  <a:lnTo>
                    <a:pt x="514540" y="483819"/>
                  </a:lnTo>
                  <a:lnTo>
                    <a:pt x="405104" y="481901"/>
                  </a:lnTo>
                  <a:lnTo>
                    <a:pt x="358035" y="477435"/>
                  </a:lnTo>
                  <a:lnTo>
                    <a:pt x="308966" y="469898"/>
                  </a:lnTo>
                  <a:lnTo>
                    <a:pt x="259140" y="458927"/>
                  </a:lnTo>
                  <a:lnTo>
                    <a:pt x="209803" y="444158"/>
                  </a:lnTo>
                  <a:lnTo>
                    <a:pt x="162200" y="425228"/>
                  </a:lnTo>
                  <a:lnTo>
                    <a:pt x="117575" y="401771"/>
                  </a:lnTo>
                  <a:lnTo>
                    <a:pt x="77173" y="373426"/>
                  </a:lnTo>
                  <a:lnTo>
                    <a:pt x="42240" y="339826"/>
                  </a:lnTo>
                  <a:lnTo>
                    <a:pt x="40322" y="339826"/>
                  </a:lnTo>
                  <a:lnTo>
                    <a:pt x="40322" y="335978"/>
                  </a:lnTo>
                  <a:lnTo>
                    <a:pt x="36474" y="332143"/>
                  </a:lnTo>
                  <a:lnTo>
                    <a:pt x="34556" y="332143"/>
                  </a:lnTo>
                  <a:lnTo>
                    <a:pt x="34556" y="328307"/>
                  </a:lnTo>
                  <a:lnTo>
                    <a:pt x="32638" y="326377"/>
                  </a:lnTo>
                  <a:lnTo>
                    <a:pt x="30721" y="326377"/>
                  </a:lnTo>
                  <a:lnTo>
                    <a:pt x="30721" y="322541"/>
                  </a:lnTo>
                  <a:lnTo>
                    <a:pt x="28803" y="320624"/>
                  </a:lnTo>
                  <a:lnTo>
                    <a:pt x="26873" y="320624"/>
                  </a:lnTo>
                  <a:lnTo>
                    <a:pt x="26873" y="316776"/>
                  </a:lnTo>
                  <a:lnTo>
                    <a:pt x="24955" y="316776"/>
                  </a:lnTo>
                  <a:lnTo>
                    <a:pt x="24955" y="312940"/>
                  </a:lnTo>
                  <a:lnTo>
                    <a:pt x="23037" y="311023"/>
                  </a:lnTo>
                  <a:lnTo>
                    <a:pt x="21119" y="311023"/>
                  </a:lnTo>
                  <a:lnTo>
                    <a:pt x="21119" y="307187"/>
                  </a:lnTo>
                  <a:lnTo>
                    <a:pt x="19202" y="307187"/>
                  </a:lnTo>
                  <a:lnTo>
                    <a:pt x="19202" y="303339"/>
                  </a:lnTo>
                  <a:lnTo>
                    <a:pt x="17284" y="303339"/>
                  </a:lnTo>
                  <a:lnTo>
                    <a:pt x="17284" y="297586"/>
                  </a:lnTo>
                  <a:lnTo>
                    <a:pt x="15354" y="297586"/>
                  </a:lnTo>
                  <a:lnTo>
                    <a:pt x="15354" y="293738"/>
                  </a:lnTo>
                  <a:lnTo>
                    <a:pt x="13436" y="293738"/>
                  </a:lnTo>
                  <a:lnTo>
                    <a:pt x="13436" y="287985"/>
                  </a:lnTo>
                  <a:lnTo>
                    <a:pt x="11518" y="287985"/>
                  </a:lnTo>
                  <a:lnTo>
                    <a:pt x="11518" y="282219"/>
                  </a:lnTo>
                  <a:lnTo>
                    <a:pt x="9601" y="282219"/>
                  </a:lnTo>
                  <a:lnTo>
                    <a:pt x="9601" y="274548"/>
                  </a:lnTo>
                  <a:lnTo>
                    <a:pt x="7683" y="274548"/>
                  </a:lnTo>
                  <a:lnTo>
                    <a:pt x="7683" y="266865"/>
                  </a:lnTo>
                  <a:lnTo>
                    <a:pt x="5752" y="266865"/>
                  </a:lnTo>
                  <a:lnTo>
                    <a:pt x="5752" y="245745"/>
                  </a:lnTo>
                  <a:lnTo>
                    <a:pt x="12243" y="199154"/>
                  </a:lnTo>
                  <a:lnTo>
                    <a:pt x="33646" y="159316"/>
                  </a:lnTo>
                  <a:lnTo>
                    <a:pt x="64144" y="125253"/>
                  </a:lnTo>
                  <a:lnTo>
                    <a:pt x="99834" y="97904"/>
                  </a:lnTo>
                  <a:lnTo>
                    <a:pt x="101752" y="95986"/>
                  </a:lnTo>
                  <a:lnTo>
                    <a:pt x="105600" y="94068"/>
                  </a:lnTo>
                  <a:lnTo>
                    <a:pt x="150754" y="67856"/>
                  </a:lnTo>
                  <a:lnTo>
                    <a:pt x="202817" y="46133"/>
                  </a:lnTo>
                  <a:lnTo>
                    <a:pt x="258029" y="29067"/>
                  </a:lnTo>
                  <a:lnTo>
                    <a:pt x="312631" y="16829"/>
                  </a:lnTo>
                  <a:lnTo>
                    <a:pt x="362864" y="9588"/>
                  </a:lnTo>
                  <a:lnTo>
                    <a:pt x="405104" y="5753"/>
                  </a:lnTo>
                  <a:lnTo>
                    <a:pt x="555210" y="5753"/>
                  </a:lnTo>
                  <a:lnTo>
                    <a:pt x="548310" y="4824"/>
                  </a:lnTo>
                  <a:lnTo>
                    <a:pt x="506869" y="1917"/>
                  </a:lnTo>
                  <a:lnTo>
                    <a:pt x="460781" y="0"/>
                  </a:lnTo>
                  <a:close/>
                </a:path>
                <a:path w="922020" h="489584">
                  <a:moveTo>
                    <a:pt x="555210" y="5753"/>
                  </a:moveTo>
                  <a:lnTo>
                    <a:pt x="516458" y="5753"/>
                  </a:lnTo>
                  <a:lnTo>
                    <a:pt x="539508" y="7670"/>
                  </a:lnTo>
                  <a:lnTo>
                    <a:pt x="584066" y="13030"/>
                  </a:lnTo>
                  <a:lnTo>
                    <a:pt x="630139" y="21231"/>
                  </a:lnTo>
                  <a:lnTo>
                    <a:pt x="676673" y="32592"/>
                  </a:lnTo>
                  <a:lnTo>
                    <a:pt x="722613" y="47426"/>
                  </a:lnTo>
                  <a:lnTo>
                    <a:pt x="766904" y="66051"/>
                  </a:lnTo>
                  <a:lnTo>
                    <a:pt x="808492" y="88782"/>
                  </a:lnTo>
                  <a:lnTo>
                    <a:pt x="846320" y="115936"/>
                  </a:lnTo>
                  <a:lnTo>
                    <a:pt x="879335" y="147828"/>
                  </a:lnTo>
                  <a:lnTo>
                    <a:pt x="879335" y="151663"/>
                  </a:lnTo>
                  <a:lnTo>
                    <a:pt x="881252" y="151663"/>
                  </a:lnTo>
                  <a:lnTo>
                    <a:pt x="887005" y="157429"/>
                  </a:lnTo>
                  <a:lnTo>
                    <a:pt x="887005" y="161264"/>
                  </a:lnTo>
                  <a:lnTo>
                    <a:pt x="888936" y="161264"/>
                  </a:lnTo>
                  <a:lnTo>
                    <a:pt x="890854" y="163182"/>
                  </a:lnTo>
                  <a:lnTo>
                    <a:pt x="890854" y="167030"/>
                  </a:lnTo>
                  <a:lnTo>
                    <a:pt x="892771" y="167030"/>
                  </a:lnTo>
                  <a:lnTo>
                    <a:pt x="894689" y="168948"/>
                  </a:lnTo>
                  <a:lnTo>
                    <a:pt x="894689" y="172783"/>
                  </a:lnTo>
                  <a:lnTo>
                    <a:pt x="896607" y="172783"/>
                  </a:lnTo>
                  <a:lnTo>
                    <a:pt x="896607" y="176631"/>
                  </a:lnTo>
                  <a:lnTo>
                    <a:pt x="898537" y="176631"/>
                  </a:lnTo>
                  <a:lnTo>
                    <a:pt x="900455" y="178549"/>
                  </a:lnTo>
                  <a:lnTo>
                    <a:pt x="900455" y="182384"/>
                  </a:lnTo>
                  <a:lnTo>
                    <a:pt x="902372" y="182384"/>
                  </a:lnTo>
                  <a:lnTo>
                    <a:pt x="902372" y="186232"/>
                  </a:lnTo>
                  <a:lnTo>
                    <a:pt x="904290" y="186232"/>
                  </a:lnTo>
                  <a:lnTo>
                    <a:pt x="904290" y="191985"/>
                  </a:lnTo>
                  <a:lnTo>
                    <a:pt x="906208" y="191985"/>
                  </a:lnTo>
                  <a:lnTo>
                    <a:pt x="906208" y="195821"/>
                  </a:lnTo>
                  <a:lnTo>
                    <a:pt x="908126" y="195821"/>
                  </a:lnTo>
                  <a:lnTo>
                    <a:pt x="908126" y="201587"/>
                  </a:lnTo>
                  <a:lnTo>
                    <a:pt x="910056" y="201587"/>
                  </a:lnTo>
                  <a:lnTo>
                    <a:pt x="910056" y="207340"/>
                  </a:lnTo>
                  <a:lnTo>
                    <a:pt x="911974" y="207340"/>
                  </a:lnTo>
                  <a:lnTo>
                    <a:pt x="911974" y="215023"/>
                  </a:lnTo>
                  <a:lnTo>
                    <a:pt x="913891" y="215023"/>
                  </a:lnTo>
                  <a:lnTo>
                    <a:pt x="913891" y="222707"/>
                  </a:lnTo>
                  <a:lnTo>
                    <a:pt x="915809" y="222707"/>
                  </a:lnTo>
                  <a:lnTo>
                    <a:pt x="913891" y="266865"/>
                  </a:lnTo>
                  <a:lnTo>
                    <a:pt x="899889" y="307462"/>
                  </a:lnTo>
                  <a:lnTo>
                    <a:pt x="875732" y="343342"/>
                  </a:lnTo>
                  <a:lnTo>
                    <a:pt x="843275" y="374665"/>
                  </a:lnTo>
                  <a:lnTo>
                    <a:pt x="804372" y="401594"/>
                  </a:lnTo>
                  <a:lnTo>
                    <a:pt x="760880" y="424291"/>
                  </a:lnTo>
                  <a:lnTo>
                    <a:pt x="714654" y="442918"/>
                  </a:lnTo>
                  <a:lnTo>
                    <a:pt x="667548" y="457637"/>
                  </a:lnTo>
                  <a:lnTo>
                    <a:pt x="621418" y="468611"/>
                  </a:lnTo>
                  <a:lnTo>
                    <a:pt x="578120" y="476001"/>
                  </a:lnTo>
                  <a:lnTo>
                    <a:pt x="539508" y="479971"/>
                  </a:lnTo>
                  <a:lnTo>
                    <a:pt x="514540" y="481901"/>
                  </a:lnTo>
                  <a:lnTo>
                    <a:pt x="514540" y="483819"/>
                  </a:lnTo>
                  <a:lnTo>
                    <a:pt x="552944" y="483819"/>
                  </a:lnTo>
                  <a:lnTo>
                    <a:pt x="597103" y="478066"/>
                  </a:lnTo>
                  <a:lnTo>
                    <a:pt x="638038" y="469761"/>
                  </a:lnTo>
                  <a:lnTo>
                    <a:pt x="682401" y="458193"/>
                  </a:lnTo>
                  <a:lnTo>
                    <a:pt x="728178" y="443020"/>
                  </a:lnTo>
                  <a:lnTo>
                    <a:pt x="773353" y="423904"/>
                  </a:lnTo>
                  <a:lnTo>
                    <a:pt x="815910" y="400504"/>
                  </a:lnTo>
                  <a:lnTo>
                    <a:pt x="853835" y="372480"/>
                  </a:lnTo>
                  <a:lnTo>
                    <a:pt x="885111" y="339492"/>
                  </a:lnTo>
                  <a:lnTo>
                    <a:pt x="907724" y="301200"/>
                  </a:lnTo>
                  <a:lnTo>
                    <a:pt x="919657" y="257263"/>
                  </a:lnTo>
                  <a:lnTo>
                    <a:pt x="921575" y="243827"/>
                  </a:lnTo>
                  <a:lnTo>
                    <a:pt x="919657" y="232308"/>
                  </a:lnTo>
                  <a:lnTo>
                    <a:pt x="917727" y="218871"/>
                  </a:lnTo>
                  <a:lnTo>
                    <a:pt x="896362" y="166305"/>
                  </a:lnTo>
                  <a:lnTo>
                    <a:pt x="867504" y="130451"/>
                  </a:lnTo>
                  <a:lnTo>
                    <a:pt x="830978" y="99552"/>
                  </a:lnTo>
                  <a:lnTo>
                    <a:pt x="788525" y="73368"/>
                  </a:lnTo>
                  <a:lnTo>
                    <a:pt x="741886" y="51662"/>
                  </a:lnTo>
                  <a:lnTo>
                    <a:pt x="692803" y="34192"/>
                  </a:lnTo>
                  <a:lnTo>
                    <a:pt x="643019" y="20722"/>
                  </a:lnTo>
                  <a:lnTo>
                    <a:pt x="594274" y="11012"/>
                  </a:lnTo>
                  <a:lnTo>
                    <a:pt x="555210" y="57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86159" y="6579133"/>
              <a:ext cx="912494" cy="480059"/>
            </a:xfrm>
            <a:custGeom>
              <a:avLst/>
              <a:gdLst/>
              <a:ahLst/>
              <a:cxnLst/>
              <a:rect l="l" t="t" r="r" b="b"/>
              <a:pathLst>
                <a:path w="912495" h="480059">
                  <a:moveTo>
                    <a:pt x="456945" y="0"/>
                  </a:moveTo>
                  <a:lnTo>
                    <a:pt x="395120" y="2192"/>
                  </a:lnTo>
                  <a:lnTo>
                    <a:pt x="335768" y="8577"/>
                  </a:lnTo>
                  <a:lnTo>
                    <a:pt x="279442" y="18869"/>
                  </a:lnTo>
                  <a:lnTo>
                    <a:pt x="226695" y="32781"/>
                  </a:lnTo>
                  <a:lnTo>
                    <a:pt x="178082" y="50026"/>
                  </a:lnTo>
                  <a:lnTo>
                    <a:pt x="134156" y="70318"/>
                  </a:lnTo>
                  <a:lnTo>
                    <a:pt x="95469" y="93369"/>
                  </a:lnTo>
                  <a:lnTo>
                    <a:pt x="62576" y="118894"/>
                  </a:lnTo>
                  <a:lnTo>
                    <a:pt x="36029" y="146605"/>
                  </a:lnTo>
                  <a:lnTo>
                    <a:pt x="4187" y="207441"/>
                  </a:lnTo>
                  <a:lnTo>
                    <a:pt x="0" y="239991"/>
                  </a:lnTo>
                  <a:lnTo>
                    <a:pt x="4187" y="272945"/>
                  </a:lnTo>
                  <a:lnTo>
                    <a:pt x="36029" y="334187"/>
                  </a:lnTo>
                  <a:lnTo>
                    <a:pt x="62576" y="361941"/>
                  </a:lnTo>
                  <a:lnTo>
                    <a:pt x="95469" y="387429"/>
                  </a:lnTo>
                  <a:lnTo>
                    <a:pt x="134156" y="410384"/>
                  </a:lnTo>
                  <a:lnTo>
                    <a:pt x="178082" y="430539"/>
                  </a:lnTo>
                  <a:lnTo>
                    <a:pt x="226695" y="447628"/>
                  </a:lnTo>
                  <a:lnTo>
                    <a:pt x="279442" y="461383"/>
                  </a:lnTo>
                  <a:lnTo>
                    <a:pt x="335768" y="471539"/>
                  </a:lnTo>
                  <a:lnTo>
                    <a:pt x="395120" y="477828"/>
                  </a:lnTo>
                  <a:lnTo>
                    <a:pt x="456945" y="479983"/>
                  </a:lnTo>
                  <a:lnTo>
                    <a:pt x="518733" y="477828"/>
                  </a:lnTo>
                  <a:lnTo>
                    <a:pt x="577981" y="471539"/>
                  </a:lnTo>
                  <a:lnTo>
                    <a:pt x="634150" y="461383"/>
                  </a:lnTo>
                  <a:lnTo>
                    <a:pt x="686698" y="447628"/>
                  </a:lnTo>
                  <a:lnTo>
                    <a:pt x="735087" y="430539"/>
                  </a:lnTo>
                  <a:lnTo>
                    <a:pt x="778776" y="410384"/>
                  </a:lnTo>
                  <a:lnTo>
                    <a:pt x="817225" y="387429"/>
                  </a:lnTo>
                  <a:lnTo>
                    <a:pt x="849895" y="361941"/>
                  </a:lnTo>
                  <a:lnTo>
                    <a:pt x="876244" y="334187"/>
                  </a:lnTo>
                  <a:lnTo>
                    <a:pt x="907824" y="272945"/>
                  </a:lnTo>
                  <a:lnTo>
                    <a:pt x="911974" y="239991"/>
                  </a:lnTo>
                  <a:lnTo>
                    <a:pt x="907824" y="207441"/>
                  </a:lnTo>
                  <a:lnTo>
                    <a:pt x="876244" y="146605"/>
                  </a:lnTo>
                  <a:lnTo>
                    <a:pt x="849895" y="118894"/>
                  </a:lnTo>
                  <a:lnTo>
                    <a:pt x="817225" y="93369"/>
                  </a:lnTo>
                  <a:lnTo>
                    <a:pt x="778776" y="70318"/>
                  </a:lnTo>
                  <a:lnTo>
                    <a:pt x="735087" y="50026"/>
                  </a:lnTo>
                  <a:lnTo>
                    <a:pt x="686698" y="32781"/>
                  </a:lnTo>
                  <a:lnTo>
                    <a:pt x="634150" y="18869"/>
                  </a:lnTo>
                  <a:lnTo>
                    <a:pt x="577981" y="8577"/>
                  </a:lnTo>
                  <a:lnTo>
                    <a:pt x="518733" y="2192"/>
                  </a:lnTo>
                  <a:lnTo>
                    <a:pt x="456945" y="0"/>
                  </a:lnTo>
                  <a:close/>
                </a:path>
              </a:pathLst>
            </a:custGeom>
            <a:solidFill>
              <a:srgbClr val="00E4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82324" y="6575297"/>
              <a:ext cx="922019" cy="489584"/>
            </a:xfrm>
            <a:custGeom>
              <a:avLst/>
              <a:gdLst/>
              <a:ahLst/>
              <a:cxnLst/>
              <a:rect l="l" t="t" r="r" b="b"/>
              <a:pathLst>
                <a:path w="922020" h="489584">
                  <a:moveTo>
                    <a:pt x="460781" y="0"/>
                  </a:moveTo>
                  <a:lnTo>
                    <a:pt x="414705" y="1917"/>
                  </a:lnTo>
                  <a:lnTo>
                    <a:pt x="372781" y="5120"/>
                  </a:lnTo>
                  <a:lnTo>
                    <a:pt x="326607" y="11390"/>
                  </a:lnTo>
                  <a:lnTo>
                    <a:pt x="277862" y="21022"/>
                  </a:lnTo>
                  <a:lnTo>
                    <a:pt x="228226" y="34311"/>
                  </a:lnTo>
                  <a:lnTo>
                    <a:pt x="179379" y="51552"/>
                  </a:lnTo>
                  <a:lnTo>
                    <a:pt x="133001" y="73039"/>
                  </a:lnTo>
                  <a:lnTo>
                    <a:pt x="90770" y="99068"/>
                  </a:lnTo>
                  <a:lnTo>
                    <a:pt x="54368" y="129933"/>
                  </a:lnTo>
                  <a:lnTo>
                    <a:pt x="25473" y="165930"/>
                  </a:lnTo>
                  <a:lnTo>
                    <a:pt x="5765" y="207352"/>
                  </a:lnTo>
                  <a:lnTo>
                    <a:pt x="1917" y="232308"/>
                  </a:lnTo>
                  <a:lnTo>
                    <a:pt x="0" y="243827"/>
                  </a:lnTo>
                  <a:lnTo>
                    <a:pt x="5765" y="282232"/>
                  </a:lnTo>
                  <a:lnTo>
                    <a:pt x="30879" y="331645"/>
                  </a:lnTo>
                  <a:lnTo>
                    <a:pt x="59868" y="364878"/>
                  </a:lnTo>
                  <a:lnTo>
                    <a:pt x="95355" y="393662"/>
                  </a:lnTo>
                  <a:lnTo>
                    <a:pt x="136126" y="418210"/>
                  </a:lnTo>
                  <a:lnTo>
                    <a:pt x="180967" y="438734"/>
                  </a:lnTo>
                  <a:lnTo>
                    <a:pt x="228665" y="455448"/>
                  </a:lnTo>
                  <a:lnTo>
                    <a:pt x="278005" y="468566"/>
                  </a:lnTo>
                  <a:lnTo>
                    <a:pt x="327774" y="478299"/>
                  </a:lnTo>
                  <a:lnTo>
                    <a:pt x="376759" y="484862"/>
                  </a:lnTo>
                  <a:lnTo>
                    <a:pt x="423746" y="488466"/>
                  </a:lnTo>
                  <a:lnTo>
                    <a:pt x="467520" y="489326"/>
                  </a:lnTo>
                  <a:lnTo>
                    <a:pt x="506869" y="487654"/>
                  </a:lnTo>
                  <a:lnTo>
                    <a:pt x="552945" y="483819"/>
                  </a:lnTo>
                  <a:lnTo>
                    <a:pt x="576430" y="480759"/>
                  </a:lnTo>
                  <a:lnTo>
                    <a:pt x="471503" y="480759"/>
                  </a:lnTo>
                  <a:lnTo>
                    <a:pt x="421466" y="479942"/>
                  </a:lnTo>
                  <a:lnTo>
                    <a:pt x="372885" y="476419"/>
                  </a:lnTo>
                  <a:lnTo>
                    <a:pt x="326390" y="470382"/>
                  </a:lnTo>
                  <a:lnTo>
                    <a:pt x="284149" y="462699"/>
                  </a:lnTo>
                  <a:lnTo>
                    <a:pt x="243827" y="451180"/>
                  </a:lnTo>
                  <a:lnTo>
                    <a:pt x="197935" y="436178"/>
                  </a:lnTo>
                  <a:lnTo>
                    <a:pt x="151485" y="416640"/>
                  </a:lnTo>
                  <a:lnTo>
                    <a:pt x="107143" y="391925"/>
                  </a:lnTo>
                  <a:lnTo>
                    <a:pt x="67576" y="361391"/>
                  </a:lnTo>
                  <a:lnTo>
                    <a:pt x="35452" y="324397"/>
                  </a:lnTo>
                  <a:lnTo>
                    <a:pt x="13436" y="280301"/>
                  </a:lnTo>
                  <a:lnTo>
                    <a:pt x="9601" y="257263"/>
                  </a:lnTo>
                  <a:lnTo>
                    <a:pt x="9601" y="232308"/>
                  </a:lnTo>
                  <a:lnTo>
                    <a:pt x="26378" y="180013"/>
                  </a:lnTo>
                  <a:lnTo>
                    <a:pt x="51224" y="144622"/>
                  </a:lnTo>
                  <a:lnTo>
                    <a:pt x="83732" y="114330"/>
                  </a:lnTo>
                  <a:lnTo>
                    <a:pt x="121573" y="88848"/>
                  </a:lnTo>
                  <a:lnTo>
                    <a:pt x="162421" y="67890"/>
                  </a:lnTo>
                  <a:lnTo>
                    <a:pt x="203948" y="51166"/>
                  </a:lnTo>
                  <a:lnTo>
                    <a:pt x="243827" y="38392"/>
                  </a:lnTo>
                  <a:lnTo>
                    <a:pt x="284149" y="26873"/>
                  </a:lnTo>
                  <a:lnTo>
                    <a:pt x="326390" y="19189"/>
                  </a:lnTo>
                  <a:lnTo>
                    <a:pt x="372885" y="13153"/>
                  </a:lnTo>
                  <a:lnTo>
                    <a:pt x="421466" y="9630"/>
                  </a:lnTo>
                  <a:lnTo>
                    <a:pt x="471503" y="8814"/>
                  </a:lnTo>
                  <a:lnTo>
                    <a:pt x="577950" y="8814"/>
                  </a:lnTo>
                  <a:lnTo>
                    <a:pt x="548310" y="4824"/>
                  </a:lnTo>
                  <a:lnTo>
                    <a:pt x="506869" y="1917"/>
                  </a:lnTo>
                  <a:lnTo>
                    <a:pt x="460781" y="0"/>
                  </a:lnTo>
                  <a:close/>
                </a:path>
                <a:path w="922020" h="489584">
                  <a:moveTo>
                    <a:pt x="577950" y="8814"/>
                  </a:moveTo>
                  <a:lnTo>
                    <a:pt x="471503" y="8814"/>
                  </a:lnTo>
                  <a:lnTo>
                    <a:pt x="522366" y="10898"/>
                  </a:lnTo>
                  <a:lnTo>
                    <a:pt x="573425" y="16074"/>
                  </a:lnTo>
                  <a:lnTo>
                    <a:pt x="624050" y="24535"/>
                  </a:lnTo>
                  <a:lnTo>
                    <a:pt x="673611" y="36474"/>
                  </a:lnTo>
                  <a:lnTo>
                    <a:pt x="721478" y="52084"/>
                  </a:lnTo>
                  <a:lnTo>
                    <a:pt x="767021" y="71559"/>
                  </a:lnTo>
                  <a:lnTo>
                    <a:pt x="809609" y="95090"/>
                  </a:lnTo>
                  <a:lnTo>
                    <a:pt x="848613" y="122872"/>
                  </a:lnTo>
                  <a:lnTo>
                    <a:pt x="869734" y="143992"/>
                  </a:lnTo>
                  <a:lnTo>
                    <a:pt x="867816" y="143992"/>
                  </a:lnTo>
                  <a:lnTo>
                    <a:pt x="877417" y="153593"/>
                  </a:lnTo>
                  <a:lnTo>
                    <a:pt x="890621" y="172329"/>
                  </a:lnTo>
                  <a:lnTo>
                    <a:pt x="900849" y="190226"/>
                  </a:lnTo>
                  <a:lnTo>
                    <a:pt x="907999" y="209486"/>
                  </a:lnTo>
                  <a:lnTo>
                    <a:pt x="911974" y="232308"/>
                  </a:lnTo>
                  <a:lnTo>
                    <a:pt x="911974" y="257263"/>
                  </a:lnTo>
                  <a:lnTo>
                    <a:pt x="900849" y="299350"/>
                  </a:lnTo>
                  <a:lnTo>
                    <a:pt x="877417" y="335978"/>
                  </a:lnTo>
                  <a:lnTo>
                    <a:pt x="867816" y="345579"/>
                  </a:lnTo>
                  <a:lnTo>
                    <a:pt x="869734" y="345579"/>
                  </a:lnTo>
                  <a:lnTo>
                    <a:pt x="809609" y="394484"/>
                  </a:lnTo>
                  <a:lnTo>
                    <a:pt x="767021" y="418017"/>
                  </a:lnTo>
                  <a:lnTo>
                    <a:pt x="721478" y="437492"/>
                  </a:lnTo>
                  <a:lnTo>
                    <a:pt x="673611" y="453103"/>
                  </a:lnTo>
                  <a:lnTo>
                    <a:pt x="624050" y="465042"/>
                  </a:lnTo>
                  <a:lnTo>
                    <a:pt x="573425" y="473502"/>
                  </a:lnTo>
                  <a:lnTo>
                    <a:pt x="522366" y="478677"/>
                  </a:lnTo>
                  <a:lnTo>
                    <a:pt x="471503" y="480759"/>
                  </a:lnTo>
                  <a:lnTo>
                    <a:pt x="576430" y="480759"/>
                  </a:lnTo>
                  <a:lnTo>
                    <a:pt x="638038" y="469761"/>
                  </a:lnTo>
                  <a:lnTo>
                    <a:pt x="682401" y="458193"/>
                  </a:lnTo>
                  <a:lnTo>
                    <a:pt x="728178" y="443020"/>
                  </a:lnTo>
                  <a:lnTo>
                    <a:pt x="773353" y="423904"/>
                  </a:lnTo>
                  <a:lnTo>
                    <a:pt x="815910" y="400504"/>
                  </a:lnTo>
                  <a:lnTo>
                    <a:pt x="853835" y="372480"/>
                  </a:lnTo>
                  <a:lnTo>
                    <a:pt x="885111" y="339492"/>
                  </a:lnTo>
                  <a:lnTo>
                    <a:pt x="907724" y="301200"/>
                  </a:lnTo>
                  <a:lnTo>
                    <a:pt x="919657" y="257263"/>
                  </a:lnTo>
                  <a:lnTo>
                    <a:pt x="921575" y="243827"/>
                  </a:lnTo>
                  <a:lnTo>
                    <a:pt x="919657" y="232308"/>
                  </a:lnTo>
                  <a:lnTo>
                    <a:pt x="917727" y="218871"/>
                  </a:lnTo>
                  <a:lnTo>
                    <a:pt x="896362" y="166305"/>
                  </a:lnTo>
                  <a:lnTo>
                    <a:pt x="867504" y="130451"/>
                  </a:lnTo>
                  <a:lnTo>
                    <a:pt x="830978" y="99552"/>
                  </a:lnTo>
                  <a:lnTo>
                    <a:pt x="788525" y="73368"/>
                  </a:lnTo>
                  <a:lnTo>
                    <a:pt x="741886" y="51662"/>
                  </a:lnTo>
                  <a:lnTo>
                    <a:pt x="692803" y="34192"/>
                  </a:lnTo>
                  <a:lnTo>
                    <a:pt x="643019" y="20722"/>
                  </a:lnTo>
                  <a:lnTo>
                    <a:pt x="594274" y="11012"/>
                  </a:lnTo>
                  <a:lnTo>
                    <a:pt x="577950" y="88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200180" y="6689307"/>
            <a:ext cx="68643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dirty="0">
                <a:latin typeface="Tahoma"/>
                <a:cs typeface="Tahoma"/>
              </a:rPr>
              <a:t>Failure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327184" y="9429134"/>
            <a:ext cx="10541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dirty="0">
                <a:latin typeface="Times New Roman"/>
                <a:cs typeface="Times New Roman"/>
              </a:rPr>
              <a:t>6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59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2104390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20" dirty="0"/>
              <a:t>Types</a:t>
            </a:r>
            <a:r>
              <a:rPr spc="-155" dirty="0"/>
              <a:t> </a:t>
            </a:r>
            <a:r>
              <a:rPr spc="145" dirty="0"/>
              <a:t>of</a:t>
            </a:r>
            <a:r>
              <a:rPr spc="-125" dirty="0"/>
              <a:t> </a:t>
            </a:r>
            <a:r>
              <a:rPr spc="125" dirty="0"/>
              <a:t>Test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293987"/>
            <a:ext cx="4802505" cy="26066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29235" marR="5080" indent="-217170">
              <a:lnSpc>
                <a:spcPts val="1689"/>
              </a:lnSpc>
              <a:spcBef>
                <a:spcPts val="5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Certification Test: </a:t>
            </a:r>
            <a:r>
              <a:rPr sz="1750" spc="5" dirty="0">
                <a:latin typeface="Times New Roman"/>
                <a:cs typeface="Times New Roman"/>
              </a:rPr>
              <a:t>Accept or reject (binary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decision)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an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acquired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component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for a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given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target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failure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intensity.</a:t>
            </a:r>
            <a:endParaRPr sz="1750">
              <a:latin typeface="Times New Roman"/>
              <a:cs typeface="Times New Roman"/>
            </a:endParaRPr>
          </a:p>
          <a:p>
            <a:pPr marL="229235" marR="127635" indent="-217170">
              <a:lnSpc>
                <a:spcPts val="1689"/>
              </a:lnSpc>
              <a:spcBef>
                <a:spcPts val="43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Feature</a:t>
            </a:r>
            <a:r>
              <a:rPr sz="1750" b="1" spc="-3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Test:</a:t>
            </a:r>
            <a:r>
              <a:rPr sz="1750" b="1" spc="-3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</a:t>
            </a:r>
            <a:r>
              <a:rPr sz="1750" spc="5" dirty="0">
                <a:latin typeface="Times New Roman"/>
                <a:cs typeface="Times New Roman"/>
              </a:rPr>
              <a:t> single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execution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of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an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operation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with </a:t>
            </a:r>
            <a:r>
              <a:rPr sz="1750" spc="10" dirty="0">
                <a:latin typeface="Times New Roman"/>
                <a:cs typeface="Times New Roman"/>
              </a:rPr>
              <a:t>interaction </a:t>
            </a:r>
            <a:r>
              <a:rPr sz="1750" spc="5" dirty="0">
                <a:latin typeface="Times New Roman"/>
                <a:cs typeface="Times New Roman"/>
              </a:rPr>
              <a:t>between </a:t>
            </a:r>
            <a:r>
              <a:rPr sz="1750" spc="10" dirty="0">
                <a:latin typeface="Times New Roman"/>
                <a:cs typeface="Times New Roman"/>
              </a:rPr>
              <a:t>operations </a:t>
            </a:r>
            <a:r>
              <a:rPr sz="1750" spc="5" dirty="0">
                <a:latin typeface="Times New Roman"/>
                <a:cs typeface="Times New Roman"/>
              </a:rPr>
              <a:t>minimized.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Sometimes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called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b="1" i="1" spc="5" dirty="0">
                <a:latin typeface="Times New Roman"/>
                <a:cs typeface="Times New Roman"/>
              </a:rPr>
              <a:t>Unit</a:t>
            </a:r>
            <a:r>
              <a:rPr sz="1750" b="1" i="1" spc="-10" dirty="0">
                <a:latin typeface="Times New Roman"/>
                <a:cs typeface="Times New Roman"/>
              </a:rPr>
              <a:t> </a:t>
            </a:r>
            <a:r>
              <a:rPr sz="1750" b="1" i="1" spc="10" dirty="0">
                <a:latin typeface="Times New Roman"/>
                <a:cs typeface="Times New Roman"/>
              </a:rPr>
              <a:t>test</a:t>
            </a:r>
            <a:r>
              <a:rPr sz="1750" spc="10" dirty="0">
                <a:latin typeface="Times New Roman"/>
                <a:cs typeface="Times New Roman"/>
              </a:rPr>
              <a:t>.</a:t>
            </a:r>
            <a:endParaRPr sz="1750">
              <a:latin typeface="Times New Roman"/>
              <a:cs typeface="Times New Roman"/>
            </a:endParaRPr>
          </a:p>
          <a:p>
            <a:pPr marL="229235" marR="716280" indent="-217170">
              <a:lnSpc>
                <a:spcPts val="1689"/>
              </a:lnSpc>
              <a:spcBef>
                <a:spcPts val="43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Load</a:t>
            </a:r>
            <a:r>
              <a:rPr sz="1750" b="1" spc="-3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Test:</a:t>
            </a:r>
            <a:r>
              <a:rPr sz="1750" b="1" spc="-3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Testing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with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field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use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data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and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accounting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for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interactions.</a:t>
            </a:r>
            <a:endParaRPr sz="1750">
              <a:latin typeface="Times New Roman"/>
              <a:cs typeface="Times New Roman"/>
            </a:endParaRPr>
          </a:p>
          <a:p>
            <a:pPr marL="229235" marR="68580" indent="-217170">
              <a:lnSpc>
                <a:spcPts val="1689"/>
              </a:lnSpc>
              <a:spcBef>
                <a:spcPts val="43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Regression Test: </a:t>
            </a:r>
            <a:r>
              <a:rPr sz="1750" spc="5" dirty="0">
                <a:latin typeface="Times New Roman"/>
                <a:cs typeface="Times New Roman"/>
              </a:rPr>
              <a:t>Feature tests after every build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involving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significant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change,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i.e.,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check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whether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bug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fix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worked.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7" name="object 7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17568" y="5610211"/>
            <a:ext cx="4930775" cy="3098165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860"/>
              </a:spcBef>
            </a:pPr>
            <a:r>
              <a:rPr sz="2500" spc="105" dirty="0">
                <a:solidFill>
                  <a:srgbClr val="33339A"/>
                </a:solidFill>
                <a:latin typeface="Arial MT"/>
                <a:cs typeface="Arial MT"/>
              </a:rPr>
              <a:t>4.</a:t>
            </a:r>
            <a:r>
              <a:rPr sz="2500" spc="-1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30" dirty="0">
                <a:solidFill>
                  <a:srgbClr val="33339A"/>
                </a:solidFill>
                <a:latin typeface="Arial MT"/>
                <a:cs typeface="Arial MT"/>
              </a:rPr>
              <a:t>Execute</a:t>
            </a:r>
            <a:r>
              <a:rPr sz="2500" spc="-1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25" dirty="0">
                <a:solidFill>
                  <a:srgbClr val="33339A"/>
                </a:solidFill>
                <a:latin typeface="Arial MT"/>
                <a:cs typeface="Arial MT"/>
              </a:rPr>
              <a:t>Test</a:t>
            </a:r>
            <a:endParaRPr sz="2500">
              <a:latin typeface="Arial MT"/>
              <a:cs typeface="Arial MT"/>
            </a:endParaRPr>
          </a:p>
          <a:p>
            <a:pPr marL="229235" marR="5080" indent="-217170">
              <a:lnSpc>
                <a:spcPct val="100800"/>
              </a:lnSpc>
              <a:spcBef>
                <a:spcPts val="123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10" dirty="0">
                <a:latin typeface="Times New Roman"/>
                <a:cs typeface="Times New Roman"/>
              </a:rPr>
              <a:t>Allocate</a:t>
            </a:r>
            <a:r>
              <a:rPr sz="1750" spc="-8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test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time </a:t>
            </a:r>
            <a:r>
              <a:rPr sz="1750" spc="5" dirty="0">
                <a:latin typeface="Times New Roman"/>
                <a:cs typeface="Times New Roman"/>
              </a:rPr>
              <a:t>among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associated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systems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and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types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of </a:t>
            </a:r>
            <a:r>
              <a:rPr sz="1750" spc="10" dirty="0">
                <a:latin typeface="Times New Roman"/>
                <a:cs typeface="Times New Roman"/>
              </a:rPr>
              <a:t>test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(feature,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load,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regression,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etc.).</a:t>
            </a:r>
            <a:endParaRPr sz="1750">
              <a:latin typeface="Times New Roman"/>
              <a:cs typeface="Times New Roman"/>
            </a:endParaRPr>
          </a:p>
          <a:p>
            <a:pPr marL="229235" marR="423545" indent="-217170">
              <a:lnSpc>
                <a:spcPct val="100800"/>
              </a:lnSpc>
              <a:spcBef>
                <a:spcPts val="4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10" dirty="0">
                <a:latin typeface="Times New Roman"/>
                <a:cs typeface="Times New Roman"/>
              </a:rPr>
              <a:t>Invoke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test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cases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at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random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times,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choosing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operations </a:t>
            </a:r>
            <a:r>
              <a:rPr sz="1750" dirty="0">
                <a:latin typeface="Times New Roman"/>
                <a:cs typeface="Times New Roman"/>
              </a:rPr>
              <a:t>randomly </a:t>
            </a:r>
            <a:r>
              <a:rPr sz="1750" spc="5" dirty="0">
                <a:latin typeface="Times New Roman"/>
                <a:cs typeface="Times New Roman"/>
              </a:rPr>
              <a:t>in accordance with the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operational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profile.</a:t>
            </a:r>
            <a:endParaRPr sz="1750">
              <a:latin typeface="Times New Roman"/>
              <a:cs typeface="Times New Roman"/>
            </a:endParaRPr>
          </a:p>
          <a:p>
            <a:pPr marL="229235" indent="-217170">
              <a:lnSpc>
                <a:spcPct val="100000"/>
              </a:lnSpc>
              <a:spcBef>
                <a:spcPts val="44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Identify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failures,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along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with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when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they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occur.</a:t>
            </a:r>
            <a:endParaRPr sz="1750">
              <a:latin typeface="Times New Roman"/>
              <a:cs typeface="Times New Roman"/>
            </a:endParaRPr>
          </a:p>
          <a:p>
            <a:pPr marL="229235" marR="201295" indent="-217170">
              <a:lnSpc>
                <a:spcPct val="100800"/>
              </a:lnSpc>
              <a:spcBef>
                <a:spcPts val="4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Use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this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information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to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decide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whether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release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software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or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not.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60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61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2545080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 dirty="0"/>
              <a:t>R</a:t>
            </a:r>
            <a:r>
              <a:rPr spc="114" dirty="0"/>
              <a:t>e</a:t>
            </a:r>
            <a:r>
              <a:rPr spc="135" dirty="0"/>
              <a:t>l</a:t>
            </a:r>
            <a:r>
              <a:rPr spc="105" dirty="0"/>
              <a:t>eas</a:t>
            </a:r>
            <a:r>
              <a:rPr spc="110" dirty="0"/>
              <a:t>e</a:t>
            </a:r>
            <a:r>
              <a:rPr spc="-140" dirty="0"/>
              <a:t> </a:t>
            </a:r>
            <a:r>
              <a:rPr spc="80" dirty="0"/>
              <a:t>C</a:t>
            </a:r>
            <a:r>
              <a:rPr spc="280" dirty="0"/>
              <a:t>r</a:t>
            </a:r>
            <a:r>
              <a:rPr spc="135" dirty="0"/>
              <a:t>i</a:t>
            </a:r>
            <a:r>
              <a:rPr spc="204" dirty="0"/>
              <a:t>t</a:t>
            </a:r>
            <a:r>
              <a:rPr spc="150" dirty="0"/>
              <a:t>eria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285540"/>
            <a:ext cx="4895850" cy="236029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Times New Roman"/>
                <a:cs typeface="Times New Roman"/>
              </a:rPr>
              <a:t>Consider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releasing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when:</a:t>
            </a:r>
            <a:endParaRPr sz="2000">
              <a:latin typeface="Times New Roman"/>
              <a:cs typeface="Times New Roman"/>
            </a:endParaRPr>
          </a:p>
          <a:p>
            <a:pPr marL="396240" marR="109855" indent="-384175">
              <a:lnSpc>
                <a:spcPct val="100800"/>
              </a:lnSpc>
              <a:spcBef>
                <a:spcPts val="480"/>
              </a:spcBef>
              <a:buClr>
                <a:srgbClr val="3333CC"/>
              </a:buClr>
              <a:buAutoNum type="arabicPeriod"/>
              <a:tabLst>
                <a:tab pos="396240" algn="l"/>
                <a:tab pos="396875" algn="l"/>
              </a:tabLst>
            </a:pPr>
            <a:r>
              <a:rPr sz="2000" dirty="0">
                <a:latin typeface="Times New Roman"/>
                <a:cs typeface="Times New Roman"/>
              </a:rPr>
              <a:t>All acquired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pass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certification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test</a:t>
            </a:r>
            <a:endParaRPr sz="2000">
              <a:latin typeface="Times New Roman"/>
              <a:cs typeface="Times New Roman"/>
            </a:endParaRPr>
          </a:p>
          <a:p>
            <a:pPr marL="396240" marR="5080" indent="-384175">
              <a:lnSpc>
                <a:spcPct val="100800"/>
              </a:lnSpc>
              <a:spcBef>
                <a:spcPts val="484"/>
              </a:spcBef>
              <a:buClr>
                <a:srgbClr val="3333CC"/>
              </a:buClr>
              <a:buAutoNum type="arabicPeriod"/>
              <a:tabLst>
                <a:tab pos="396240" algn="l"/>
                <a:tab pos="396875" algn="l"/>
              </a:tabLst>
            </a:pPr>
            <a:r>
              <a:rPr sz="2000" dirty="0">
                <a:latin typeface="Times New Roman"/>
                <a:cs typeface="Times New Roman"/>
              </a:rPr>
              <a:t>Test terminated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satisfactorily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all 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variations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components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the</a:t>
            </a:r>
            <a:endParaRPr sz="2000">
              <a:latin typeface="Times New Roman"/>
              <a:cs typeface="Times New Roman"/>
            </a:endParaRPr>
          </a:p>
          <a:p>
            <a:pPr marL="396240" marR="57785">
              <a:lnSpc>
                <a:spcPct val="100000"/>
              </a:lnSpc>
              <a:spcBef>
                <a:spcPts val="35"/>
              </a:spcBef>
            </a:pPr>
            <a:r>
              <a:rPr sz="2000" spc="15" dirty="0">
                <a:latin typeface="Symbol"/>
                <a:cs typeface="Symbol"/>
              </a:rPr>
              <a:t></a:t>
            </a:r>
            <a:r>
              <a:rPr sz="2000" spc="15" dirty="0">
                <a:latin typeface="MS UI Gothic"/>
                <a:cs typeface="MS UI Gothic"/>
              </a:rPr>
              <a:t>/</a:t>
            </a:r>
            <a:r>
              <a:rPr sz="2000" spc="15" dirty="0">
                <a:latin typeface="Symbol"/>
                <a:cs typeface="Symbol"/>
              </a:rPr>
              <a:t></a:t>
            </a:r>
            <a:r>
              <a:rPr sz="1050" spc="15" dirty="0">
                <a:latin typeface="Times New Roman"/>
                <a:cs typeface="Times New Roman"/>
              </a:rPr>
              <a:t>F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ratios for these variations don’t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appreciably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exceed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0.5 </a:t>
            </a:r>
            <a:r>
              <a:rPr sz="2000" spc="5" dirty="0">
                <a:latin typeface="Times New Roman"/>
                <a:cs typeface="Times New Roman"/>
              </a:rPr>
              <a:t>(Confidence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factor)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7" name="object 7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17568" y="5610211"/>
            <a:ext cx="4020820" cy="316103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860"/>
              </a:spcBef>
            </a:pPr>
            <a:r>
              <a:rPr sz="2500" b="1" spc="70" dirty="0">
                <a:solidFill>
                  <a:srgbClr val="33339A"/>
                </a:solidFill>
                <a:latin typeface="Arial"/>
                <a:cs typeface="Arial"/>
              </a:rPr>
              <a:t>More</a:t>
            </a:r>
            <a:r>
              <a:rPr sz="2500" b="1" spc="-16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33339A"/>
                </a:solidFill>
                <a:latin typeface="Arial"/>
                <a:cs typeface="Arial"/>
              </a:rPr>
              <a:t>Info</a:t>
            </a:r>
            <a:endParaRPr sz="2500">
              <a:latin typeface="Arial"/>
              <a:cs typeface="Arial"/>
            </a:endParaRPr>
          </a:p>
          <a:p>
            <a:pPr marL="396240" indent="-384175">
              <a:lnSpc>
                <a:spcPct val="100000"/>
              </a:lnSpc>
              <a:spcBef>
                <a:spcPts val="124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96240" algn="l"/>
                <a:tab pos="396875" algn="l"/>
              </a:tabLst>
            </a:pPr>
            <a:r>
              <a:rPr sz="1750" spc="10" dirty="0">
                <a:latin typeface="Times New Roman"/>
                <a:cs typeface="Times New Roman"/>
              </a:rPr>
              <a:t>Download</a:t>
            </a:r>
            <a:r>
              <a:rPr sz="1750" spc="-9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tools:</a:t>
            </a:r>
            <a:endParaRPr sz="1750">
              <a:latin typeface="Times New Roman"/>
              <a:cs typeface="Times New Roman"/>
            </a:endParaRPr>
          </a:p>
          <a:p>
            <a:pPr marL="396240" marR="109855">
              <a:lnSpc>
                <a:spcPct val="100800"/>
              </a:lnSpc>
              <a:spcBef>
                <a:spcPts val="425"/>
              </a:spcBef>
            </a:pPr>
            <a:r>
              <a:rPr sz="1750" spc="5" dirty="0">
                <a:latin typeface="Times New Roman"/>
                <a:cs typeface="Times New Roman"/>
              </a:rPr>
              <a:t>IEEE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Software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Reliability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Engineering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Working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Group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(SREWG)</a:t>
            </a:r>
            <a:endParaRPr sz="1750">
              <a:latin typeface="Times New Roman"/>
              <a:cs typeface="Times New Roman"/>
            </a:endParaRPr>
          </a:p>
          <a:p>
            <a:pPr marL="396240">
              <a:lnSpc>
                <a:spcPct val="100000"/>
              </a:lnSpc>
              <a:spcBef>
                <a:spcPts val="685"/>
              </a:spcBef>
            </a:pPr>
            <a:r>
              <a:rPr sz="1500" spc="-5" dirty="0">
                <a:latin typeface="Times New Roman"/>
                <a:cs typeface="Times New Roman"/>
                <a:hlinkClick r:id="rId5"/>
              </a:rPr>
              <a:t>http://www.srewg.org/Tools/</a:t>
            </a:r>
            <a:endParaRPr sz="1500">
              <a:latin typeface="Times New Roman"/>
              <a:cs typeface="Times New Roman"/>
            </a:endParaRPr>
          </a:p>
          <a:p>
            <a:pPr marL="396240" indent="-384175">
              <a:lnSpc>
                <a:spcPct val="100000"/>
              </a:lnSpc>
              <a:spcBef>
                <a:spcPts val="49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96240" algn="l"/>
                <a:tab pos="396875" algn="l"/>
              </a:tabLst>
            </a:pPr>
            <a:r>
              <a:rPr sz="1750" spc="10" dirty="0">
                <a:latin typeface="Times New Roman"/>
                <a:cs typeface="Times New Roman"/>
              </a:rPr>
              <a:t>Info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on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other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tools:</a:t>
            </a:r>
            <a:endParaRPr sz="1750">
              <a:latin typeface="Times New Roman"/>
              <a:cs typeface="Times New Roman"/>
            </a:endParaRPr>
          </a:p>
          <a:p>
            <a:pPr marL="346710" marR="5080" indent="49530">
              <a:lnSpc>
                <a:spcPct val="109600"/>
              </a:lnSpc>
              <a:spcBef>
                <a:spcPts val="240"/>
              </a:spcBef>
            </a:pPr>
            <a:r>
              <a:rPr sz="1750" spc="5" dirty="0">
                <a:latin typeface="Times New Roman"/>
                <a:cs typeface="Times New Roman"/>
              </a:rPr>
              <a:t>Center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for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Reliability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Engineering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at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the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University of Maryland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  <a:hlinkClick r:id="rId6"/>
              </a:rPr>
              <a:t>http://www.enre.umd.edu/tool.htm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62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6990" y="1476381"/>
            <a:ext cx="3951604" cy="1062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2250" spc="135" dirty="0">
                <a:solidFill>
                  <a:srgbClr val="33339A"/>
                </a:solidFill>
                <a:latin typeface="Arial MT"/>
                <a:cs typeface="Arial MT"/>
              </a:rPr>
              <a:t>Software</a:t>
            </a:r>
            <a:r>
              <a:rPr sz="2250" spc="-12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250" spc="110" dirty="0">
                <a:solidFill>
                  <a:srgbClr val="33339A"/>
                </a:solidFill>
                <a:latin typeface="Arial MT"/>
                <a:cs typeface="Arial MT"/>
              </a:rPr>
              <a:t>Reliability</a:t>
            </a:r>
            <a:r>
              <a:rPr sz="2250" spc="-1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250" spc="130" dirty="0">
                <a:solidFill>
                  <a:srgbClr val="33339A"/>
                </a:solidFill>
                <a:latin typeface="Arial MT"/>
                <a:cs typeface="Arial MT"/>
              </a:rPr>
              <a:t>Metrics: </a:t>
            </a:r>
            <a:r>
              <a:rPr sz="2250" spc="-6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250" b="1" spc="20" dirty="0">
                <a:solidFill>
                  <a:srgbClr val="33339A"/>
                </a:solidFill>
                <a:latin typeface="Arial"/>
                <a:cs typeface="Arial"/>
              </a:rPr>
              <a:t>Reliability </a:t>
            </a:r>
            <a:r>
              <a:rPr sz="2250" b="1" spc="50" dirty="0">
                <a:solidFill>
                  <a:srgbClr val="33339A"/>
                </a:solidFill>
                <a:latin typeface="Arial"/>
                <a:cs typeface="Arial"/>
              </a:rPr>
              <a:t>Management </a:t>
            </a:r>
            <a:r>
              <a:rPr sz="2250" b="1" spc="5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250" b="1" spc="20" dirty="0">
                <a:solidFill>
                  <a:srgbClr val="33339A"/>
                </a:solidFill>
                <a:latin typeface="Arial"/>
                <a:cs typeface="Arial"/>
              </a:rPr>
              <a:t>Models</a:t>
            </a:r>
            <a:r>
              <a:rPr sz="2250" b="1" spc="-1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250" b="1" spc="50" dirty="0">
                <a:solidFill>
                  <a:srgbClr val="33339A"/>
                </a:solidFill>
                <a:latin typeface="Arial"/>
                <a:cs typeface="Arial"/>
              </a:rPr>
              <a:t>and</a:t>
            </a:r>
            <a:r>
              <a:rPr sz="2250" b="1" spc="-10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250" b="1" spc="65" dirty="0">
                <a:solidFill>
                  <a:srgbClr val="33339A"/>
                </a:solidFill>
                <a:latin typeface="Arial"/>
                <a:cs typeface="Arial"/>
              </a:rPr>
              <a:t>Trend</a:t>
            </a:r>
            <a:r>
              <a:rPr sz="2250" b="1" spc="-1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250" b="1" spc="25" dirty="0">
                <a:solidFill>
                  <a:srgbClr val="33339A"/>
                </a:solidFill>
                <a:latin typeface="Arial"/>
                <a:cs typeface="Arial"/>
              </a:rPr>
              <a:t>Models</a:t>
            </a:r>
            <a:endParaRPr sz="22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4" name="object 4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17568" y="5636785"/>
            <a:ext cx="4836160" cy="2663190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655"/>
              </a:spcBef>
            </a:pPr>
            <a:r>
              <a:rPr sz="2500" spc="105" dirty="0">
                <a:solidFill>
                  <a:srgbClr val="33339A"/>
                </a:solidFill>
                <a:latin typeface="Arial MT"/>
                <a:cs typeface="Arial MT"/>
              </a:rPr>
              <a:t>The</a:t>
            </a:r>
            <a:r>
              <a:rPr sz="2500" spc="-16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14" dirty="0">
                <a:solidFill>
                  <a:srgbClr val="33339A"/>
                </a:solidFill>
                <a:latin typeface="Arial MT"/>
                <a:cs typeface="Arial MT"/>
              </a:rPr>
              <a:t>Goal</a:t>
            </a:r>
            <a:endParaRPr sz="2500">
              <a:latin typeface="Arial MT"/>
              <a:cs typeface="Arial MT"/>
            </a:endParaRPr>
          </a:p>
          <a:p>
            <a:pPr marL="229235" marR="5080" indent="-217170">
              <a:lnSpc>
                <a:spcPct val="100800"/>
              </a:lnSpc>
              <a:spcBef>
                <a:spcPts val="12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2000" dirty="0">
                <a:latin typeface="Times New Roman"/>
                <a:cs typeface="Times New Roman"/>
              </a:rPr>
              <a:t>It is important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be </a:t>
            </a:r>
            <a:r>
              <a:rPr sz="2000" dirty="0">
                <a:latin typeface="Times New Roman"/>
                <a:cs typeface="Times New Roman"/>
              </a:rPr>
              <a:t>able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assess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status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quality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failures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estimate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next failure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during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development.</a:t>
            </a:r>
            <a:endParaRPr sz="2000">
              <a:latin typeface="Times New Roman"/>
              <a:cs typeface="Times New Roman"/>
            </a:endParaRPr>
          </a:p>
          <a:p>
            <a:pPr marL="229235" marR="247650" indent="-217170">
              <a:lnSpc>
                <a:spcPct val="1008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2000" spc="5" dirty="0">
                <a:latin typeface="Times New Roman"/>
                <a:cs typeface="Times New Roman"/>
              </a:rPr>
              <a:t>Such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target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quality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reliability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64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66800" y="1447800"/>
            <a:ext cx="9906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65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448627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5" dirty="0"/>
              <a:t>Trend</a:t>
            </a:r>
            <a:r>
              <a:rPr spc="-155" dirty="0"/>
              <a:t> </a:t>
            </a:r>
            <a:r>
              <a:rPr spc="120" dirty="0"/>
              <a:t>Analysis:</a:t>
            </a:r>
            <a:r>
              <a:rPr spc="-135" dirty="0"/>
              <a:t> </a:t>
            </a:r>
            <a:r>
              <a:rPr spc="125" dirty="0"/>
              <a:t>Questions</a:t>
            </a:r>
            <a:r>
              <a:rPr spc="-140" dirty="0"/>
              <a:t> </a:t>
            </a:r>
            <a:r>
              <a:rPr spc="20" dirty="0"/>
              <a:t>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47744"/>
            <a:ext cx="4794250" cy="2298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7804" marR="992505" indent="-205740">
              <a:lnSpc>
                <a:spcPct val="100800"/>
              </a:lnSpc>
              <a:spcBef>
                <a:spcPts val="9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2000" dirty="0">
                <a:latin typeface="Times New Roman"/>
                <a:cs typeface="Times New Roman"/>
              </a:rPr>
              <a:t>Is 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reliability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increasing,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decreasing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stable?</a:t>
            </a:r>
            <a:endParaRPr sz="2000">
              <a:latin typeface="Times New Roman"/>
              <a:cs typeface="Times New Roman"/>
            </a:endParaRPr>
          </a:p>
          <a:p>
            <a:pPr marL="217804" marR="90805" indent="-205740">
              <a:lnSpc>
                <a:spcPct val="100800"/>
              </a:lnSpc>
              <a:spcBef>
                <a:spcPts val="48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2000" spc="5" dirty="0">
                <a:latin typeface="Times New Roman"/>
                <a:cs typeface="Times New Roman"/>
              </a:rPr>
              <a:t>Which</a:t>
            </a:r>
            <a:r>
              <a:rPr sz="2000" dirty="0">
                <a:latin typeface="Times New Roman"/>
                <a:cs typeface="Times New Roman"/>
              </a:rPr>
              <a:t> reliability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growth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fits best 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gathered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failure data?</a:t>
            </a:r>
            <a:endParaRPr sz="2000">
              <a:latin typeface="Times New Roman"/>
              <a:cs typeface="Times New Roman"/>
            </a:endParaRPr>
          </a:p>
          <a:p>
            <a:pPr marL="217804" marR="5080" indent="-205740" algn="just">
              <a:lnSpc>
                <a:spcPct val="1008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reliability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spc="5" dirty="0">
                <a:latin typeface="Times New Roman"/>
                <a:cs typeface="Times New Roman"/>
              </a:rPr>
              <a:t>be </a:t>
            </a:r>
            <a:r>
              <a:rPr sz="2000" dirty="0">
                <a:latin typeface="Times New Roman"/>
                <a:cs typeface="Times New Roman"/>
              </a:rPr>
              <a:t>used in all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cases of reliability growth, decrease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stable?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7" name="object 7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17568" y="5610211"/>
            <a:ext cx="4896485" cy="250698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860"/>
              </a:spcBef>
            </a:pPr>
            <a:r>
              <a:rPr sz="2500" b="1" spc="25" dirty="0">
                <a:solidFill>
                  <a:srgbClr val="33339A"/>
                </a:solidFill>
                <a:latin typeface="Arial"/>
                <a:cs typeface="Arial"/>
              </a:rPr>
              <a:t>And</a:t>
            </a:r>
            <a:r>
              <a:rPr sz="2500" b="1" spc="-14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33339A"/>
                </a:solidFill>
                <a:latin typeface="Arial"/>
                <a:cs typeface="Arial"/>
              </a:rPr>
              <a:t>The</a:t>
            </a:r>
            <a:r>
              <a:rPr sz="2500" b="1" spc="-1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33339A"/>
                </a:solidFill>
                <a:latin typeface="Arial"/>
                <a:cs typeface="Arial"/>
              </a:rPr>
              <a:t>Answers</a:t>
            </a:r>
            <a:r>
              <a:rPr sz="2500" b="1" spc="-14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33339A"/>
                </a:solidFill>
                <a:latin typeface="Arial"/>
                <a:cs typeface="Arial"/>
              </a:rPr>
              <a:t>…</a:t>
            </a:r>
            <a:endParaRPr sz="2500">
              <a:latin typeface="Arial"/>
              <a:cs typeface="Arial"/>
            </a:endParaRPr>
          </a:p>
          <a:p>
            <a:pPr marL="217804" indent="-205740">
              <a:lnSpc>
                <a:spcPct val="100000"/>
              </a:lnSpc>
              <a:spcBef>
                <a:spcPts val="124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1750" spc="5" dirty="0">
                <a:latin typeface="Times New Roman"/>
                <a:cs typeface="Times New Roman"/>
              </a:rPr>
              <a:t>Reliability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trends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can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be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analyzed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by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“</a:t>
            </a:r>
            <a:r>
              <a:rPr sz="1750" spc="5" dirty="0">
                <a:solidFill>
                  <a:srgbClr val="CC3300"/>
                </a:solidFill>
                <a:latin typeface="Times New Roman"/>
                <a:cs typeface="Times New Roman"/>
              </a:rPr>
              <a:t>trend</a:t>
            </a:r>
            <a:r>
              <a:rPr sz="1750" spc="-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CC3300"/>
                </a:solidFill>
                <a:latin typeface="Times New Roman"/>
                <a:cs typeface="Times New Roman"/>
              </a:rPr>
              <a:t>tests</a:t>
            </a:r>
            <a:r>
              <a:rPr sz="1750" spc="5" dirty="0">
                <a:latin typeface="Times New Roman"/>
                <a:cs typeface="Times New Roman"/>
              </a:rPr>
              <a:t>”.</a:t>
            </a:r>
            <a:endParaRPr sz="1750">
              <a:latin typeface="Times New Roman"/>
              <a:cs typeface="Times New Roman"/>
            </a:endParaRPr>
          </a:p>
          <a:p>
            <a:pPr marL="217804" marR="5715" indent="-205740">
              <a:lnSpc>
                <a:spcPct val="100800"/>
              </a:lnSpc>
              <a:spcBef>
                <a:spcPts val="4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1750" spc="5" dirty="0">
                <a:latin typeface="Times New Roman"/>
                <a:cs typeface="Times New Roman"/>
              </a:rPr>
              <a:t>Trend </a:t>
            </a:r>
            <a:r>
              <a:rPr sz="1750" spc="10" dirty="0">
                <a:latin typeface="Times New Roman"/>
                <a:cs typeface="Times New Roman"/>
              </a:rPr>
              <a:t>tests can </a:t>
            </a:r>
            <a:r>
              <a:rPr sz="1750" spc="5" dirty="0">
                <a:latin typeface="Times New Roman"/>
                <a:cs typeface="Times New Roman"/>
              </a:rPr>
              <a:t>be used to help determine </a:t>
            </a:r>
            <a:r>
              <a:rPr sz="1750" spc="10" dirty="0">
                <a:latin typeface="Times New Roman"/>
                <a:cs typeface="Times New Roman"/>
              </a:rPr>
              <a:t>whether 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system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undergoes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reliability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growth,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decrease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or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stable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reliability.</a:t>
            </a:r>
            <a:endParaRPr sz="1750">
              <a:latin typeface="Times New Roman"/>
              <a:cs typeface="Times New Roman"/>
            </a:endParaRPr>
          </a:p>
          <a:p>
            <a:pPr marL="217804" marR="766445" indent="-205740">
              <a:lnSpc>
                <a:spcPct val="100800"/>
              </a:lnSpc>
              <a:spcBef>
                <a:spcPts val="4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1750" spc="10" dirty="0">
                <a:latin typeface="Times New Roman"/>
                <a:cs typeface="Times New Roman"/>
              </a:rPr>
              <a:t>Trend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analysis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also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helps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select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appropriate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reliability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model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for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each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phase.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66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67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483044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25" dirty="0"/>
              <a:t>Failure</a:t>
            </a:r>
            <a:r>
              <a:rPr spc="-145" dirty="0"/>
              <a:t> </a:t>
            </a:r>
            <a:r>
              <a:rPr spc="125" dirty="0"/>
              <a:t>Data</a:t>
            </a:r>
            <a:r>
              <a:rPr spc="-125" dirty="0"/>
              <a:t> </a:t>
            </a:r>
            <a:r>
              <a:rPr spc="190" dirty="0"/>
              <a:t>for</a:t>
            </a:r>
            <a:r>
              <a:rPr spc="-114" dirty="0"/>
              <a:t> </a:t>
            </a:r>
            <a:r>
              <a:rPr spc="155" dirty="0"/>
              <a:t>Trend</a:t>
            </a:r>
            <a:r>
              <a:rPr spc="-125" dirty="0"/>
              <a:t> </a:t>
            </a:r>
            <a:r>
              <a:rPr spc="125" dirty="0"/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47744"/>
            <a:ext cx="4825365" cy="2228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7804" marR="596900" indent="-205740">
              <a:lnSpc>
                <a:spcPct val="100800"/>
              </a:lnSpc>
              <a:spcBef>
                <a:spcPts val="9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trend tests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work</a:t>
            </a:r>
            <a:r>
              <a:rPr sz="2000" dirty="0">
                <a:latin typeface="Times New Roman"/>
                <a:cs typeface="Times New Roman"/>
              </a:rPr>
              <a:t> 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two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3300"/>
                </a:solidFill>
                <a:latin typeface="Times New Roman"/>
                <a:cs typeface="Times New Roman"/>
              </a:rPr>
              <a:t>failure</a:t>
            </a:r>
            <a:r>
              <a:rPr sz="2000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3300"/>
                </a:solidFill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59740" lvl="1" indent="-173355">
              <a:lnSpc>
                <a:spcPct val="100000"/>
              </a:lnSpc>
              <a:spcBef>
                <a:spcPts val="450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60375" algn="l"/>
              </a:tabLst>
            </a:pPr>
            <a:r>
              <a:rPr sz="1750" spc="5" dirty="0">
                <a:latin typeface="Times New Roman"/>
                <a:cs typeface="Times New Roman"/>
              </a:rPr>
              <a:t>Inter-failure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times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(failure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intervals)</a:t>
            </a:r>
            <a:endParaRPr sz="1750">
              <a:latin typeface="Times New Roman"/>
              <a:cs typeface="Times New Roman"/>
            </a:endParaRPr>
          </a:p>
          <a:p>
            <a:pPr marL="459740" marR="491490" lvl="1" indent="-173355">
              <a:lnSpc>
                <a:spcPct val="100800"/>
              </a:lnSpc>
              <a:spcBef>
                <a:spcPts val="425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60375" algn="l"/>
              </a:tabLst>
            </a:pPr>
            <a:r>
              <a:rPr sz="1750" dirty="0">
                <a:latin typeface="Times New Roman"/>
                <a:cs typeface="Times New Roman"/>
              </a:rPr>
              <a:t>Number </a:t>
            </a:r>
            <a:r>
              <a:rPr sz="1750" spc="5" dirty="0">
                <a:latin typeface="Times New Roman"/>
                <a:cs typeface="Times New Roman"/>
              </a:rPr>
              <a:t>of failures per unit of </a:t>
            </a:r>
            <a:r>
              <a:rPr sz="1750" spc="-5" dirty="0">
                <a:latin typeface="Times New Roman"/>
                <a:cs typeface="Times New Roman"/>
              </a:rPr>
              <a:t>time </a:t>
            </a:r>
            <a:r>
              <a:rPr sz="1750" spc="5" dirty="0">
                <a:latin typeface="Times New Roman"/>
                <a:cs typeface="Times New Roman"/>
              </a:rPr>
              <a:t>(failure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intensity)</a:t>
            </a:r>
            <a:endParaRPr sz="1750">
              <a:latin typeface="Times New Roman"/>
              <a:cs typeface="Times New Roman"/>
            </a:endParaRPr>
          </a:p>
          <a:p>
            <a:pPr marL="217804" marR="5080" indent="-205740">
              <a:lnSpc>
                <a:spcPct val="100800"/>
              </a:lnSpc>
              <a:spcBef>
                <a:spcPts val="47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trend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analyzed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inter-failure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failure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intensity data.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7" name="object 7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17568" y="5686944"/>
            <a:ext cx="4887595" cy="324612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260"/>
              </a:spcBef>
            </a:pPr>
            <a:r>
              <a:rPr sz="2500" b="1" spc="40" dirty="0">
                <a:solidFill>
                  <a:srgbClr val="33339A"/>
                </a:solidFill>
                <a:latin typeface="Arial"/>
                <a:cs typeface="Arial"/>
              </a:rPr>
              <a:t>Types</a:t>
            </a:r>
            <a:r>
              <a:rPr sz="2500" b="1" spc="-14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5" dirty="0">
                <a:solidFill>
                  <a:srgbClr val="33339A"/>
                </a:solidFill>
                <a:latin typeface="Arial"/>
                <a:cs typeface="Arial"/>
              </a:rPr>
              <a:t>of</a:t>
            </a:r>
            <a:r>
              <a:rPr sz="2500" b="1" spc="-11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75" dirty="0">
                <a:solidFill>
                  <a:srgbClr val="33339A"/>
                </a:solidFill>
                <a:latin typeface="Arial"/>
                <a:cs typeface="Arial"/>
              </a:rPr>
              <a:t>Trend</a:t>
            </a:r>
            <a:r>
              <a:rPr sz="2500" b="1" spc="-14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33339A"/>
                </a:solidFill>
                <a:latin typeface="Arial"/>
                <a:cs typeface="Arial"/>
              </a:rPr>
              <a:t>Tests</a:t>
            </a:r>
            <a:endParaRPr sz="2500">
              <a:latin typeface="Arial"/>
              <a:cs typeface="Arial"/>
            </a:endParaRPr>
          </a:p>
          <a:p>
            <a:pPr marL="217804" indent="-205740">
              <a:lnSpc>
                <a:spcPct val="100000"/>
              </a:lnSpc>
              <a:spcBef>
                <a:spcPts val="8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1750" dirty="0">
                <a:latin typeface="Times New Roman"/>
                <a:cs typeface="Times New Roman"/>
              </a:rPr>
              <a:t>Two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types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of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trend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tests:</a:t>
            </a:r>
            <a:endParaRPr sz="175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30"/>
              </a:spcBef>
              <a:tabLst>
                <a:tab pos="2005330" algn="l"/>
                <a:tab pos="2571750" algn="l"/>
              </a:tabLst>
            </a:pPr>
            <a:r>
              <a:rPr sz="18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Graphical</a:t>
            </a:r>
            <a:r>
              <a:rPr sz="1800" b="1" spc="-5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tests	</a:t>
            </a:r>
            <a:r>
              <a:rPr sz="1800" spc="15" dirty="0">
                <a:latin typeface="Times New Roman"/>
                <a:cs typeface="Times New Roman"/>
              </a:rPr>
              <a:t>and	</a:t>
            </a:r>
            <a:r>
              <a:rPr sz="18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Analytical</a:t>
            </a:r>
            <a:r>
              <a:rPr sz="1800" b="1" spc="-6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tests</a:t>
            </a:r>
            <a:endParaRPr sz="1800">
              <a:latin typeface="Times New Roman"/>
              <a:cs typeface="Times New Roman"/>
            </a:endParaRPr>
          </a:p>
          <a:p>
            <a:pPr marL="459740" marR="5080" lvl="1" indent="-173355">
              <a:lnSpc>
                <a:spcPts val="1450"/>
              </a:lnSpc>
              <a:spcBef>
                <a:spcPts val="370"/>
              </a:spcBef>
              <a:buClr>
                <a:srgbClr val="FF0000"/>
              </a:buClr>
              <a:buSzPct val="53333"/>
              <a:buFont typeface="Wingdings"/>
              <a:buChar char=""/>
              <a:tabLst>
                <a:tab pos="460375" algn="l"/>
              </a:tabLst>
            </a:pP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Graphical tests </a:t>
            </a:r>
            <a:r>
              <a:rPr sz="1500" dirty="0">
                <a:latin typeface="Times New Roman"/>
                <a:cs typeface="Times New Roman"/>
              </a:rPr>
              <a:t>consist of plotting </a:t>
            </a:r>
            <a:r>
              <a:rPr sz="1500" spc="5" dirty="0">
                <a:latin typeface="Times New Roman"/>
                <a:cs typeface="Times New Roman"/>
              </a:rPr>
              <a:t>some </a:t>
            </a:r>
            <a:r>
              <a:rPr sz="1500" dirty="0">
                <a:latin typeface="Times New Roman"/>
                <a:cs typeface="Times New Roman"/>
              </a:rPr>
              <a:t>observed failure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such as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inter-failure</a:t>
            </a:r>
            <a:r>
              <a:rPr sz="1500" dirty="0">
                <a:latin typeface="Times New Roman"/>
                <a:cs typeface="Times New Roman"/>
              </a:rPr>
              <a:t> times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number </a:t>
            </a:r>
            <a:r>
              <a:rPr sz="1500" spc="-5" dirty="0">
                <a:latin typeface="Times New Roman"/>
                <a:cs typeface="Times New Roman"/>
              </a:rPr>
              <a:t>of </a:t>
            </a:r>
            <a:r>
              <a:rPr sz="1500" dirty="0">
                <a:latin typeface="Times New Roman"/>
                <a:cs typeface="Times New Roman"/>
              </a:rPr>
              <a:t> failures per unit of </a:t>
            </a:r>
            <a:r>
              <a:rPr sz="1500" spc="5" dirty="0">
                <a:latin typeface="Times New Roman"/>
                <a:cs typeface="Times New Roman"/>
              </a:rPr>
              <a:t>time </a:t>
            </a:r>
            <a:r>
              <a:rPr sz="1500" dirty="0">
                <a:latin typeface="Times New Roman"/>
                <a:cs typeface="Times New Roman"/>
              </a:rPr>
              <a:t>versus </a:t>
            </a:r>
            <a:r>
              <a:rPr sz="1500" spc="5" dirty="0">
                <a:latin typeface="Times New Roman"/>
                <a:cs typeface="Times New Roman"/>
              </a:rPr>
              <a:t>time </a:t>
            </a:r>
            <a:r>
              <a:rPr sz="1500" dirty="0">
                <a:latin typeface="Times New Roman"/>
                <a:cs typeface="Times New Roman"/>
              </a:rPr>
              <a:t>in order to visually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obtain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trend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displayed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 the </a:t>
            </a:r>
            <a:r>
              <a:rPr sz="1500" spc="-5" dirty="0">
                <a:latin typeface="Times New Roman"/>
                <a:cs typeface="Times New Roman"/>
              </a:rPr>
              <a:t>data.</a:t>
            </a:r>
            <a:endParaRPr sz="1500">
              <a:latin typeface="Times New Roman"/>
              <a:cs typeface="Times New Roman"/>
            </a:endParaRPr>
          </a:p>
          <a:p>
            <a:pPr marL="459740" marR="234950" lvl="1" indent="-173355">
              <a:lnSpc>
                <a:spcPts val="1450"/>
              </a:lnSpc>
              <a:spcBef>
                <a:spcPts val="365"/>
              </a:spcBef>
              <a:buClr>
                <a:srgbClr val="FF0000"/>
              </a:buClr>
              <a:buSzPct val="53333"/>
              <a:buFont typeface="Wingdings"/>
              <a:buChar char=""/>
              <a:tabLst>
                <a:tab pos="460375" algn="l"/>
              </a:tabLst>
            </a:pP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Analytical</a:t>
            </a:r>
            <a:r>
              <a:rPr sz="1500" b="1" spc="-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tests</a:t>
            </a:r>
            <a:r>
              <a:rPr sz="1500" b="1" spc="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 based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 </a:t>
            </a:r>
            <a:r>
              <a:rPr sz="1500" spc="-5" dirty="0">
                <a:latin typeface="Times New Roman"/>
                <a:cs typeface="Times New Roman"/>
              </a:rPr>
              <a:t>statistical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analysis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raw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failure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derive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trend </a:t>
            </a:r>
            <a:r>
              <a:rPr sz="1500" spc="-5" dirty="0">
                <a:latin typeface="Times New Roman"/>
                <a:cs typeface="Times New Roman"/>
              </a:rPr>
              <a:t>factors.</a:t>
            </a:r>
            <a:endParaRPr sz="1500">
              <a:latin typeface="Times New Roman"/>
              <a:cs typeface="Times New Roman"/>
            </a:endParaRPr>
          </a:p>
          <a:p>
            <a:pPr marL="217804" indent="-205740"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2000" spc="5" dirty="0">
                <a:latin typeface="Times New Roman"/>
                <a:cs typeface="Times New Roman"/>
              </a:rPr>
              <a:t>Two</a:t>
            </a:r>
            <a:r>
              <a:rPr sz="2000" dirty="0">
                <a:latin typeface="Times New Roman"/>
                <a:cs typeface="Times New Roman"/>
              </a:rPr>
              <a:t> trend tests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commonly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carried:</a:t>
            </a:r>
            <a:endParaRPr sz="2000">
              <a:latin typeface="Times New Roman"/>
              <a:cs typeface="Times New Roman"/>
            </a:endParaRPr>
          </a:p>
          <a:p>
            <a:pPr marL="459740" lvl="1" indent="-173355"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60375" algn="l"/>
              </a:tabLst>
            </a:pPr>
            <a:r>
              <a:rPr sz="1750" spc="5" dirty="0">
                <a:solidFill>
                  <a:srgbClr val="800000"/>
                </a:solidFill>
                <a:latin typeface="Times New Roman"/>
                <a:cs typeface="Times New Roman"/>
              </a:rPr>
              <a:t>Arithmetical</a:t>
            </a:r>
            <a:r>
              <a:rPr sz="1750" spc="-7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800000"/>
                </a:solidFill>
                <a:latin typeface="Times New Roman"/>
                <a:cs typeface="Times New Roman"/>
              </a:rPr>
              <a:t>mean</a:t>
            </a:r>
            <a:r>
              <a:rPr sz="1750" spc="-1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spc="10" dirty="0">
                <a:solidFill>
                  <a:srgbClr val="800000"/>
                </a:solidFill>
                <a:latin typeface="Times New Roman"/>
                <a:cs typeface="Times New Roman"/>
              </a:rPr>
              <a:t>test</a:t>
            </a:r>
            <a:endParaRPr sz="1750">
              <a:latin typeface="Times New Roman"/>
              <a:cs typeface="Times New Roman"/>
            </a:endParaRPr>
          </a:p>
          <a:p>
            <a:pPr marL="459740" lvl="1" indent="-173355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60375" algn="l"/>
              </a:tabLst>
            </a:pPr>
            <a:r>
              <a:rPr sz="1750" spc="5" dirty="0">
                <a:solidFill>
                  <a:srgbClr val="800000"/>
                </a:solidFill>
                <a:latin typeface="Times New Roman"/>
                <a:cs typeface="Times New Roman"/>
              </a:rPr>
              <a:t>Laplace</a:t>
            </a:r>
            <a:r>
              <a:rPr sz="1750" spc="-9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800000"/>
                </a:solidFill>
                <a:latin typeface="Times New Roman"/>
                <a:cs typeface="Times New Roman"/>
              </a:rPr>
              <a:t>tests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68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69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4500880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05605" algn="l"/>
              </a:tabLst>
            </a:pPr>
            <a:r>
              <a:rPr spc="145" dirty="0"/>
              <a:t>1</a:t>
            </a:r>
            <a:r>
              <a:rPr spc="65" dirty="0"/>
              <a:t>.</a:t>
            </a:r>
            <a:r>
              <a:rPr spc="-95" dirty="0"/>
              <a:t> </a:t>
            </a:r>
            <a:r>
              <a:rPr spc="125" dirty="0"/>
              <a:t>Int</a:t>
            </a:r>
            <a:r>
              <a:rPr spc="170" dirty="0"/>
              <a:t>e</a:t>
            </a:r>
            <a:r>
              <a:rPr spc="265" dirty="0"/>
              <a:t>r</a:t>
            </a:r>
            <a:r>
              <a:rPr spc="10" dirty="0"/>
              <a:t>-</a:t>
            </a:r>
            <a:r>
              <a:rPr spc="90" dirty="0"/>
              <a:t>f</a:t>
            </a:r>
            <a:r>
              <a:rPr spc="150" dirty="0"/>
              <a:t>a</a:t>
            </a:r>
            <a:r>
              <a:rPr spc="140" dirty="0"/>
              <a:t>ilur</a:t>
            </a:r>
            <a:r>
              <a:rPr spc="225" dirty="0"/>
              <a:t>e</a:t>
            </a:r>
            <a:r>
              <a:rPr spc="-140" dirty="0"/>
              <a:t> </a:t>
            </a:r>
            <a:r>
              <a:rPr spc="85" dirty="0"/>
              <a:t>Ti</a:t>
            </a:r>
            <a:r>
              <a:rPr spc="180" dirty="0"/>
              <a:t>m</a:t>
            </a:r>
            <a:r>
              <a:rPr spc="114" dirty="0"/>
              <a:t>es</a:t>
            </a:r>
            <a:r>
              <a:rPr spc="-130" dirty="0"/>
              <a:t> </a:t>
            </a:r>
            <a:r>
              <a:rPr spc="80" dirty="0"/>
              <a:t>D</a:t>
            </a:r>
            <a:r>
              <a:rPr spc="114" dirty="0"/>
              <a:t>a</a:t>
            </a:r>
            <a:r>
              <a:rPr spc="105" dirty="0"/>
              <a:t>t</a:t>
            </a:r>
            <a:r>
              <a:rPr spc="204" dirty="0"/>
              <a:t>a</a:t>
            </a:r>
            <a:r>
              <a:rPr dirty="0"/>
              <a:t>	</a:t>
            </a:r>
            <a:r>
              <a:rPr spc="65" dirty="0"/>
              <a:t>/1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17025"/>
            <a:ext cx="4472940" cy="13563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17804" marR="5080" indent="-205740">
              <a:lnSpc>
                <a:spcPts val="2180"/>
              </a:lnSpc>
              <a:spcBef>
                <a:spcPts val="36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arithmetical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inter-failure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(failure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intervals)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consists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calculating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arithmetical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τ(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observed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inter-failure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θ</a:t>
            </a:r>
            <a:r>
              <a:rPr sz="1550" i="1" dirty="0">
                <a:latin typeface="Times New Roman"/>
                <a:cs typeface="Times New Roman"/>
              </a:rPr>
              <a:t>j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599440" algn="ctr">
              <a:lnSpc>
                <a:spcPct val="100000"/>
              </a:lnSpc>
              <a:spcBef>
                <a:spcPts val="165"/>
              </a:spcBef>
            </a:pPr>
            <a:r>
              <a:rPr sz="1100" i="1" spc="5" dirty="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1405" y="2788467"/>
            <a:ext cx="6540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i="1" spc="5" dirty="0">
                <a:latin typeface="Times New Roman"/>
                <a:cs typeface="Times New Roman"/>
              </a:rPr>
              <a:t>j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85018" y="2814814"/>
            <a:ext cx="93980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i="1" spc="5" dirty="0"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7420" y="2959347"/>
            <a:ext cx="22225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i="1" spc="5" dirty="0">
                <a:latin typeface="Times New Roman"/>
                <a:cs typeface="Times New Roman"/>
              </a:rPr>
              <a:t>j</a:t>
            </a:r>
            <a:r>
              <a:rPr sz="1100" i="1" spc="-170" dirty="0">
                <a:latin typeface="Times New Roman"/>
                <a:cs typeface="Times New Roman"/>
              </a:rPr>
              <a:t> </a:t>
            </a:r>
            <a:r>
              <a:rPr sz="1100" spc="-45" dirty="0">
                <a:latin typeface="Symbol"/>
                <a:cs typeface="Symbol"/>
              </a:rPr>
              <a:t></a:t>
            </a:r>
            <a:r>
              <a:rPr sz="1100" spc="1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5720" y="2500041"/>
            <a:ext cx="127571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50" spc="-55" dirty="0">
                <a:latin typeface="Symbol"/>
                <a:cs typeface="Symbol"/>
              </a:rPr>
              <a:t>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3825" spc="-165" baseline="-3267" dirty="0">
                <a:latin typeface="Symbol"/>
                <a:cs typeface="Symbol"/>
              </a:rPr>
              <a:t></a:t>
            </a:r>
            <a:r>
              <a:rPr sz="1900" i="1" spc="5" dirty="0">
                <a:latin typeface="Times New Roman"/>
                <a:cs typeface="Times New Roman"/>
              </a:rPr>
              <a:t>i</a:t>
            </a:r>
            <a:r>
              <a:rPr sz="1900" i="1" spc="-305" dirty="0">
                <a:latin typeface="Times New Roman"/>
                <a:cs typeface="Times New Roman"/>
              </a:rPr>
              <a:t> </a:t>
            </a:r>
            <a:r>
              <a:rPr sz="3825" spc="-322" baseline="-3267" dirty="0">
                <a:latin typeface="Symbol"/>
                <a:cs typeface="Symbol"/>
              </a:rPr>
              <a:t></a:t>
            </a:r>
            <a:r>
              <a:rPr sz="3825" spc="-600" baseline="-3267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Symbol"/>
                <a:cs typeface="Symbol"/>
              </a:rPr>
              <a:t>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2850" u="sng" spc="22" baseline="3508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850" spc="-375" baseline="35087" dirty="0">
                <a:latin typeface="Times New Roman"/>
                <a:cs typeface="Times New Roman"/>
              </a:rPr>
              <a:t> </a:t>
            </a:r>
            <a:r>
              <a:rPr sz="4350" spc="67" baseline="-8620" dirty="0">
                <a:latin typeface="Symbol"/>
                <a:cs typeface="Symbol"/>
              </a:rPr>
              <a:t></a:t>
            </a:r>
            <a:r>
              <a:rPr sz="2050" spc="-65" dirty="0">
                <a:latin typeface="Symbol"/>
                <a:cs typeface="Symbol"/>
              </a:rPr>
              <a:t>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9570" y="3127530"/>
            <a:ext cx="4430395" cy="88519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17804" marR="5080" indent="-205740">
              <a:lnSpc>
                <a:spcPts val="2180"/>
              </a:lnSpc>
              <a:spcBef>
                <a:spcPts val="36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2000" spc="5" dirty="0">
                <a:latin typeface="Times New Roman"/>
                <a:cs typeface="Times New Roman"/>
              </a:rPr>
              <a:t>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series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τ(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indicates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reliability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growth and</a:t>
            </a:r>
            <a:r>
              <a:rPr sz="2000" dirty="0">
                <a:latin typeface="Times New Roman"/>
                <a:cs typeface="Times New Roman"/>
              </a:rPr>
              <a:t> 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decreasing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series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suggests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decrease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reliability.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12" name="object 12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823028" y="8582357"/>
            <a:ext cx="4206240" cy="6083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365"/>
              </a:spcBef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equal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occurrence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failure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85869" y="7999882"/>
            <a:ext cx="779145" cy="531495"/>
            <a:chOff x="4085869" y="7999882"/>
            <a:chExt cx="779145" cy="531495"/>
          </a:xfrm>
        </p:grpSpPr>
        <p:sp>
          <p:nvSpPr>
            <p:cNvPr id="19" name="object 19"/>
            <p:cNvSpPr/>
            <p:nvPr/>
          </p:nvSpPr>
          <p:spPr>
            <a:xfrm>
              <a:off x="4212589" y="8255241"/>
              <a:ext cx="635635" cy="0"/>
            </a:xfrm>
            <a:custGeom>
              <a:avLst/>
              <a:gdLst/>
              <a:ahLst/>
              <a:cxnLst/>
              <a:rect l="l" t="t" r="r" b="b"/>
              <a:pathLst>
                <a:path w="635635">
                  <a:moveTo>
                    <a:pt x="0" y="0"/>
                  </a:moveTo>
                  <a:lnTo>
                    <a:pt x="635495" y="0"/>
                  </a:lnTo>
                </a:path>
              </a:pathLst>
            </a:custGeom>
            <a:ln w="3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87799" y="8003730"/>
              <a:ext cx="775970" cy="526415"/>
            </a:xfrm>
            <a:custGeom>
              <a:avLst/>
              <a:gdLst/>
              <a:ahLst/>
              <a:cxnLst/>
              <a:rect l="l" t="t" r="r" b="b"/>
              <a:pathLst>
                <a:path w="775970" h="526415">
                  <a:moveTo>
                    <a:pt x="0" y="353263"/>
                  </a:moveTo>
                  <a:lnTo>
                    <a:pt x="17284" y="326377"/>
                  </a:lnTo>
                  <a:lnTo>
                    <a:pt x="63360" y="526059"/>
                  </a:lnTo>
                  <a:lnTo>
                    <a:pt x="115201" y="0"/>
                  </a:lnTo>
                  <a:lnTo>
                    <a:pt x="7756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85869" y="7999882"/>
              <a:ext cx="777875" cy="530225"/>
            </a:xfrm>
            <a:custGeom>
              <a:avLst/>
              <a:gdLst/>
              <a:ahLst/>
              <a:cxnLst/>
              <a:rect l="l" t="t" r="r" b="b"/>
              <a:pathLst>
                <a:path w="777875" h="530225">
                  <a:moveTo>
                    <a:pt x="777570" y="0"/>
                  </a:moveTo>
                  <a:lnTo>
                    <a:pt x="113271" y="0"/>
                  </a:lnTo>
                  <a:lnTo>
                    <a:pt x="65277" y="483831"/>
                  </a:lnTo>
                  <a:lnTo>
                    <a:pt x="24955" y="318719"/>
                  </a:lnTo>
                  <a:lnTo>
                    <a:pt x="0" y="355193"/>
                  </a:lnTo>
                  <a:lnTo>
                    <a:pt x="3835" y="359028"/>
                  </a:lnTo>
                  <a:lnTo>
                    <a:pt x="15354" y="341756"/>
                  </a:lnTo>
                  <a:lnTo>
                    <a:pt x="61442" y="529907"/>
                  </a:lnTo>
                  <a:lnTo>
                    <a:pt x="71043" y="529907"/>
                  </a:lnTo>
                  <a:lnTo>
                    <a:pt x="120954" y="9601"/>
                  </a:lnTo>
                  <a:lnTo>
                    <a:pt x="777570" y="9601"/>
                  </a:lnTo>
                  <a:lnTo>
                    <a:pt x="7775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720193" y="7158625"/>
            <a:ext cx="5651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i="1" spc="5" dirty="0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76530" y="7673181"/>
            <a:ext cx="5651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i="1" spc="5" dirty="0">
                <a:latin typeface="Times New Roman"/>
                <a:cs typeface="Times New Roman"/>
              </a:rPr>
              <a:t>j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79589" y="7986135"/>
            <a:ext cx="5651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i="1" spc="5" dirty="0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69504" y="8228048"/>
            <a:ext cx="5651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i="1" spc="5" dirty="0">
                <a:latin typeface="Times New Roman"/>
                <a:cs typeface="Times New Roman"/>
              </a:rPr>
              <a:t>j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45967" y="7535473"/>
            <a:ext cx="1244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35" dirty="0">
                <a:latin typeface="Symbol"/>
                <a:cs typeface="Symbol"/>
              </a:rPr>
              <a:t>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40869" y="8090330"/>
            <a:ext cx="1244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35" dirty="0">
                <a:latin typeface="Symbol"/>
                <a:cs typeface="Symbol"/>
              </a:rPr>
              <a:t>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37355" y="8360529"/>
            <a:ext cx="17716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i="1" spc="5" dirty="0">
                <a:latin typeface="Times New Roman"/>
                <a:cs typeface="Times New Roman"/>
              </a:rPr>
              <a:t>j</a:t>
            </a:r>
            <a:r>
              <a:rPr sz="850" i="1" spc="-125" dirty="0">
                <a:latin typeface="Times New Roman"/>
                <a:cs typeface="Times New Roman"/>
              </a:rPr>
              <a:t> </a:t>
            </a:r>
            <a:r>
              <a:rPr sz="850" spc="-45" dirty="0">
                <a:latin typeface="Symbol"/>
                <a:cs typeface="Symbol"/>
              </a:rPr>
              <a:t></a:t>
            </a:r>
            <a:r>
              <a:rPr sz="850" spc="10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50961" y="7454093"/>
            <a:ext cx="63881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600075" algn="l"/>
              </a:tabLst>
            </a:pPr>
            <a:r>
              <a:rPr sz="2250" spc="-7" baseline="-27777" dirty="0">
                <a:latin typeface="Symbol"/>
                <a:cs typeface="Symbol"/>
              </a:rPr>
              <a:t></a:t>
            </a:r>
            <a:r>
              <a:rPr sz="2250" spc="-22" baseline="-27777" dirty="0">
                <a:latin typeface="Times New Roman"/>
                <a:cs typeface="Times New Roman"/>
              </a:rPr>
              <a:t> </a:t>
            </a:r>
            <a:r>
              <a:rPr sz="85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i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</a:t>
            </a:r>
            <a:r>
              <a:rPr sz="850" i="1" u="sng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u="sng" spc="-4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sz="8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8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20393" y="7690239"/>
            <a:ext cx="148907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1125" algn="l"/>
              </a:tabLst>
            </a:pPr>
            <a:r>
              <a:rPr sz="1500" i="1" spc="-5" dirty="0">
                <a:latin typeface="Times New Roman"/>
                <a:cs typeface="Times New Roman"/>
              </a:rPr>
              <a:t>i</a:t>
            </a:r>
            <a:r>
              <a:rPr sz="1500" i="1" spc="-9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Symbol"/>
                <a:cs typeface="Symbol"/>
              </a:rPr>
              <a:t></a:t>
            </a:r>
            <a:r>
              <a:rPr sz="1500" spc="-5" dirty="0">
                <a:latin typeface="Times New Roman"/>
                <a:cs typeface="Times New Roman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55498" y="7666054"/>
            <a:ext cx="225171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918844" algn="l"/>
                <a:tab pos="2212975" algn="l"/>
              </a:tabLst>
            </a:pPr>
            <a:r>
              <a:rPr sz="2250" i="1" spc="-7" baseline="-27777" dirty="0">
                <a:latin typeface="Times New Roman"/>
                <a:cs typeface="Times New Roman"/>
              </a:rPr>
              <a:t>u</a:t>
            </a:r>
            <a:r>
              <a:rPr sz="2250" i="1" spc="-254" baseline="-27777" dirty="0">
                <a:latin typeface="Times New Roman"/>
                <a:cs typeface="Times New Roman"/>
              </a:rPr>
              <a:t> </a:t>
            </a:r>
            <a:r>
              <a:rPr sz="2925" spc="-120" baseline="-24216" dirty="0">
                <a:latin typeface="Symbol"/>
                <a:cs typeface="Symbol"/>
              </a:rPr>
              <a:t></a:t>
            </a:r>
            <a:r>
              <a:rPr sz="2250" i="1" spc="157" baseline="-27777" dirty="0">
                <a:latin typeface="Times New Roman"/>
                <a:cs typeface="Times New Roman"/>
              </a:rPr>
              <a:t>i</a:t>
            </a:r>
            <a:r>
              <a:rPr sz="2925" spc="-247" baseline="-24216" dirty="0">
                <a:latin typeface="Symbol"/>
                <a:cs typeface="Symbol"/>
              </a:rPr>
              <a:t></a:t>
            </a:r>
            <a:r>
              <a:rPr sz="2925" spc="-240" baseline="-24216" dirty="0">
                <a:latin typeface="Times New Roman"/>
                <a:cs typeface="Times New Roman"/>
              </a:rPr>
              <a:t> </a:t>
            </a:r>
            <a:r>
              <a:rPr sz="2250" spc="-7" baseline="-27777" dirty="0">
                <a:latin typeface="Symbol"/>
                <a:cs typeface="Symbol"/>
              </a:rPr>
              <a:t></a:t>
            </a:r>
            <a:r>
              <a:rPr sz="2250" baseline="-27777" dirty="0">
                <a:latin typeface="Times New Roman"/>
                <a:cs typeface="Times New Roman"/>
              </a:rPr>
              <a:t> </a:t>
            </a:r>
            <a:r>
              <a:rPr sz="85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850" i="1" u="sng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850" u="sng" spc="-3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sz="8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8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8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</a:t>
            </a:r>
            <a:r>
              <a:rPr sz="850" i="1" u="sng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50" u="sng" spc="-4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sz="8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8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92211" y="7983985"/>
            <a:ext cx="661670" cy="5264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" algn="ctr">
              <a:lnSpc>
                <a:spcPts val="1705"/>
              </a:lnSpc>
              <a:spcBef>
                <a:spcPts val="90"/>
              </a:spcBef>
            </a:pPr>
            <a:r>
              <a:rPr sz="1500" spc="-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ts val="2245"/>
              </a:lnSpc>
            </a:pPr>
            <a:r>
              <a:rPr sz="1500" spc="5" dirty="0">
                <a:latin typeface="Times New Roman"/>
                <a:cs typeface="Times New Roman"/>
              </a:rPr>
              <a:t>1</a:t>
            </a:r>
            <a:r>
              <a:rPr sz="1500" spc="125" dirty="0">
                <a:latin typeface="Times New Roman"/>
                <a:cs typeface="Times New Roman"/>
              </a:rPr>
              <a:t>2</a:t>
            </a:r>
            <a:r>
              <a:rPr sz="2925" spc="-120" baseline="-2849" dirty="0">
                <a:latin typeface="Symbol"/>
                <a:cs typeface="Symbol"/>
              </a:rPr>
              <a:t></a:t>
            </a:r>
            <a:r>
              <a:rPr sz="1500" i="1" spc="-5" dirty="0">
                <a:latin typeface="Times New Roman"/>
                <a:cs typeface="Times New Roman"/>
              </a:rPr>
              <a:t>i</a:t>
            </a:r>
            <a:r>
              <a:rPr sz="1500" i="1" spc="-95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Symbol"/>
                <a:cs typeface="Symbol"/>
              </a:rPr>
              <a:t></a:t>
            </a:r>
            <a:r>
              <a:rPr sz="1500" spc="-45" dirty="0">
                <a:latin typeface="Times New Roman"/>
                <a:cs typeface="Times New Roman"/>
              </a:rPr>
              <a:t>1</a:t>
            </a:r>
            <a:r>
              <a:rPr sz="2925" spc="-247" baseline="-2849" dirty="0">
                <a:latin typeface="Symbol"/>
                <a:cs typeface="Symbol"/>
              </a:rPr>
              <a:t></a:t>
            </a:r>
            <a:endParaRPr sz="2925" baseline="-2849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92168" y="5675357"/>
            <a:ext cx="4992370" cy="191833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43510" algn="just">
              <a:lnSpc>
                <a:spcPct val="100000"/>
              </a:lnSpc>
              <a:spcBef>
                <a:spcPts val="1350"/>
              </a:spcBef>
            </a:pPr>
            <a:r>
              <a:rPr sz="2500" b="1" spc="105" dirty="0">
                <a:solidFill>
                  <a:srgbClr val="33339A"/>
                </a:solidFill>
                <a:latin typeface="Arial"/>
                <a:cs typeface="Arial"/>
              </a:rPr>
              <a:t>1.</a:t>
            </a:r>
            <a:r>
              <a:rPr sz="2500" b="1" spc="-10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110" dirty="0">
                <a:solidFill>
                  <a:srgbClr val="33339A"/>
                </a:solidFill>
                <a:latin typeface="Arial"/>
                <a:cs typeface="Arial"/>
              </a:rPr>
              <a:t>Inter</a:t>
            </a:r>
            <a:r>
              <a:rPr sz="2500" spc="110" dirty="0">
                <a:solidFill>
                  <a:srgbClr val="33339A"/>
                </a:solidFill>
                <a:latin typeface="Arial MT"/>
                <a:cs typeface="Arial MT"/>
              </a:rPr>
              <a:t>-failure</a:t>
            </a:r>
            <a:r>
              <a:rPr sz="2500" spc="-1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14" dirty="0">
                <a:solidFill>
                  <a:srgbClr val="33339A"/>
                </a:solidFill>
                <a:latin typeface="Arial MT"/>
                <a:cs typeface="Arial MT"/>
              </a:rPr>
              <a:t>Times</a:t>
            </a:r>
            <a:r>
              <a:rPr sz="2500" spc="-13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25" dirty="0">
                <a:solidFill>
                  <a:srgbClr val="33339A"/>
                </a:solidFill>
                <a:latin typeface="Arial MT"/>
                <a:cs typeface="Arial MT"/>
              </a:rPr>
              <a:t>Data</a:t>
            </a:r>
            <a:r>
              <a:rPr sz="2500" spc="53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65" dirty="0">
                <a:solidFill>
                  <a:srgbClr val="33339A"/>
                </a:solidFill>
                <a:latin typeface="Arial MT"/>
                <a:cs typeface="Arial MT"/>
              </a:rPr>
              <a:t>/2</a:t>
            </a:r>
            <a:endParaRPr sz="2500">
              <a:latin typeface="Arial MT"/>
              <a:cs typeface="Arial MT"/>
            </a:endParaRPr>
          </a:p>
          <a:p>
            <a:pPr marL="243204" marR="30480" indent="-205740" algn="just">
              <a:lnSpc>
                <a:spcPts val="2180"/>
              </a:lnSpc>
              <a:spcBef>
                <a:spcPts val="125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43840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i="1" dirty="0">
                <a:latin typeface="Times New Roman"/>
                <a:cs typeface="Times New Roman"/>
              </a:rPr>
              <a:t>N(T) </a:t>
            </a:r>
            <a:r>
              <a:rPr sz="2000" dirty="0">
                <a:latin typeface="Times New Roman"/>
                <a:cs typeface="Times New Roman"/>
              </a:rPr>
              <a:t>as the cumulative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failures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 the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period </a:t>
            </a:r>
            <a:r>
              <a:rPr sz="2000" i="1" spc="10" dirty="0">
                <a:latin typeface="Times New Roman"/>
                <a:cs typeface="Times New Roman"/>
              </a:rPr>
              <a:t>[0, </a:t>
            </a:r>
            <a:r>
              <a:rPr sz="2000" i="1" spc="25" dirty="0">
                <a:latin typeface="Times New Roman"/>
                <a:cs typeface="Times New Roman"/>
              </a:rPr>
              <a:t>T]</a:t>
            </a:r>
            <a:r>
              <a:rPr sz="2000" spc="25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the Laplace </a:t>
            </a:r>
            <a:r>
              <a:rPr sz="2000" spc="5" dirty="0">
                <a:latin typeface="Times New Roman"/>
                <a:cs typeface="Times New Roman"/>
              </a:rPr>
              <a:t>factor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u(T)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derived:</a:t>
            </a:r>
            <a:endParaRPr sz="2000">
              <a:latin typeface="Times New Roman"/>
              <a:cs typeface="Times New Roman"/>
            </a:endParaRPr>
          </a:p>
          <a:p>
            <a:pPr marL="3058160">
              <a:lnSpc>
                <a:spcPct val="100000"/>
              </a:lnSpc>
              <a:spcBef>
                <a:spcPts val="215"/>
              </a:spcBef>
            </a:pPr>
            <a:r>
              <a:rPr sz="3300" spc="89" baseline="1262" dirty="0">
                <a:latin typeface="Symbol"/>
                <a:cs typeface="Symbol"/>
              </a:rPr>
              <a:t></a:t>
            </a:r>
            <a:r>
              <a:rPr sz="2325" spc="-52" baseline="14336" dirty="0">
                <a:latin typeface="Symbol"/>
                <a:cs typeface="Symbol"/>
              </a:rPr>
              <a:t></a:t>
            </a:r>
            <a:r>
              <a:rPr sz="2325" spc="-209" baseline="14336" dirty="0">
                <a:latin typeface="Times New Roman"/>
                <a:cs typeface="Times New Roman"/>
              </a:rPr>
              <a:t> </a:t>
            </a:r>
            <a:r>
              <a:rPr sz="850" i="1" spc="5" dirty="0">
                <a:latin typeface="Times New Roman"/>
                <a:cs typeface="Times New Roman"/>
              </a:rPr>
              <a:t>j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87318" y="7334405"/>
            <a:ext cx="857885" cy="36639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96875">
              <a:lnSpc>
                <a:spcPts val="135"/>
              </a:lnSpc>
              <a:spcBef>
                <a:spcPts val="880"/>
              </a:spcBef>
              <a:tabLst>
                <a:tab pos="702310" algn="l"/>
              </a:tabLst>
            </a:pPr>
            <a:r>
              <a:rPr sz="850" i="1" spc="15" dirty="0">
                <a:latin typeface="Times New Roman"/>
                <a:cs typeface="Times New Roman"/>
              </a:rPr>
              <a:t>i</a:t>
            </a:r>
            <a:r>
              <a:rPr sz="850" spc="15" dirty="0">
                <a:latin typeface="Symbol"/>
                <a:cs typeface="Symbol"/>
              </a:rPr>
              <a:t></a:t>
            </a:r>
            <a:r>
              <a:rPr sz="850" spc="15" dirty="0">
                <a:latin typeface="Times New Roman"/>
                <a:cs typeface="Times New Roman"/>
              </a:rPr>
              <a:t>1	</a:t>
            </a:r>
            <a:r>
              <a:rPr sz="850" i="1" spc="10" dirty="0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  <a:p>
            <a:pPr marL="38100">
              <a:lnSpc>
                <a:spcPts val="1755"/>
              </a:lnSpc>
            </a:pPr>
            <a:r>
              <a:rPr sz="15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u="sng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500" spc="260" dirty="0">
                <a:latin typeface="Times New Roman"/>
                <a:cs typeface="Times New Roman"/>
              </a:rPr>
              <a:t> </a:t>
            </a:r>
            <a:r>
              <a:rPr sz="3300" spc="37" baseline="-31565" dirty="0">
                <a:latin typeface="Symbol"/>
                <a:cs typeface="Symbol"/>
              </a:rPr>
              <a:t></a:t>
            </a:r>
            <a:r>
              <a:rPr sz="3300" spc="-172" baseline="-31565" dirty="0">
                <a:latin typeface="Times New Roman"/>
                <a:cs typeface="Times New Roman"/>
              </a:rPr>
              <a:t> </a:t>
            </a:r>
            <a:r>
              <a:rPr sz="3300" spc="-1500" baseline="-31565" dirty="0">
                <a:latin typeface="Symbol"/>
                <a:cs typeface="Symbol"/>
              </a:rPr>
              <a:t></a:t>
            </a:r>
            <a:endParaRPr sz="3300" baseline="-31565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7046" y="8048634"/>
            <a:ext cx="21526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-925" dirty="0">
                <a:latin typeface="Symbol"/>
                <a:cs typeface="Symbol"/>
              </a:rPr>
              <a:t>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70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71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4500880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05605" algn="l"/>
              </a:tabLst>
            </a:pPr>
            <a:r>
              <a:rPr spc="145" dirty="0"/>
              <a:t>1</a:t>
            </a:r>
            <a:r>
              <a:rPr spc="65" dirty="0"/>
              <a:t>.</a:t>
            </a:r>
            <a:r>
              <a:rPr spc="-95" dirty="0"/>
              <a:t> </a:t>
            </a:r>
            <a:r>
              <a:rPr spc="125" dirty="0"/>
              <a:t>Int</a:t>
            </a:r>
            <a:r>
              <a:rPr spc="170" dirty="0"/>
              <a:t>e</a:t>
            </a:r>
            <a:r>
              <a:rPr spc="265" dirty="0"/>
              <a:t>r</a:t>
            </a:r>
            <a:r>
              <a:rPr spc="10" dirty="0"/>
              <a:t>-</a:t>
            </a:r>
            <a:r>
              <a:rPr spc="90" dirty="0"/>
              <a:t>f</a:t>
            </a:r>
            <a:r>
              <a:rPr spc="150" dirty="0"/>
              <a:t>a</a:t>
            </a:r>
            <a:r>
              <a:rPr spc="140" dirty="0"/>
              <a:t>ilur</a:t>
            </a:r>
            <a:r>
              <a:rPr spc="225" dirty="0"/>
              <a:t>e</a:t>
            </a:r>
            <a:r>
              <a:rPr spc="-140" dirty="0"/>
              <a:t> </a:t>
            </a:r>
            <a:r>
              <a:rPr spc="85" dirty="0"/>
              <a:t>Ti</a:t>
            </a:r>
            <a:r>
              <a:rPr spc="180" dirty="0"/>
              <a:t>m</a:t>
            </a:r>
            <a:r>
              <a:rPr spc="114" dirty="0"/>
              <a:t>es</a:t>
            </a:r>
            <a:r>
              <a:rPr spc="-130" dirty="0"/>
              <a:t> </a:t>
            </a:r>
            <a:r>
              <a:rPr spc="80" dirty="0"/>
              <a:t>D</a:t>
            </a:r>
            <a:r>
              <a:rPr spc="114" dirty="0"/>
              <a:t>a</a:t>
            </a:r>
            <a:r>
              <a:rPr spc="105" dirty="0"/>
              <a:t>t</a:t>
            </a:r>
            <a:r>
              <a:rPr spc="204" dirty="0"/>
              <a:t>a</a:t>
            </a:r>
            <a:r>
              <a:rPr dirty="0"/>
              <a:t>	</a:t>
            </a:r>
            <a:r>
              <a:rPr spc="65" dirty="0"/>
              <a:t>/3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47744"/>
            <a:ext cx="4644390" cy="2605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7804" marR="88900" indent="-205740" algn="just">
              <a:lnSpc>
                <a:spcPct val="100800"/>
              </a:lnSpc>
              <a:spcBef>
                <a:spcPts val="9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2000" dirty="0">
                <a:latin typeface="Times New Roman"/>
                <a:cs typeface="Times New Roman"/>
              </a:rPr>
              <a:t>Negative values of the Laplace </a:t>
            </a:r>
            <a:r>
              <a:rPr sz="2000" spc="5" dirty="0">
                <a:latin typeface="Times New Roman"/>
                <a:cs typeface="Times New Roman"/>
              </a:rPr>
              <a:t>factor </a:t>
            </a:r>
            <a:r>
              <a:rPr sz="2000" i="1" spc="-5" dirty="0">
                <a:latin typeface="Times New Roman"/>
                <a:cs typeface="Times New Roman"/>
              </a:rPr>
              <a:t>u(i) 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indicate a decreasing failure intensity, i.e.,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reliability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growth.</a:t>
            </a:r>
            <a:endParaRPr sz="2000">
              <a:latin typeface="Times New Roman"/>
              <a:cs typeface="Times New Roman"/>
            </a:endParaRPr>
          </a:p>
          <a:p>
            <a:pPr marL="217804" marR="5080" indent="-205740">
              <a:lnSpc>
                <a:spcPct val="100800"/>
              </a:lnSpc>
              <a:spcBef>
                <a:spcPts val="48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2000" dirty="0">
                <a:latin typeface="Times New Roman"/>
                <a:cs typeface="Times New Roman"/>
              </a:rPr>
              <a:t>Positive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Laplace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factor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u(i) 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indicate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increasing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failure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intensity,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i.e.,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reliability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decrease.</a:t>
            </a:r>
            <a:endParaRPr sz="2000">
              <a:latin typeface="Times New Roman"/>
              <a:cs typeface="Times New Roman"/>
            </a:endParaRPr>
          </a:p>
          <a:p>
            <a:pPr marL="217804" marR="163830" indent="-205740">
              <a:lnSpc>
                <a:spcPct val="1008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between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–2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+2</a:t>
            </a:r>
            <a:r>
              <a:rPr sz="2000" dirty="0">
                <a:latin typeface="Times New Roman"/>
                <a:cs typeface="Times New Roman"/>
              </a:rPr>
              <a:t> indicate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stable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reliability.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7" name="object 7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17568" y="5619600"/>
            <a:ext cx="4606925" cy="993140"/>
          </a:xfrm>
          <a:prstGeom prst="rect">
            <a:avLst/>
          </a:prstGeom>
        </p:spPr>
        <p:txBody>
          <a:bodyPr vert="horz" wrap="square" lIns="0" tIns="22733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790"/>
              </a:spcBef>
              <a:tabLst>
                <a:tab pos="4311015" algn="l"/>
              </a:tabLst>
            </a:pPr>
            <a:r>
              <a:rPr sz="2500" b="1" spc="145" dirty="0">
                <a:solidFill>
                  <a:srgbClr val="33339A"/>
                </a:solidFill>
                <a:latin typeface="Arial"/>
                <a:cs typeface="Arial"/>
              </a:rPr>
              <a:t>1</a:t>
            </a:r>
            <a:r>
              <a:rPr sz="2500" b="1" spc="65" dirty="0">
                <a:solidFill>
                  <a:srgbClr val="33339A"/>
                </a:solidFill>
                <a:latin typeface="Arial"/>
                <a:cs typeface="Arial"/>
              </a:rPr>
              <a:t>.</a:t>
            </a:r>
            <a:r>
              <a:rPr sz="2500" b="1" spc="-9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33339A"/>
                </a:solidFill>
                <a:latin typeface="Arial"/>
                <a:cs typeface="Arial"/>
              </a:rPr>
              <a:t>Int</a:t>
            </a:r>
            <a:r>
              <a:rPr sz="2500" b="1" spc="75" dirty="0">
                <a:solidFill>
                  <a:srgbClr val="33339A"/>
                </a:solidFill>
                <a:latin typeface="Arial"/>
                <a:cs typeface="Arial"/>
              </a:rPr>
              <a:t>e</a:t>
            </a:r>
            <a:r>
              <a:rPr sz="2500" b="1" spc="125" dirty="0">
                <a:solidFill>
                  <a:srgbClr val="33339A"/>
                </a:solidFill>
                <a:latin typeface="Arial"/>
                <a:cs typeface="Arial"/>
              </a:rPr>
              <a:t>r</a:t>
            </a:r>
            <a:r>
              <a:rPr sz="2500" spc="10" dirty="0">
                <a:solidFill>
                  <a:srgbClr val="33339A"/>
                </a:solidFill>
                <a:latin typeface="Arial MT"/>
                <a:cs typeface="Arial MT"/>
              </a:rPr>
              <a:t>-</a:t>
            </a:r>
            <a:r>
              <a:rPr sz="2500" spc="90" dirty="0">
                <a:solidFill>
                  <a:srgbClr val="33339A"/>
                </a:solidFill>
                <a:latin typeface="Arial MT"/>
                <a:cs typeface="Arial MT"/>
              </a:rPr>
              <a:t>f</a:t>
            </a:r>
            <a:r>
              <a:rPr sz="2500" spc="150" dirty="0">
                <a:solidFill>
                  <a:srgbClr val="33339A"/>
                </a:solidFill>
                <a:latin typeface="Arial MT"/>
                <a:cs typeface="Arial MT"/>
              </a:rPr>
              <a:t>a</a:t>
            </a:r>
            <a:r>
              <a:rPr sz="2500" spc="140" dirty="0">
                <a:solidFill>
                  <a:srgbClr val="33339A"/>
                </a:solidFill>
                <a:latin typeface="Arial MT"/>
                <a:cs typeface="Arial MT"/>
              </a:rPr>
              <a:t>ilur</a:t>
            </a:r>
            <a:r>
              <a:rPr sz="2500" spc="225" dirty="0">
                <a:solidFill>
                  <a:srgbClr val="33339A"/>
                </a:solidFill>
                <a:latin typeface="Arial MT"/>
                <a:cs typeface="Arial MT"/>
              </a:rPr>
              <a:t>e</a:t>
            </a:r>
            <a:r>
              <a:rPr sz="2500" spc="-1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85" dirty="0">
                <a:solidFill>
                  <a:srgbClr val="33339A"/>
                </a:solidFill>
                <a:latin typeface="Arial MT"/>
                <a:cs typeface="Arial MT"/>
              </a:rPr>
              <a:t>Ti</a:t>
            </a:r>
            <a:r>
              <a:rPr sz="2500" spc="180" dirty="0">
                <a:solidFill>
                  <a:srgbClr val="33339A"/>
                </a:solidFill>
                <a:latin typeface="Arial MT"/>
                <a:cs typeface="Arial MT"/>
              </a:rPr>
              <a:t>m</a:t>
            </a:r>
            <a:r>
              <a:rPr sz="2500" spc="114" dirty="0">
                <a:solidFill>
                  <a:srgbClr val="33339A"/>
                </a:solidFill>
                <a:latin typeface="Arial MT"/>
                <a:cs typeface="Arial MT"/>
              </a:rPr>
              <a:t>es</a:t>
            </a:r>
            <a:r>
              <a:rPr sz="2500" spc="-13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80" dirty="0">
                <a:solidFill>
                  <a:srgbClr val="33339A"/>
                </a:solidFill>
                <a:latin typeface="Arial MT"/>
                <a:cs typeface="Arial MT"/>
              </a:rPr>
              <a:t>D</a:t>
            </a:r>
            <a:r>
              <a:rPr sz="2500" spc="114" dirty="0">
                <a:solidFill>
                  <a:srgbClr val="33339A"/>
                </a:solidFill>
                <a:latin typeface="Arial MT"/>
                <a:cs typeface="Arial MT"/>
              </a:rPr>
              <a:t>a</a:t>
            </a:r>
            <a:r>
              <a:rPr sz="2500" spc="105" dirty="0">
                <a:solidFill>
                  <a:srgbClr val="33339A"/>
                </a:solidFill>
                <a:latin typeface="Arial MT"/>
                <a:cs typeface="Arial MT"/>
              </a:rPr>
              <a:t>t</a:t>
            </a:r>
            <a:r>
              <a:rPr sz="2500" spc="204" dirty="0">
                <a:solidFill>
                  <a:srgbClr val="33339A"/>
                </a:solidFill>
                <a:latin typeface="Arial MT"/>
                <a:cs typeface="Arial MT"/>
              </a:rPr>
              <a:t>a</a:t>
            </a:r>
            <a:r>
              <a:rPr sz="2500" dirty="0">
                <a:solidFill>
                  <a:srgbClr val="33339A"/>
                </a:solidFill>
                <a:latin typeface="Arial MT"/>
                <a:cs typeface="Arial MT"/>
              </a:rPr>
              <a:t>	</a:t>
            </a:r>
            <a:r>
              <a:rPr sz="2500" spc="65" dirty="0">
                <a:solidFill>
                  <a:srgbClr val="33339A"/>
                </a:solidFill>
                <a:latin typeface="Arial MT"/>
                <a:cs typeface="Arial MT"/>
              </a:rPr>
              <a:t>/4</a:t>
            </a:r>
            <a:endParaRPr sz="2500">
              <a:latin typeface="Arial MT"/>
              <a:cs typeface="Arial MT"/>
            </a:endParaRPr>
          </a:p>
          <a:p>
            <a:pPr marL="217804" indent="-205740">
              <a:lnSpc>
                <a:spcPct val="100000"/>
              </a:lnSpc>
              <a:spcBef>
                <a:spcPts val="1065"/>
              </a:spcBef>
              <a:buClr>
                <a:srgbClr val="3333CC"/>
              </a:buClr>
              <a:buSzPct val="61290"/>
              <a:buFont typeface="Wingdings"/>
              <a:buChar char=""/>
              <a:tabLst>
                <a:tab pos="218440" algn="l"/>
              </a:tabLst>
            </a:pPr>
            <a:r>
              <a:rPr sz="1550" spc="5" dirty="0">
                <a:latin typeface="Times New Roman"/>
                <a:cs typeface="Times New Roman"/>
              </a:rPr>
              <a:t>Midpoint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of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the observation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interval: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i="1" spc="5" dirty="0">
                <a:latin typeface="Times New Roman"/>
                <a:cs typeface="Times New Roman"/>
              </a:rPr>
              <a:t>T/2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7568" y="6612508"/>
            <a:ext cx="221742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7804" indent="-205740">
              <a:lnSpc>
                <a:spcPct val="100000"/>
              </a:lnSpc>
              <a:spcBef>
                <a:spcPts val="120"/>
              </a:spcBef>
              <a:buClr>
                <a:srgbClr val="3333CC"/>
              </a:buClr>
              <a:buSzPct val="61290"/>
              <a:buFont typeface="Wingdings"/>
              <a:buChar char=""/>
              <a:tabLst>
                <a:tab pos="218440" algn="l"/>
              </a:tabLst>
            </a:pPr>
            <a:r>
              <a:rPr sz="1550" spc="5" dirty="0">
                <a:latin typeface="Times New Roman"/>
                <a:cs typeface="Times New Roman"/>
              </a:rPr>
              <a:t>Statistical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center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of data: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29709" y="6947763"/>
            <a:ext cx="1305560" cy="0"/>
          </a:xfrm>
          <a:custGeom>
            <a:avLst/>
            <a:gdLst/>
            <a:ahLst/>
            <a:cxnLst/>
            <a:rect l="l" t="t" r="r" b="b"/>
            <a:pathLst>
              <a:path w="1305560">
                <a:moveTo>
                  <a:pt x="0" y="0"/>
                </a:moveTo>
                <a:lnTo>
                  <a:pt x="1305560" y="0"/>
                </a:lnTo>
              </a:path>
            </a:pathLst>
          </a:custGeom>
          <a:ln w="8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17947" y="6655430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4868" y="6941534"/>
            <a:ext cx="4899660" cy="2118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63900">
              <a:lnSpc>
                <a:spcPts val="600"/>
              </a:lnSpc>
              <a:spcBef>
                <a:spcPts val="130"/>
              </a:spcBef>
              <a:tabLst>
                <a:tab pos="3676650" algn="l"/>
              </a:tabLst>
            </a:pPr>
            <a:r>
              <a:rPr sz="1350" i="1" spc="30" baseline="6172" dirty="0">
                <a:latin typeface="Times New Roman"/>
                <a:cs typeface="Times New Roman"/>
              </a:rPr>
              <a:t>N</a:t>
            </a:r>
            <a:r>
              <a:rPr sz="1350" i="1" spc="-97" baseline="6172" dirty="0">
                <a:latin typeface="Times New Roman"/>
                <a:cs typeface="Times New Roman"/>
              </a:rPr>
              <a:t> </a:t>
            </a:r>
            <a:r>
              <a:rPr sz="1350" spc="22" baseline="6172" dirty="0">
                <a:latin typeface="Times New Roman"/>
                <a:cs typeface="Times New Roman"/>
              </a:rPr>
              <a:t>(</a:t>
            </a:r>
            <a:r>
              <a:rPr sz="1350" i="1" spc="22" baseline="6172" dirty="0">
                <a:latin typeface="Times New Roman"/>
                <a:cs typeface="Times New Roman"/>
              </a:rPr>
              <a:t>T</a:t>
            </a:r>
            <a:r>
              <a:rPr sz="1350" i="1" spc="-75" baseline="6172" dirty="0">
                <a:latin typeface="Times New Roman"/>
                <a:cs typeface="Times New Roman"/>
              </a:rPr>
              <a:t> </a:t>
            </a:r>
            <a:r>
              <a:rPr sz="1350" spc="15" baseline="6172" dirty="0">
                <a:latin typeface="Times New Roman"/>
                <a:cs typeface="Times New Roman"/>
              </a:rPr>
              <a:t>)	</a:t>
            </a:r>
            <a:r>
              <a:rPr sz="900" i="1" spc="15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  <a:p>
            <a:pPr marL="2747645">
              <a:lnSpc>
                <a:spcPts val="2400"/>
              </a:lnSpc>
            </a:pPr>
            <a:r>
              <a:rPr sz="1600" i="1" spc="-5" dirty="0">
                <a:latin typeface="Times New Roman"/>
                <a:cs typeface="Times New Roman"/>
              </a:rPr>
              <a:t>N</a:t>
            </a:r>
            <a:r>
              <a:rPr sz="1600" i="1" spc="-75" dirty="0">
                <a:latin typeface="Times New Roman"/>
                <a:cs typeface="Times New Roman"/>
              </a:rPr>
              <a:t> </a:t>
            </a:r>
            <a:r>
              <a:rPr sz="3150" spc="-217" baseline="-2645" dirty="0">
                <a:latin typeface="Symbol"/>
                <a:cs typeface="Symbol"/>
              </a:rPr>
              <a:t></a:t>
            </a:r>
            <a:r>
              <a:rPr sz="1600" i="1" spc="-5" dirty="0">
                <a:latin typeface="Times New Roman"/>
                <a:cs typeface="Times New Roman"/>
              </a:rPr>
              <a:t>T</a:t>
            </a:r>
            <a:r>
              <a:rPr sz="1600" i="1" spc="-95" dirty="0">
                <a:latin typeface="Times New Roman"/>
                <a:cs typeface="Times New Roman"/>
              </a:rPr>
              <a:t> </a:t>
            </a:r>
            <a:r>
              <a:rPr sz="3150" spc="-262" baseline="-2645" dirty="0">
                <a:latin typeface="Symbol"/>
                <a:cs typeface="Symbol"/>
              </a:rPr>
              <a:t></a:t>
            </a:r>
            <a:r>
              <a:rPr sz="3150" spc="75" baseline="-2645" dirty="0">
                <a:latin typeface="Times New Roman"/>
                <a:cs typeface="Times New Roman"/>
              </a:rPr>
              <a:t> </a:t>
            </a:r>
            <a:r>
              <a:rPr sz="3600" spc="-7" baseline="-9259" dirty="0">
                <a:latin typeface="Symbol"/>
                <a:cs typeface="Symbol"/>
              </a:rPr>
              <a:t></a:t>
            </a:r>
            <a:r>
              <a:rPr sz="3600" spc="209" baseline="-9259" dirty="0">
                <a:latin typeface="Times New Roman"/>
                <a:cs typeface="Times New Roman"/>
              </a:rPr>
              <a:t> </a:t>
            </a:r>
            <a:r>
              <a:rPr sz="3600" spc="60" baseline="-9259" dirty="0">
                <a:latin typeface="Symbol"/>
                <a:cs typeface="Symbol"/>
              </a:rPr>
              <a:t></a:t>
            </a:r>
            <a:r>
              <a:rPr sz="1650" spc="-30" dirty="0">
                <a:latin typeface="Symbol"/>
                <a:cs typeface="Symbol"/>
              </a:rPr>
              <a:t></a:t>
            </a:r>
            <a:r>
              <a:rPr sz="1650" spc="-145" dirty="0">
                <a:latin typeface="Times New Roman"/>
                <a:cs typeface="Times New Roman"/>
              </a:rPr>
              <a:t> </a:t>
            </a:r>
            <a:r>
              <a:rPr sz="1350" i="1" spc="7" baseline="-24691" dirty="0">
                <a:latin typeface="Times New Roman"/>
                <a:cs typeface="Times New Roman"/>
              </a:rPr>
              <a:t>j</a:t>
            </a:r>
            <a:endParaRPr sz="1350" baseline="-24691">
              <a:latin typeface="Times New Roman"/>
              <a:cs typeface="Times New Roman"/>
            </a:endParaRPr>
          </a:p>
          <a:p>
            <a:pPr marL="3308350">
              <a:lnSpc>
                <a:spcPct val="100000"/>
              </a:lnSpc>
              <a:spcBef>
                <a:spcPts val="145"/>
              </a:spcBef>
              <a:tabLst>
                <a:tab pos="3642360" algn="l"/>
              </a:tabLst>
            </a:pPr>
            <a:r>
              <a:rPr sz="900" i="1" spc="75" dirty="0">
                <a:latin typeface="Times New Roman"/>
                <a:cs typeface="Times New Roman"/>
              </a:rPr>
              <a:t>n</a:t>
            </a:r>
            <a:r>
              <a:rPr sz="900" spc="-45" dirty="0">
                <a:latin typeface="Symbol"/>
                <a:cs typeface="Symbol"/>
              </a:rPr>
              <a:t>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i="1" spc="5" dirty="0">
                <a:latin typeface="Times New Roman"/>
                <a:cs typeface="Times New Roman"/>
              </a:rPr>
              <a:t>j</a:t>
            </a:r>
            <a:r>
              <a:rPr sz="900" i="1" spc="-140" dirty="0">
                <a:latin typeface="Times New Roman"/>
                <a:cs typeface="Times New Roman"/>
              </a:rPr>
              <a:t> </a:t>
            </a:r>
            <a:r>
              <a:rPr sz="900" spc="-30" dirty="0">
                <a:latin typeface="Symbol"/>
                <a:cs typeface="Symbol"/>
              </a:rPr>
              <a:t></a:t>
            </a:r>
            <a:r>
              <a:rPr sz="900" spc="1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30504" marR="17780" indent="-205740">
              <a:lnSpc>
                <a:spcPct val="91300"/>
              </a:lnSpc>
              <a:buClr>
                <a:srgbClr val="3333CC"/>
              </a:buClr>
              <a:buSzPct val="61290"/>
              <a:buFont typeface="Wingdings"/>
              <a:buChar char=""/>
              <a:tabLst>
                <a:tab pos="231140" algn="l"/>
              </a:tabLst>
            </a:pPr>
            <a:r>
              <a:rPr sz="1550" spc="10" dirty="0">
                <a:latin typeface="Times New Roman"/>
                <a:cs typeface="Times New Roman"/>
              </a:rPr>
              <a:t>For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the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failure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intensity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decrease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(i.e.,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reliability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growth), 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the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interfailure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times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θ</a:t>
            </a:r>
            <a:r>
              <a:rPr sz="1300" i="1" spc="5" dirty="0">
                <a:latin typeface="Times New Roman"/>
                <a:cs typeface="Times New Roman"/>
              </a:rPr>
              <a:t>j</a:t>
            </a:r>
            <a:r>
              <a:rPr sz="1300" i="1" spc="6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tend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to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occur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before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the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midpoint; </a:t>
            </a:r>
            <a:r>
              <a:rPr sz="1550" spc="-37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hence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CC3300"/>
                </a:solidFill>
                <a:latin typeface="Times New Roman"/>
                <a:cs typeface="Times New Roman"/>
              </a:rPr>
              <a:t>the</a:t>
            </a:r>
            <a:r>
              <a:rPr sz="1550" spc="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CC3300"/>
                </a:solidFill>
                <a:latin typeface="Times New Roman"/>
                <a:cs typeface="Times New Roman"/>
              </a:rPr>
              <a:t>statistical</a:t>
            </a:r>
            <a:r>
              <a:rPr sz="1550" spc="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CC3300"/>
                </a:solidFill>
                <a:latin typeface="Times New Roman"/>
                <a:cs typeface="Times New Roman"/>
              </a:rPr>
              <a:t>center</a:t>
            </a:r>
            <a:r>
              <a:rPr sz="1550" spc="4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CC3300"/>
                </a:solidFill>
                <a:latin typeface="Times New Roman"/>
                <a:cs typeface="Times New Roman"/>
              </a:rPr>
              <a:t>tends</a:t>
            </a:r>
            <a:r>
              <a:rPr sz="1550" spc="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CC3300"/>
                </a:solidFill>
                <a:latin typeface="Times New Roman"/>
                <a:cs typeface="Times New Roman"/>
              </a:rPr>
              <a:t>to </a:t>
            </a:r>
            <a:r>
              <a:rPr sz="1550" spc="10" dirty="0">
                <a:solidFill>
                  <a:srgbClr val="CC3300"/>
                </a:solidFill>
                <a:latin typeface="Times New Roman"/>
                <a:cs typeface="Times New Roman"/>
              </a:rPr>
              <a:t>be</a:t>
            </a:r>
            <a:r>
              <a:rPr sz="1550" spc="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CC3300"/>
                </a:solidFill>
                <a:latin typeface="Times New Roman"/>
                <a:cs typeface="Times New Roman"/>
              </a:rPr>
              <a:t>smaller</a:t>
            </a:r>
            <a:r>
              <a:rPr sz="1550" spc="5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CC3300"/>
                </a:solidFill>
                <a:latin typeface="Times New Roman"/>
                <a:cs typeface="Times New Roman"/>
              </a:rPr>
              <a:t>than the </a:t>
            </a:r>
            <a:r>
              <a:rPr sz="1550" spc="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CC3300"/>
                </a:solidFill>
                <a:latin typeface="Times New Roman"/>
                <a:cs typeface="Times New Roman"/>
              </a:rPr>
              <a:t>mid-interval</a:t>
            </a:r>
            <a:r>
              <a:rPr sz="1550" spc="5" dirty="0">
                <a:latin typeface="Times New Roman"/>
                <a:cs typeface="Times New Roman"/>
              </a:rPr>
              <a:t>.</a:t>
            </a:r>
            <a:endParaRPr sz="1550">
              <a:latin typeface="Times New Roman"/>
              <a:cs typeface="Times New Roman"/>
            </a:endParaRPr>
          </a:p>
          <a:p>
            <a:pPr marL="230504" marR="375285" indent="-205740">
              <a:lnSpc>
                <a:spcPts val="1689"/>
              </a:lnSpc>
              <a:spcBef>
                <a:spcPts val="425"/>
              </a:spcBef>
              <a:buClr>
                <a:srgbClr val="3333CC"/>
              </a:buClr>
              <a:buSzPct val="61290"/>
              <a:buFont typeface="Wingdings"/>
              <a:buChar char=""/>
              <a:tabLst>
                <a:tab pos="231140" algn="l"/>
              </a:tabLst>
            </a:pPr>
            <a:r>
              <a:rPr sz="1550" spc="10" dirty="0">
                <a:latin typeface="Times New Roman"/>
                <a:cs typeface="Times New Roman"/>
              </a:rPr>
              <a:t>For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the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failure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intensity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increase,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CC3300"/>
                </a:solidFill>
                <a:latin typeface="Times New Roman"/>
                <a:cs typeface="Times New Roman"/>
              </a:rPr>
              <a:t>the </a:t>
            </a:r>
            <a:r>
              <a:rPr sz="1550" dirty="0">
                <a:solidFill>
                  <a:srgbClr val="CC3300"/>
                </a:solidFill>
                <a:latin typeface="Times New Roman"/>
                <a:cs typeface="Times New Roman"/>
              </a:rPr>
              <a:t>statistical</a:t>
            </a:r>
            <a:r>
              <a:rPr sz="1550" spc="7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CC3300"/>
                </a:solidFill>
                <a:latin typeface="Times New Roman"/>
                <a:cs typeface="Times New Roman"/>
              </a:rPr>
              <a:t>center </a:t>
            </a:r>
            <a:r>
              <a:rPr sz="1550" spc="-37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CC3300"/>
                </a:solidFill>
                <a:latin typeface="Times New Roman"/>
                <a:cs typeface="Times New Roman"/>
              </a:rPr>
              <a:t>tends</a:t>
            </a:r>
            <a:r>
              <a:rPr sz="1550" spc="-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CC3300"/>
                </a:solidFill>
                <a:latin typeface="Times New Roman"/>
                <a:cs typeface="Times New Roman"/>
              </a:rPr>
              <a:t>to</a:t>
            </a:r>
            <a:r>
              <a:rPr sz="1550" spc="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CC3300"/>
                </a:solidFill>
                <a:latin typeface="Times New Roman"/>
                <a:cs typeface="Times New Roman"/>
              </a:rPr>
              <a:t>be</a:t>
            </a:r>
            <a:r>
              <a:rPr sz="1550" spc="5" dirty="0">
                <a:solidFill>
                  <a:srgbClr val="CC3300"/>
                </a:solidFill>
                <a:latin typeface="Times New Roman"/>
                <a:cs typeface="Times New Roman"/>
              </a:rPr>
              <a:t> larger</a:t>
            </a:r>
            <a:r>
              <a:rPr sz="1550" spc="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CC3300"/>
                </a:solidFill>
                <a:latin typeface="Times New Roman"/>
                <a:cs typeface="Times New Roman"/>
              </a:rPr>
              <a:t>than</a:t>
            </a:r>
            <a:r>
              <a:rPr sz="1550" spc="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CC3300"/>
                </a:solidFill>
                <a:latin typeface="Times New Roman"/>
                <a:cs typeface="Times New Roman"/>
              </a:rPr>
              <a:t>the mid-interval</a:t>
            </a:r>
            <a:r>
              <a:rPr sz="1550" spc="5" dirty="0">
                <a:latin typeface="Times New Roman"/>
                <a:cs typeface="Times New Roman"/>
              </a:rPr>
              <a:t>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72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73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4145279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849370" algn="l"/>
              </a:tabLst>
            </a:pPr>
            <a:r>
              <a:rPr spc="100" dirty="0"/>
              <a:t>2.</a:t>
            </a:r>
            <a:r>
              <a:rPr spc="-105" dirty="0"/>
              <a:t> </a:t>
            </a:r>
            <a:r>
              <a:rPr spc="10" dirty="0"/>
              <a:t>F</a:t>
            </a:r>
            <a:r>
              <a:rPr spc="114" dirty="0"/>
              <a:t>a</a:t>
            </a:r>
            <a:r>
              <a:rPr spc="155" dirty="0"/>
              <a:t>ilure</a:t>
            </a:r>
            <a:r>
              <a:rPr spc="-120" dirty="0"/>
              <a:t> </a:t>
            </a:r>
            <a:r>
              <a:rPr spc="75" dirty="0"/>
              <a:t>I</a:t>
            </a:r>
            <a:r>
              <a:rPr spc="165" dirty="0"/>
              <a:t>n</a:t>
            </a:r>
            <a:r>
              <a:rPr spc="140" dirty="0"/>
              <a:t>tensity</a:t>
            </a:r>
            <a:r>
              <a:rPr spc="-120" dirty="0"/>
              <a:t> </a:t>
            </a:r>
            <a:r>
              <a:rPr spc="80" dirty="0"/>
              <a:t>D</a:t>
            </a:r>
            <a:r>
              <a:rPr spc="114" dirty="0"/>
              <a:t>a</a:t>
            </a:r>
            <a:r>
              <a:rPr spc="150" dirty="0"/>
              <a:t>ta</a:t>
            </a:r>
            <a:r>
              <a:rPr dirty="0"/>
              <a:t>	</a:t>
            </a:r>
            <a:r>
              <a:rPr spc="25" dirty="0"/>
              <a:t>/</a:t>
            </a:r>
            <a:r>
              <a:rPr spc="105" dirty="0"/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47745"/>
            <a:ext cx="4718050" cy="1101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 marR="5080" indent="-205740">
              <a:lnSpc>
                <a:spcPct val="100800"/>
              </a:lnSpc>
              <a:spcBef>
                <a:spcPts val="1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1750" spc="5" dirty="0">
                <a:latin typeface="Times New Roman"/>
                <a:cs typeface="Times New Roman"/>
              </a:rPr>
              <a:t>For </a:t>
            </a:r>
            <a:r>
              <a:rPr sz="1750" spc="10" dirty="0">
                <a:latin typeface="Times New Roman"/>
                <a:cs typeface="Times New Roman"/>
              </a:rPr>
              <a:t>the </a:t>
            </a:r>
            <a:r>
              <a:rPr sz="1750" spc="-5" dirty="0">
                <a:latin typeface="Times New Roman"/>
                <a:cs typeface="Times New Roman"/>
              </a:rPr>
              <a:t>time </a:t>
            </a:r>
            <a:r>
              <a:rPr sz="1750" spc="5" dirty="0">
                <a:latin typeface="Times New Roman"/>
                <a:cs typeface="Times New Roman"/>
              </a:rPr>
              <a:t>period </a:t>
            </a:r>
            <a:r>
              <a:rPr sz="1750" i="1" spc="5" dirty="0">
                <a:latin typeface="Times New Roman"/>
                <a:cs typeface="Times New Roman"/>
              </a:rPr>
              <a:t>[0, </a:t>
            </a:r>
            <a:r>
              <a:rPr sz="1750" i="1" spc="25" dirty="0">
                <a:latin typeface="Times New Roman"/>
                <a:cs typeface="Times New Roman"/>
              </a:rPr>
              <a:t>T]</a:t>
            </a:r>
            <a:r>
              <a:rPr sz="1750" spc="25" dirty="0">
                <a:latin typeface="Times New Roman"/>
                <a:cs typeface="Times New Roman"/>
              </a:rPr>
              <a:t>, </a:t>
            </a:r>
            <a:r>
              <a:rPr sz="1750" spc="10" dirty="0">
                <a:latin typeface="Times New Roman"/>
                <a:cs typeface="Times New Roman"/>
              </a:rPr>
              <a:t>divided into </a:t>
            </a:r>
            <a:r>
              <a:rPr sz="1750" i="1" spc="5" dirty="0">
                <a:latin typeface="Times New Roman"/>
                <a:cs typeface="Times New Roman"/>
              </a:rPr>
              <a:t>k </a:t>
            </a:r>
            <a:r>
              <a:rPr sz="1750" spc="10" dirty="0">
                <a:latin typeface="Times New Roman"/>
                <a:cs typeface="Times New Roman"/>
              </a:rPr>
              <a:t>units of 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equal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length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and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for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i="1" spc="10" dirty="0">
                <a:latin typeface="Times New Roman"/>
                <a:cs typeface="Times New Roman"/>
              </a:rPr>
              <a:t>n(i)</a:t>
            </a:r>
            <a:r>
              <a:rPr sz="1750" i="1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be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number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of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failures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observed during the </a:t>
            </a:r>
            <a:r>
              <a:rPr sz="1750" dirty="0">
                <a:latin typeface="Times New Roman"/>
                <a:cs typeface="Times New Roman"/>
              </a:rPr>
              <a:t>time </a:t>
            </a:r>
            <a:r>
              <a:rPr sz="1750" spc="10" dirty="0">
                <a:latin typeface="Times New Roman"/>
                <a:cs typeface="Times New Roman"/>
              </a:rPr>
              <a:t>interval </a:t>
            </a:r>
            <a:r>
              <a:rPr sz="1750" i="1" spc="5" dirty="0">
                <a:latin typeface="Times New Roman"/>
                <a:cs typeface="Times New Roman"/>
              </a:rPr>
              <a:t>i</a:t>
            </a:r>
            <a:r>
              <a:rPr sz="1750" spc="5" dirty="0">
                <a:latin typeface="Times New Roman"/>
                <a:cs typeface="Times New Roman"/>
              </a:rPr>
              <a:t>, the Laplace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factor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u(k)</a:t>
            </a:r>
            <a:r>
              <a:rPr sz="1750" i="1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derived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by: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0309" y="2631756"/>
            <a:ext cx="821055" cy="3346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0525" algn="l"/>
                <a:tab pos="598170" algn="l"/>
              </a:tabLst>
            </a:pPr>
            <a:r>
              <a:rPr sz="2000" spc="-165" dirty="0">
                <a:latin typeface="Symbol"/>
                <a:cs typeface="Symbol"/>
              </a:rPr>
              <a:t></a:t>
            </a:r>
            <a:r>
              <a:rPr sz="2000" spc="-165" dirty="0">
                <a:latin typeface="Times New Roman"/>
                <a:cs typeface="Times New Roman"/>
              </a:rPr>
              <a:t>	</a:t>
            </a:r>
            <a:r>
              <a:rPr sz="2000" spc="-165" dirty="0">
                <a:latin typeface="Symbol"/>
                <a:cs typeface="Symbol"/>
              </a:rPr>
              <a:t></a:t>
            </a:r>
            <a:r>
              <a:rPr sz="2000" spc="-165" dirty="0">
                <a:latin typeface="Times New Roman"/>
                <a:cs typeface="Times New Roman"/>
              </a:rPr>
              <a:t>	</a:t>
            </a:r>
            <a:r>
              <a:rPr sz="2000" spc="-165" dirty="0">
                <a:latin typeface="Symbol"/>
                <a:cs typeface="Symbol"/>
              </a:rPr>
              <a:t>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65" dirty="0">
                <a:latin typeface="Symbol"/>
                <a:cs typeface="Symbol"/>
              </a:rPr>
              <a:t>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06671" y="2840723"/>
            <a:ext cx="357505" cy="0"/>
          </a:xfrm>
          <a:custGeom>
            <a:avLst/>
            <a:gdLst/>
            <a:ahLst/>
            <a:cxnLst/>
            <a:rect l="l" t="t" r="r" b="b"/>
            <a:pathLst>
              <a:path w="357504">
                <a:moveTo>
                  <a:pt x="0" y="0"/>
                </a:moveTo>
                <a:lnTo>
                  <a:pt x="357111" y="0"/>
                </a:lnTo>
              </a:path>
            </a:pathLst>
          </a:custGeom>
          <a:ln w="4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29141" y="2631765"/>
            <a:ext cx="233679" cy="3346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65" dirty="0">
                <a:latin typeface="Symbol"/>
                <a:cs typeface="Symbol"/>
              </a:rPr>
              <a:t>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65" dirty="0">
                <a:latin typeface="Symbol"/>
                <a:cs typeface="Symbol"/>
              </a:rPr>
              <a:t></a:t>
            </a:r>
            <a:endParaRPr sz="2000">
              <a:latin typeface="Symbol"/>
              <a:cs typeface="Symbo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98901" y="3097707"/>
            <a:ext cx="2364105" cy="570230"/>
            <a:chOff x="2998901" y="3097707"/>
            <a:chExt cx="2364105" cy="570230"/>
          </a:xfrm>
        </p:grpSpPr>
        <p:sp>
          <p:nvSpPr>
            <p:cNvPr id="10" name="object 10"/>
            <p:cNvSpPr/>
            <p:nvPr/>
          </p:nvSpPr>
          <p:spPr>
            <a:xfrm>
              <a:off x="3717239" y="3412858"/>
              <a:ext cx="440055" cy="0"/>
            </a:xfrm>
            <a:custGeom>
              <a:avLst/>
              <a:gdLst/>
              <a:ahLst/>
              <a:cxnLst/>
              <a:rect l="l" t="t" r="r" b="b"/>
              <a:pathLst>
                <a:path w="440054">
                  <a:moveTo>
                    <a:pt x="0" y="0"/>
                  </a:moveTo>
                  <a:lnTo>
                    <a:pt x="439661" y="0"/>
                  </a:lnTo>
                </a:path>
              </a:pathLst>
            </a:custGeom>
            <a:ln w="4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86683" y="3130626"/>
              <a:ext cx="1190625" cy="535940"/>
            </a:xfrm>
            <a:custGeom>
              <a:avLst/>
              <a:gdLst/>
              <a:ahLst/>
              <a:cxnLst/>
              <a:rect l="l" t="t" r="r" b="b"/>
              <a:pathLst>
                <a:path w="1190625" h="535939">
                  <a:moveTo>
                    <a:pt x="0" y="359028"/>
                  </a:moveTo>
                  <a:lnTo>
                    <a:pt x="19202" y="332155"/>
                  </a:lnTo>
                  <a:lnTo>
                    <a:pt x="67195" y="535660"/>
                  </a:lnTo>
                  <a:lnTo>
                    <a:pt x="119037" y="0"/>
                  </a:lnTo>
                  <a:lnTo>
                    <a:pt x="11903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4765" y="3124873"/>
              <a:ext cx="1192530" cy="541655"/>
            </a:xfrm>
            <a:custGeom>
              <a:avLst/>
              <a:gdLst/>
              <a:ahLst/>
              <a:cxnLst/>
              <a:rect l="l" t="t" r="r" b="b"/>
              <a:pathLst>
                <a:path w="1192529" h="541654">
                  <a:moveTo>
                    <a:pt x="1192288" y="0"/>
                  </a:moveTo>
                  <a:lnTo>
                    <a:pt x="117119" y="0"/>
                  </a:lnTo>
                  <a:lnTo>
                    <a:pt x="69113" y="493420"/>
                  </a:lnTo>
                  <a:lnTo>
                    <a:pt x="26873" y="324459"/>
                  </a:lnTo>
                  <a:lnTo>
                    <a:pt x="0" y="362864"/>
                  </a:lnTo>
                  <a:lnTo>
                    <a:pt x="5765" y="366699"/>
                  </a:lnTo>
                  <a:lnTo>
                    <a:pt x="15354" y="349427"/>
                  </a:lnTo>
                  <a:lnTo>
                    <a:pt x="63360" y="541413"/>
                  </a:lnTo>
                  <a:lnTo>
                    <a:pt x="72961" y="541413"/>
                  </a:lnTo>
                  <a:lnTo>
                    <a:pt x="124790" y="9588"/>
                  </a:lnTo>
                  <a:lnTo>
                    <a:pt x="1192288" y="9588"/>
                  </a:lnTo>
                  <a:lnTo>
                    <a:pt x="1192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03029" y="3101835"/>
              <a:ext cx="2355850" cy="0"/>
            </a:xfrm>
            <a:custGeom>
              <a:avLst/>
              <a:gdLst/>
              <a:ahLst/>
              <a:cxnLst/>
              <a:rect l="l" t="t" r="r" b="b"/>
              <a:pathLst>
                <a:path w="2355850">
                  <a:moveTo>
                    <a:pt x="0" y="0"/>
                  </a:moveTo>
                  <a:lnTo>
                    <a:pt x="2355773" y="0"/>
                  </a:lnTo>
                </a:path>
              </a:pathLst>
            </a:custGeom>
            <a:ln w="8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26442" y="2830595"/>
            <a:ext cx="123189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7813" y="3404659"/>
            <a:ext cx="22161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" dirty="0">
                <a:latin typeface="Times New Roman"/>
                <a:cs typeface="Times New Roman"/>
              </a:rPr>
              <a:t>12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48854" y="2562497"/>
            <a:ext cx="762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5" dirty="0">
                <a:latin typeface="Times New Roman"/>
                <a:cs typeface="Times New Roman"/>
              </a:rPr>
              <a:t>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0214" y="2680838"/>
            <a:ext cx="27178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i="1" spc="15" dirty="0">
                <a:latin typeface="Times New Roman"/>
                <a:cs typeface="Times New Roman"/>
              </a:rPr>
              <a:t>n</a:t>
            </a:r>
            <a:r>
              <a:rPr sz="1500" i="1" spc="280" dirty="0">
                <a:latin typeface="Times New Roman"/>
                <a:cs typeface="Times New Roman"/>
              </a:rPr>
              <a:t> </a:t>
            </a:r>
            <a:r>
              <a:rPr sz="1500" i="1" spc="10" dirty="0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28356" y="3192363"/>
            <a:ext cx="354965" cy="3346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i="1" spc="15" dirty="0">
                <a:latin typeface="Times New Roman"/>
                <a:cs typeface="Times New Roman"/>
              </a:rPr>
              <a:t>n</a:t>
            </a:r>
            <a:r>
              <a:rPr sz="1500" i="1" spc="-210" dirty="0">
                <a:latin typeface="Times New Roman"/>
                <a:cs typeface="Times New Roman"/>
              </a:rPr>
              <a:t> </a:t>
            </a:r>
            <a:r>
              <a:rPr sz="3000" spc="-120" baseline="-2777" dirty="0">
                <a:latin typeface="Symbol"/>
                <a:cs typeface="Symbol"/>
              </a:rPr>
              <a:t></a:t>
            </a:r>
            <a:r>
              <a:rPr sz="1500" i="1" spc="10" dirty="0">
                <a:latin typeface="Times New Roman"/>
                <a:cs typeface="Times New Roman"/>
              </a:rPr>
              <a:t>i</a:t>
            </a:r>
            <a:r>
              <a:rPr sz="1500" i="1" spc="-245" dirty="0">
                <a:latin typeface="Times New Roman"/>
                <a:cs typeface="Times New Roman"/>
              </a:rPr>
              <a:t> </a:t>
            </a:r>
            <a:r>
              <a:rPr sz="3000" spc="-247" baseline="-2777" dirty="0">
                <a:latin typeface="Symbol"/>
                <a:cs typeface="Symbol"/>
              </a:rPr>
              <a:t></a:t>
            </a:r>
            <a:endParaRPr sz="3000" baseline="-2777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4844" y="3522464"/>
            <a:ext cx="1784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60" dirty="0">
                <a:latin typeface="Times New Roman"/>
                <a:cs typeface="Times New Roman"/>
              </a:rPr>
              <a:t>i</a:t>
            </a:r>
            <a:r>
              <a:rPr sz="900" spc="-60" dirty="0">
                <a:latin typeface="Symbol"/>
                <a:cs typeface="Symbol"/>
              </a:rPr>
              <a:t></a:t>
            </a:r>
            <a:r>
              <a:rPr sz="900" spc="-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7406" y="2559889"/>
            <a:ext cx="37655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75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Symbol"/>
                <a:cs typeface="Symbol"/>
              </a:rPr>
              <a:t></a:t>
            </a:r>
            <a:r>
              <a:rPr sz="1500" spc="6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90281" y="2575249"/>
            <a:ext cx="1003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0" dirty="0">
                <a:latin typeface="Symbol"/>
                <a:cs typeface="Symbol"/>
              </a:rPr>
              <a:t>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76110" y="2575249"/>
            <a:ext cx="1003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0" dirty="0">
                <a:latin typeface="Symbol"/>
                <a:cs typeface="Symbol"/>
              </a:rPr>
              <a:t>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05190" y="2680838"/>
            <a:ext cx="8832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i="1" spc="10" dirty="0">
                <a:latin typeface="Times New Roman"/>
                <a:cs typeface="Times New Roman"/>
              </a:rPr>
              <a:t>i</a:t>
            </a:r>
            <a:r>
              <a:rPr sz="1500" i="1" spc="-90" dirty="0">
                <a:latin typeface="Times New Roman"/>
                <a:cs typeface="Times New Roman"/>
              </a:rPr>
              <a:t> </a:t>
            </a:r>
            <a:r>
              <a:rPr sz="1500" spc="60" dirty="0">
                <a:latin typeface="Symbol"/>
                <a:cs typeface="Symbol"/>
              </a:rPr>
              <a:t></a:t>
            </a:r>
            <a:r>
              <a:rPr sz="1500" spc="60" dirty="0">
                <a:latin typeface="Times New Roman"/>
                <a:cs typeface="Times New Roman"/>
              </a:rPr>
              <a:t>1</a:t>
            </a:r>
            <a:r>
              <a:rPr sz="1500" spc="250" dirty="0">
                <a:latin typeface="Times New Roman"/>
                <a:cs typeface="Times New Roman"/>
              </a:rPr>
              <a:t> </a:t>
            </a:r>
            <a:r>
              <a:rPr sz="1500" i="1" spc="15" dirty="0">
                <a:latin typeface="Times New Roman"/>
                <a:cs typeface="Times New Roman"/>
              </a:rPr>
              <a:t>n</a:t>
            </a:r>
            <a:r>
              <a:rPr sz="1500" i="1" spc="355" dirty="0">
                <a:latin typeface="Times New Roman"/>
                <a:cs typeface="Times New Roman"/>
              </a:rPr>
              <a:t> </a:t>
            </a:r>
            <a:r>
              <a:rPr sz="1500" i="1" spc="10" dirty="0">
                <a:latin typeface="Times New Roman"/>
                <a:cs typeface="Times New Roman"/>
              </a:rPr>
              <a:t>i </a:t>
            </a:r>
            <a:r>
              <a:rPr sz="1500" i="1" spc="85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Symbol"/>
                <a:cs typeface="Symbol"/>
              </a:rPr>
              <a:t>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90281" y="2730764"/>
            <a:ext cx="1003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0" dirty="0">
                <a:latin typeface="Symbol"/>
                <a:cs typeface="Symbol"/>
              </a:rPr>
              <a:t>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90281" y="2853645"/>
            <a:ext cx="1003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0" dirty="0">
                <a:latin typeface="Symbol"/>
                <a:cs typeface="Symbol"/>
              </a:rPr>
              <a:t>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76110" y="2867076"/>
            <a:ext cx="30924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50" spc="15" baseline="3703" dirty="0">
                <a:latin typeface="Symbol"/>
                <a:cs typeface="Symbol"/>
              </a:rPr>
              <a:t></a:t>
            </a:r>
            <a:r>
              <a:rPr sz="2250" spc="67" baseline="3703" dirty="0">
                <a:latin typeface="Times New Roman"/>
                <a:cs typeface="Times New Roman"/>
              </a:rPr>
              <a:t> </a:t>
            </a:r>
            <a:r>
              <a:rPr sz="900" i="1" spc="-5" dirty="0">
                <a:latin typeface="Times New Roman"/>
                <a:cs typeface="Times New Roman"/>
              </a:rPr>
              <a:t>i</a:t>
            </a:r>
            <a:r>
              <a:rPr sz="900" i="1" spc="-145" dirty="0">
                <a:latin typeface="Times New Roman"/>
                <a:cs typeface="Times New Roman"/>
              </a:rPr>
              <a:t> </a:t>
            </a:r>
            <a:r>
              <a:rPr sz="900" spc="-60" dirty="0">
                <a:latin typeface="Symbol"/>
                <a:cs typeface="Symbol"/>
              </a:rPr>
              <a:t></a:t>
            </a:r>
            <a:r>
              <a:rPr sz="900" spc="-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8582" y="2879422"/>
            <a:ext cx="558800" cy="3346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i="1" spc="15" dirty="0">
                <a:latin typeface="Times New Roman"/>
                <a:cs typeface="Times New Roman"/>
              </a:rPr>
              <a:t>u</a:t>
            </a:r>
            <a:r>
              <a:rPr sz="1500" i="1" spc="-165" dirty="0">
                <a:latin typeface="Times New Roman"/>
                <a:cs typeface="Times New Roman"/>
              </a:rPr>
              <a:t> </a:t>
            </a:r>
            <a:r>
              <a:rPr sz="3000" spc="-52" baseline="-2777" dirty="0">
                <a:latin typeface="Symbol"/>
                <a:cs typeface="Symbol"/>
              </a:rPr>
              <a:t></a:t>
            </a: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170" dirty="0">
                <a:latin typeface="Times New Roman"/>
                <a:cs typeface="Times New Roman"/>
              </a:rPr>
              <a:t> </a:t>
            </a:r>
            <a:r>
              <a:rPr sz="3000" spc="-247" baseline="-2777" dirty="0">
                <a:latin typeface="Symbol"/>
                <a:cs typeface="Symbol"/>
              </a:rPr>
              <a:t></a:t>
            </a:r>
            <a:r>
              <a:rPr sz="3000" spc="-240" baseline="-2777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Symbol"/>
                <a:cs typeface="Symbol"/>
              </a:rPr>
              <a:t>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01847" y="2562497"/>
            <a:ext cx="221615" cy="54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" algn="ctr">
              <a:lnSpc>
                <a:spcPts val="800"/>
              </a:lnSpc>
              <a:spcBef>
                <a:spcPts val="95"/>
              </a:spcBef>
            </a:pPr>
            <a:r>
              <a:rPr sz="900" i="1" spc="-5" dirty="0">
                <a:latin typeface="Times New Roman"/>
                <a:cs typeface="Times New Roman"/>
              </a:rPr>
              <a:t>k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2360"/>
              </a:lnSpc>
            </a:pPr>
            <a:r>
              <a:rPr sz="2300" spc="-1055" dirty="0">
                <a:latin typeface="Symbol"/>
                <a:cs typeface="Symbol"/>
              </a:rPr>
              <a:t></a:t>
            </a:r>
            <a:endParaRPr sz="2300">
              <a:latin typeface="Symbol"/>
              <a:cs typeface="Symbol"/>
            </a:endParaRPr>
          </a:p>
          <a:p>
            <a:pPr marL="43180">
              <a:lnSpc>
                <a:spcPts val="960"/>
              </a:lnSpc>
            </a:pPr>
            <a:r>
              <a:rPr sz="900" i="1" spc="5" dirty="0">
                <a:latin typeface="Times New Roman"/>
                <a:cs typeface="Times New Roman"/>
              </a:rPr>
              <a:t>i</a:t>
            </a:r>
            <a:r>
              <a:rPr sz="900" spc="5" dirty="0">
                <a:latin typeface="Symbol"/>
                <a:cs typeface="Symbol"/>
              </a:rPr>
              <a:t></a:t>
            </a:r>
            <a:r>
              <a:rPr sz="900" spc="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76110" y="2633177"/>
            <a:ext cx="31940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10" dirty="0">
                <a:latin typeface="Symbol"/>
                <a:cs typeface="Symbol"/>
              </a:rPr>
              <a:t></a:t>
            </a:r>
            <a:r>
              <a:rPr sz="1500" spc="-195" dirty="0">
                <a:latin typeface="Times New Roman"/>
                <a:cs typeface="Times New Roman"/>
              </a:rPr>
              <a:t> </a:t>
            </a:r>
            <a:r>
              <a:rPr sz="3450" spc="-1582" baseline="1207" dirty="0">
                <a:latin typeface="Symbol"/>
                <a:cs typeface="Symbol"/>
              </a:rPr>
              <a:t></a:t>
            </a:r>
            <a:endParaRPr sz="3450" baseline="1207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92582" y="3036347"/>
            <a:ext cx="67818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-215" dirty="0">
                <a:latin typeface="Times New Roman"/>
                <a:cs typeface="Times New Roman"/>
              </a:rPr>
              <a:t> </a:t>
            </a:r>
            <a:r>
              <a:rPr sz="1350" spc="-7" baseline="43209" dirty="0">
                <a:latin typeface="Times New Roman"/>
                <a:cs typeface="Times New Roman"/>
              </a:rPr>
              <a:t>2</a:t>
            </a:r>
            <a:r>
              <a:rPr sz="1350" baseline="43209" dirty="0">
                <a:latin typeface="Times New Roman"/>
                <a:cs typeface="Times New Roman"/>
              </a:rPr>
              <a:t> </a:t>
            </a:r>
            <a:r>
              <a:rPr sz="1350" spc="-60" baseline="43209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Symbol"/>
                <a:cs typeface="Symbol"/>
              </a:rPr>
              <a:t></a:t>
            </a:r>
            <a:r>
              <a:rPr sz="1500" spc="15" dirty="0">
                <a:latin typeface="Times New Roman"/>
                <a:cs typeface="Times New Roman"/>
              </a:rPr>
              <a:t>1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3450" spc="-1582" baseline="-31400" dirty="0">
                <a:latin typeface="Symbol"/>
                <a:cs typeface="Symbol"/>
              </a:rPr>
              <a:t></a:t>
            </a:r>
            <a:r>
              <a:rPr sz="1350" i="1" spc="-7" baseline="37037" dirty="0">
                <a:latin typeface="Times New Roman"/>
                <a:cs typeface="Times New Roman"/>
              </a:rPr>
              <a:t>k</a:t>
            </a:r>
            <a:endParaRPr sz="1350" baseline="37037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32" name="object 32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617568" y="5636785"/>
            <a:ext cx="4644390" cy="2663190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18110" algn="just">
              <a:lnSpc>
                <a:spcPct val="100000"/>
              </a:lnSpc>
              <a:spcBef>
                <a:spcPts val="1655"/>
              </a:spcBef>
            </a:pPr>
            <a:r>
              <a:rPr sz="2500" b="1" spc="100" dirty="0">
                <a:solidFill>
                  <a:srgbClr val="33339A"/>
                </a:solidFill>
                <a:latin typeface="Arial"/>
                <a:cs typeface="Arial"/>
              </a:rPr>
              <a:t>2.</a:t>
            </a:r>
            <a:r>
              <a:rPr sz="2500" b="1" spc="-114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33339A"/>
                </a:solidFill>
                <a:latin typeface="Arial"/>
                <a:cs typeface="Arial"/>
              </a:rPr>
              <a:t>Failure</a:t>
            </a:r>
            <a:r>
              <a:rPr sz="2500" b="1" spc="-13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33339A"/>
                </a:solidFill>
                <a:latin typeface="Arial"/>
                <a:cs typeface="Arial"/>
              </a:rPr>
              <a:t>Intensity</a:t>
            </a:r>
            <a:r>
              <a:rPr sz="2500" b="1" spc="-1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90" dirty="0">
                <a:solidFill>
                  <a:srgbClr val="33339A"/>
                </a:solidFill>
                <a:latin typeface="Arial"/>
                <a:cs typeface="Arial"/>
              </a:rPr>
              <a:t>Data</a:t>
            </a:r>
            <a:r>
              <a:rPr sz="2500" b="1" spc="509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65" dirty="0">
                <a:solidFill>
                  <a:srgbClr val="33339A"/>
                </a:solidFill>
                <a:latin typeface="Arial"/>
                <a:cs typeface="Arial"/>
              </a:rPr>
              <a:t>/2</a:t>
            </a:r>
            <a:endParaRPr sz="2500">
              <a:latin typeface="Arial"/>
              <a:cs typeface="Arial"/>
            </a:endParaRPr>
          </a:p>
          <a:p>
            <a:pPr marL="217804" marR="88900" indent="-205740" algn="just">
              <a:lnSpc>
                <a:spcPct val="100800"/>
              </a:lnSpc>
              <a:spcBef>
                <a:spcPts val="12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2000" dirty="0">
                <a:latin typeface="Times New Roman"/>
                <a:cs typeface="Times New Roman"/>
              </a:rPr>
              <a:t>Negative values of the Laplace </a:t>
            </a:r>
            <a:r>
              <a:rPr sz="2000" spc="5" dirty="0">
                <a:latin typeface="Times New Roman"/>
                <a:cs typeface="Times New Roman"/>
              </a:rPr>
              <a:t>factor </a:t>
            </a:r>
            <a:r>
              <a:rPr sz="2000" i="1" spc="-5" dirty="0">
                <a:latin typeface="Times New Roman"/>
                <a:cs typeface="Times New Roman"/>
              </a:rPr>
              <a:t>u(k) </a:t>
            </a:r>
            <a:r>
              <a:rPr sz="2000" i="1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indicate a decreasing failure intensity, i.e.,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reliability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growth.</a:t>
            </a:r>
            <a:endParaRPr sz="2000">
              <a:latin typeface="Times New Roman"/>
              <a:cs typeface="Times New Roman"/>
            </a:endParaRPr>
          </a:p>
          <a:p>
            <a:pPr marL="217804" marR="5080" indent="-205740">
              <a:lnSpc>
                <a:spcPct val="1008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2000" dirty="0">
                <a:latin typeface="Times New Roman"/>
                <a:cs typeface="Times New Roman"/>
              </a:rPr>
              <a:t>Positive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Laplace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factor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u(k) 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indicate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increasing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failure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intensity,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i.e.,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decrease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reliability.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74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75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246062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163445" algn="l"/>
              </a:tabLst>
            </a:pPr>
            <a:r>
              <a:rPr spc="100" dirty="0"/>
              <a:t>T</a:t>
            </a:r>
            <a:r>
              <a:rPr spc="95" dirty="0"/>
              <a:t>y</a:t>
            </a:r>
            <a:r>
              <a:rPr spc="235" dirty="0"/>
              <a:t>p</a:t>
            </a:r>
            <a:r>
              <a:rPr spc="85" dirty="0"/>
              <a:t>i</a:t>
            </a:r>
            <a:r>
              <a:rPr spc="245" dirty="0"/>
              <a:t>c</a:t>
            </a:r>
            <a:r>
              <a:rPr spc="100" dirty="0"/>
              <a:t>a</a:t>
            </a:r>
            <a:r>
              <a:rPr spc="125" dirty="0"/>
              <a:t>l</a:t>
            </a:r>
            <a:r>
              <a:rPr spc="-125" dirty="0"/>
              <a:t> </a:t>
            </a:r>
            <a:r>
              <a:rPr spc="125" dirty="0"/>
              <a:t>Plot</a:t>
            </a:r>
            <a:r>
              <a:rPr spc="130" dirty="0"/>
              <a:t>s</a:t>
            </a:r>
            <a:r>
              <a:rPr dirty="0"/>
              <a:t>	</a:t>
            </a:r>
            <a:r>
              <a:rPr spc="70" dirty="0"/>
              <a:t>/1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285540"/>
            <a:ext cx="2125345" cy="2483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7804" marR="5080" indent="-205740">
              <a:lnSpc>
                <a:spcPct val="120900"/>
              </a:lnSpc>
              <a:spcBef>
                <a:spcPts val="9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2000" spc="5" dirty="0">
                <a:latin typeface="Times New Roman"/>
                <a:cs typeface="Times New Roman"/>
              </a:rPr>
              <a:t>Typical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graphs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for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failure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intensity</a:t>
            </a:r>
            <a:endParaRPr sz="200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20"/>
              </a:spcBef>
            </a:pPr>
            <a:r>
              <a:rPr sz="2000" i="1" spc="-5" dirty="0">
                <a:latin typeface="Times New Roman"/>
                <a:cs typeface="Times New Roman"/>
              </a:rPr>
              <a:t>n(k)</a:t>
            </a:r>
            <a:endParaRPr sz="200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505"/>
              </a:spcBef>
            </a:pPr>
            <a:r>
              <a:rPr sz="2000" spc="10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217804" marR="29845">
              <a:lnSpc>
                <a:spcPct val="100800"/>
              </a:lnSpc>
            </a:pPr>
            <a:r>
              <a:rPr sz="2000" dirty="0">
                <a:latin typeface="Times New Roman"/>
                <a:cs typeface="Times New Roman"/>
              </a:rPr>
              <a:t>cumulative failure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intensity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N(k)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2034" y="1316291"/>
            <a:ext cx="2390330" cy="30239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534" y="4216136"/>
            <a:ext cx="115633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i="1" spc="-5" dirty="0">
                <a:solidFill>
                  <a:srgbClr val="800000"/>
                </a:solidFill>
                <a:latin typeface="Times New Roman"/>
                <a:cs typeface="Times New Roman"/>
              </a:rPr>
              <a:t>Figure</a:t>
            </a:r>
            <a:r>
              <a:rPr sz="750" b="1" i="1" spc="-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750" b="1" i="1" dirty="0">
                <a:solidFill>
                  <a:srgbClr val="800000"/>
                </a:solidFill>
                <a:latin typeface="Times New Roman"/>
                <a:cs typeface="Times New Roman"/>
              </a:rPr>
              <a:t>from SRE</a:t>
            </a:r>
            <a:r>
              <a:rPr sz="750" b="1" i="1" spc="-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750" b="1" i="1" dirty="0">
                <a:solidFill>
                  <a:srgbClr val="800000"/>
                </a:solidFill>
                <a:latin typeface="Times New Roman"/>
                <a:cs typeface="Times New Roman"/>
              </a:rPr>
              <a:t>Handbook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9" name="object 9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17568" y="5636785"/>
            <a:ext cx="2566035" cy="1680210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655"/>
              </a:spcBef>
              <a:tabLst>
                <a:tab pos="2268855" algn="l"/>
              </a:tabLst>
            </a:pPr>
            <a:r>
              <a:rPr sz="2500" spc="100" dirty="0">
                <a:solidFill>
                  <a:srgbClr val="33339A"/>
                </a:solidFill>
                <a:latin typeface="Arial MT"/>
                <a:cs typeface="Arial MT"/>
              </a:rPr>
              <a:t>T</a:t>
            </a:r>
            <a:r>
              <a:rPr sz="2500" spc="95" dirty="0">
                <a:solidFill>
                  <a:srgbClr val="33339A"/>
                </a:solidFill>
                <a:latin typeface="Arial MT"/>
                <a:cs typeface="Arial MT"/>
              </a:rPr>
              <a:t>y</a:t>
            </a:r>
            <a:r>
              <a:rPr sz="2500" spc="235" dirty="0">
                <a:solidFill>
                  <a:srgbClr val="33339A"/>
                </a:solidFill>
                <a:latin typeface="Arial MT"/>
                <a:cs typeface="Arial MT"/>
              </a:rPr>
              <a:t>p</a:t>
            </a:r>
            <a:r>
              <a:rPr sz="2500" spc="85" dirty="0">
                <a:solidFill>
                  <a:srgbClr val="33339A"/>
                </a:solidFill>
                <a:latin typeface="Arial MT"/>
                <a:cs typeface="Arial MT"/>
              </a:rPr>
              <a:t>i</a:t>
            </a:r>
            <a:r>
              <a:rPr sz="2500" spc="245" dirty="0">
                <a:solidFill>
                  <a:srgbClr val="33339A"/>
                </a:solidFill>
                <a:latin typeface="Arial MT"/>
                <a:cs typeface="Arial MT"/>
              </a:rPr>
              <a:t>c</a:t>
            </a:r>
            <a:r>
              <a:rPr sz="2500" spc="100" dirty="0">
                <a:solidFill>
                  <a:srgbClr val="33339A"/>
                </a:solidFill>
                <a:latin typeface="Arial MT"/>
                <a:cs typeface="Arial MT"/>
              </a:rPr>
              <a:t>a</a:t>
            </a:r>
            <a:r>
              <a:rPr sz="2500" spc="125" dirty="0">
                <a:solidFill>
                  <a:srgbClr val="33339A"/>
                </a:solidFill>
                <a:latin typeface="Arial MT"/>
                <a:cs typeface="Arial MT"/>
              </a:rPr>
              <a:t>l</a:t>
            </a:r>
            <a:r>
              <a:rPr sz="2500" spc="-12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25" dirty="0">
                <a:solidFill>
                  <a:srgbClr val="33339A"/>
                </a:solidFill>
                <a:latin typeface="Arial MT"/>
                <a:cs typeface="Arial MT"/>
              </a:rPr>
              <a:t>Plot</a:t>
            </a:r>
            <a:r>
              <a:rPr sz="2500" spc="130" dirty="0">
                <a:solidFill>
                  <a:srgbClr val="33339A"/>
                </a:solidFill>
                <a:latin typeface="Arial MT"/>
                <a:cs typeface="Arial MT"/>
              </a:rPr>
              <a:t>s</a:t>
            </a:r>
            <a:r>
              <a:rPr sz="2500" dirty="0">
                <a:solidFill>
                  <a:srgbClr val="33339A"/>
                </a:solidFill>
                <a:latin typeface="Arial MT"/>
                <a:cs typeface="Arial MT"/>
              </a:rPr>
              <a:t>	</a:t>
            </a:r>
            <a:r>
              <a:rPr sz="2500" spc="70" dirty="0">
                <a:solidFill>
                  <a:srgbClr val="33339A"/>
                </a:solidFill>
                <a:latin typeface="Arial MT"/>
                <a:cs typeface="Arial MT"/>
              </a:rPr>
              <a:t>/2</a:t>
            </a:r>
            <a:endParaRPr sz="2500">
              <a:latin typeface="Arial MT"/>
              <a:cs typeface="Arial MT"/>
            </a:endParaRPr>
          </a:p>
          <a:p>
            <a:pPr marL="217804" marR="492125" indent="-205740">
              <a:lnSpc>
                <a:spcPct val="100800"/>
              </a:lnSpc>
              <a:spcBef>
                <a:spcPts val="12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2000" dirty="0">
                <a:latin typeface="Times New Roman"/>
                <a:cs typeface="Times New Roman"/>
              </a:rPr>
              <a:t>Typical plot for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Laplace</a:t>
            </a:r>
            <a:r>
              <a:rPr sz="2000" spc="5" dirty="0">
                <a:latin typeface="Times New Roman"/>
                <a:cs typeface="Times New Roman"/>
              </a:rPr>
              <a:t> factor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u(k)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90200" y="6387134"/>
            <a:ext cx="2743593" cy="186234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534" y="9238988"/>
            <a:ext cx="115633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i="1" spc="-5" dirty="0">
                <a:solidFill>
                  <a:srgbClr val="800000"/>
                </a:solidFill>
                <a:latin typeface="Times New Roman"/>
                <a:cs typeface="Times New Roman"/>
              </a:rPr>
              <a:t>Figure</a:t>
            </a:r>
            <a:r>
              <a:rPr sz="750" b="1" i="1" spc="-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750" b="1" i="1" dirty="0">
                <a:solidFill>
                  <a:srgbClr val="800000"/>
                </a:solidFill>
                <a:latin typeface="Times New Roman"/>
                <a:cs typeface="Times New Roman"/>
              </a:rPr>
              <a:t>from SRE</a:t>
            </a:r>
            <a:r>
              <a:rPr sz="750" b="1" i="1" spc="-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750" b="1" i="1" dirty="0">
                <a:solidFill>
                  <a:srgbClr val="800000"/>
                </a:solidFill>
                <a:latin typeface="Times New Roman"/>
                <a:cs typeface="Times New Roman"/>
              </a:rPr>
              <a:t>Handbook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76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77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246062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163445" algn="l"/>
              </a:tabLst>
            </a:pPr>
            <a:r>
              <a:rPr spc="100" dirty="0"/>
              <a:t>T</a:t>
            </a:r>
            <a:r>
              <a:rPr spc="95" dirty="0"/>
              <a:t>y</a:t>
            </a:r>
            <a:r>
              <a:rPr spc="235" dirty="0"/>
              <a:t>p</a:t>
            </a:r>
            <a:r>
              <a:rPr spc="85" dirty="0"/>
              <a:t>i</a:t>
            </a:r>
            <a:r>
              <a:rPr spc="245" dirty="0"/>
              <a:t>c</a:t>
            </a:r>
            <a:r>
              <a:rPr spc="100" dirty="0"/>
              <a:t>a</a:t>
            </a:r>
            <a:r>
              <a:rPr spc="125" dirty="0"/>
              <a:t>l</a:t>
            </a:r>
            <a:r>
              <a:rPr spc="-125" dirty="0"/>
              <a:t> </a:t>
            </a:r>
            <a:r>
              <a:rPr spc="125" dirty="0"/>
              <a:t>Plot</a:t>
            </a:r>
            <a:r>
              <a:rPr spc="130" dirty="0"/>
              <a:t>s</a:t>
            </a:r>
            <a:r>
              <a:rPr dirty="0"/>
              <a:t>	</a:t>
            </a:r>
            <a:r>
              <a:rPr spc="70" dirty="0"/>
              <a:t>/3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47744"/>
            <a:ext cx="4106545" cy="639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7804" marR="5080" indent="-205740">
              <a:lnSpc>
                <a:spcPct val="100800"/>
              </a:lnSpc>
              <a:spcBef>
                <a:spcPts val="9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2000" dirty="0">
                <a:latin typeface="Times New Roman"/>
                <a:cs typeface="Times New Roman"/>
              </a:rPr>
              <a:t>Typical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plot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Laplace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factor </a:t>
            </a:r>
            <a:r>
              <a:rPr sz="2000" dirty="0">
                <a:latin typeface="Times New Roman"/>
                <a:cs typeface="Times New Roman"/>
              </a:rPr>
              <a:t>during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various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phases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41751" y="1988273"/>
            <a:ext cx="2837815" cy="2221865"/>
            <a:chOff x="2841751" y="1988273"/>
            <a:chExt cx="2837815" cy="22218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1751" y="1988273"/>
              <a:ext cx="2837675" cy="22213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71824" y="2333853"/>
              <a:ext cx="1543685" cy="1108075"/>
            </a:xfrm>
            <a:custGeom>
              <a:avLst/>
              <a:gdLst/>
              <a:ahLst/>
              <a:cxnLst/>
              <a:rect l="l" t="t" r="r" b="b"/>
              <a:pathLst>
                <a:path w="1543685" h="1108075">
                  <a:moveTo>
                    <a:pt x="199669" y="291833"/>
                  </a:moveTo>
                  <a:lnTo>
                    <a:pt x="195453" y="259194"/>
                  </a:lnTo>
                  <a:lnTo>
                    <a:pt x="191985" y="232308"/>
                  </a:lnTo>
                  <a:lnTo>
                    <a:pt x="177533" y="242366"/>
                  </a:lnTo>
                  <a:lnTo>
                    <a:pt x="15354" y="0"/>
                  </a:lnTo>
                  <a:lnTo>
                    <a:pt x="0" y="9601"/>
                  </a:lnTo>
                  <a:lnTo>
                    <a:pt x="162674" y="252704"/>
                  </a:lnTo>
                  <a:lnTo>
                    <a:pt x="147828" y="263029"/>
                  </a:lnTo>
                  <a:lnTo>
                    <a:pt x="199669" y="291833"/>
                  </a:lnTo>
                  <a:close/>
                </a:path>
                <a:path w="1543685" h="1108075">
                  <a:moveTo>
                    <a:pt x="1543634" y="1107808"/>
                  </a:moveTo>
                  <a:lnTo>
                    <a:pt x="1536903" y="1079004"/>
                  </a:lnTo>
                  <a:lnTo>
                    <a:pt x="1530184" y="1050213"/>
                  </a:lnTo>
                  <a:lnTo>
                    <a:pt x="1515910" y="1061897"/>
                  </a:lnTo>
                  <a:lnTo>
                    <a:pt x="1309395" y="814057"/>
                  </a:lnTo>
                  <a:lnTo>
                    <a:pt x="1295958" y="825576"/>
                  </a:lnTo>
                  <a:lnTo>
                    <a:pt x="1502219" y="1073099"/>
                  </a:lnTo>
                  <a:lnTo>
                    <a:pt x="1487944" y="1084770"/>
                  </a:lnTo>
                  <a:lnTo>
                    <a:pt x="1543634" y="1107808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62432" y="3188970"/>
            <a:ext cx="883919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spc="-5" dirty="0">
                <a:solidFill>
                  <a:srgbClr val="008000"/>
                </a:solidFill>
                <a:latin typeface="Tahoma"/>
                <a:cs typeface="Tahoma"/>
              </a:rPr>
              <a:t>R</a:t>
            </a:r>
            <a:r>
              <a:rPr sz="750" b="1" dirty="0">
                <a:solidFill>
                  <a:srgbClr val="008000"/>
                </a:solidFill>
                <a:latin typeface="Tahoma"/>
                <a:cs typeface="Tahoma"/>
              </a:rPr>
              <a:t>e</a:t>
            </a:r>
            <a:r>
              <a:rPr sz="750" b="1" spc="-5" dirty="0">
                <a:solidFill>
                  <a:srgbClr val="008000"/>
                </a:solidFill>
                <a:latin typeface="Tahoma"/>
                <a:cs typeface="Tahoma"/>
              </a:rPr>
              <a:t>lia</a:t>
            </a:r>
            <a:r>
              <a:rPr sz="750" b="1" spc="5" dirty="0">
                <a:solidFill>
                  <a:srgbClr val="008000"/>
                </a:solidFill>
                <a:latin typeface="Tahoma"/>
                <a:cs typeface="Tahoma"/>
              </a:rPr>
              <a:t>b</a:t>
            </a:r>
            <a:r>
              <a:rPr sz="750" b="1" spc="-5" dirty="0">
                <a:solidFill>
                  <a:srgbClr val="008000"/>
                </a:solidFill>
                <a:latin typeface="Tahoma"/>
                <a:cs typeface="Tahoma"/>
              </a:rPr>
              <a:t>ili</a:t>
            </a:r>
            <a:r>
              <a:rPr sz="750" b="1" dirty="0">
                <a:solidFill>
                  <a:srgbClr val="008000"/>
                </a:solidFill>
                <a:latin typeface="Tahoma"/>
                <a:cs typeface="Tahoma"/>
              </a:rPr>
              <a:t>ty</a:t>
            </a:r>
            <a:r>
              <a:rPr sz="750" b="1" spc="-2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750" b="1" spc="-10" dirty="0">
                <a:solidFill>
                  <a:srgbClr val="008000"/>
                </a:solidFill>
                <a:latin typeface="Tahoma"/>
                <a:cs typeface="Tahoma"/>
              </a:rPr>
              <a:t>g</a:t>
            </a:r>
            <a:r>
              <a:rPr sz="750" b="1" spc="5" dirty="0">
                <a:solidFill>
                  <a:srgbClr val="008000"/>
                </a:solidFill>
                <a:latin typeface="Tahoma"/>
                <a:cs typeface="Tahoma"/>
              </a:rPr>
              <a:t>r</a:t>
            </a:r>
            <a:r>
              <a:rPr sz="750" b="1" spc="-5" dirty="0">
                <a:solidFill>
                  <a:srgbClr val="008000"/>
                </a:solidFill>
                <a:latin typeface="Tahoma"/>
                <a:cs typeface="Tahoma"/>
              </a:rPr>
              <a:t>ow</a:t>
            </a:r>
            <a:r>
              <a:rPr sz="750" b="1" dirty="0">
                <a:solidFill>
                  <a:srgbClr val="008000"/>
                </a:solidFill>
                <a:latin typeface="Tahoma"/>
                <a:cs typeface="Tahoma"/>
              </a:rPr>
              <a:t>th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3175" y="2545791"/>
            <a:ext cx="107759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spc="-5" dirty="0">
                <a:solidFill>
                  <a:srgbClr val="008000"/>
                </a:solidFill>
                <a:latin typeface="Tahoma"/>
                <a:cs typeface="Tahoma"/>
              </a:rPr>
              <a:t>D</a:t>
            </a:r>
            <a:r>
              <a:rPr sz="750" b="1" dirty="0">
                <a:solidFill>
                  <a:srgbClr val="008000"/>
                </a:solidFill>
                <a:latin typeface="Tahoma"/>
                <a:cs typeface="Tahoma"/>
              </a:rPr>
              <a:t>e</a:t>
            </a:r>
            <a:r>
              <a:rPr sz="750" b="1" spc="-10" dirty="0">
                <a:solidFill>
                  <a:srgbClr val="008000"/>
                </a:solidFill>
                <a:latin typeface="Tahoma"/>
                <a:cs typeface="Tahoma"/>
              </a:rPr>
              <a:t>c</a:t>
            </a:r>
            <a:r>
              <a:rPr sz="750" b="1" spc="5" dirty="0">
                <a:solidFill>
                  <a:srgbClr val="008000"/>
                </a:solidFill>
                <a:latin typeface="Tahoma"/>
                <a:cs typeface="Tahoma"/>
              </a:rPr>
              <a:t>r</a:t>
            </a:r>
            <a:r>
              <a:rPr sz="750" b="1" dirty="0">
                <a:solidFill>
                  <a:srgbClr val="008000"/>
                </a:solidFill>
                <a:latin typeface="Tahoma"/>
                <a:cs typeface="Tahoma"/>
              </a:rPr>
              <a:t>ease</a:t>
            </a:r>
            <a:r>
              <a:rPr sz="750" b="1" spc="-3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750" b="1" spc="-5" dirty="0">
                <a:solidFill>
                  <a:srgbClr val="008000"/>
                </a:solidFill>
                <a:latin typeface="Tahoma"/>
                <a:cs typeface="Tahoma"/>
              </a:rPr>
              <a:t>o</a:t>
            </a:r>
            <a:r>
              <a:rPr sz="750" b="1" dirty="0">
                <a:solidFill>
                  <a:srgbClr val="008000"/>
                </a:solidFill>
                <a:latin typeface="Tahoma"/>
                <a:cs typeface="Tahoma"/>
              </a:rPr>
              <a:t>f</a:t>
            </a:r>
            <a:r>
              <a:rPr sz="750" b="1" spc="5" dirty="0">
                <a:solidFill>
                  <a:srgbClr val="008000"/>
                </a:solidFill>
                <a:latin typeface="Tahoma"/>
                <a:cs typeface="Tahoma"/>
              </a:rPr>
              <a:t> r</a:t>
            </a:r>
            <a:r>
              <a:rPr sz="750" b="1" dirty="0">
                <a:solidFill>
                  <a:srgbClr val="008000"/>
                </a:solidFill>
                <a:latin typeface="Tahoma"/>
                <a:cs typeface="Tahoma"/>
              </a:rPr>
              <a:t>e</a:t>
            </a:r>
            <a:r>
              <a:rPr sz="750" b="1" spc="-5" dirty="0">
                <a:solidFill>
                  <a:srgbClr val="008000"/>
                </a:solidFill>
                <a:latin typeface="Tahoma"/>
                <a:cs typeface="Tahoma"/>
              </a:rPr>
              <a:t>lia</a:t>
            </a:r>
            <a:r>
              <a:rPr sz="750" b="1" spc="5" dirty="0">
                <a:solidFill>
                  <a:srgbClr val="008000"/>
                </a:solidFill>
                <a:latin typeface="Tahoma"/>
                <a:cs typeface="Tahoma"/>
              </a:rPr>
              <a:t>b</a:t>
            </a:r>
            <a:r>
              <a:rPr sz="750" b="1" spc="-5" dirty="0">
                <a:solidFill>
                  <a:srgbClr val="008000"/>
                </a:solidFill>
                <a:latin typeface="Tahoma"/>
                <a:cs typeface="Tahoma"/>
              </a:rPr>
              <a:t>ili</a:t>
            </a:r>
            <a:r>
              <a:rPr sz="750" b="1" dirty="0">
                <a:solidFill>
                  <a:srgbClr val="008000"/>
                </a:solidFill>
                <a:latin typeface="Tahoma"/>
                <a:cs typeface="Tahoma"/>
              </a:rPr>
              <a:t>ty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37916" y="2337689"/>
            <a:ext cx="78740" cy="434340"/>
          </a:xfrm>
          <a:custGeom>
            <a:avLst/>
            <a:gdLst/>
            <a:ahLst/>
            <a:cxnLst/>
            <a:rect l="l" t="t" r="r" b="b"/>
            <a:pathLst>
              <a:path w="78739" h="434339">
                <a:moveTo>
                  <a:pt x="43061" y="53783"/>
                </a:moveTo>
                <a:lnTo>
                  <a:pt x="0" y="431990"/>
                </a:lnTo>
                <a:lnTo>
                  <a:pt x="17284" y="433908"/>
                </a:lnTo>
                <a:lnTo>
                  <a:pt x="60355" y="55638"/>
                </a:lnTo>
                <a:lnTo>
                  <a:pt x="43061" y="53783"/>
                </a:lnTo>
                <a:close/>
              </a:path>
              <a:path w="78739" h="434339">
                <a:moveTo>
                  <a:pt x="73783" y="44157"/>
                </a:moveTo>
                <a:lnTo>
                  <a:pt x="44157" y="44157"/>
                </a:lnTo>
                <a:lnTo>
                  <a:pt x="61442" y="46088"/>
                </a:lnTo>
                <a:lnTo>
                  <a:pt x="60355" y="55638"/>
                </a:lnTo>
                <a:lnTo>
                  <a:pt x="78714" y="57607"/>
                </a:lnTo>
                <a:lnTo>
                  <a:pt x="73783" y="44157"/>
                </a:lnTo>
                <a:close/>
              </a:path>
              <a:path w="78739" h="434339">
                <a:moveTo>
                  <a:pt x="44157" y="44157"/>
                </a:moveTo>
                <a:lnTo>
                  <a:pt x="43061" y="53783"/>
                </a:lnTo>
                <a:lnTo>
                  <a:pt x="60355" y="55638"/>
                </a:lnTo>
                <a:lnTo>
                  <a:pt x="61442" y="46088"/>
                </a:lnTo>
                <a:lnTo>
                  <a:pt x="44157" y="44157"/>
                </a:lnTo>
                <a:close/>
              </a:path>
              <a:path w="78739" h="434339">
                <a:moveTo>
                  <a:pt x="57594" y="0"/>
                </a:moveTo>
                <a:lnTo>
                  <a:pt x="24955" y="51841"/>
                </a:lnTo>
                <a:lnTo>
                  <a:pt x="43061" y="53783"/>
                </a:lnTo>
                <a:lnTo>
                  <a:pt x="44157" y="44157"/>
                </a:lnTo>
                <a:lnTo>
                  <a:pt x="73783" y="44157"/>
                </a:lnTo>
                <a:lnTo>
                  <a:pt x="57594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534" y="4216136"/>
            <a:ext cx="115633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i="1" spc="-5" dirty="0">
                <a:solidFill>
                  <a:srgbClr val="800000"/>
                </a:solidFill>
                <a:latin typeface="Times New Roman"/>
                <a:cs typeface="Times New Roman"/>
              </a:rPr>
              <a:t>Figure</a:t>
            </a:r>
            <a:r>
              <a:rPr sz="750" b="1" i="1" spc="-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750" b="1" i="1" dirty="0">
                <a:solidFill>
                  <a:srgbClr val="800000"/>
                </a:solidFill>
                <a:latin typeface="Times New Roman"/>
                <a:cs typeface="Times New Roman"/>
              </a:rPr>
              <a:t>from SRE</a:t>
            </a:r>
            <a:r>
              <a:rPr sz="750" b="1" i="1" spc="-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750" b="1" i="1" dirty="0">
                <a:solidFill>
                  <a:srgbClr val="800000"/>
                </a:solidFill>
                <a:latin typeface="Times New Roman"/>
                <a:cs typeface="Times New Roman"/>
              </a:rPr>
              <a:t>Handbook</a:t>
            </a:r>
            <a:endParaRPr sz="7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14" name="object 14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617568" y="5636785"/>
            <a:ext cx="4688205" cy="334073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655"/>
              </a:spcBef>
            </a:pPr>
            <a:r>
              <a:rPr sz="2500" b="1" spc="25" dirty="0">
                <a:solidFill>
                  <a:srgbClr val="33339A"/>
                </a:solidFill>
                <a:latin typeface="Arial"/>
                <a:cs typeface="Arial"/>
              </a:rPr>
              <a:t>Decisions</a:t>
            </a:r>
            <a:r>
              <a:rPr sz="2500" b="1" spc="-14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33339A"/>
                </a:solidFill>
                <a:latin typeface="Arial"/>
                <a:cs typeface="Arial"/>
              </a:rPr>
              <a:t>Based</a:t>
            </a:r>
            <a:r>
              <a:rPr sz="2500" b="1" spc="-14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5" dirty="0">
                <a:solidFill>
                  <a:srgbClr val="33339A"/>
                </a:solidFill>
                <a:latin typeface="Arial"/>
                <a:cs typeface="Arial"/>
              </a:rPr>
              <a:t>on</a:t>
            </a:r>
            <a:r>
              <a:rPr sz="2500" b="1" spc="-10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33339A"/>
                </a:solidFill>
                <a:latin typeface="Arial"/>
                <a:cs typeface="Arial"/>
              </a:rPr>
              <a:t>Testing</a:t>
            </a:r>
            <a:endParaRPr sz="2500">
              <a:latin typeface="Arial"/>
              <a:cs typeface="Arial"/>
            </a:endParaRPr>
          </a:p>
          <a:p>
            <a:pPr marL="229235" marR="5080" indent="-217170">
              <a:lnSpc>
                <a:spcPct val="100800"/>
              </a:lnSpc>
              <a:spcBef>
                <a:spcPts val="12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What </a:t>
            </a:r>
            <a:r>
              <a:rPr sz="2000" b="1" spc="10" dirty="0">
                <a:latin typeface="Times New Roman"/>
                <a:cs typeface="Times New Roman"/>
              </a:rPr>
              <a:t>will </a:t>
            </a:r>
            <a:r>
              <a:rPr sz="2000" b="1" spc="5" dirty="0">
                <a:latin typeface="Times New Roman"/>
                <a:cs typeface="Times New Roman"/>
              </a:rPr>
              <a:t>be </a:t>
            </a:r>
            <a:r>
              <a:rPr sz="2000" b="1" dirty="0">
                <a:latin typeface="Times New Roman"/>
                <a:cs typeface="Times New Roman"/>
              </a:rPr>
              <a:t>the outcome of certification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testing?</a:t>
            </a:r>
            <a:endParaRPr sz="200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450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81330" algn="l"/>
              </a:tabLst>
            </a:pPr>
            <a:r>
              <a:rPr sz="1750" spc="5" dirty="0">
                <a:latin typeface="Times New Roman"/>
                <a:cs typeface="Times New Roman"/>
              </a:rPr>
              <a:t>Accept/reject</a:t>
            </a:r>
            <a:r>
              <a:rPr sz="1750" spc="-8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an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acquired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component</a:t>
            </a:r>
            <a:endParaRPr sz="17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Wingdings"/>
              <a:buChar char=""/>
            </a:pPr>
            <a:endParaRPr sz="2600">
              <a:latin typeface="Times New Roman"/>
              <a:cs typeface="Times New Roman"/>
            </a:endParaRPr>
          </a:p>
          <a:p>
            <a:pPr marL="229235" marR="481330" indent="-217170">
              <a:lnSpc>
                <a:spcPct val="1008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What </a:t>
            </a:r>
            <a:r>
              <a:rPr sz="2000" b="1" spc="10" dirty="0">
                <a:latin typeface="Times New Roman"/>
                <a:cs typeface="Times New Roman"/>
              </a:rPr>
              <a:t>will </a:t>
            </a:r>
            <a:r>
              <a:rPr sz="2000" b="1" spc="5" dirty="0">
                <a:latin typeface="Times New Roman"/>
                <a:cs typeface="Times New Roman"/>
              </a:rPr>
              <a:t>be </a:t>
            </a:r>
            <a:r>
              <a:rPr sz="2000" b="1" dirty="0">
                <a:latin typeface="Times New Roman"/>
                <a:cs typeface="Times New Roman"/>
              </a:rPr>
              <a:t>the outcome of feature,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regression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and</a:t>
            </a:r>
            <a:r>
              <a:rPr sz="2000" b="1" dirty="0">
                <a:latin typeface="Times New Roman"/>
                <a:cs typeface="Times New Roman"/>
              </a:rPr>
              <a:t> load testing?</a:t>
            </a:r>
            <a:endParaRPr sz="200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450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81330" algn="l"/>
              </a:tabLst>
            </a:pPr>
            <a:r>
              <a:rPr sz="1750" spc="10" dirty="0">
                <a:latin typeface="Times New Roman"/>
                <a:cs typeface="Times New Roman"/>
              </a:rPr>
              <a:t>Guiding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software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development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process</a:t>
            </a:r>
            <a:endParaRPr sz="175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440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81330" algn="l"/>
              </a:tabLst>
            </a:pPr>
            <a:r>
              <a:rPr sz="1750" spc="5" dirty="0">
                <a:latin typeface="Times New Roman"/>
                <a:cs typeface="Times New Roman"/>
              </a:rPr>
              <a:t>Releasing</a:t>
            </a:r>
            <a:r>
              <a:rPr sz="1750" spc="-8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the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product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78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27184" y="4388933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dirty="0">
                <a:latin typeface="Times New Roman"/>
                <a:cs typeface="Times New Roman"/>
              </a:rPr>
              <a:t>7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438340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25" dirty="0"/>
              <a:t>Reliability</a:t>
            </a:r>
            <a:r>
              <a:rPr spc="-140" dirty="0"/>
              <a:t> </a:t>
            </a:r>
            <a:r>
              <a:rPr spc="250" dirty="0"/>
              <a:t>&amp;</a:t>
            </a:r>
            <a:r>
              <a:rPr spc="-95" dirty="0"/>
              <a:t> </a:t>
            </a:r>
            <a:r>
              <a:rPr spc="125" dirty="0"/>
              <a:t>Reliability</a:t>
            </a:r>
            <a:r>
              <a:rPr spc="-155" dirty="0"/>
              <a:t> </a:t>
            </a:r>
            <a:r>
              <a:rPr spc="135" dirty="0"/>
              <a:t>Engg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20866"/>
            <a:ext cx="4937760" cy="26155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29235" marR="5080" indent="-217170">
              <a:lnSpc>
                <a:spcPts val="1900"/>
              </a:lnSpc>
              <a:spcBef>
                <a:spcPts val="34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Reliability: </a:t>
            </a:r>
            <a:r>
              <a:rPr sz="1750" spc="5" dirty="0">
                <a:latin typeface="Times New Roman"/>
                <a:cs typeface="Times New Roman"/>
              </a:rPr>
              <a:t>The probability that a </a:t>
            </a:r>
            <a:r>
              <a:rPr sz="1750" dirty="0">
                <a:latin typeface="Times New Roman"/>
                <a:cs typeface="Times New Roman"/>
              </a:rPr>
              <a:t>system </a:t>
            </a:r>
            <a:r>
              <a:rPr sz="1750" spc="5" dirty="0">
                <a:latin typeface="Times New Roman"/>
                <a:cs typeface="Times New Roman"/>
              </a:rPr>
              <a:t>or a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capability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of a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system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functions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without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failure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for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specified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time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specified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environment.</a:t>
            </a:r>
            <a:endParaRPr sz="1750">
              <a:latin typeface="Times New Roman"/>
              <a:cs typeface="Times New Roman"/>
            </a:endParaRPr>
          </a:p>
          <a:p>
            <a:pPr marL="229235" marR="81280" indent="-217170">
              <a:lnSpc>
                <a:spcPts val="1900"/>
              </a:lnSpc>
              <a:spcBef>
                <a:spcPts val="44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Reliability</a:t>
            </a:r>
            <a:r>
              <a:rPr sz="1750" b="1" spc="-5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Engineering:</a:t>
            </a:r>
            <a:r>
              <a:rPr sz="1750" b="1" spc="-5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Engineering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of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reliability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software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products.</a:t>
            </a:r>
            <a:endParaRPr sz="1750">
              <a:latin typeface="Times New Roman"/>
              <a:cs typeface="Times New Roman"/>
            </a:endParaRPr>
          </a:p>
          <a:p>
            <a:pPr marL="229235" marR="681355" indent="-217170">
              <a:lnSpc>
                <a:spcPts val="1900"/>
              </a:lnSpc>
              <a:spcBef>
                <a:spcPts val="43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Reliability</a:t>
            </a:r>
            <a:r>
              <a:rPr sz="1750" b="1" spc="-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Engineering’s</a:t>
            </a:r>
            <a:r>
              <a:rPr sz="1750" b="1" spc="-6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goal:</a:t>
            </a:r>
            <a:r>
              <a:rPr sz="1750" b="1" spc="-5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Developing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software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to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reach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the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market</a:t>
            </a:r>
            <a:endParaRPr sz="175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180"/>
              </a:spcBef>
              <a:buClr>
                <a:srgbClr val="FF0000"/>
              </a:buClr>
              <a:buSzPct val="53333"/>
              <a:buFont typeface="Wingdings"/>
              <a:buChar char=""/>
              <a:tabLst>
                <a:tab pos="481330" algn="l"/>
              </a:tabLst>
            </a:pPr>
            <a:r>
              <a:rPr sz="1500" spc="5" dirty="0">
                <a:latin typeface="Times New Roman"/>
                <a:cs typeface="Times New Roman"/>
              </a:rPr>
              <a:t>With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“minimum”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development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time</a:t>
            </a:r>
            <a:endParaRPr sz="150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SzPct val="53333"/>
              <a:buFont typeface="Wingdings"/>
              <a:buChar char=""/>
              <a:tabLst>
                <a:tab pos="481330" algn="l"/>
              </a:tabLst>
            </a:pPr>
            <a:r>
              <a:rPr sz="1500" spc="5" dirty="0">
                <a:latin typeface="Times New Roman"/>
                <a:cs typeface="Times New Roman"/>
              </a:rPr>
              <a:t>With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“minimum”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development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cost</a:t>
            </a:r>
            <a:endParaRPr sz="1500">
              <a:latin typeface="Times New Roman"/>
              <a:cs typeface="Times New Roman"/>
            </a:endParaRPr>
          </a:p>
          <a:p>
            <a:pPr marL="480695" lvl="1" indent="-180975">
              <a:lnSpc>
                <a:spcPct val="100000"/>
              </a:lnSpc>
              <a:spcBef>
                <a:spcPts val="195"/>
              </a:spcBef>
              <a:buSzPct val="53333"/>
              <a:buFont typeface="Wingdings"/>
              <a:buChar char=""/>
              <a:tabLst>
                <a:tab pos="481330" algn="l"/>
              </a:tabLst>
            </a:pPr>
            <a:r>
              <a:rPr sz="1500" spc="5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sz="15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Times New Roman"/>
                <a:cs typeface="Times New Roman"/>
              </a:rPr>
              <a:t>“maximum”</a:t>
            </a:r>
            <a:r>
              <a:rPr sz="15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reliability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7" name="object 7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723165" y="5831092"/>
            <a:ext cx="438594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175" dirty="0">
                <a:solidFill>
                  <a:srgbClr val="33339A"/>
                </a:solidFill>
                <a:latin typeface="Arial MT"/>
                <a:cs typeface="Arial MT"/>
              </a:rPr>
              <a:t>Hardware</a:t>
            </a:r>
            <a:r>
              <a:rPr sz="2500" spc="-14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25" dirty="0">
                <a:solidFill>
                  <a:srgbClr val="33339A"/>
                </a:solidFill>
                <a:latin typeface="Arial MT"/>
                <a:cs typeface="Arial MT"/>
              </a:rPr>
              <a:t>Reliability</a:t>
            </a:r>
            <a:r>
              <a:rPr sz="2500" spc="-1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20" dirty="0">
                <a:solidFill>
                  <a:srgbClr val="33339A"/>
                </a:solidFill>
                <a:latin typeface="Arial MT"/>
                <a:cs typeface="Arial MT"/>
              </a:rPr>
              <a:t>Models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7568" y="7789850"/>
            <a:ext cx="2204720" cy="108902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29235" indent="-217170">
              <a:lnSpc>
                <a:spcPct val="100000"/>
              </a:lnSpc>
              <a:spcBef>
                <a:spcPts val="55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Exponential</a:t>
            </a:r>
            <a:r>
              <a:rPr sz="1750" b="1" spc="-8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model:</a:t>
            </a:r>
            <a:endParaRPr sz="1750">
              <a:latin typeface="Times New Roman"/>
              <a:cs typeface="Times New Roman"/>
            </a:endParaRPr>
          </a:p>
          <a:p>
            <a:pPr marL="480695" marR="5080" lvl="1" indent="-180975">
              <a:lnSpc>
                <a:spcPct val="100800"/>
              </a:lnSpc>
              <a:spcBef>
                <a:spcPts val="375"/>
              </a:spcBef>
              <a:buClr>
                <a:srgbClr val="FF0000"/>
              </a:buClr>
              <a:buSzPct val="53333"/>
              <a:buFont typeface="Wingdings"/>
              <a:buChar char=""/>
              <a:tabLst>
                <a:tab pos="481330" algn="l"/>
              </a:tabLst>
            </a:pPr>
            <a:r>
              <a:rPr sz="1500" dirty="0">
                <a:latin typeface="Times New Roman"/>
                <a:cs typeface="Times New Roman"/>
              </a:rPr>
              <a:t>Probability of failure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changes </a:t>
            </a:r>
            <a:r>
              <a:rPr sz="1500" dirty="0">
                <a:latin typeface="Times New Roman"/>
                <a:cs typeface="Times New Roman"/>
              </a:rPr>
              <a:t>exponentially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over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time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7568" y="6315336"/>
            <a:ext cx="2277745" cy="112712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29235" indent="-217170">
              <a:lnSpc>
                <a:spcPct val="100000"/>
              </a:lnSpc>
              <a:spcBef>
                <a:spcPts val="55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Uniform</a:t>
            </a:r>
            <a:r>
              <a:rPr sz="1750" b="1" spc="-7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model:</a:t>
            </a:r>
            <a:endParaRPr sz="1750">
              <a:latin typeface="Times New Roman"/>
              <a:cs typeface="Times New Roman"/>
            </a:endParaRPr>
          </a:p>
          <a:p>
            <a:pPr marL="480695" marR="5080" lvl="1" indent="-180975">
              <a:lnSpc>
                <a:spcPct val="100800"/>
              </a:lnSpc>
              <a:spcBef>
                <a:spcPts val="375"/>
              </a:spcBef>
              <a:buClr>
                <a:srgbClr val="FF0000"/>
              </a:buClr>
              <a:buSzPct val="53333"/>
              <a:buFont typeface="Wingdings"/>
              <a:buChar char=""/>
              <a:tabLst>
                <a:tab pos="481330" algn="l"/>
              </a:tabLst>
            </a:pPr>
            <a:r>
              <a:rPr sz="1500" dirty="0">
                <a:latin typeface="Times New Roman"/>
                <a:cs typeface="Times New Roman"/>
              </a:rPr>
              <a:t>Probability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failure is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fixed.</a:t>
            </a:r>
            <a:endParaRPr sz="1500">
              <a:latin typeface="Times New Roman"/>
              <a:cs typeface="Times New Roman"/>
            </a:endParaRPr>
          </a:p>
          <a:p>
            <a:pPr marR="228600" algn="r">
              <a:lnSpc>
                <a:spcPct val="100000"/>
              </a:lnSpc>
              <a:spcBef>
                <a:spcPts val="70"/>
              </a:spcBef>
            </a:pPr>
            <a:r>
              <a:rPr sz="1700" i="1" spc="5" dirty="0">
                <a:latin typeface="Times New Roman"/>
                <a:cs typeface="Times New Roman"/>
              </a:rPr>
              <a:t>t</a:t>
            </a:r>
            <a:r>
              <a:rPr sz="1700" i="1" spc="45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Symbol"/>
                <a:cs typeface="Symbol"/>
              </a:rPr>
              <a:t></a:t>
            </a:r>
            <a:r>
              <a:rPr sz="1700" spc="-135" dirty="0">
                <a:latin typeface="Times New Roman"/>
                <a:cs typeface="Times New Roman"/>
              </a:rPr>
              <a:t> </a:t>
            </a:r>
            <a:r>
              <a:rPr sz="1700" i="1" spc="15" dirty="0">
                <a:latin typeface="Times New Roman"/>
                <a:cs typeface="Times New Roman"/>
              </a:rPr>
              <a:t>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3508" y="7246544"/>
            <a:ext cx="871855" cy="3708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700" i="1" spc="5" dirty="0">
                <a:latin typeface="Times New Roman"/>
                <a:cs typeface="Times New Roman"/>
              </a:rPr>
              <a:t>f</a:t>
            </a:r>
            <a:r>
              <a:rPr sz="1700" i="1" spc="135" dirty="0">
                <a:latin typeface="Times New Roman"/>
                <a:cs typeface="Times New Roman"/>
              </a:rPr>
              <a:t> </a:t>
            </a:r>
            <a:r>
              <a:rPr sz="3375" spc="-127" baseline="-2469" dirty="0">
                <a:latin typeface="Symbol"/>
                <a:cs typeface="Symbol"/>
              </a:rPr>
              <a:t></a:t>
            </a:r>
            <a:r>
              <a:rPr sz="1700" i="1" spc="5" dirty="0">
                <a:latin typeface="Times New Roman"/>
                <a:cs typeface="Times New Roman"/>
              </a:rPr>
              <a:t>t</a:t>
            </a:r>
            <a:r>
              <a:rPr sz="1700" i="1" spc="-229" dirty="0">
                <a:latin typeface="Times New Roman"/>
                <a:cs typeface="Times New Roman"/>
              </a:rPr>
              <a:t> </a:t>
            </a:r>
            <a:r>
              <a:rPr sz="3375" spc="-277" baseline="-2469" dirty="0">
                <a:latin typeface="Symbol"/>
                <a:cs typeface="Symbol"/>
              </a:rPr>
              <a:t></a:t>
            </a:r>
            <a:r>
              <a:rPr sz="3375" spc="-270" baseline="-2469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Symbol"/>
                <a:cs typeface="Symbol"/>
              </a:rPr>
              <a:t>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2550" spc="-202" baseline="37581" dirty="0">
                <a:latin typeface="Symbol"/>
                <a:cs typeface="Symbol"/>
              </a:rPr>
              <a:t></a:t>
            </a:r>
            <a:r>
              <a:rPr sz="2550" spc="15" baseline="40849" dirty="0">
                <a:latin typeface="Times New Roman"/>
                <a:cs typeface="Times New Roman"/>
              </a:rPr>
              <a:t>1</a:t>
            </a:r>
            <a:endParaRPr sz="2550" baseline="4084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78692" y="7352965"/>
            <a:ext cx="29591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700" spc="15" dirty="0">
                <a:latin typeface="Symbol"/>
                <a:cs typeface="Symbol"/>
              </a:rPr>
              <a:t></a:t>
            </a:r>
            <a:r>
              <a:rPr sz="2550" spc="22" baseline="-34313" dirty="0">
                <a:latin typeface="Times New Roman"/>
                <a:cs typeface="Times New Roman"/>
              </a:rPr>
              <a:t>0</a:t>
            </a:r>
            <a:endParaRPr sz="2550" baseline="-3431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84071" y="7483526"/>
            <a:ext cx="42799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i="1" spc="5" dirty="0">
                <a:latin typeface="Times New Roman"/>
                <a:cs typeface="Times New Roman"/>
              </a:rPr>
              <a:t>t</a:t>
            </a:r>
            <a:r>
              <a:rPr sz="1700" i="1" spc="6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Symbol"/>
                <a:cs typeface="Symbol"/>
              </a:rPr>
              <a:t></a:t>
            </a:r>
            <a:r>
              <a:rPr sz="1700" spc="-135" dirty="0">
                <a:latin typeface="Times New Roman"/>
                <a:cs typeface="Times New Roman"/>
              </a:rPr>
              <a:t> </a:t>
            </a:r>
            <a:r>
              <a:rPr sz="1700" i="1" spc="15" dirty="0">
                <a:latin typeface="Times New Roman"/>
                <a:cs typeface="Times New Roman"/>
              </a:rPr>
              <a:t>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4092" y="7533446"/>
            <a:ext cx="13398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latin typeface="Symbol"/>
                <a:cs typeface="Symbol"/>
              </a:rPr>
              <a:t></a:t>
            </a:r>
            <a:endParaRPr sz="1700">
              <a:latin typeface="Symbol"/>
              <a:cs typeface="Symbo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746332" y="6450495"/>
            <a:ext cx="1563370" cy="1064260"/>
            <a:chOff x="4746332" y="6450495"/>
            <a:chExt cx="1563370" cy="1064260"/>
          </a:xfrm>
        </p:grpSpPr>
        <p:sp>
          <p:nvSpPr>
            <p:cNvPr id="20" name="object 20"/>
            <p:cNvSpPr/>
            <p:nvPr/>
          </p:nvSpPr>
          <p:spPr>
            <a:xfrm>
              <a:off x="4746332" y="6450494"/>
              <a:ext cx="1563370" cy="1064260"/>
            </a:xfrm>
            <a:custGeom>
              <a:avLst/>
              <a:gdLst/>
              <a:ahLst/>
              <a:cxnLst/>
              <a:rect l="l" t="t" r="r" b="b"/>
              <a:pathLst>
                <a:path w="1563370" h="1064259">
                  <a:moveTo>
                    <a:pt x="1562836" y="1040612"/>
                  </a:moveTo>
                  <a:lnTo>
                    <a:pt x="1551749" y="1034846"/>
                  </a:lnTo>
                  <a:lnTo>
                    <a:pt x="1514830" y="1015644"/>
                  </a:lnTo>
                  <a:lnTo>
                    <a:pt x="1514830" y="1034846"/>
                  </a:lnTo>
                  <a:lnTo>
                    <a:pt x="30721" y="1034846"/>
                  </a:lnTo>
                  <a:lnTo>
                    <a:pt x="30721" y="47993"/>
                  </a:lnTo>
                  <a:lnTo>
                    <a:pt x="47993" y="47993"/>
                  </a:lnTo>
                  <a:lnTo>
                    <a:pt x="44310" y="40322"/>
                  </a:lnTo>
                  <a:lnTo>
                    <a:pt x="24955" y="0"/>
                  </a:lnTo>
                  <a:lnTo>
                    <a:pt x="0" y="47993"/>
                  </a:lnTo>
                  <a:lnTo>
                    <a:pt x="19189" y="47993"/>
                  </a:lnTo>
                  <a:lnTo>
                    <a:pt x="19189" y="1040612"/>
                  </a:lnTo>
                  <a:lnTo>
                    <a:pt x="24955" y="1040612"/>
                  </a:lnTo>
                  <a:lnTo>
                    <a:pt x="24955" y="1046378"/>
                  </a:lnTo>
                  <a:lnTo>
                    <a:pt x="1514830" y="1046378"/>
                  </a:lnTo>
                  <a:lnTo>
                    <a:pt x="1514830" y="1063650"/>
                  </a:lnTo>
                  <a:lnTo>
                    <a:pt x="1550835" y="1046378"/>
                  </a:lnTo>
                  <a:lnTo>
                    <a:pt x="1562836" y="1040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71288" y="6819117"/>
              <a:ext cx="847090" cy="17780"/>
            </a:xfrm>
            <a:custGeom>
              <a:avLst/>
              <a:gdLst/>
              <a:ahLst/>
              <a:cxnLst/>
              <a:rect l="l" t="t" r="r" b="b"/>
              <a:pathLst>
                <a:path w="847089" h="17779">
                  <a:moveTo>
                    <a:pt x="846696" y="0"/>
                  </a:moveTo>
                  <a:lnTo>
                    <a:pt x="0" y="0"/>
                  </a:lnTo>
                  <a:lnTo>
                    <a:pt x="0" y="17279"/>
                  </a:lnTo>
                  <a:lnTo>
                    <a:pt x="846696" y="17279"/>
                  </a:lnTo>
                  <a:lnTo>
                    <a:pt x="8466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17031" y="6828726"/>
              <a:ext cx="0" cy="647065"/>
            </a:xfrm>
            <a:custGeom>
              <a:avLst/>
              <a:gdLst/>
              <a:ahLst/>
              <a:cxnLst/>
              <a:rect l="l" t="t" r="r" b="b"/>
              <a:pathLst>
                <a:path h="647065">
                  <a:moveTo>
                    <a:pt x="0" y="0"/>
                  </a:moveTo>
                  <a:lnTo>
                    <a:pt x="0" y="647014"/>
                  </a:lnTo>
                </a:path>
              </a:pathLst>
            </a:custGeom>
            <a:ln w="959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14149" y="7481496"/>
              <a:ext cx="464820" cy="19685"/>
            </a:xfrm>
            <a:custGeom>
              <a:avLst/>
              <a:gdLst/>
              <a:ahLst/>
              <a:cxnLst/>
              <a:rect l="l" t="t" r="r" b="b"/>
              <a:pathLst>
                <a:path w="464820" h="19684">
                  <a:moveTo>
                    <a:pt x="464629" y="0"/>
                  </a:moveTo>
                  <a:lnTo>
                    <a:pt x="0" y="0"/>
                  </a:lnTo>
                  <a:lnTo>
                    <a:pt x="0" y="19199"/>
                  </a:lnTo>
                  <a:lnTo>
                    <a:pt x="464629" y="19199"/>
                  </a:lnTo>
                  <a:lnTo>
                    <a:pt x="4646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814270" y="6324517"/>
            <a:ext cx="6985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f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65734" y="7253761"/>
            <a:ext cx="6985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74550" y="7505270"/>
            <a:ext cx="1143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39304" y="8852449"/>
            <a:ext cx="26860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85" dirty="0">
                <a:latin typeface="Symbol"/>
                <a:cs typeface="Symbol"/>
              </a:rPr>
              <a:t></a:t>
            </a:r>
            <a:r>
              <a:rPr sz="2250" spc="130" dirty="0">
                <a:latin typeface="Times New Roman"/>
                <a:cs typeface="Times New Roman"/>
              </a:rPr>
              <a:t> </a:t>
            </a:r>
            <a:r>
              <a:rPr sz="2250" spc="-185" dirty="0">
                <a:latin typeface="Symbol"/>
                <a:cs typeface="Symbol"/>
              </a:rPr>
              <a:t>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13365" y="9052935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84481" y="8904918"/>
            <a:ext cx="1225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10" dirty="0">
                <a:latin typeface="Times New Roman"/>
                <a:cs typeface="Times New Roman"/>
              </a:rPr>
              <a:t>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90001" y="8890224"/>
            <a:ext cx="224154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Symbol"/>
                <a:cs typeface="Symbol"/>
              </a:rPr>
              <a:t></a:t>
            </a:r>
            <a:r>
              <a:rPr sz="1000" spc="-15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Symbol"/>
                <a:cs typeface="Symbol"/>
              </a:rPr>
              <a:t></a:t>
            </a:r>
            <a:r>
              <a:rPr sz="1000" i="1" spc="-5" dirty="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06827" y="8892471"/>
            <a:ext cx="73723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29235" algn="l"/>
                <a:tab pos="436880" algn="l"/>
              </a:tabLst>
            </a:pPr>
            <a:r>
              <a:rPr sz="1700" i="1" spc="5" dirty="0">
                <a:latin typeface="Times New Roman"/>
                <a:cs typeface="Times New Roman"/>
              </a:rPr>
              <a:t>f	t	</a:t>
            </a:r>
            <a:r>
              <a:rPr sz="1700" spc="10" dirty="0">
                <a:latin typeface="Symbol"/>
                <a:cs typeface="Symbol"/>
              </a:rPr>
              <a:t>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Symbol"/>
                <a:cs typeface="Symbol"/>
              </a:rPr>
              <a:t>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25213" y="7855889"/>
            <a:ext cx="1561465" cy="1066165"/>
          </a:xfrm>
          <a:custGeom>
            <a:avLst/>
            <a:gdLst/>
            <a:ahLst/>
            <a:cxnLst/>
            <a:rect l="l" t="t" r="r" b="b"/>
            <a:pathLst>
              <a:path w="1561464" h="1066165">
                <a:moveTo>
                  <a:pt x="1560918" y="1040612"/>
                </a:moveTo>
                <a:lnTo>
                  <a:pt x="1548892" y="1034846"/>
                </a:lnTo>
                <a:lnTo>
                  <a:pt x="1512912" y="1017574"/>
                </a:lnTo>
                <a:lnTo>
                  <a:pt x="1512912" y="1034846"/>
                </a:lnTo>
                <a:lnTo>
                  <a:pt x="30721" y="1034846"/>
                </a:lnTo>
                <a:lnTo>
                  <a:pt x="30721" y="47993"/>
                </a:lnTo>
                <a:lnTo>
                  <a:pt x="48006" y="47993"/>
                </a:lnTo>
                <a:lnTo>
                  <a:pt x="44005" y="40322"/>
                </a:lnTo>
                <a:lnTo>
                  <a:pt x="23037" y="0"/>
                </a:lnTo>
                <a:lnTo>
                  <a:pt x="0" y="47993"/>
                </a:lnTo>
                <a:lnTo>
                  <a:pt x="17272" y="47993"/>
                </a:lnTo>
                <a:lnTo>
                  <a:pt x="17272" y="1040612"/>
                </a:lnTo>
                <a:lnTo>
                  <a:pt x="23037" y="1040612"/>
                </a:lnTo>
                <a:lnTo>
                  <a:pt x="23037" y="1046378"/>
                </a:lnTo>
                <a:lnTo>
                  <a:pt x="1512912" y="1046378"/>
                </a:lnTo>
                <a:lnTo>
                  <a:pt x="1512912" y="1065568"/>
                </a:lnTo>
                <a:lnTo>
                  <a:pt x="1549844" y="1046378"/>
                </a:lnTo>
                <a:lnTo>
                  <a:pt x="1560918" y="1040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793151" y="7729914"/>
            <a:ext cx="6985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f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44616" y="8659158"/>
            <a:ext cx="6985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51519" y="8910667"/>
            <a:ext cx="11430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740567" y="8145792"/>
            <a:ext cx="1143000" cy="755015"/>
            <a:chOff x="4740567" y="8145792"/>
            <a:chExt cx="1143000" cy="755015"/>
          </a:xfrm>
        </p:grpSpPr>
        <p:sp>
          <p:nvSpPr>
            <p:cNvPr id="37" name="object 37"/>
            <p:cNvSpPr/>
            <p:nvPr/>
          </p:nvSpPr>
          <p:spPr>
            <a:xfrm>
              <a:off x="4740567" y="8145792"/>
              <a:ext cx="1143000" cy="674370"/>
            </a:xfrm>
            <a:custGeom>
              <a:avLst/>
              <a:gdLst/>
              <a:ahLst/>
              <a:cxnLst/>
              <a:rect l="l" t="t" r="r" b="b"/>
              <a:pathLst>
                <a:path w="1143000" h="674370">
                  <a:moveTo>
                    <a:pt x="1142377" y="654710"/>
                  </a:moveTo>
                  <a:lnTo>
                    <a:pt x="670064" y="612775"/>
                  </a:lnTo>
                  <a:lnTo>
                    <a:pt x="670064" y="610539"/>
                  </a:lnTo>
                  <a:lnTo>
                    <a:pt x="635508" y="608622"/>
                  </a:lnTo>
                  <a:lnTo>
                    <a:pt x="588365" y="604189"/>
                  </a:lnTo>
                  <a:lnTo>
                    <a:pt x="541693" y="596709"/>
                  </a:lnTo>
                  <a:lnTo>
                    <a:pt x="495706" y="586244"/>
                  </a:lnTo>
                  <a:lnTo>
                    <a:pt x="450583" y="572884"/>
                  </a:lnTo>
                  <a:lnTo>
                    <a:pt x="406565" y="556717"/>
                  </a:lnTo>
                  <a:lnTo>
                    <a:pt x="363829" y="537794"/>
                  </a:lnTo>
                  <a:lnTo>
                    <a:pt x="322605" y="516229"/>
                  </a:lnTo>
                  <a:lnTo>
                    <a:pt x="283083" y="492061"/>
                  </a:lnTo>
                  <a:lnTo>
                    <a:pt x="245465" y="465391"/>
                  </a:lnTo>
                  <a:lnTo>
                    <a:pt x="209981" y="436295"/>
                  </a:lnTo>
                  <a:lnTo>
                    <a:pt x="176822" y="404850"/>
                  </a:lnTo>
                  <a:lnTo>
                    <a:pt x="146202" y="371132"/>
                  </a:lnTo>
                  <a:lnTo>
                    <a:pt x="118325" y="335216"/>
                  </a:lnTo>
                  <a:lnTo>
                    <a:pt x="93383" y="297180"/>
                  </a:lnTo>
                  <a:lnTo>
                    <a:pt x="71615" y="257098"/>
                  </a:lnTo>
                  <a:lnTo>
                    <a:pt x="53187" y="215061"/>
                  </a:lnTo>
                  <a:lnTo>
                    <a:pt x="38341" y="171132"/>
                  </a:lnTo>
                  <a:lnTo>
                    <a:pt x="27266" y="125399"/>
                  </a:lnTo>
                  <a:lnTo>
                    <a:pt x="20180" y="77927"/>
                  </a:lnTo>
                  <a:lnTo>
                    <a:pt x="17284" y="28803"/>
                  </a:lnTo>
                  <a:lnTo>
                    <a:pt x="19202" y="0"/>
                  </a:lnTo>
                  <a:lnTo>
                    <a:pt x="0" y="0"/>
                  </a:lnTo>
                  <a:lnTo>
                    <a:pt x="0" y="28803"/>
                  </a:lnTo>
                  <a:lnTo>
                    <a:pt x="1993" y="76669"/>
                  </a:lnTo>
                  <a:lnTo>
                    <a:pt x="8115" y="123101"/>
                  </a:lnTo>
                  <a:lnTo>
                    <a:pt x="18135" y="168033"/>
                  </a:lnTo>
                  <a:lnTo>
                    <a:pt x="31864" y="211391"/>
                  </a:lnTo>
                  <a:lnTo>
                    <a:pt x="49098" y="253072"/>
                  </a:lnTo>
                  <a:lnTo>
                    <a:pt x="69634" y="293001"/>
                  </a:lnTo>
                  <a:lnTo>
                    <a:pt x="93268" y="331114"/>
                  </a:lnTo>
                  <a:lnTo>
                    <a:pt x="119799" y="367296"/>
                  </a:lnTo>
                  <a:lnTo>
                    <a:pt x="149009" y="401497"/>
                  </a:lnTo>
                  <a:lnTo>
                    <a:pt x="180721" y="433603"/>
                  </a:lnTo>
                  <a:lnTo>
                    <a:pt x="214706" y="463562"/>
                  </a:lnTo>
                  <a:lnTo>
                    <a:pt x="250774" y="491261"/>
                  </a:lnTo>
                  <a:lnTo>
                    <a:pt x="288721" y="516636"/>
                  </a:lnTo>
                  <a:lnTo>
                    <a:pt x="328345" y="539597"/>
                  </a:lnTo>
                  <a:lnTo>
                    <a:pt x="369430" y="560070"/>
                  </a:lnTo>
                  <a:lnTo>
                    <a:pt x="411797" y="577977"/>
                  </a:lnTo>
                  <a:lnTo>
                    <a:pt x="455218" y="593204"/>
                  </a:lnTo>
                  <a:lnTo>
                    <a:pt x="499503" y="605701"/>
                  </a:lnTo>
                  <a:lnTo>
                    <a:pt x="544449" y="615378"/>
                  </a:lnTo>
                  <a:lnTo>
                    <a:pt x="589851" y="622134"/>
                  </a:lnTo>
                  <a:lnTo>
                    <a:pt x="635508" y="625906"/>
                  </a:lnTo>
                  <a:lnTo>
                    <a:pt x="643356" y="626351"/>
                  </a:lnTo>
                  <a:lnTo>
                    <a:pt x="643191" y="627837"/>
                  </a:lnTo>
                  <a:lnTo>
                    <a:pt x="1142377" y="673912"/>
                  </a:lnTo>
                  <a:lnTo>
                    <a:pt x="1142377" y="65471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06466" y="8781300"/>
              <a:ext cx="8255" cy="119380"/>
            </a:xfrm>
            <a:custGeom>
              <a:avLst/>
              <a:gdLst/>
              <a:ahLst/>
              <a:cxnLst/>
              <a:rect l="l" t="t" r="r" b="b"/>
              <a:pathLst>
                <a:path w="8254" h="119379">
                  <a:moveTo>
                    <a:pt x="7670" y="113284"/>
                  </a:moveTo>
                  <a:lnTo>
                    <a:pt x="0" y="113284"/>
                  </a:lnTo>
                  <a:lnTo>
                    <a:pt x="0" y="119049"/>
                  </a:lnTo>
                  <a:lnTo>
                    <a:pt x="7670" y="119049"/>
                  </a:lnTo>
                  <a:lnTo>
                    <a:pt x="7670" y="113284"/>
                  </a:lnTo>
                  <a:close/>
                </a:path>
                <a:path w="8254" h="119379">
                  <a:moveTo>
                    <a:pt x="7670" y="57594"/>
                  </a:moveTo>
                  <a:lnTo>
                    <a:pt x="0" y="57594"/>
                  </a:lnTo>
                  <a:lnTo>
                    <a:pt x="0" y="88315"/>
                  </a:lnTo>
                  <a:lnTo>
                    <a:pt x="7670" y="88315"/>
                  </a:lnTo>
                  <a:lnTo>
                    <a:pt x="7670" y="57594"/>
                  </a:lnTo>
                  <a:close/>
                </a:path>
                <a:path w="8254" h="119379">
                  <a:moveTo>
                    <a:pt x="7670" y="0"/>
                  </a:moveTo>
                  <a:lnTo>
                    <a:pt x="0" y="0"/>
                  </a:lnTo>
                  <a:lnTo>
                    <a:pt x="0" y="32639"/>
                  </a:lnTo>
                  <a:lnTo>
                    <a:pt x="7670" y="32639"/>
                  </a:lnTo>
                  <a:lnTo>
                    <a:pt x="76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647236" y="8120824"/>
            <a:ext cx="66675" cy="123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5" dirty="0">
                <a:latin typeface="Times New Roman"/>
                <a:cs typeface="Times New Roman"/>
              </a:rPr>
              <a:t>0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74278" y="8016941"/>
            <a:ext cx="102870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5" dirty="0">
                <a:latin typeface="Symbol"/>
                <a:cs typeface="Symbol"/>
              </a:rPr>
              <a:t>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327184" y="9429134"/>
            <a:ext cx="10541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dirty="0">
                <a:latin typeface="Times New Roman"/>
                <a:cs typeface="Times New Roman"/>
              </a:rPr>
              <a:t>8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79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501050"/>
            <a:ext cx="4772025" cy="71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2250" spc="135" dirty="0"/>
              <a:t>Certification</a:t>
            </a:r>
            <a:r>
              <a:rPr sz="2250" spc="-135" dirty="0"/>
              <a:t> </a:t>
            </a:r>
            <a:r>
              <a:rPr sz="2250" spc="110" dirty="0"/>
              <a:t>Test</a:t>
            </a:r>
            <a:r>
              <a:rPr sz="2250" spc="-135" dirty="0"/>
              <a:t> </a:t>
            </a:r>
            <a:r>
              <a:rPr sz="2250" spc="130" dirty="0"/>
              <a:t>Using</a:t>
            </a:r>
            <a:r>
              <a:rPr sz="2250" spc="-130" dirty="0"/>
              <a:t> </a:t>
            </a:r>
            <a:r>
              <a:rPr sz="2250" spc="110" dirty="0"/>
              <a:t>Reliability </a:t>
            </a:r>
            <a:r>
              <a:rPr sz="2250" spc="-610" dirty="0"/>
              <a:t> </a:t>
            </a:r>
            <a:r>
              <a:rPr sz="2250" b="1" spc="30" dirty="0">
                <a:latin typeface="Arial"/>
                <a:cs typeface="Arial"/>
              </a:rPr>
              <a:t>Demonstration</a:t>
            </a:r>
            <a:r>
              <a:rPr sz="2250" b="1" spc="-130" dirty="0">
                <a:latin typeface="Arial"/>
                <a:cs typeface="Arial"/>
              </a:rPr>
              <a:t> </a:t>
            </a:r>
            <a:r>
              <a:rPr sz="2250" b="1" spc="65" dirty="0">
                <a:latin typeface="Arial"/>
                <a:cs typeface="Arial"/>
              </a:rPr>
              <a:t>Chart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7568" y="1326626"/>
            <a:ext cx="2064385" cy="29286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29235" marR="20955" indent="-217170">
              <a:lnSpc>
                <a:spcPts val="1630"/>
              </a:lnSpc>
              <a:spcBef>
                <a:spcPts val="3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spc="5" dirty="0">
                <a:latin typeface="Times New Roman"/>
                <a:cs typeface="Times New Roman"/>
              </a:rPr>
              <a:t>A </a:t>
            </a:r>
            <a:r>
              <a:rPr sz="1500" dirty="0">
                <a:latin typeface="Times New Roman"/>
                <a:cs typeface="Times New Roman"/>
              </a:rPr>
              <a:t>way of checking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whether the Failure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Intensity </a:t>
            </a:r>
            <a:r>
              <a:rPr sz="1500" dirty="0">
                <a:latin typeface="Times New Roman"/>
                <a:cs typeface="Times New Roman"/>
              </a:rPr>
              <a:t>Objective (</a:t>
            </a:r>
            <a:r>
              <a:rPr sz="1500" dirty="0">
                <a:latin typeface="Symbol"/>
                <a:cs typeface="Symbol"/>
              </a:rPr>
              <a:t></a:t>
            </a:r>
            <a:r>
              <a:rPr sz="850" dirty="0">
                <a:latin typeface="Times New Roman"/>
                <a:cs typeface="Times New Roman"/>
              </a:rPr>
              <a:t>F</a:t>
            </a:r>
            <a:r>
              <a:rPr sz="1500" dirty="0">
                <a:latin typeface="Times New Roman"/>
                <a:cs typeface="Times New Roman"/>
              </a:rPr>
              <a:t>)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met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 not.</a:t>
            </a:r>
            <a:endParaRPr sz="1500">
              <a:latin typeface="Times New Roman"/>
              <a:cs typeface="Times New Roman"/>
            </a:endParaRPr>
          </a:p>
          <a:p>
            <a:pPr marL="229235" marR="5715" indent="-217170">
              <a:lnSpc>
                <a:spcPts val="1630"/>
              </a:lnSpc>
              <a:spcBef>
                <a:spcPts val="37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spc="-15" dirty="0">
                <a:latin typeface="Times New Roman"/>
                <a:cs typeface="Times New Roman"/>
              </a:rPr>
              <a:t>It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based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5" dirty="0">
                <a:latin typeface="Times New Roman"/>
                <a:cs typeface="Times New Roman"/>
              </a:rPr>
              <a:t> collecting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failure data </a:t>
            </a:r>
            <a:r>
              <a:rPr sz="1500" spc="-5" dirty="0">
                <a:latin typeface="Times New Roman"/>
                <a:cs typeface="Times New Roman"/>
              </a:rPr>
              <a:t>at </a:t>
            </a:r>
            <a:r>
              <a:rPr sz="1500" spc="5" dirty="0">
                <a:latin typeface="Times New Roman"/>
                <a:cs typeface="Times New Roman"/>
              </a:rPr>
              <a:t>time 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points.</a:t>
            </a:r>
            <a:endParaRPr sz="1500">
              <a:latin typeface="Times New Roman"/>
              <a:cs typeface="Times New Roman"/>
            </a:endParaRPr>
          </a:p>
          <a:p>
            <a:pPr marL="229235" marR="254000" indent="-217170">
              <a:lnSpc>
                <a:spcPts val="1630"/>
              </a:lnSpc>
              <a:spcBef>
                <a:spcPts val="37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spc="-5" dirty="0">
                <a:solidFill>
                  <a:srgbClr val="CC3300"/>
                </a:solidFill>
                <a:latin typeface="Times New Roman"/>
                <a:cs typeface="Times New Roman"/>
              </a:rPr>
              <a:t>Vertical </a:t>
            </a:r>
            <a:r>
              <a:rPr sz="1500" spc="5" dirty="0">
                <a:solidFill>
                  <a:srgbClr val="CC3300"/>
                </a:solidFill>
                <a:latin typeface="Times New Roman"/>
                <a:cs typeface="Times New Roman"/>
              </a:rPr>
              <a:t>axis: </a:t>
            </a:r>
            <a:r>
              <a:rPr sz="1500" spc="-5" dirty="0">
                <a:latin typeface="Times New Roman"/>
                <a:cs typeface="Times New Roman"/>
              </a:rPr>
              <a:t>failure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number</a:t>
            </a:r>
            <a:endParaRPr sz="1500">
              <a:latin typeface="Times New Roman"/>
              <a:cs typeface="Times New Roman"/>
            </a:endParaRPr>
          </a:p>
          <a:p>
            <a:pPr marL="229235" marR="5080" indent="-217170">
              <a:lnSpc>
                <a:spcPts val="1630"/>
              </a:lnSpc>
              <a:spcBef>
                <a:spcPts val="37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dirty="0">
                <a:solidFill>
                  <a:srgbClr val="CC3300"/>
                </a:solidFill>
                <a:latin typeface="Times New Roman"/>
                <a:cs typeface="Times New Roman"/>
              </a:rPr>
              <a:t>Horizontal axis: </a:t>
            </a:r>
            <a:r>
              <a:rPr sz="1500" spc="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normalized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failure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data,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i.e.,</a:t>
            </a:r>
            <a:endParaRPr sz="1500">
              <a:latin typeface="Times New Roman"/>
              <a:cs typeface="Times New Roman"/>
            </a:endParaRPr>
          </a:p>
          <a:p>
            <a:pPr marL="467359">
              <a:lnSpc>
                <a:spcPct val="100000"/>
              </a:lnSpc>
              <a:spcBef>
                <a:spcPts val="175"/>
              </a:spcBef>
            </a:pPr>
            <a:r>
              <a:rPr sz="1500" i="1" dirty="0">
                <a:latin typeface="Times New Roman"/>
                <a:cs typeface="Times New Roman"/>
              </a:rPr>
              <a:t>failure</a:t>
            </a:r>
            <a:r>
              <a:rPr sz="1500" i="1" spc="-35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latin typeface="Times New Roman"/>
                <a:cs typeface="Times New Roman"/>
              </a:rPr>
              <a:t>time</a:t>
            </a:r>
            <a:r>
              <a:rPr sz="1500" i="1" spc="-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Symbol"/>
                <a:cs typeface="Symbol"/>
              </a:rPr>
              <a:t>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Symbol"/>
                <a:cs typeface="Symbol"/>
              </a:rPr>
              <a:t></a:t>
            </a:r>
            <a:r>
              <a:rPr sz="850" spc="15" dirty="0">
                <a:latin typeface="Times New Roman"/>
                <a:cs typeface="Times New Roman"/>
              </a:rPr>
              <a:t>F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6840" y="1460284"/>
              <a:ext cx="2927908" cy="24479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17568" y="5523901"/>
            <a:ext cx="4508500" cy="148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8110" marR="5080">
              <a:lnSpc>
                <a:spcPct val="100800"/>
              </a:lnSpc>
              <a:spcBef>
                <a:spcPts val="95"/>
              </a:spcBef>
            </a:pPr>
            <a:r>
              <a:rPr sz="2250" spc="155" dirty="0">
                <a:solidFill>
                  <a:srgbClr val="33339A"/>
                </a:solidFill>
                <a:latin typeface="Arial MT"/>
                <a:cs typeface="Arial MT"/>
              </a:rPr>
              <a:t>How</a:t>
            </a:r>
            <a:r>
              <a:rPr sz="2250" spc="-12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250" spc="155" dirty="0">
                <a:solidFill>
                  <a:srgbClr val="33339A"/>
                </a:solidFill>
                <a:latin typeface="Arial MT"/>
                <a:cs typeface="Arial MT"/>
              </a:rPr>
              <a:t>to</a:t>
            </a:r>
            <a:r>
              <a:rPr sz="2250" spc="-9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250" spc="105" dirty="0">
                <a:solidFill>
                  <a:srgbClr val="33339A"/>
                </a:solidFill>
                <a:latin typeface="Arial MT"/>
                <a:cs typeface="Arial MT"/>
              </a:rPr>
              <a:t>Make</a:t>
            </a:r>
            <a:r>
              <a:rPr sz="2250" spc="-1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250" spc="95" dirty="0">
                <a:solidFill>
                  <a:srgbClr val="33339A"/>
                </a:solidFill>
                <a:latin typeface="Arial MT"/>
                <a:cs typeface="Arial MT"/>
              </a:rPr>
              <a:t>a</a:t>
            </a:r>
            <a:r>
              <a:rPr sz="2250" spc="-7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250" spc="110" dirty="0">
                <a:solidFill>
                  <a:srgbClr val="33339A"/>
                </a:solidFill>
                <a:latin typeface="Arial MT"/>
                <a:cs typeface="Arial MT"/>
              </a:rPr>
              <a:t>Reliability</a:t>
            </a:r>
            <a:r>
              <a:rPr sz="2250" spc="-13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250" spc="114" dirty="0">
                <a:solidFill>
                  <a:srgbClr val="33339A"/>
                </a:solidFill>
                <a:latin typeface="Arial MT"/>
                <a:cs typeface="Arial MT"/>
              </a:rPr>
              <a:t>Demo </a:t>
            </a:r>
            <a:r>
              <a:rPr sz="2250" spc="-61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250" b="1" spc="40" dirty="0">
                <a:solidFill>
                  <a:srgbClr val="33339A"/>
                </a:solidFill>
                <a:latin typeface="Arial"/>
                <a:cs typeface="Arial"/>
              </a:rPr>
              <a:t>Chart?</a:t>
            </a:r>
            <a:endParaRPr sz="2250">
              <a:latin typeface="Arial"/>
              <a:cs typeface="Arial"/>
            </a:endParaRPr>
          </a:p>
          <a:p>
            <a:pPr marL="229235" marR="327660" indent="-217170">
              <a:lnSpc>
                <a:spcPct val="100800"/>
              </a:lnSpc>
              <a:spcBef>
                <a:spcPts val="12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2000" dirty="0">
                <a:latin typeface="Times New Roman"/>
                <a:cs typeface="Times New Roman"/>
              </a:rPr>
              <a:t>Boundary </a:t>
            </a:r>
            <a:r>
              <a:rPr sz="2000" spc="5" dirty="0">
                <a:latin typeface="Times New Roman"/>
                <a:cs typeface="Times New Roman"/>
              </a:rPr>
              <a:t>between </a:t>
            </a:r>
            <a:r>
              <a:rPr sz="2000" dirty="0">
                <a:latin typeface="Times New Roman"/>
                <a:cs typeface="Times New Roman"/>
              </a:rPr>
              <a:t>reject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continue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region: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69043" y="6953403"/>
            <a:ext cx="19494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-20" dirty="0">
                <a:latin typeface="Times New Roman"/>
                <a:cs typeface="Times New Roman"/>
              </a:rPr>
              <a:t>ln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84080" y="6802344"/>
            <a:ext cx="467359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54025" algn="l"/>
              </a:tabLst>
            </a:pPr>
            <a:r>
              <a:rPr sz="1850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850" i="1" u="sng" spc="-2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50" u="sng" spc="-4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</a:t>
            </a:r>
            <a:r>
              <a:rPr sz="185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71742" y="6940580"/>
            <a:ext cx="62166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3355" indent="-161290">
              <a:lnSpc>
                <a:spcPct val="100000"/>
              </a:lnSpc>
              <a:spcBef>
                <a:spcPts val="125"/>
              </a:spcBef>
              <a:buFont typeface="Symbol"/>
              <a:buChar char=""/>
              <a:tabLst>
                <a:tab pos="173990" algn="l"/>
              </a:tabLst>
            </a:pPr>
            <a:r>
              <a:rPr sz="1750" i="1" spc="10" dirty="0">
                <a:latin typeface="Times New Roman"/>
                <a:cs typeface="Times New Roman"/>
              </a:rPr>
              <a:t>n</a:t>
            </a:r>
            <a:r>
              <a:rPr sz="1750" i="1" spc="-210" dirty="0">
                <a:latin typeface="Times New Roman"/>
                <a:cs typeface="Times New Roman"/>
              </a:rPr>
              <a:t> </a:t>
            </a:r>
            <a:r>
              <a:rPr sz="1750" spc="-20" dirty="0">
                <a:latin typeface="Times New Roman"/>
                <a:cs typeface="Times New Roman"/>
              </a:rPr>
              <a:t>l</a:t>
            </a:r>
            <a:r>
              <a:rPr sz="1750" spc="10" dirty="0">
                <a:latin typeface="Times New Roman"/>
                <a:cs typeface="Times New Roman"/>
              </a:rPr>
              <a:t>n</a:t>
            </a:r>
            <a:r>
              <a:rPr sz="1750" spc="-225" dirty="0">
                <a:latin typeface="Times New Roman"/>
                <a:cs typeface="Times New Roman"/>
              </a:rPr>
              <a:t> </a:t>
            </a:r>
            <a:r>
              <a:rPr sz="1850" spc="-35" dirty="0">
                <a:latin typeface="Symbol"/>
                <a:cs typeface="Symbol"/>
              </a:rPr>
              <a:t>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57525" y="7113370"/>
            <a:ext cx="1384935" cy="5765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2155"/>
              </a:lnSpc>
              <a:spcBef>
                <a:spcPts val="125"/>
              </a:spcBef>
              <a:tabLst>
                <a:tab pos="216535" algn="l"/>
                <a:tab pos="1358900" algn="l"/>
              </a:tabLst>
            </a:pPr>
            <a:r>
              <a:rPr sz="17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50" u="sng" spc="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750" u="sng" spc="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750" spc="-280" dirty="0">
                <a:latin typeface="Times New Roman"/>
                <a:cs typeface="Times New Roman"/>
              </a:rPr>
              <a:t> </a:t>
            </a:r>
            <a:r>
              <a:rPr sz="1850" u="sng" spc="-5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</a:t>
            </a:r>
            <a:r>
              <a:rPr sz="18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850">
              <a:latin typeface="Times New Roman"/>
              <a:cs typeface="Times New Roman"/>
            </a:endParaRPr>
          </a:p>
          <a:p>
            <a:pPr marR="50800" algn="ctr">
              <a:lnSpc>
                <a:spcPts val="2155"/>
              </a:lnSpc>
            </a:pPr>
            <a:r>
              <a:rPr sz="1750" spc="150" dirty="0">
                <a:latin typeface="Times New Roman"/>
                <a:cs typeface="Times New Roman"/>
              </a:rPr>
              <a:t>1</a:t>
            </a:r>
            <a:r>
              <a:rPr sz="1750" spc="10" dirty="0">
                <a:latin typeface="Symbol"/>
                <a:cs typeface="Symbol"/>
              </a:rPr>
              <a:t></a:t>
            </a:r>
            <a:r>
              <a:rPr sz="1750" spc="-220" dirty="0">
                <a:latin typeface="Times New Roman"/>
                <a:cs typeface="Times New Roman"/>
              </a:rPr>
              <a:t> </a:t>
            </a:r>
            <a:r>
              <a:rPr sz="1850" spc="-35" dirty="0">
                <a:latin typeface="Symbol"/>
                <a:cs typeface="Symbol"/>
              </a:rPr>
              <a:t></a:t>
            </a:r>
            <a:endParaRPr sz="1850">
              <a:latin typeface="Symbol"/>
              <a:cs typeface="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65462" y="8525332"/>
            <a:ext cx="1376680" cy="268605"/>
            <a:chOff x="3065462" y="8525332"/>
            <a:chExt cx="1376680" cy="268605"/>
          </a:xfrm>
        </p:grpSpPr>
        <p:sp>
          <p:nvSpPr>
            <p:cNvPr id="19" name="object 19"/>
            <p:cNvSpPr/>
            <p:nvPr/>
          </p:nvSpPr>
          <p:spPr>
            <a:xfrm>
              <a:off x="3296780" y="8527872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262" y="0"/>
                  </a:lnTo>
                </a:path>
              </a:pathLst>
            </a:custGeom>
            <a:ln w="4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0225" y="8788984"/>
              <a:ext cx="1367155" cy="0"/>
            </a:xfrm>
            <a:custGeom>
              <a:avLst/>
              <a:gdLst/>
              <a:ahLst/>
              <a:cxnLst/>
              <a:rect l="l" t="t" r="r" b="b"/>
              <a:pathLst>
                <a:path w="1367154">
                  <a:moveTo>
                    <a:pt x="0" y="0"/>
                  </a:moveTo>
                  <a:lnTo>
                    <a:pt x="1367002" y="0"/>
                  </a:lnTo>
                </a:path>
              </a:pathLst>
            </a:custGeom>
            <a:ln w="9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69036" y="8345372"/>
            <a:ext cx="19494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-20" dirty="0">
                <a:latin typeface="Times New Roman"/>
                <a:cs typeface="Times New Roman"/>
              </a:rPr>
              <a:t>ln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18474" y="8505332"/>
            <a:ext cx="16827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50" dirty="0">
                <a:latin typeface="Symbol"/>
                <a:cs typeface="Symbol"/>
              </a:rPr>
              <a:t>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74477" y="8194302"/>
            <a:ext cx="445134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150" dirty="0">
                <a:latin typeface="Times New Roman"/>
                <a:cs typeface="Times New Roman"/>
              </a:rPr>
              <a:t>1</a:t>
            </a:r>
            <a:r>
              <a:rPr sz="1750" spc="10" dirty="0">
                <a:latin typeface="Symbol"/>
                <a:cs typeface="Symbol"/>
              </a:rPr>
              <a:t></a:t>
            </a:r>
            <a:r>
              <a:rPr sz="1750" spc="-114" dirty="0">
                <a:latin typeface="Times New Roman"/>
                <a:cs typeface="Times New Roman"/>
              </a:rPr>
              <a:t> </a:t>
            </a:r>
            <a:r>
              <a:rPr sz="1850" spc="-45" dirty="0">
                <a:latin typeface="Symbol"/>
                <a:cs typeface="Symbol"/>
              </a:rPr>
              <a:t>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77493" y="8332548"/>
            <a:ext cx="62357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5895" indent="-163830">
              <a:lnSpc>
                <a:spcPct val="100000"/>
              </a:lnSpc>
              <a:spcBef>
                <a:spcPts val="125"/>
              </a:spcBef>
              <a:buFont typeface="Symbol"/>
              <a:buChar char=""/>
              <a:tabLst>
                <a:tab pos="176530" algn="l"/>
              </a:tabLst>
            </a:pPr>
            <a:r>
              <a:rPr sz="1750" i="1" spc="10" dirty="0">
                <a:latin typeface="Times New Roman"/>
                <a:cs typeface="Times New Roman"/>
              </a:rPr>
              <a:t>n</a:t>
            </a:r>
            <a:r>
              <a:rPr sz="1750" i="1" spc="-225" dirty="0">
                <a:latin typeface="Times New Roman"/>
                <a:cs typeface="Times New Roman"/>
              </a:rPr>
              <a:t> </a:t>
            </a:r>
            <a:r>
              <a:rPr sz="1750" spc="-20" dirty="0">
                <a:latin typeface="Times New Roman"/>
                <a:cs typeface="Times New Roman"/>
              </a:rPr>
              <a:t>l</a:t>
            </a:r>
            <a:r>
              <a:rPr sz="1750" spc="10" dirty="0">
                <a:latin typeface="Times New Roman"/>
                <a:cs typeface="Times New Roman"/>
              </a:rPr>
              <a:t>n</a:t>
            </a:r>
            <a:r>
              <a:rPr sz="1750" spc="-210" dirty="0">
                <a:latin typeface="Times New Roman"/>
                <a:cs typeface="Times New Roman"/>
              </a:rPr>
              <a:t> </a:t>
            </a:r>
            <a:r>
              <a:rPr sz="1850" spc="-35" dirty="0">
                <a:latin typeface="Symbol"/>
                <a:cs typeface="Symbol"/>
              </a:rPr>
              <a:t>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24069" y="8770287"/>
            <a:ext cx="40068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150" dirty="0">
                <a:latin typeface="Times New Roman"/>
                <a:cs typeface="Times New Roman"/>
              </a:rPr>
              <a:t>1</a:t>
            </a:r>
            <a:r>
              <a:rPr sz="1750" spc="10" dirty="0">
                <a:latin typeface="Symbol"/>
                <a:cs typeface="Symbol"/>
              </a:rPr>
              <a:t></a:t>
            </a:r>
            <a:r>
              <a:rPr sz="1750" spc="-220" dirty="0">
                <a:latin typeface="Times New Roman"/>
                <a:cs typeface="Times New Roman"/>
              </a:rPr>
              <a:t> </a:t>
            </a:r>
            <a:r>
              <a:rPr sz="1850" spc="-35" dirty="0">
                <a:latin typeface="Symbol"/>
                <a:cs typeface="Symbol"/>
              </a:rPr>
              <a:t>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79170" y="7787511"/>
            <a:ext cx="426974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9235" indent="-217170">
              <a:lnSpc>
                <a:spcPct val="100000"/>
              </a:lnSpc>
              <a:spcBef>
                <a:spcPts val="1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2000" spc="5" dirty="0">
                <a:latin typeface="Times New Roman"/>
                <a:cs typeface="Times New Roman"/>
              </a:rPr>
              <a:t>Boundary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between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accept</a:t>
            </a:r>
            <a:r>
              <a:rPr sz="2000" spc="5" dirty="0">
                <a:latin typeface="Times New Roman"/>
                <a:cs typeface="Times New Roman"/>
              </a:rPr>
              <a:t> 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continue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6122" y="8094700"/>
            <a:ext cx="75247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-5" dirty="0">
                <a:latin typeface="Times New Roman"/>
                <a:cs typeface="Times New Roman"/>
              </a:rPr>
              <a:t>re</a:t>
            </a:r>
            <a:r>
              <a:rPr sz="2000" spc="5" dirty="0">
                <a:latin typeface="Times New Roman"/>
                <a:cs typeface="Times New Roman"/>
              </a:rPr>
              <a:t>gion: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80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81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3602354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45" dirty="0"/>
              <a:t>Parameters</a:t>
            </a:r>
            <a:r>
              <a:rPr spc="-150" dirty="0"/>
              <a:t> </a:t>
            </a:r>
            <a:r>
              <a:rPr spc="130" dirty="0"/>
              <a:t>Involved</a:t>
            </a:r>
            <a:r>
              <a:rPr spc="-160" dirty="0"/>
              <a:t> </a:t>
            </a:r>
            <a:r>
              <a:rPr spc="65" dirty="0"/>
              <a:t>/1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46891"/>
            <a:ext cx="4887595" cy="2285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9235" marR="546100" indent="-217170">
              <a:lnSpc>
                <a:spcPct val="1008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Discrimination</a:t>
            </a:r>
            <a:r>
              <a:rPr sz="1750" b="1" spc="-6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ratio</a:t>
            </a:r>
            <a:r>
              <a:rPr sz="1750" b="1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1750" spc="5" dirty="0">
                <a:solidFill>
                  <a:srgbClr val="CC3300"/>
                </a:solidFill>
                <a:latin typeface="Symbol"/>
                <a:cs typeface="Symbol"/>
              </a:rPr>
              <a:t></a:t>
            </a:r>
            <a:r>
              <a:rPr sz="175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):</a:t>
            </a:r>
            <a:r>
              <a:rPr sz="175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Acceptable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error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estimating</a:t>
            </a:r>
            <a:r>
              <a:rPr sz="1750" spc="-8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failure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intensity.</a:t>
            </a:r>
            <a:endParaRPr sz="1750">
              <a:latin typeface="Times New Roman"/>
              <a:cs typeface="Times New Roman"/>
            </a:endParaRPr>
          </a:p>
          <a:p>
            <a:pPr marL="229235" marR="49530" indent="-217170">
              <a:lnSpc>
                <a:spcPct val="100800"/>
              </a:lnSpc>
              <a:spcBef>
                <a:spcPts val="4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Consumer</a:t>
            </a:r>
            <a:r>
              <a:rPr sz="1750" b="1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risk</a:t>
            </a:r>
            <a:r>
              <a:rPr sz="1750" b="1" spc="-3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75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1750" spc="10" dirty="0">
                <a:solidFill>
                  <a:srgbClr val="CC3300"/>
                </a:solidFill>
                <a:latin typeface="Symbol"/>
                <a:cs typeface="Symbol"/>
              </a:rPr>
              <a:t></a:t>
            </a:r>
            <a:r>
              <a:rPr sz="175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sz="1750" b="1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:</a:t>
            </a:r>
            <a:r>
              <a:rPr sz="1750" b="1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Probability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that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developer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 willing to </a:t>
            </a:r>
            <a:r>
              <a:rPr sz="1750" spc="10" dirty="0">
                <a:latin typeface="Times New Roman"/>
                <a:cs typeface="Times New Roman"/>
              </a:rPr>
              <a:t>accept of </a:t>
            </a:r>
            <a:r>
              <a:rPr sz="1750" spc="5" dirty="0">
                <a:latin typeface="Times New Roman"/>
                <a:cs typeface="Times New Roman"/>
              </a:rPr>
              <a:t>falsely saying </a:t>
            </a:r>
            <a:r>
              <a:rPr sz="1750" spc="10" dirty="0">
                <a:latin typeface="Times New Roman"/>
                <a:cs typeface="Times New Roman"/>
              </a:rPr>
              <a:t>the </a:t>
            </a:r>
            <a:r>
              <a:rPr sz="1750" spc="5" dirty="0">
                <a:latin typeface="Times New Roman"/>
                <a:cs typeface="Times New Roman"/>
              </a:rPr>
              <a:t>failure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intensity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objective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met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when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it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not.</a:t>
            </a:r>
            <a:endParaRPr sz="1750">
              <a:latin typeface="Times New Roman"/>
              <a:cs typeface="Times New Roman"/>
            </a:endParaRPr>
          </a:p>
          <a:p>
            <a:pPr marL="229235" marR="5080" indent="-217170">
              <a:lnSpc>
                <a:spcPct val="100800"/>
              </a:lnSpc>
              <a:spcBef>
                <a:spcPts val="4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Supplier</a:t>
            </a:r>
            <a:r>
              <a:rPr sz="1750" b="1" spc="-4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risk</a:t>
            </a:r>
            <a:r>
              <a:rPr sz="1750" b="1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1750" spc="5" dirty="0">
                <a:solidFill>
                  <a:srgbClr val="CC3300"/>
                </a:solidFill>
                <a:latin typeface="Symbol"/>
                <a:cs typeface="Symbol"/>
              </a:rPr>
              <a:t></a:t>
            </a:r>
            <a:r>
              <a:rPr sz="175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sz="175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:</a:t>
            </a:r>
            <a:r>
              <a:rPr sz="1750" b="1" spc="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Probability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that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developer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willing to </a:t>
            </a:r>
            <a:r>
              <a:rPr sz="1750" spc="10" dirty="0">
                <a:latin typeface="Times New Roman"/>
                <a:cs typeface="Times New Roman"/>
              </a:rPr>
              <a:t>accept of </a:t>
            </a:r>
            <a:r>
              <a:rPr sz="1750" spc="5" dirty="0">
                <a:latin typeface="Times New Roman"/>
                <a:cs typeface="Times New Roman"/>
              </a:rPr>
              <a:t>falsely saying </a:t>
            </a:r>
            <a:r>
              <a:rPr sz="1750" spc="10" dirty="0">
                <a:latin typeface="Times New Roman"/>
                <a:cs typeface="Times New Roman"/>
              </a:rPr>
              <a:t>the </a:t>
            </a:r>
            <a:r>
              <a:rPr sz="1750" spc="5" dirty="0">
                <a:latin typeface="Times New Roman"/>
                <a:cs typeface="Times New Roman"/>
              </a:rPr>
              <a:t>failure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intensity</a:t>
            </a:r>
            <a:r>
              <a:rPr sz="1750" spc="-8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objective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not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met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when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it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is.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7" name="object 7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17568" y="5636785"/>
            <a:ext cx="4620895" cy="332549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655"/>
              </a:spcBef>
              <a:tabLst>
                <a:tab pos="3495675" algn="l"/>
              </a:tabLst>
            </a:pPr>
            <a:r>
              <a:rPr sz="2500" b="1" spc="75" dirty="0">
                <a:solidFill>
                  <a:srgbClr val="33339A"/>
                </a:solidFill>
                <a:latin typeface="Arial"/>
                <a:cs typeface="Arial"/>
              </a:rPr>
              <a:t>Parameters</a:t>
            </a:r>
            <a:r>
              <a:rPr sz="2500" b="1" spc="-10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33339A"/>
                </a:solidFill>
                <a:latin typeface="Arial"/>
                <a:cs typeface="Arial"/>
              </a:rPr>
              <a:t>Involved	</a:t>
            </a:r>
            <a:r>
              <a:rPr sz="2500" b="1" spc="65" dirty="0">
                <a:solidFill>
                  <a:srgbClr val="33339A"/>
                </a:solidFill>
                <a:latin typeface="Arial"/>
                <a:cs typeface="Arial"/>
              </a:rPr>
              <a:t>/2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1397000" algn="l"/>
                <a:tab pos="2840355" algn="l"/>
              </a:tabLst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CC3300"/>
                </a:solidFill>
                <a:latin typeface="Symbol"/>
                <a:cs typeface="Symbol"/>
              </a:rPr>
              <a:t></a:t>
            </a:r>
            <a:r>
              <a:rPr sz="2000" spc="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=10%	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505" dirty="0"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CC3300"/>
                </a:solidFill>
                <a:latin typeface="Symbol"/>
                <a:cs typeface="Symbol"/>
              </a:rPr>
              <a:t></a:t>
            </a:r>
            <a:r>
              <a:rPr sz="2000" spc="10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10%	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3300"/>
                </a:solidFill>
                <a:latin typeface="Symbol"/>
                <a:cs typeface="Symbol"/>
              </a:rPr>
              <a:t></a:t>
            </a:r>
            <a:r>
              <a:rPr sz="2000" spc="-4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=2</a:t>
            </a:r>
            <a:endParaRPr sz="2000">
              <a:latin typeface="Times New Roman"/>
              <a:cs typeface="Times New Roman"/>
            </a:endParaRPr>
          </a:p>
          <a:p>
            <a:pPr marL="480695" marR="5080" indent="-180975">
              <a:lnSpc>
                <a:spcPct val="100800"/>
              </a:lnSpc>
              <a:spcBef>
                <a:spcPts val="434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81330" algn="l"/>
              </a:tabLst>
            </a:pPr>
            <a:r>
              <a:rPr sz="1750" spc="5" dirty="0">
                <a:latin typeface="Times New Roman"/>
                <a:cs typeface="Times New Roman"/>
              </a:rPr>
              <a:t>There is </a:t>
            </a:r>
            <a:r>
              <a:rPr sz="1750" spc="15" dirty="0">
                <a:latin typeface="Times New Roman"/>
                <a:cs typeface="Times New Roman"/>
              </a:rPr>
              <a:t>10% </a:t>
            </a:r>
            <a:r>
              <a:rPr sz="1750" spc="5" dirty="0">
                <a:latin typeface="Times New Roman"/>
                <a:cs typeface="Times New Roman"/>
              </a:rPr>
              <a:t>risk </a:t>
            </a:r>
            <a:r>
              <a:rPr sz="1750" spc="10" dirty="0">
                <a:latin typeface="Times New Roman"/>
                <a:cs typeface="Times New Roman"/>
              </a:rPr>
              <a:t>of </a:t>
            </a:r>
            <a:r>
              <a:rPr sz="1750" spc="5" dirty="0">
                <a:latin typeface="Times New Roman"/>
                <a:cs typeface="Times New Roman"/>
              </a:rPr>
              <a:t>wrongly </a:t>
            </a:r>
            <a:r>
              <a:rPr sz="1750" spc="10" dirty="0">
                <a:latin typeface="Times New Roman"/>
                <a:cs typeface="Times New Roman"/>
              </a:rPr>
              <a:t>accepting the 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software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when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its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failure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intensity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objective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actually</a:t>
            </a:r>
            <a:r>
              <a:rPr sz="1750" spc="-8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equal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or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greater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than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twice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failure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intensity</a:t>
            </a:r>
            <a:r>
              <a:rPr sz="1750" spc="-8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objective.</a:t>
            </a:r>
            <a:endParaRPr sz="1750">
              <a:latin typeface="Times New Roman"/>
              <a:cs typeface="Times New Roman"/>
            </a:endParaRPr>
          </a:p>
          <a:p>
            <a:pPr marL="480695" marR="5715" indent="-180975">
              <a:lnSpc>
                <a:spcPct val="100800"/>
              </a:lnSpc>
              <a:spcBef>
                <a:spcPts val="425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81330" algn="l"/>
              </a:tabLst>
            </a:pPr>
            <a:r>
              <a:rPr sz="1750" spc="5" dirty="0">
                <a:latin typeface="Times New Roman"/>
                <a:cs typeface="Times New Roman"/>
              </a:rPr>
              <a:t>There is </a:t>
            </a:r>
            <a:r>
              <a:rPr sz="1750" spc="15" dirty="0">
                <a:latin typeface="Times New Roman"/>
                <a:cs typeface="Times New Roman"/>
              </a:rPr>
              <a:t>10% </a:t>
            </a:r>
            <a:r>
              <a:rPr sz="1750" spc="5" dirty="0">
                <a:latin typeface="Times New Roman"/>
                <a:cs typeface="Times New Roman"/>
              </a:rPr>
              <a:t>risk </a:t>
            </a:r>
            <a:r>
              <a:rPr sz="1750" spc="10" dirty="0">
                <a:latin typeface="Times New Roman"/>
                <a:cs typeface="Times New Roman"/>
              </a:rPr>
              <a:t>of </a:t>
            </a:r>
            <a:r>
              <a:rPr sz="1750" spc="5" dirty="0">
                <a:latin typeface="Times New Roman"/>
                <a:cs typeface="Times New Roman"/>
              </a:rPr>
              <a:t>wrongly rejecting </a:t>
            </a:r>
            <a:r>
              <a:rPr sz="1750" spc="10" dirty="0">
                <a:latin typeface="Times New Roman"/>
                <a:cs typeface="Times New Roman"/>
              </a:rPr>
              <a:t>the 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software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when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its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failure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intensity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objective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actually </a:t>
            </a:r>
            <a:r>
              <a:rPr sz="1750" spc="10" dirty="0">
                <a:latin typeface="Times New Roman"/>
                <a:cs typeface="Times New Roman"/>
              </a:rPr>
              <a:t>equal or </a:t>
            </a:r>
            <a:r>
              <a:rPr sz="1750" spc="5" dirty="0">
                <a:latin typeface="Times New Roman"/>
                <a:cs typeface="Times New Roman"/>
              </a:rPr>
              <a:t>less than half </a:t>
            </a:r>
            <a:r>
              <a:rPr sz="1750" spc="10" dirty="0">
                <a:latin typeface="Times New Roman"/>
                <a:cs typeface="Times New Roman"/>
              </a:rPr>
              <a:t>the </a:t>
            </a:r>
            <a:r>
              <a:rPr sz="1750" spc="5" dirty="0">
                <a:latin typeface="Times New Roman"/>
                <a:cs typeface="Times New Roman"/>
              </a:rPr>
              <a:t>failure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intensity</a:t>
            </a:r>
            <a:r>
              <a:rPr sz="1750" spc="-8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objective.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82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83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1803400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505585" algn="l"/>
              </a:tabLst>
            </a:pPr>
            <a:r>
              <a:rPr spc="114" dirty="0"/>
              <a:t>Exam</a:t>
            </a:r>
            <a:r>
              <a:rPr spc="80" dirty="0"/>
              <a:t>p</a:t>
            </a:r>
            <a:r>
              <a:rPr spc="120" dirty="0"/>
              <a:t>l</a:t>
            </a:r>
            <a:r>
              <a:rPr spc="105" dirty="0"/>
              <a:t>e</a:t>
            </a:r>
            <a:r>
              <a:rPr dirty="0"/>
              <a:t>	</a:t>
            </a:r>
            <a:r>
              <a:rPr spc="70" dirty="0"/>
              <a:t>/1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5966" y="1383474"/>
            <a:ext cx="2885795" cy="2758960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64995" y="1517882"/>
          <a:ext cx="2219958" cy="109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955"/>
                <a:gridCol w="873759"/>
                <a:gridCol w="817244"/>
              </a:tblGrid>
              <a:tr h="514546">
                <a:tc>
                  <a:txBody>
                    <a:bodyPr/>
                    <a:lstStyle/>
                    <a:p>
                      <a:pPr marL="56515" marR="121285">
                        <a:lnSpc>
                          <a:spcPct val="103699"/>
                        </a:lnSpc>
                        <a:spcBef>
                          <a:spcPts val="170"/>
                        </a:spcBef>
                      </a:pPr>
                      <a:r>
                        <a:rPr sz="850" b="1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85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850" b="1" spc="-5" dirty="0"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850" b="1" spc="-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850" b="1" spc="-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850" b="1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850" b="1" spc="-10" dirty="0">
                          <a:latin typeface="Times New Roman"/>
                          <a:cs typeface="Times New Roman"/>
                        </a:rPr>
                        <a:t>no.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b="1" spc="10" dirty="0">
                          <a:latin typeface="Times New Roman"/>
                          <a:cs typeface="Times New Roman"/>
                        </a:rPr>
                        <a:t>Measure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57150" marR="194945">
                        <a:lnSpc>
                          <a:spcPct val="103699"/>
                        </a:lnSpc>
                        <a:spcBef>
                          <a:spcPts val="215"/>
                        </a:spcBef>
                      </a:pPr>
                      <a:r>
                        <a:rPr sz="850" b="1" dirty="0">
                          <a:latin typeface="Times New Roman"/>
                          <a:cs typeface="Times New Roman"/>
                        </a:rPr>
                        <a:t>(million </a:t>
                      </a:r>
                      <a:r>
                        <a:rPr sz="85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5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850" b="1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850" b="1" spc="-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85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850" b="1" dirty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85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85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850" b="1" spc="-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850" b="1" spc="-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85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850" b="1" dirty="0">
                          <a:latin typeface="Times New Roman"/>
                          <a:cs typeface="Times New Roman"/>
                        </a:rPr>
                        <a:t>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199390">
                        <a:lnSpc>
                          <a:spcPts val="1270"/>
                        </a:lnSpc>
                        <a:spcBef>
                          <a:spcPts val="40"/>
                        </a:spcBef>
                      </a:pPr>
                      <a:r>
                        <a:rPr sz="85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850" b="1" spc="-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85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850" b="1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85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850" b="1" spc="-5" dirty="0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850" b="1" spc="-30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850" b="1" dirty="0">
                          <a:latin typeface="Times New Roman"/>
                          <a:cs typeface="Times New Roman"/>
                        </a:rPr>
                        <a:t>ed  </a:t>
                      </a:r>
                      <a:r>
                        <a:rPr sz="850" b="1" spc="10" dirty="0">
                          <a:latin typeface="Times New Roman"/>
                          <a:cs typeface="Times New Roman"/>
                        </a:rPr>
                        <a:t>Measure </a:t>
                      </a:r>
                      <a:r>
                        <a:rPr sz="85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50" b="1" spc="20" dirty="0">
                          <a:latin typeface="Times New Roman"/>
                          <a:cs typeface="Times New Roman"/>
                        </a:rPr>
                        <a:t>(MTTF)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191985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b="1" spc="10" dirty="0">
                          <a:latin typeface="Times New Roman"/>
                          <a:cs typeface="Times New Roman"/>
                        </a:rPr>
                        <a:t>0.1875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b="1" spc="10" dirty="0">
                          <a:latin typeface="Times New Roman"/>
                          <a:cs typeface="Times New Roman"/>
                        </a:rPr>
                        <a:t>0.75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191998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b="1" spc="10" dirty="0">
                          <a:latin typeface="Times New Roman"/>
                          <a:cs typeface="Times New Roman"/>
                        </a:rPr>
                        <a:t>0.3125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b="1" spc="10" dirty="0">
                          <a:latin typeface="Times New Roman"/>
                          <a:cs typeface="Times New Roman"/>
                        </a:rPr>
                        <a:t>1.25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  <a:tr h="191991"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b="1" spc="10" dirty="0">
                          <a:latin typeface="Times New Roman"/>
                          <a:cs typeface="Times New Roman"/>
                        </a:rPr>
                        <a:t>1.25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85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74882" y="2751811"/>
            <a:ext cx="2188845" cy="9201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420"/>
              </a:spcBef>
            </a:pPr>
            <a:r>
              <a:rPr sz="1200" dirty="0">
                <a:latin typeface="Symbol"/>
                <a:cs typeface="Symbol"/>
              </a:rPr>
              <a:t></a:t>
            </a:r>
            <a:r>
              <a:rPr sz="975" i="1" baseline="-25641" dirty="0">
                <a:latin typeface="Times New Roman"/>
                <a:cs typeface="Times New Roman"/>
              </a:rPr>
              <a:t>F</a:t>
            </a:r>
            <a:r>
              <a:rPr sz="975" i="1" spc="195" baseline="-25641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Symbol"/>
                <a:cs typeface="Symbol"/>
              </a:rPr>
              <a:t>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4</a:t>
            </a:r>
            <a:r>
              <a:rPr sz="1150" spc="2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failures/million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transactions</a:t>
            </a:r>
            <a:endParaRPr sz="11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200" spc="-25" dirty="0">
                <a:latin typeface="Symbol"/>
                <a:cs typeface="Symbol"/>
              </a:rPr>
              <a:t>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Symbol"/>
                <a:cs typeface="Symbol"/>
              </a:rPr>
              <a:t></a:t>
            </a:r>
            <a:r>
              <a:rPr sz="1150" spc="-14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Times New Roman"/>
                <a:cs typeface="Times New Roman"/>
              </a:rPr>
              <a:t>10%</a:t>
            </a:r>
            <a:endParaRPr sz="115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  <a:spcBef>
                <a:spcPts val="315"/>
              </a:spcBef>
            </a:pPr>
            <a:r>
              <a:rPr sz="1200" spc="-20" dirty="0">
                <a:latin typeface="Symbol"/>
                <a:cs typeface="Symbol"/>
              </a:rPr>
              <a:t>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Symbol"/>
                <a:cs typeface="Symbol"/>
              </a:rPr>
              <a:t></a:t>
            </a:r>
            <a:r>
              <a:rPr sz="1150" spc="-14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1</a:t>
            </a:r>
            <a:r>
              <a:rPr sz="1150" spc="10" dirty="0">
                <a:latin typeface="Times New Roman"/>
                <a:cs typeface="Times New Roman"/>
              </a:rPr>
              <a:t>0%</a:t>
            </a:r>
            <a:endParaRPr sz="115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310"/>
              </a:spcBef>
            </a:pPr>
            <a:r>
              <a:rPr sz="1200" spc="-15" dirty="0">
                <a:latin typeface="Symbol"/>
                <a:cs typeface="Symbol"/>
              </a:rPr>
              <a:t>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Symbol"/>
                <a:cs typeface="Symbol"/>
              </a:rPr>
              <a:t>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4749" y="3756533"/>
            <a:ext cx="2593975" cy="438150"/>
          </a:xfrm>
          <a:prstGeom prst="rect">
            <a:avLst/>
          </a:prstGeom>
          <a:solidFill>
            <a:srgbClr val="FFDF57"/>
          </a:solidFill>
        </p:spPr>
        <p:txBody>
          <a:bodyPr vert="horz" wrap="square" lIns="0" tIns="3111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245"/>
              </a:spcBef>
            </a:pPr>
            <a:r>
              <a:rPr sz="1100" b="1" spc="15" dirty="0">
                <a:solidFill>
                  <a:srgbClr val="008000"/>
                </a:solidFill>
                <a:latin typeface="Tahoma"/>
                <a:cs typeface="Tahoma"/>
              </a:rPr>
              <a:t>Entering</a:t>
            </a:r>
            <a:r>
              <a:rPr sz="1100" b="1" spc="-4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008000"/>
                </a:solidFill>
                <a:latin typeface="Tahoma"/>
                <a:cs typeface="Tahoma"/>
              </a:rPr>
              <a:t>Accept</a:t>
            </a:r>
            <a:r>
              <a:rPr sz="1100" b="1" spc="-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008000"/>
                </a:solidFill>
                <a:latin typeface="Tahoma"/>
                <a:cs typeface="Tahoma"/>
              </a:rPr>
              <a:t>region,</a:t>
            </a:r>
            <a:endParaRPr sz="1100">
              <a:latin typeface="Tahoma"/>
              <a:cs typeface="Tahoma"/>
            </a:endParaRPr>
          </a:p>
          <a:p>
            <a:pPr marL="57150">
              <a:lnSpc>
                <a:spcPct val="100000"/>
              </a:lnSpc>
              <a:spcBef>
                <a:spcPts val="310"/>
              </a:spcBef>
            </a:pPr>
            <a:r>
              <a:rPr sz="1100" b="1" spc="15" dirty="0">
                <a:solidFill>
                  <a:srgbClr val="008000"/>
                </a:solidFill>
                <a:latin typeface="Tahoma"/>
                <a:cs typeface="Tahoma"/>
              </a:rPr>
              <a:t>therefore</a:t>
            </a:r>
            <a:r>
              <a:rPr sz="1100" b="1" spc="-3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008000"/>
                </a:solidFill>
                <a:latin typeface="Tahoma"/>
                <a:cs typeface="Tahoma"/>
              </a:rPr>
              <a:t>Certification</a:t>
            </a:r>
            <a:r>
              <a:rPr sz="1100" b="1" spc="-4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008000"/>
                </a:solidFill>
                <a:latin typeface="Tahoma"/>
                <a:cs typeface="Tahoma"/>
              </a:rPr>
              <a:t>test</a:t>
            </a:r>
            <a:r>
              <a:rPr sz="1100" b="1" spc="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008000"/>
                </a:solidFill>
                <a:latin typeface="Tahoma"/>
                <a:cs typeface="Tahoma"/>
              </a:rPr>
              <a:t>passed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10" name="object 10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527331" y="5646407"/>
            <a:ext cx="2409825" cy="31019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575"/>
              </a:spcBef>
              <a:tabLst>
                <a:tab pos="1701800" algn="l"/>
              </a:tabLst>
            </a:pPr>
            <a:r>
              <a:rPr sz="2500" b="1" spc="30" dirty="0">
                <a:solidFill>
                  <a:srgbClr val="33339A"/>
                </a:solidFill>
                <a:latin typeface="Arial"/>
                <a:cs typeface="Arial"/>
              </a:rPr>
              <a:t>Example	</a:t>
            </a:r>
            <a:r>
              <a:rPr sz="2500" b="1" spc="70" dirty="0">
                <a:solidFill>
                  <a:srgbClr val="33339A"/>
                </a:solidFill>
                <a:latin typeface="Arial"/>
                <a:cs typeface="Arial"/>
              </a:rPr>
              <a:t>/2</a:t>
            </a:r>
            <a:endParaRPr sz="2500">
              <a:latin typeface="Arial"/>
              <a:cs typeface="Arial"/>
            </a:endParaRPr>
          </a:p>
          <a:p>
            <a:pPr marL="229235" marR="107950" indent="-217170">
              <a:lnSpc>
                <a:spcPts val="1450"/>
              </a:lnSpc>
              <a:spcBef>
                <a:spcPts val="123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spc="10" dirty="0">
                <a:latin typeface="Times New Roman"/>
                <a:cs typeface="Times New Roman"/>
              </a:rPr>
              <a:t>We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going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buy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new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laser printer. </a:t>
            </a:r>
            <a:r>
              <a:rPr sz="1500" spc="5" dirty="0">
                <a:latin typeface="Times New Roman"/>
                <a:cs typeface="Times New Roman"/>
              </a:rPr>
              <a:t>We </a:t>
            </a:r>
            <a:r>
              <a:rPr sz="1500" dirty="0">
                <a:latin typeface="Times New Roman"/>
                <a:cs typeface="Times New Roman"/>
              </a:rPr>
              <a:t>want to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have only one failure </a:t>
            </a:r>
            <a:r>
              <a:rPr sz="1500" spc="-5" dirty="0">
                <a:latin typeface="Times New Roman"/>
                <a:cs typeface="Times New Roman"/>
              </a:rPr>
              <a:t>for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10,000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pages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output</a:t>
            </a:r>
            <a:endParaRPr sz="1500">
              <a:latin typeface="Times New Roman"/>
              <a:cs typeface="Times New Roman"/>
            </a:endParaRPr>
          </a:p>
          <a:p>
            <a:pPr marL="229235">
              <a:lnSpc>
                <a:spcPct val="100000"/>
              </a:lnSpc>
              <a:spcBef>
                <a:spcPts val="30"/>
              </a:spcBef>
            </a:pPr>
            <a:r>
              <a:rPr sz="1500" spc="10" dirty="0">
                <a:latin typeface="Times New Roman"/>
                <a:cs typeface="Times New Roman"/>
              </a:rPr>
              <a:t>(</a:t>
            </a:r>
            <a:r>
              <a:rPr sz="1500" spc="10" dirty="0">
                <a:latin typeface="Symbol"/>
                <a:cs typeface="Symbol"/>
              </a:rPr>
              <a:t></a:t>
            </a:r>
            <a:r>
              <a:rPr sz="850" spc="10" dirty="0">
                <a:latin typeface="Times New Roman"/>
                <a:cs typeface="Times New Roman"/>
              </a:rPr>
              <a:t>F</a:t>
            </a:r>
            <a:r>
              <a:rPr sz="850" spc="1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=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1/10000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pages)</a:t>
            </a:r>
            <a:endParaRPr sz="1500">
              <a:latin typeface="Times New Roman"/>
              <a:cs typeface="Times New Roman"/>
            </a:endParaRPr>
          </a:p>
          <a:p>
            <a:pPr marL="229235" marR="5080" indent="-217170">
              <a:lnSpc>
                <a:spcPts val="1450"/>
              </a:lnSpc>
              <a:spcBef>
                <a:spcPts val="35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spc="10" dirty="0">
                <a:latin typeface="Times New Roman"/>
                <a:cs typeface="Times New Roman"/>
              </a:rPr>
              <a:t>We </a:t>
            </a:r>
            <a:r>
              <a:rPr sz="1500" dirty="0">
                <a:latin typeface="Times New Roman"/>
                <a:cs typeface="Times New Roman"/>
              </a:rPr>
              <a:t>observe that </a:t>
            </a:r>
            <a:r>
              <a:rPr sz="1500" spc="-5" dirty="0">
                <a:latin typeface="Times New Roman"/>
                <a:cs typeface="Times New Roman"/>
              </a:rPr>
              <a:t>failures </a:t>
            </a:r>
            <a:r>
              <a:rPr sz="1500" dirty="0">
                <a:latin typeface="Times New Roman"/>
                <a:cs typeface="Times New Roman"/>
              </a:rPr>
              <a:t> occur at 4,000 </a:t>
            </a:r>
            <a:r>
              <a:rPr sz="1500" spc="-5" dirty="0">
                <a:latin typeface="Times New Roman"/>
                <a:cs typeface="Times New Roman"/>
              </a:rPr>
              <a:t>pages, </a:t>
            </a:r>
            <a:r>
              <a:rPr sz="1500" dirty="0">
                <a:latin typeface="Times New Roman"/>
                <a:cs typeface="Times New Roman"/>
              </a:rPr>
              <a:t>6,000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pages, </a:t>
            </a:r>
            <a:r>
              <a:rPr sz="1500" dirty="0">
                <a:latin typeface="Times New Roman"/>
                <a:cs typeface="Times New Roman"/>
              </a:rPr>
              <a:t>10,000 </a:t>
            </a:r>
            <a:r>
              <a:rPr sz="1500" spc="-5" dirty="0">
                <a:latin typeface="Times New Roman"/>
                <a:cs typeface="Times New Roman"/>
              </a:rPr>
              <a:t>pages, </a:t>
            </a:r>
            <a:r>
              <a:rPr sz="1500" dirty="0">
                <a:latin typeface="Times New Roman"/>
                <a:cs typeface="Times New Roman"/>
              </a:rPr>
              <a:t>11,000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pages,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12,000</a:t>
            </a:r>
            <a:r>
              <a:rPr sz="1500" spc="-5" dirty="0">
                <a:latin typeface="Times New Roman"/>
                <a:cs typeface="Times New Roman"/>
              </a:rPr>
              <a:t> pages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 </a:t>
            </a:r>
            <a:r>
              <a:rPr sz="1500" spc="5" dirty="0">
                <a:latin typeface="Times New Roman"/>
                <a:cs typeface="Times New Roman"/>
              </a:rPr>
              <a:t> 15,000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pages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 output.</a:t>
            </a:r>
            <a:endParaRPr sz="1500">
              <a:latin typeface="Times New Roman"/>
              <a:cs typeface="Times New Roman"/>
            </a:endParaRPr>
          </a:p>
          <a:p>
            <a:pPr marL="229235" marR="433705" indent="-217170">
              <a:lnSpc>
                <a:spcPts val="1450"/>
              </a:lnSpc>
              <a:spcBef>
                <a:spcPts val="37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spc="5" dirty="0">
                <a:latin typeface="Times New Roman"/>
                <a:cs typeface="Times New Roman"/>
              </a:rPr>
              <a:t>What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can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conclude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about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this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printer?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1695" y="8401151"/>
            <a:ext cx="1405890" cy="1365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35"/>
              </a:spcBef>
            </a:pPr>
            <a:r>
              <a:rPr sz="750" b="1" spc="-10" dirty="0">
                <a:latin typeface="Times New Roman"/>
                <a:cs typeface="Times New Roman"/>
              </a:rPr>
              <a:t>Normalized</a:t>
            </a:r>
            <a:r>
              <a:rPr sz="750" b="1" spc="40" dirty="0">
                <a:latin typeface="Times New Roman"/>
                <a:cs typeface="Times New Roman"/>
              </a:rPr>
              <a:t> </a:t>
            </a:r>
            <a:r>
              <a:rPr sz="750" b="1" spc="-5" dirty="0">
                <a:latin typeface="Times New Roman"/>
                <a:cs typeface="Times New Roman"/>
              </a:rPr>
              <a:t>measurement</a:t>
            </a:r>
            <a:r>
              <a:rPr sz="750" b="1" spc="40" dirty="0">
                <a:latin typeface="Times New Roman"/>
                <a:cs typeface="Times New Roman"/>
              </a:rPr>
              <a:t> </a:t>
            </a:r>
            <a:r>
              <a:rPr sz="750" b="1" dirty="0">
                <a:latin typeface="Times New Roman"/>
                <a:cs typeface="Times New Roman"/>
              </a:rPr>
              <a:t>unit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32275" y="6922795"/>
            <a:ext cx="186690" cy="935355"/>
          </a:xfrm>
          <a:custGeom>
            <a:avLst/>
            <a:gdLst/>
            <a:ahLst/>
            <a:cxnLst/>
            <a:rect l="l" t="t" r="r" b="b"/>
            <a:pathLst>
              <a:path w="186689" h="935354">
                <a:moveTo>
                  <a:pt x="186232" y="0"/>
                </a:moveTo>
                <a:lnTo>
                  <a:pt x="0" y="0"/>
                </a:lnTo>
                <a:lnTo>
                  <a:pt x="0" y="935012"/>
                </a:lnTo>
                <a:lnTo>
                  <a:pt x="186232" y="935012"/>
                </a:lnTo>
                <a:lnTo>
                  <a:pt x="186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42972" y="6913939"/>
            <a:ext cx="132080" cy="671195"/>
          </a:xfrm>
          <a:prstGeom prst="rect">
            <a:avLst/>
          </a:prstGeom>
        </p:spPr>
        <p:txBody>
          <a:bodyPr vert="vert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50" b="1" spc="-10" dirty="0">
                <a:latin typeface="Times New Roman"/>
                <a:cs typeface="Times New Roman"/>
              </a:rPr>
              <a:t>Failure </a:t>
            </a:r>
            <a:r>
              <a:rPr sz="750" b="1" dirty="0">
                <a:latin typeface="Times New Roman"/>
                <a:cs typeface="Times New Roman"/>
              </a:rPr>
              <a:t>number</a:t>
            </a:r>
            <a:endParaRPr sz="75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68597" y="6360261"/>
            <a:ext cx="2526791" cy="205625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978351" y="8641143"/>
            <a:ext cx="2630805" cy="576580"/>
          </a:xfrm>
          <a:prstGeom prst="rect">
            <a:avLst/>
          </a:prstGeom>
          <a:solidFill>
            <a:srgbClr val="FFDF57"/>
          </a:solidFill>
        </p:spPr>
        <p:txBody>
          <a:bodyPr vert="horz" wrap="square" lIns="0" tIns="3302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260"/>
              </a:spcBef>
            </a:pPr>
            <a:r>
              <a:rPr sz="1100" b="1" spc="15" dirty="0">
                <a:solidFill>
                  <a:srgbClr val="008000"/>
                </a:solidFill>
                <a:latin typeface="Tahoma"/>
                <a:cs typeface="Tahoma"/>
              </a:rPr>
              <a:t>Entering</a:t>
            </a:r>
            <a:r>
              <a:rPr sz="1100" b="1" spc="-4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008000"/>
                </a:solidFill>
                <a:latin typeface="Tahoma"/>
                <a:cs typeface="Tahoma"/>
              </a:rPr>
              <a:t>Reject</a:t>
            </a:r>
            <a:r>
              <a:rPr sz="1100" b="1" spc="-1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008000"/>
                </a:solidFill>
                <a:latin typeface="Tahoma"/>
                <a:cs typeface="Tahoma"/>
              </a:rPr>
              <a:t>region.</a:t>
            </a:r>
            <a:endParaRPr sz="1100">
              <a:latin typeface="Tahoma"/>
              <a:cs typeface="Tahoma"/>
            </a:endParaRPr>
          </a:p>
          <a:p>
            <a:pPr marL="55244" marR="91440">
              <a:lnSpc>
                <a:spcPct val="103099"/>
              </a:lnSpc>
            </a:pPr>
            <a:r>
              <a:rPr sz="1100" b="1" spc="15" dirty="0">
                <a:solidFill>
                  <a:srgbClr val="008000"/>
                </a:solidFill>
                <a:latin typeface="Tahoma"/>
                <a:cs typeface="Tahoma"/>
              </a:rPr>
              <a:t>Because </a:t>
            </a:r>
            <a:r>
              <a:rPr sz="1100" b="1" spc="10" dirty="0">
                <a:solidFill>
                  <a:srgbClr val="008000"/>
                </a:solidFill>
                <a:latin typeface="Tahoma"/>
                <a:cs typeface="Tahoma"/>
              </a:rPr>
              <a:t>of </a:t>
            </a:r>
            <a:r>
              <a:rPr sz="1100" b="1" spc="15" dirty="0">
                <a:solidFill>
                  <a:srgbClr val="008000"/>
                </a:solidFill>
                <a:latin typeface="Tahoma"/>
                <a:cs typeface="Tahoma"/>
              </a:rPr>
              <a:t>failing the </a:t>
            </a:r>
            <a:r>
              <a:rPr sz="1100" b="1" spc="10" dirty="0">
                <a:solidFill>
                  <a:srgbClr val="008000"/>
                </a:solidFill>
                <a:latin typeface="Tahoma"/>
                <a:cs typeface="Tahoma"/>
              </a:rPr>
              <a:t>certification </a:t>
            </a:r>
            <a:r>
              <a:rPr sz="1100" b="1" spc="-31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008000"/>
                </a:solidFill>
                <a:latin typeface="Tahoma"/>
                <a:cs typeface="Tahoma"/>
              </a:rPr>
              <a:t>test</a:t>
            </a:r>
            <a:r>
              <a:rPr sz="1100" b="1" spc="-1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100" b="1" spc="25" dirty="0">
                <a:solidFill>
                  <a:srgbClr val="008000"/>
                </a:solidFill>
                <a:latin typeface="Tahoma"/>
                <a:cs typeface="Tahoma"/>
              </a:rPr>
              <a:t>we</a:t>
            </a:r>
            <a:r>
              <a:rPr sz="1100" b="1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008000"/>
                </a:solidFill>
                <a:latin typeface="Tahoma"/>
                <a:cs typeface="Tahoma"/>
              </a:rPr>
              <a:t>will</a:t>
            </a:r>
            <a:r>
              <a:rPr sz="1100" b="1" spc="-15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008000"/>
                </a:solidFill>
                <a:latin typeface="Tahoma"/>
                <a:cs typeface="Tahoma"/>
              </a:rPr>
              <a:t>reject</a:t>
            </a:r>
            <a:r>
              <a:rPr sz="1100" b="1" spc="-30" dirty="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sz="1100" b="1" spc="15" dirty="0">
                <a:solidFill>
                  <a:srgbClr val="008000"/>
                </a:solidFill>
                <a:latin typeface="Tahoma"/>
                <a:cs typeface="Tahoma"/>
              </a:rPr>
              <a:t>the printer.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84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85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00"/>
              </a:spcBef>
            </a:pPr>
            <a:r>
              <a:rPr spc="130" dirty="0"/>
              <a:t>Waterfall</a:t>
            </a:r>
            <a:r>
              <a:rPr spc="-155" dirty="0"/>
              <a:t> </a:t>
            </a:r>
            <a:r>
              <a:rPr spc="130" dirty="0"/>
              <a:t>Development </a:t>
            </a:r>
            <a:r>
              <a:rPr spc="-680" dirty="0"/>
              <a:t> </a:t>
            </a:r>
            <a:r>
              <a:rPr b="1" spc="60" dirty="0">
                <a:latin typeface="Arial"/>
                <a:cs typeface="Arial"/>
              </a:rPr>
              <a:t>Characteristics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50623" y="1301667"/>
            <a:ext cx="2792730" cy="29698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5425" marR="5080" indent="-213360">
              <a:lnSpc>
                <a:spcPct val="102400"/>
              </a:lnSpc>
              <a:spcBef>
                <a:spcPts val="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226060" algn="l"/>
              </a:tabLst>
            </a:pPr>
            <a:r>
              <a:rPr sz="1600" dirty="0">
                <a:latin typeface="Times New Roman"/>
                <a:cs typeface="Times New Roman"/>
              </a:rPr>
              <a:t>Delays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confirmation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of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critical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risk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resolution</a:t>
            </a:r>
            <a:endParaRPr sz="1600">
              <a:latin typeface="Times New Roman"/>
              <a:cs typeface="Times New Roman"/>
            </a:endParaRPr>
          </a:p>
          <a:p>
            <a:pPr marL="225425" marR="48895" indent="-213360">
              <a:lnSpc>
                <a:spcPct val="102400"/>
              </a:lnSpc>
              <a:spcBef>
                <a:spcPts val="3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226060" algn="l"/>
              </a:tabLst>
            </a:pPr>
            <a:r>
              <a:rPr sz="1600" spc="10" dirty="0">
                <a:latin typeface="Times New Roman"/>
                <a:cs typeface="Times New Roman"/>
              </a:rPr>
              <a:t>Measures progress </a:t>
            </a:r>
            <a:r>
              <a:rPr sz="1600" spc="15" dirty="0">
                <a:latin typeface="Times New Roman"/>
                <a:cs typeface="Times New Roman"/>
              </a:rPr>
              <a:t>by 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assessing work-products that 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are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poor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predictors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time-to-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completion</a:t>
            </a:r>
            <a:endParaRPr sz="1600">
              <a:latin typeface="Times New Roman"/>
              <a:cs typeface="Times New Roman"/>
            </a:endParaRPr>
          </a:p>
          <a:p>
            <a:pPr marL="225425" marR="692150" indent="-213360">
              <a:lnSpc>
                <a:spcPct val="102400"/>
              </a:lnSpc>
              <a:spcBef>
                <a:spcPts val="3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226060" algn="l"/>
              </a:tabLst>
            </a:pPr>
            <a:r>
              <a:rPr sz="1600" spc="5" dirty="0">
                <a:latin typeface="Times New Roman"/>
                <a:cs typeface="Times New Roman"/>
              </a:rPr>
              <a:t>Delays </a:t>
            </a:r>
            <a:r>
              <a:rPr sz="1600" spc="15" dirty="0">
                <a:latin typeface="Times New Roman"/>
                <a:cs typeface="Times New Roman"/>
              </a:rPr>
              <a:t>and </a:t>
            </a:r>
            <a:r>
              <a:rPr sz="1600" spc="10" dirty="0">
                <a:latin typeface="Times New Roman"/>
                <a:cs typeface="Times New Roman"/>
              </a:rPr>
              <a:t>aggregates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integration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and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testing</a:t>
            </a:r>
            <a:endParaRPr sz="1600">
              <a:latin typeface="Times New Roman"/>
              <a:cs typeface="Times New Roman"/>
            </a:endParaRPr>
          </a:p>
          <a:p>
            <a:pPr marL="225425" indent="-213360">
              <a:lnSpc>
                <a:spcPct val="100000"/>
              </a:lnSpc>
              <a:spcBef>
                <a:spcPts val="439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226060" algn="l"/>
              </a:tabLst>
            </a:pPr>
            <a:r>
              <a:rPr sz="1600" spc="5" dirty="0">
                <a:latin typeface="Times New Roman"/>
                <a:cs typeface="Times New Roman"/>
              </a:rPr>
              <a:t>Precludes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early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deployment</a:t>
            </a:r>
            <a:endParaRPr sz="1600">
              <a:latin typeface="Times New Roman"/>
              <a:cs typeface="Times New Roman"/>
            </a:endParaRPr>
          </a:p>
          <a:p>
            <a:pPr marL="225425" marR="316230" indent="-213360">
              <a:lnSpc>
                <a:spcPct val="102400"/>
              </a:lnSpc>
              <a:spcBef>
                <a:spcPts val="3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226060" algn="l"/>
              </a:tabLst>
            </a:pPr>
            <a:r>
              <a:rPr sz="1600" spc="5" dirty="0">
                <a:latin typeface="Times New Roman"/>
                <a:cs typeface="Times New Roman"/>
              </a:rPr>
              <a:t>Frequently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results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in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major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unplanned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iterations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91538" y="2570010"/>
            <a:ext cx="1179195" cy="226695"/>
            <a:chOff x="1791538" y="2570010"/>
            <a:chExt cx="1179195" cy="226695"/>
          </a:xfrm>
        </p:grpSpPr>
        <p:sp>
          <p:nvSpPr>
            <p:cNvPr id="7" name="object 7"/>
            <p:cNvSpPr/>
            <p:nvPr/>
          </p:nvSpPr>
          <p:spPr>
            <a:xfrm>
              <a:off x="1795386" y="2573845"/>
              <a:ext cx="1171575" cy="219075"/>
            </a:xfrm>
            <a:custGeom>
              <a:avLst/>
              <a:gdLst/>
              <a:ahLst/>
              <a:cxnLst/>
              <a:rect l="l" t="t" r="r" b="b"/>
              <a:pathLst>
                <a:path w="1171575" h="219075">
                  <a:moveTo>
                    <a:pt x="1171168" y="0"/>
                  </a:moveTo>
                  <a:lnTo>
                    <a:pt x="0" y="0"/>
                  </a:lnTo>
                  <a:lnTo>
                    <a:pt x="0" y="218871"/>
                  </a:lnTo>
                  <a:lnTo>
                    <a:pt x="1171168" y="218871"/>
                  </a:lnTo>
                  <a:lnTo>
                    <a:pt x="1171168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91538" y="2570010"/>
              <a:ext cx="1179195" cy="226695"/>
            </a:xfrm>
            <a:custGeom>
              <a:avLst/>
              <a:gdLst/>
              <a:ahLst/>
              <a:cxnLst/>
              <a:rect l="l" t="t" r="r" b="b"/>
              <a:pathLst>
                <a:path w="1179195" h="226694">
                  <a:moveTo>
                    <a:pt x="1178839" y="0"/>
                  </a:moveTo>
                  <a:lnTo>
                    <a:pt x="0" y="0"/>
                  </a:lnTo>
                  <a:lnTo>
                    <a:pt x="0" y="226555"/>
                  </a:lnTo>
                  <a:lnTo>
                    <a:pt x="1178839" y="226555"/>
                  </a:lnTo>
                  <a:lnTo>
                    <a:pt x="1178839" y="222707"/>
                  </a:lnTo>
                  <a:lnTo>
                    <a:pt x="7683" y="222707"/>
                  </a:lnTo>
                  <a:lnTo>
                    <a:pt x="3848" y="218871"/>
                  </a:lnTo>
                  <a:lnTo>
                    <a:pt x="7683" y="218871"/>
                  </a:lnTo>
                  <a:lnTo>
                    <a:pt x="7683" y="7683"/>
                  </a:lnTo>
                  <a:lnTo>
                    <a:pt x="3848" y="7683"/>
                  </a:lnTo>
                  <a:lnTo>
                    <a:pt x="7683" y="3835"/>
                  </a:lnTo>
                  <a:lnTo>
                    <a:pt x="1178839" y="3835"/>
                  </a:lnTo>
                  <a:lnTo>
                    <a:pt x="1178839" y="0"/>
                  </a:lnTo>
                  <a:close/>
                </a:path>
                <a:path w="1179195" h="226694">
                  <a:moveTo>
                    <a:pt x="7683" y="218871"/>
                  </a:moveTo>
                  <a:lnTo>
                    <a:pt x="3848" y="218871"/>
                  </a:lnTo>
                  <a:lnTo>
                    <a:pt x="7683" y="222707"/>
                  </a:lnTo>
                  <a:lnTo>
                    <a:pt x="7683" y="218871"/>
                  </a:lnTo>
                  <a:close/>
                </a:path>
                <a:path w="1179195" h="226694">
                  <a:moveTo>
                    <a:pt x="1171168" y="218871"/>
                  </a:moveTo>
                  <a:lnTo>
                    <a:pt x="7683" y="218871"/>
                  </a:lnTo>
                  <a:lnTo>
                    <a:pt x="7683" y="222707"/>
                  </a:lnTo>
                  <a:lnTo>
                    <a:pt x="1171168" y="222707"/>
                  </a:lnTo>
                  <a:lnTo>
                    <a:pt x="1171168" y="218871"/>
                  </a:lnTo>
                  <a:close/>
                </a:path>
                <a:path w="1179195" h="226694">
                  <a:moveTo>
                    <a:pt x="1171168" y="3835"/>
                  </a:moveTo>
                  <a:lnTo>
                    <a:pt x="1171168" y="222707"/>
                  </a:lnTo>
                  <a:lnTo>
                    <a:pt x="1175004" y="218871"/>
                  </a:lnTo>
                  <a:lnTo>
                    <a:pt x="1178839" y="218871"/>
                  </a:lnTo>
                  <a:lnTo>
                    <a:pt x="1178839" y="7683"/>
                  </a:lnTo>
                  <a:lnTo>
                    <a:pt x="1175004" y="7683"/>
                  </a:lnTo>
                  <a:lnTo>
                    <a:pt x="1171168" y="3835"/>
                  </a:lnTo>
                  <a:close/>
                </a:path>
                <a:path w="1179195" h="226694">
                  <a:moveTo>
                    <a:pt x="1178839" y="218871"/>
                  </a:moveTo>
                  <a:lnTo>
                    <a:pt x="1175004" y="218871"/>
                  </a:lnTo>
                  <a:lnTo>
                    <a:pt x="1171168" y="222707"/>
                  </a:lnTo>
                  <a:lnTo>
                    <a:pt x="1178839" y="222707"/>
                  </a:lnTo>
                  <a:lnTo>
                    <a:pt x="1178839" y="218871"/>
                  </a:lnTo>
                  <a:close/>
                </a:path>
                <a:path w="1179195" h="226694">
                  <a:moveTo>
                    <a:pt x="7683" y="3835"/>
                  </a:moveTo>
                  <a:lnTo>
                    <a:pt x="3848" y="7683"/>
                  </a:lnTo>
                  <a:lnTo>
                    <a:pt x="7683" y="7683"/>
                  </a:lnTo>
                  <a:lnTo>
                    <a:pt x="7683" y="3835"/>
                  </a:lnTo>
                  <a:close/>
                </a:path>
                <a:path w="1179195" h="226694">
                  <a:moveTo>
                    <a:pt x="1171168" y="3835"/>
                  </a:moveTo>
                  <a:lnTo>
                    <a:pt x="7683" y="3835"/>
                  </a:lnTo>
                  <a:lnTo>
                    <a:pt x="7683" y="7683"/>
                  </a:lnTo>
                  <a:lnTo>
                    <a:pt x="1171168" y="7683"/>
                  </a:lnTo>
                  <a:lnTo>
                    <a:pt x="1171168" y="3835"/>
                  </a:lnTo>
                  <a:close/>
                </a:path>
                <a:path w="1179195" h="226694">
                  <a:moveTo>
                    <a:pt x="1178839" y="3835"/>
                  </a:moveTo>
                  <a:lnTo>
                    <a:pt x="1171168" y="3835"/>
                  </a:lnTo>
                  <a:lnTo>
                    <a:pt x="1175004" y="7683"/>
                  </a:lnTo>
                  <a:lnTo>
                    <a:pt x="1178839" y="7683"/>
                  </a:lnTo>
                  <a:lnTo>
                    <a:pt x="1178839" y="38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95386" y="2607227"/>
            <a:ext cx="117157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solidFill>
                  <a:srgbClr val="1B1B1B"/>
                </a:solidFill>
                <a:latin typeface="Arial"/>
                <a:cs typeface="Arial"/>
              </a:rPr>
              <a:t>Code</a:t>
            </a:r>
            <a:r>
              <a:rPr sz="750" b="1" spc="-40" dirty="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1B1B1B"/>
                </a:solidFill>
                <a:latin typeface="Arial"/>
                <a:cs typeface="Arial"/>
              </a:rPr>
              <a:t>and</a:t>
            </a:r>
            <a:r>
              <a:rPr sz="750" b="1" spc="-5" dirty="0">
                <a:solidFill>
                  <a:srgbClr val="1B1B1B"/>
                </a:solidFill>
                <a:latin typeface="Arial"/>
                <a:cs typeface="Arial"/>
              </a:rPr>
              <a:t> unit</a:t>
            </a:r>
            <a:r>
              <a:rPr sz="750" b="1" spc="5" dirty="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1B1B1B"/>
                </a:solidFill>
                <a:latin typeface="Arial"/>
                <a:cs typeface="Arial"/>
              </a:rPr>
              <a:t>test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20837" y="2343454"/>
            <a:ext cx="2131695" cy="995044"/>
            <a:chOff x="1520837" y="2343454"/>
            <a:chExt cx="2131695" cy="995044"/>
          </a:xfrm>
        </p:grpSpPr>
        <p:sp>
          <p:nvSpPr>
            <p:cNvPr id="11" name="object 11"/>
            <p:cNvSpPr/>
            <p:nvPr/>
          </p:nvSpPr>
          <p:spPr>
            <a:xfrm>
              <a:off x="2114092" y="2844558"/>
              <a:ext cx="1169670" cy="217170"/>
            </a:xfrm>
            <a:custGeom>
              <a:avLst/>
              <a:gdLst/>
              <a:ahLst/>
              <a:cxnLst/>
              <a:rect l="l" t="t" r="r" b="b"/>
              <a:pathLst>
                <a:path w="1169670" h="217169">
                  <a:moveTo>
                    <a:pt x="1169238" y="0"/>
                  </a:moveTo>
                  <a:lnTo>
                    <a:pt x="0" y="0"/>
                  </a:lnTo>
                  <a:lnTo>
                    <a:pt x="0" y="216954"/>
                  </a:lnTo>
                  <a:lnTo>
                    <a:pt x="1169238" y="216954"/>
                  </a:lnTo>
                  <a:lnTo>
                    <a:pt x="1169238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08339" y="2840723"/>
              <a:ext cx="1179195" cy="224790"/>
            </a:xfrm>
            <a:custGeom>
              <a:avLst/>
              <a:gdLst/>
              <a:ahLst/>
              <a:cxnLst/>
              <a:rect l="l" t="t" r="r" b="b"/>
              <a:pathLst>
                <a:path w="1179195" h="224789">
                  <a:moveTo>
                    <a:pt x="1178839" y="0"/>
                  </a:moveTo>
                  <a:lnTo>
                    <a:pt x="0" y="0"/>
                  </a:lnTo>
                  <a:lnTo>
                    <a:pt x="0" y="224637"/>
                  </a:lnTo>
                  <a:lnTo>
                    <a:pt x="1178839" y="224637"/>
                  </a:lnTo>
                  <a:lnTo>
                    <a:pt x="1178839" y="220789"/>
                  </a:lnTo>
                  <a:lnTo>
                    <a:pt x="9588" y="220789"/>
                  </a:lnTo>
                  <a:lnTo>
                    <a:pt x="5753" y="216954"/>
                  </a:lnTo>
                  <a:lnTo>
                    <a:pt x="9588" y="216954"/>
                  </a:lnTo>
                  <a:lnTo>
                    <a:pt x="9588" y="7670"/>
                  </a:lnTo>
                  <a:lnTo>
                    <a:pt x="5753" y="7670"/>
                  </a:lnTo>
                  <a:lnTo>
                    <a:pt x="9588" y="3835"/>
                  </a:lnTo>
                  <a:lnTo>
                    <a:pt x="1178839" y="3835"/>
                  </a:lnTo>
                  <a:lnTo>
                    <a:pt x="1178839" y="0"/>
                  </a:lnTo>
                  <a:close/>
                </a:path>
                <a:path w="1179195" h="224789">
                  <a:moveTo>
                    <a:pt x="9588" y="216954"/>
                  </a:moveTo>
                  <a:lnTo>
                    <a:pt x="5753" y="216954"/>
                  </a:lnTo>
                  <a:lnTo>
                    <a:pt x="9588" y="220789"/>
                  </a:lnTo>
                  <a:lnTo>
                    <a:pt x="9588" y="216954"/>
                  </a:lnTo>
                  <a:close/>
                </a:path>
                <a:path w="1179195" h="224789">
                  <a:moveTo>
                    <a:pt x="1171155" y="216954"/>
                  </a:moveTo>
                  <a:lnTo>
                    <a:pt x="9588" y="216954"/>
                  </a:lnTo>
                  <a:lnTo>
                    <a:pt x="9588" y="220789"/>
                  </a:lnTo>
                  <a:lnTo>
                    <a:pt x="1171155" y="220789"/>
                  </a:lnTo>
                  <a:lnTo>
                    <a:pt x="1171155" y="216954"/>
                  </a:lnTo>
                  <a:close/>
                </a:path>
                <a:path w="1179195" h="224789">
                  <a:moveTo>
                    <a:pt x="1171155" y="3835"/>
                  </a:moveTo>
                  <a:lnTo>
                    <a:pt x="1171155" y="220789"/>
                  </a:lnTo>
                  <a:lnTo>
                    <a:pt x="1175004" y="216954"/>
                  </a:lnTo>
                  <a:lnTo>
                    <a:pt x="1178839" y="216954"/>
                  </a:lnTo>
                  <a:lnTo>
                    <a:pt x="1178839" y="7670"/>
                  </a:lnTo>
                  <a:lnTo>
                    <a:pt x="1175004" y="7670"/>
                  </a:lnTo>
                  <a:lnTo>
                    <a:pt x="1171155" y="3835"/>
                  </a:lnTo>
                  <a:close/>
                </a:path>
                <a:path w="1179195" h="224789">
                  <a:moveTo>
                    <a:pt x="1178839" y="216954"/>
                  </a:moveTo>
                  <a:lnTo>
                    <a:pt x="1175004" y="216954"/>
                  </a:lnTo>
                  <a:lnTo>
                    <a:pt x="1171155" y="220789"/>
                  </a:lnTo>
                  <a:lnTo>
                    <a:pt x="1178839" y="220789"/>
                  </a:lnTo>
                  <a:lnTo>
                    <a:pt x="1178839" y="216954"/>
                  </a:lnTo>
                  <a:close/>
                </a:path>
                <a:path w="1179195" h="224789">
                  <a:moveTo>
                    <a:pt x="9588" y="3835"/>
                  </a:moveTo>
                  <a:lnTo>
                    <a:pt x="5753" y="7670"/>
                  </a:lnTo>
                  <a:lnTo>
                    <a:pt x="9588" y="7670"/>
                  </a:lnTo>
                  <a:lnTo>
                    <a:pt x="9588" y="3835"/>
                  </a:lnTo>
                  <a:close/>
                </a:path>
                <a:path w="1179195" h="224789">
                  <a:moveTo>
                    <a:pt x="1171155" y="3835"/>
                  </a:moveTo>
                  <a:lnTo>
                    <a:pt x="9588" y="3835"/>
                  </a:lnTo>
                  <a:lnTo>
                    <a:pt x="9588" y="7670"/>
                  </a:lnTo>
                  <a:lnTo>
                    <a:pt x="1171155" y="7670"/>
                  </a:lnTo>
                  <a:lnTo>
                    <a:pt x="1171155" y="3835"/>
                  </a:lnTo>
                  <a:close/>
                </a:path>
                <a:path w="1179195" h="224789">
                  <a:moveTo>
                    <a:pt x="1178839" y="3835"/>
                  </a:moveTo>
                  <a:lnTo>
                    <a:pt x="1171155" y="3835"/>
                  </a:lnTo>
                  <a:lnTo>
                    <a:pt x="1175004" y="7670"/>
                  </a:lnTo>
                  <a:lnTo>
                    <a:pt x="1178839" y="7670"/>
                  </a:lnTo>
                  <a:lnTo>
                    <a:pt x="1178839" y="38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673" y="2347290"/>
              <a:ext cx="1171575" cy="175260"/>
            </a:xfrm>
            <a:custGeom>
              <a:avLst/>
              <a:gdLst/>
              <a:ahLst/>
              <a:cxnLst/>
              <a:rect l="l" t="t" r="r" b="b"/>
              <a:pathLst>
                <a:path w="1171575" h="175260">
                  <a:moveTo>
                    <a:pt x="1171168" y="0"/>
                  </a:moveTo>
                  <a:lnTo>
                    <a:pt x="0" y="0"/>
                  </a:lnTo>
                  <a:lnTo>
                    <a:pt x="0" y="174713"/>
                  </a:lnTo>
                  <a:lnTo>
                    <a:pt x="1171168" y="174713"/>
                  </a:lnTo>
                  <a:lnTo>
                    <a:pt x="1171168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20837" y="2343454"/>
              <a:ext cx="1179195" cy="182880"/>
            </a:xfrm>
            <a:custGeom>
              <a:avLst/>
              <a:gdLst/>
              <a:ahLst/>
              <a:cxnLst/>
              <a:rect l="l" t="t" r="r" b="b"/>
              <a:pathLst>
                <a:path w="1179195" h="182880">
                  <a:moveTo>
                    <a:pt x="1178839" y="0"/>
                  </a:moveTo>
                  <a:lnTo>
                    <a:pt x="0" y="0"/>
                  </a:lnTo>
                  <a:lnTo>
                    <a:pt x="0" y="182397"/>
                  </a:lnTo>
                  <a:lnTo>
                    <a:pt x="1178839" y="182397"/>
                  </a:lnTo>
                  <a:lnTo>
                    <a:pt x="1178839" y="178549"/>
                  </a:lnTo>
                  <a:lnTo>
                    <a:pt x="7670" y="178549"/>
                  </a:lnTo>
                  <a:lnTo>
                    <a:pt x="3835" y="172796"/>
                  </a:lnTo>
                  <a:lnTo>
                    <a:pt x="7670" y="172796"/>
                  </a:lnTo>
                  <a:lnTo>
                    <a:pt x="7670" y="9601"/>
                  </a:lnTo>
                  <a:lnTo>
                    <a:pt x="3835" y="9601"/>
                  </a:lnTo>
                  <a:lnTo>
                    <a:pt x="7670" y="3835"/>
                  </a:lnTo>
                  <a:lnTo>
                    <a:pt x="1178839" y="3835"/>
                  </a:lnTo>
                  <a:lnTo>
                    <a:pt x="1178839" y="0"/>
                  </a:lnTo>
                  <a:close/>
                </a:path>
                <a:path w="1179195" h="182880">
                  <a:moveTo>
                    <a:pt x="7670" y="172796"/>
                  </a:moveTo>
                  <a:lnTo>
                    <a:pt x="3835" y="172796"/>
                  </a:lnTo>
                  <a:lnTo>
                    <a:pt x="7670" y="178549"/>
                  </a:lnTo>
                  <a:lnTo>
                    <a:pt x="7670" y="172796"/>
                  </a:lnTo>
                  <a:close/>
                </a:path>
                <a:path w="1179195" h="182880">
                  <a:moveTo>
                    <a:pt x="1171155" y="172796"/>
                  </a:moveTo>
                  <a:lnTo>
                    <a:pt x="7670" y="172796"/>
                  </a:lnTo>
                  <a:lnTo>
                    <a:pt x="7670" y="178549"/>
                  </a:lnTo>
                  <a:lnTo>
                    <a:pt x="1171155" y="178549"/>
                  </a:lnTo>
                  <a:lnTo>
                    <a:pt x="1171155" y="172796"/>
                  </a:lnTo>
                  <a:close/>
                </a:path>
                <a:path w="1179195" h="182880">
                  <a:moveTo>
                    <a:pt x="1171155" y="3835"/>
                  </a:moveTo>
                  <a:lnTo>
                    <a:pt x="1171155" y="178549"/>
                  </a:lnTo>
                  <a:lnTo>
                    <a:pt x="1175003" y="172796"/>
                  </a:lnTo>
                  <a:lnTo>
                    <a:pt x="1178839" y="172796"/>
                  </a:lnTo>
                  <a:lnTo>
                    <a:pt x="1178839" y="9601"/>
                  </a:lnTo>
                  <a:lnTo>
                    <a:pt x="1175003" y="9601"/>
                  </a:lnTo>
                  <a:lnTo>
                    <a:pt x="1171155" y="3835"/>
                  </a:lnTo>
                  <a:close/>
                </a:path>
                <a:path w="1179195" h="182880">
                  <a:moveTo>
                    <a:pt x="1178839" y="172796"/>
                  </a:moveTo>
                  <a:lnTo>
                    <a:pt x="1175003" y="172796"/>
                  </a:lnTo>
                  <a:lnTo>
                    <a:pt x="1171155" y="178549"/>
                  </a:lnTo>
                  <a:lnTo>
                    <a:pt x="1178839" y="178549"/>
                  </a:lnTo>
                  <a:lnTo>
                    <a:pt x="1178839" y="172796"/>
                  </a:lnTo>
                  <a:close/>
                </a:path>
                <a:path w="1179195" h="182880">
                  <a:moveTo>
                    <a:pt x="7670" y="3835"/>
                  </a:moveTo>
                  <a:lnTo>
                    <a:pt x="3835" y="9601"/>
                  </a:lnTo>
                  <a:lnTo>
                    <a:pt x="7670" y="9601"/>
                  </a:lnTo>
                  <a:lnTo>
                    <a:pt x="7670" y="3835"/>
                  </a:lnTo>
                  <a:close/>
                </a:path>
                <a:path w="1179195" h="182880">
                  <a:moveTo>
                    <a:pt x="1171155" y="3835"/>
                  </a:moveTo>
                  <a:lnTo>
                    <a:pt x="7670" y="3835"/>
                  </a:lnTo>
                  <a:lnTo>
                    <a:pt x="7670" y="9601"/>
                  </a:lnTo>
                  <a:lnTo>
                    <a:pt x="1171155" y="9601"/>
                  </a:lnTo>
                  <a:lnTo>
                    <a:pt x="1171155" y="3835"/>
                  </a:lnTo>
                  <a:close/>
                </a:path>
                <a:path w="1179195" h="182880">
                  <a:moveTo>
                    <a:pt x="1178839" y="3835"/>
                  </a:moveTo>
                  <a:lnTo>
                    <a:pt x="1171155" y="3835"/>
                  </a:lnTo>
                  <a:lnTo>
                    <a:pt x="1175003" y="9601"/>
                  </a:lnTo>
                  <a:lnTo>
                    <a:pt x="1178839" y="9601"/>
                  </a:lnTo>
                  <a:lnTo>
                    <a:pt x="1178839" y="38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76957" y="3115271"/>
              <a:ext cx="1169670" cy="217170"/>
            </a:xfrm>
            <a:custGeom>
              <a:avLst/>
              <a:gdLst/>
              <a:ahLst/>
              <a:cxnLst/>
              <a:rect l="l" t="t" r="r" b="b"/>
              <a:pathLst>
                <a:path w="1169670" h="217170">
                  <a:moveTo>
                    <a:pt x="1169238" y="0"/>
                  </a:moveTo>
                  <a:lnTo>
                    <a:pt x="0" y="0"/>
                  </a:lnTo>
                  <a:lnTo>
                    <a:pt x="0" y="216954"/>
                  </a:lnTo>
                  <a:lnTo>
                    <a:pt x="1169238" y="216954"/>
                  </a:lnTo>
                  <a:lnTo>
                    <a:pt x="1169238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71204" y="3111436"/>
              <a:ext cx="1181100" cy="226695"/>
            </a:xfrm>
            <a:custGeom>
              <a:avLst/>
              <a:gdLst/>
              <a:ahLst/>
              <a:cxnLst/>
              <a:rect l="l" t="t" r="r" b="b"/>
              <a:pathLst>
                <a:path w="1181100" h="226695">
                  <a:moveTo>
                    <a:pt x="1180769" y="0"/>
                  </a:moveTo>
                  <a:lnTo>
                    <a:pt x="0" y="0"/>
                  </a:lnTo>
                  <a:lnTo>
                    <a:pt x="0" y="226555"/>
                  </a:lnTo>
                  <a:lnTo>
                    <a:pt x="1180769" y="226555"/>
                  </a:lnTo>
                  <a:lnTo>
                    <a:pt x="1180769" y="220789"/>
                  </a:lnTo>
                  <a:lnTo>
                    <a:pt x="9601" y="220789"/>
                  </a:lnTo>
                  <a:lnTo>
                    <a:pt x="5753" y="216954"/>
                  </a:lnTo>
                  <a:lnTo>
                    <a:pt x="9601" y="216954"/>
                  </a:lnTo>
                  <a:lnTo>
                    <a:pt x="9601" y="7670"/>
                  </a:lnTo>
                  <a:lnTo>
                    <a:pt x="5753" y="7670"/>
                  </a:lnTo>
                  <a:lnTo>
                    <a:pt x="9601" y="3835"/>
                  </a:lnTo>
                  <a:lnTo>
                    <a:pt x="1180769" y="3835"/>
                  </a:lnTo>
                  <a:lnTo>
                    <a:pt x="1180769" y="0"/>
                  </a:lnTo>
                  <a:close/>
                </a:path>
                <a:path w="1181100" h="226695">
                  <a:moveTo>
                    <a:pt x="9601" y="216954"/>
                  </a:moveTo>
                  <a:lnTo>
                    <a:pt x="5753" y="216954"/>
                  </a:lnTo>
                  <a:lnTo>
                    <a:pt x="9601" y="220789"/>
                  </a:lnTo>
                  <a:lnTo>
                    <a:pt x="9601" y="216954"/>
                  </a:lnTo>
                  <a:close/>
                </a:path>
                <a:path w="1181100" h="226695">
                  <a:moveTo>
                    <a:pt x="1171168" y="216954"/>
                  </a:moveTo>
                  <a:lnTo>
                    <a:pt x="9601" y="216954"/>
                  </a:lnTo>
                  <a:lnTo>
                    <a:pt x="9601" y="220789"/>
                  </a:lnTo>
                  <a:lnTo>
                    <a:pt x="1171168" y="220789"/>
                  </a:lnTo>
                  <a:lnTo>
                    <a:pt x="1171168" y="216954"/>
                  </a:lnTo>
                  <a:close/>
                </a:path>
                <a:path w="1181100" h="226695">
                  <a:moveTo>
                    <a:pt x="1171168" y="3835"/>
                  </a:moveTo>
                  <a:lnTo>
                    <a:pt x="1171168" y="220789"/>
                  </a:lnTo>
                  <a:lnTo>
                    <a:pt x="1175004" y="216954"/>
                  </a:lnTo>
                  <a:lnTo>
                    <a:pt x="1180769" y="216954"/>
                  </a:lnTo>
                  <a:lnTo>
                    <a:pt x="1180769" y="7670"/>
                  </a:lnTo>
                  <a:lnTo>
                    <a:pt x="1175004" y="7670"/>
                  </a:lnTo>
                  <a:lnTo>
                    <a:pt x="1171168" y="3835"/>
                  </a:lnTo>
                  <a:close/>
                </a:path>
                <a:path w="1181100" h="226695">
                  <a:moveTo>
                    <a:pt x="1180769" y="216954"/>
                  </a:moveTo>
                  <a:lnTo>
                    <a:pt x="1175004" y="216954"/>
                  </a:lnTo>
                  <a:lnTo>
                    <a:pt x="1171168" y="220789"/>
                  </a:lnTo>
                  <a:lnTo>
                    <a:pt x="1180769" y="220789"/>
                  </a:lnTo>
                  <a:lnTo>
                    <a:pt x="1180769" y="216954"/>
                  </a:lnTo>
                  <a:close/>
                </a:path>
                <a:path w="1181100" h="226695">
                  <a:moveTo>
                    <a:pt x="9601" y="3835"/>
                  </a:moveTo>
                  <a:lnTo>
                    <a:pt x="5753" y="7670"/>
                  </a:lnTo>
                  <a:lnTo>
                    <a:pt x="9601" y="7670"/>
                  </a:lnTo>
                  <a:lnTo>
                    <a:pt x="9601" y="3835"/>
                  </a:lnTo>
                  <a:close/>
                </a:path>
                <a:path w="1181100" h="226695">
                  <a:moveTo>
                    <a:pt x="1171168" y="3835"/>
                  </a:moveTo>
                  <a:lnTo>
                    <a:pt x="9601" y="3835"/>
                  </a:lnTo>
                  <a:lnTo>
                    <a:pt x="9601" y="7670"/>
                  </a:lnTo>
                  <a:lnTo>
                    <a:pt x="1171168" y="7670"/>
                  </a:lnTo>
                  <a:lnTo>
                    <a:pt x="1171168" y="3835"/>
                  </a:lnTo>
                  <a:close/>
                </a:path>
                <a:path w="1181100" h="226695">
                  <a:moveTo>
                    <a:pt x="1180769" y="3835"/>
                  </a:moveTo>
                  <a:lnTo>
                    <a:pt x="1171168" y="3835"/>
                  </a:lnTo>
                  <a:lnTo>
                    <a:pt x="1175004" y="7670"/>
                  </a:lnTo>
                  <a:lnTo>
                    <a:pt x="1180769" y="7670"/>
                  </a:lnTo>
                  <a:lnTo>
                    <a:pt x="1180769" y="38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24673" y="2374913"/>
            <a:ext cx="117157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solidFill>
                  <a:srgbClr val="1B1B1B"/>
                </a:solidFill>
                <a:latin typeface="Arial"/>
                <a:cs typeface="Arial"/>
              </a:rPr>
              <a:t>Design</a:t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71687" y="2888716"/>
            <a:ext cx="1113790" cy="142240"/>
          </a:xfrm>
          <a:custGeom>
            <a:avLst/>
            <a:gdLst/>
            <a:ahLst/>
            <a:cxnLst/>
            <a:rect l="l" t="t" r="r" b="b"/>
            <a:pathLst>
              <a:path w="1113789" h="142239">
                <a:moveTo>
                  <a:pt x="1113561" y="0"/>
                </a:moveTo>
                <a:lnTo>
                  <a:pt x="0" y="0"/>
                </a:lnTo>
                <a:lnTo>
                  <a:pt x="0" y="142074"/>
                </a:lnTo>
                <a:lnTo>
                  <a:pt x="1113561" y="142074"/>
                </a:lnTo>
                <a:lnTo>
                  <a:pt x="1113561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14092" y="2881778"/>
            <a:ext cx="117157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5"/>
              </a:spcBef>
            </a:pPr>
            <a:r>
              <a:rPr sz="750" b="1" spc="-5" dirty="0">
                <a:solidFill>
                  <a:srgbClr val="1B1B1B"/>
                </a:solidFill>
                <a:latin typeface="Arial"/>
                <a:cs typeface="Arial"/>
              </a:rPr>
              <a:t>Subsystem</a:t>
            </a:r>
            <a:r>
              <a:rPr sz="750" b="1" spc="-45" dirty="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1B1B1B"/>
                </a:solidFill>
                <a:latin typeface="Arial"/>
                <a:cs typeface="Arial"/>
              </a:rPr>
              <a:t>integration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61602" y="3146729"/>
            <a:ext cx="118491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105"/>
              </a:spcBef>
            </a:pPr>
            <a:r>
              <a:rPr sz="750" b="1" spc="-10" dirty="0">
                <a:solidFill>
                  <a:srgbClr val="1B1B1B"/>
                </a:solidFill>
                <a:latin typeface="Arial"/>
                <a:cs typeface="Arial"/>
              </a:rPr>
              <a:t>S</a:t>
            </a:r>
            <a:r>
              <a:rPr sz="750" b="1" spc="-15" dirty="0">
                <a:solidFill>
                  <a:srgbClr val="1B1B1B"/>
                </a:solidFill>
                <a:latin typeface="Arial"/>
                <a:cs typeface="Arial"/>
              </a:rPr>
              <a:t>y</a:t>
            </a:r>
            <a:r>
              <a:rPr sz="750" b="1" dirty="0">
                <a:solidFill>
                  <a:srgbClr val="1B1B1B"/>
                </a:solidFill>
                <a:latin typeface="Arial"/>
                <a:cs typeface="Arial"/>
              </a:rPr>
              <a:t>stem</a:t>
            </a:r>
            <a:r>
              <a:rPr sz="750" b="1" spc="-20" dirty="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1B1B1B"/>
                </a:solidFill>
                <a:latin typeface="Arial"/>
                <a:cs typeface="Arial"/>
              </a:rPr>
              <a:t>test</a:t>
            </a:r>
            <a:endParaRPr sz="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3336" y="1616537"/>
            <a:ext cx="155765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b="1" spc="-10" dirty="0">
                <a:latin typeface="Arial"/>
                <a:cs typeface="Arial"/>
              </a:rPr>
              <a:t>Waterfall</a:t>
            </a:r>
            <a:r>
              <a:rPr sz="1450" b="1" spc="-85" dirty="0">
                <a:latin typeface="Arial"/>
                <a:cs typeface="Arial"/>
              </a:rPr>
              <a:t> </a:t>
            </a:r>
            <a:r>
              <a:rPr sz="1450" b="1" spc="-5" dirty="0">
                <a:latin typeface="Arial"/>
                <a:cs typeface="Arial"/>
              </a:rPr>
              <a:t>Process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44358" y="2032419"/>
            <a:ext cx="2188845" cy="1035050"/>
            <a:chOff x="1244358" y="2032419"/>
            <a:chExt cx="2188845" cy="103505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210" y="2161057"/>
              <a:ext cx="149745" cy="1382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5841" y="2385695"/>
              <a:ext cx="147827" cy="14015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6542" y="2656408"/>
              <a:ext cx="149758" cy="1401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3330" y="2929039"/>
              <a:ext cx="149758" cy="13823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248206" y="2036267"/>
              <a:ext cx="1198245" cy="254000"/>
            </a:xfrm>
            <a:custGeom>
              <a:avLst/>
              <a:gdLst/>
              <a:ahLst/>
              <a:cxnLst/>
              <a:rect l="l" t="t" r="r" b="b"/>
              <a:pathLst>
                <a:path w="1198245" h="254000">
                  <a:moveTo>
                    <a:pt x="1198041" y="0"/>
                  </a:moveTo>
                  <a:lnTo>
                    <a:pt x="0" y="0"/>
                  </a:lnTo>
                  <a:lnTo>
                    <a:pt x="0" y="253428"/>
                  </a:lnTo>
                  <a:lnTo>
                    <a:pt x="1198041" y="253428"/>
                  </a:lnTo>
                  <a:lnTo>
                    <a:pt x="1198041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44358" y="2032419"/>
              <a:ext cx="1207770" cy="261620"/>
            </a:xfrm>
            <a:custGeom>
              <a:avLst/>
              <a:gdLst/>
              <a:ahLst/>
              <a:cxnLst/>
              <a:rect l="l" t="t" r="r" b="b"/>
              <a:pathLst>
                <a:path w="1207770" h="261619">
                  <a:moveTo>
                    <a:pt x="1207643" y="0"/>
                  </a:moveTo>
                  <a:lnTo>
                    <a:pt x="0" y="0"/>
                  </a:lnTo>
                  <a:lnTo>
                    <a:pt x="0" y="261111"/>
                  </a:lnTo>
                  <a:lnTo>
                    <a:pt x="1207643" y="261111"/>
                  </a:lnTo>
                  <a:lnTo>
                    <a:pt x="1207643" y="257276"/>
                  </a:lnTo>
                  <a:lnTo>
                    <a:pt x="7683" y="257276"/>
                  </a:lnTo>
                  <a:lnTo>
                    <a:pt x="3848" y="253441"/>
                  </a:lnTo>
                  <a:lnTo>
                    <a:pt x="7683" y="253441"/>
                  </a:lnTo>
                  <a:lnTo>
                    <a:pt x="7683" y="9601"/>
                  </a:lnTo>
                  <a:lnTo>
                    <a:pt x="3848" y="9601"/>
                  </a:lnTo>
                  <a:lnTo>
                    <a:pt x="7683" y="3848"/>
                  </a:lnTo>
                  <a:lnTo>
                    <a:pt x="1207643" y="3848"/>
                  </a:lnTo>
                  <a:lnTo>
                    <a:pt x="1207643" y="0"/>
                  </a:lnTo>
                  <a:close/>
                </a:path>
                <a:path w="1207770" h="261619">
                  <a:moveTo>
                    <a:pt x="7683" y="253441"/>
                  </a:moveTo>
                  <a:lnTo>
                    <a:pt x="3848" y="253441"/>
                  </a:lnTo>
                  <a:lnTo>
                    <a:pt x="7683" y="257276"/>
                  </a:lnTo>
                  <a:lnTo>
                    <a:pt x="7683" y="253441"/>
                  </a:lnTo>
                  <a:close/>
                </a:path>
                <a:path w="1207770" h="261619">
                  <a:moveTo>
                    <a:pt x="1198041" y="253441"/>
                  </a:moveTo>
                  <a:lnTo>
                    <a:pt x="7683" y="253441"/>
                  </a:lnTo>
                  <a:lnTo>
                    <a:pt x="7683" y="257276"/>
                  </a:lnTo>
                  <a:lnTo>
                    <a:pt x="1198041" y="257276"/>
                  </a:lnTo>
                  <a:lnTo>
                    <a:pt x="1198041" y="253441"/>
                  </a:lnTo>
                  <a:close/>
                </a:path>
                <a:path w="1207770" h="261619">
                  <a:moveTo>
                    <a:pt x="1198041" y="3848"/>
                  </a:moveTo>
                  <a:lnTo>
                    <a:pt x="1198041" y="257276"/>
                  </a:lnTo>
                  <a:lnTo>
                    <a:pt x="1201889" y="253441"/>
                  </a:lnTo>
                  <a:lnTo>
                    <a:pt x="1207643" y="253441"/>
                  </a:lnTo>
                  <a:lnTo>
                    <a:pt x="1207643" y="9601"/>
                  </a:lnTo>
                  <a:lnTo>
                    <a:pt x="1201889" y="9601"/>
                  </a:lnTo>
                  <a:lnTo>
                    <a:pt x="1198041" y="3848"/>
                  </a:lnTo>
                  <a:close/>
                </a:path>
                <a:path w="1207770" h="261619">
                  <a:moveTo>
                    <a:pt x="1207643" y="253441"/>
                  </a:moveTo>
                  <a:lnTo>
                    <a:pt x="1201889" y="253441"/>
                  </a:lnTo>
                  <a:lnTo>
                    <a:pt x="1198041" y="257276"/>
                  </a:lnTo>
                  <a:lnTo>
                    <a:pt x="1207643" y="257276"/>
                  </a:lnTo>
                  <a:lnTo>
                    <a:pt x="1207643" y="253441"/>
                  </a:lnTo>
                  <a:close/>
                </a:path>
                <a:path w="1207770" h="261619">
                  <a:moveTo>
                    <a:pt x="7683" y="3848"/>
                  </a:moveTo>
                  <a:lnTo>
                    <a:pt x="3848" y="9601"/>
                  </a:lnTo>
                  <a:lnTo>
                    <a:pt x="7683" y="9601"/>
                  </a:lnTo>
                  <a:lnTo>
                    <a:pt x="7683" y="3848"/>
                  </a:lnTo>
                  <a:close/>
                </a:path>
                <a:path w="1207770" h="261619">
                  <a:moveTo>
                    <a:pt x="1198041" y="3848"/>
                  </a:moveTo>
                  <a:lnTo>
                    <a:pt x="7683" y="3848"/>
                  </a:lnTo>
                  <a:lnTo>
                    <a:pt x="7683" y="9601"/>
                  </a:lnTo>
                  <a:lnTo>
                    <a:pt x="1198041" y="9601"/>
                  </a:lnTo>
                  <a:lnTo>
                    <a:pt x="1198041" y="3848"/>
                  </a:lnTo>
                  <a:close/>
                </a:path>
                <a:path w="1207770" h="261619">
                  <a:moveTo>
                    <a:pt x="1207643" y="3848"/>
                  </a:moveTo>
                  <a:lnTo>
                    <a:pt x="1198041" y="3848"/>
                  </a:lnTo>
                  <a:lnTo>
                    <a:pt x="1201889" y="9601"/>
                  </a:lnTo>
                  <a:lnTo>
                    <a:pt x="1207643" y="9601"/>
                  </a:lnTo>
                  <a:lnTo>
                    <a:pt x="1207643" y="3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248206" y="2029323"/>
            <a:ext cx="1213485" cy="2444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62280" marR="180340" indent="-76835">
              <a:lnSpc>
                <a:spcPts val="819"/>
              </a:lnSpc>
              <a:spcBef>
                <a:spcPts val="200"/>
              </a:spcBef>
            </a:pPr>
            <a:r>
              <a:rPr sz="750" b="1" spc="-5" dirty="0">
                <a:solidFill>
                  <a:srgbClr val="1B1B1B"/>
                </a:solidFill>
                <a:latin typeface="Arial"/>
                <a:cs typeface="Arial"/>
              </a:rPr>
              <a:t>R</a:t>
            </a:r>
            <a:r>
              <a:rPr sz="750" b="1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750" b="1" spc="5" dirty="0">
                <a:solidFill>
                  <a:srgbClr val="1B1B1B"/>
                </a:solidFill>
                <a:latin typeface="Arial"/>
                <a:cs typeface="Arial"/>
              </a:rPr>
              <a:t>q</a:t>
            </a:r>
            <a:r>
              <a:rPr sz="750" b="1" spc="-10" dirty="0">
                <a:solidFill>
                  <a:srgbClr val="1B1B1B"/>
                </a:solidFill>
                <a:latin typeface="Arial"/>
                <a:cs typeface="Arial"/>
              </a:rPr>
              <a:t>u</a:t>
            </a:r>
            <a:r>
              <a:rPr sz="750" b="1" dirty="0">
                <a:solidFill>
                  <a:srgbClr val="1B1B1B"/>
                </a:solidFill>
                <a:latin typeface="Arial"/>
                <a:cs typeface="Arial"/>
              </a:rPr>
              <a:t>i</a:t>
            </a:r>
            <a:r>
              <a:rPr sz="750" b="1" spc="-10" dirty="0">
                <a:solidFill>
                  <a:srgbClr val="1B1B1B"/>
                </a:solidFill>
                <a:latin typeface="Arial"/>
                <a:cs typeface="Arial"/>
              </a:rPr>
              <a:t>r</a:t>
            </a:r>
            <a:r>
              <a:rPr sz="750" b="1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750" b="1" spc="-5" dirty="0">
                <a:solidFill>
                  <a:srgbClr val="1B1B1B"/>
                </a:solidFill>
                <a:latin typeface="Arial"/>
                <a:cs typeface="Arial"/>
              </a:rPr>
              <a:t>m</a:t>
            </a:r>
            <a:r>
              <a:rPr sz="750" b="1" dirty="0">
                <a:solidFill>
                  <a:srgbClr val="1B1B1B"/>
                </a:solidFill>
                <a:latin typeface="Arial"/>
                <a:cs typeface="Arial"/>
              </a:rPr>
              <a:t>e</a:t>
            </a:r>
            <a:r>
              <a:rPr sz="750" b="1" spc="-10" dirty="0">
                <a:solidFill>
                  <a:srgbClr val="1B1B1B"/>
                </a:solidFill>
                <a:latin typeface="Arial"/>
                <a:cs typeface="Arial"/>
              </a:rPr>
              <a:t>n</a:t>
            </a:r>
            <a:r>
              <a:rPr sz="750" b="1" dirty="0">
                <a:solidFill>
                  <a:srgbClr val="1B1B1B"/>
                </a:solidFill>
                <a:latin typeface="Arial"/>
                <a:cs typeface="Arial"/>
              </a:rPr>
              <a:t>ts  </a:t>
            </a:r>
            <a:r>
              <a:rPr sz="750" b="1" spc="-5" dirty="0">
                <a:solidFill>
                  <a:srgbClr val="1B1B1B"/>
                </a:solidFill>
                <a:latin typeface="Arial"/>
                <a:cs typeface="Arial"/>
              </a:rPr>
              <a:t>analysis</a:t>
            </a:r>
            <a:endParaRPr sz="7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20141" y="3430882"/>
            <a:ext cx="2317115" cy="600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b="1" dirty="0">
                <a:solidFill>
                  <a:srgbClr val="33339A"/>
                </a:solidFill>
                <a:latin typeface="Arial"/>
                <a:cs typeface="Arial"/>
              </a:rPr>
              <a:t>Key</a:t>
            </a:r>
            <a:r>
              <a:rPr sz="1250" b="1" spc="-4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33339A"/>
                </a:solidFill>
                <a:latin typeface="Arial"/>
                <a:cs typeface="Arial"/>
              </a:rPr>
              <a:t>problem:</a:t>
            </a:r>
            <a:endParaRPr sz="125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250" b="1" spc="-5" dirty="0">
                <a:latin typeface="Arial"/>
                <a:cs typeface="Arial"/>
              </a:rPr>
              <a:t>Waterfall system </a:t>
            </a:r>
            <a:r>
              <a:rPr sz="1250" b="1" dirty="0">
                <a:latin typeface="Arial"/>
                <a:cs typeface="Arial"/>
              </a:rPr>
              <a:t>development </a:t>
            </a:r>
            <a:r>
              <a:rPr sz="1250" b="1" spc="-33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pushes</a:t>
            </a:r>
            <a:r>
              <a:rPr sz="1250" b="1" spc="-10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risk</a:t>
            </a:r>
            <a:r>
              <a:rPr sz="1250" b="1" spc="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forward</a:t>
            </a:r>
            <a:r>
              <a:rPr sz="1250" b="1" spc="-10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in</a:t>
            </a:r>
            <a:r>
              <a:rPr sz="1250" b="1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time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32" name="object 32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412259" y="7177010"/>
              <a:ext cx="1710055" cy="1090295"/>
            </a:xfrm>
            <a:custGeom>
              <a:avLst/>
              <a:gdLst/>
              <a:ahLst/>
              <a:cxnLst/>
              <a:rect l="l" t="t" r="r" b="b"/>
              <a:pathLst>
                <a:path w="1710054" h="1090295">
                  <a:moveTo>
                    <a:pt x="1069727" y="0"/>
                  </a:moveTo>
                  <a:lnTo>
                    <a:pt x="1019546" y="1730"/>
                  </a:lnTo>
                  <a:lnTo>
                    <a:pt x="969382" y="5504"/>
                  </a:lnTo>
                  <a:lnTo>
                    <a:pt x="919311" y="11204"/>
                  </a:lnTo>
                  <a:lnTo>
                    <a:pt x="869411" y="18713"/>
                  </a:lnTo>
                  <a:lnTo>
                    <a:pt x="819758" y="27915"/>
                  </a:lnTo>
                  <a:lnTo>
                    <a:pt x="770430" y="38693"/>
                  </a:lnTo>
                  <a:lnTo>
                    <a:pt x="721503" y="50930"/>
                  </a:lnTo>
                  <a:lnTo>
                    <a:pt x="673054" y="64508"/>
                  </a:lnTo>
                  <a:lnTo>
                    <a:pt x="625161" y="79312"/>
                  </a:lnTo>
                  <a:lnTo>
                    <a:pt x="577900" y="95225"/>
                  </a:lnTo>
                  <a:lnTo>
                    <a:pt x="508787" y="125946"/>
                  </a:lnTo>
                  <a:lnTo>
                    <a:pt x="441591" y="156668"/>
                  </a:lnTo>
                  <a:lnTo>
                    <a:pt x="400813" y="179036"/>
                  </a:lnTo>
                  <a:lnTo>
                    <a:pt x="360028" y="203129"/>
                  </a:lnTo>
                  <a:lnTo>
                    <a:pt x="319613" y="228966"/>
                  </a:lnTo>
                  <a:lnTo>
                    <a:pt x="279942" y="256569"/>
                  </a:lnTo>
                  <a:lnTo>
                    <a:pt x="241391" y="285958"/>
                  </a:lnTo>
                  <a:lnTo>
                    <a:pt x="204334" y="317155"/>
                  </a:lnTo>
                  <a:lnTo>
                    <a:pt x="169147" y="350181"/>
                  </a:lnTo>
                  <a:lnTo>
                    <a:pt x="136206" y="385056"/>
                  </a:lnTo>
                  <a:lnTo>
                    <a:pt x="105885" y="421801"/>
                  </a:lnTo>
                  <a:lnTo>
                    <a:pt x="78559" y="460438"/>
                  </a:lnTo>
                  <a:lnTo>
                    <a:pt x="54605" y="500988"/>
                  </a:lnTo>
                  <a:lnTo>
                    <a:pt x="34396" y="543470"/>
                  </a:lnTo>
                  <a:lnTo>
                    <a:pt x="18309" y="587907"/>
                  </a:lnTo>
                  <a:lnTo>
                    <a:pt x="6718" y="634319"/>
                  </a:lnTo>
                  <a:lnTo>
                    <a:pt x="0" y="682727"/>
                  </a:lnTo>
                  <a:lnTo>
                    <a:pt x="1917" y="728803"/>
                  </a:lnTo>
                  <a:lnTo>
                    <a:pt x="11518" y="771043"/>
                  </a:lnTo>
                  <a:lnTo>
                    <a:pt x="26873" y="815201"/>
                  </a:lnTo>
                  <a:lnTo>
                    <a:pt x="47993" y="855523"/>
                  </a:lnTo>
                  <a:lnTo>
                    <a:pt x="74879" y="893915"/>
                  </a:lnTo>
                  <a:lnTo>
                    <a:pt x="109192" y="928832"/>
                  </a:lnTo>
                  <a:lnTo>
                    <a:pt x="146918" y="959815"/>
                  </a:lnTo>
                  <a:lnTo>
                    <a:pt x="187552" y="986998"/>
                  </a:lnTo>
                  <a:lnTo>
                    <a:pt x="230587" y="1010512"/>
                  </a:lnTo>
                  <a:lnTo>
                    <a:pt x="275518" y="1030493"/>
                  </a:lnTo>
                  <a:lnTo>
                    <a:pt x="321838" y="1047072"/>
                  </a:lnTo>
                  <a:lnTo>
                    <a:pt x="369042" y="1060383"/>
                  </a:lnTo>
                  <a:lnTo>
                    <a:pt x="416623" y="1070560"/>
                  </a:lnTo>
                  <a:lnTo>
                    <a:pt x="479983" y="1080148"/>
                  </a:lnTo>
                  <a:lnTo>
                    <a:pt x="549097" y="1087832"/>
                  </a:lnTo>
                  <a:lnTo>
                    <a:pt x="601533" y="1089720"/>
                  </a:lnTo>
                  <a:lnTo>
                    <a:pt x="653640" y="1089437"/>
                  </a:lnTo>
                  <a:lnTo>
                    <a:pt x="705445" y="1087081"/>
                  </a:lnTo>
                  <a:lnTo>
                    <a:pt x="756973" y="1082746"/>
                  </a:lnTo>
                  <a:lnTo>
                    <a:pt x="808248" y="1076532"/>
                  </a:lnTo>
                  <a:lnTo>
                    <a:pt x="859297" y="1068533"/>
                  </a:lnTo>
                  <a:lnTo>
                    <a:pt x="910144" y="1058847"/>
                  </a:lnTo>
                  <a:lnTo>
                    <a:pt x="960816" y="1047572"/>
                  </a:lnTo>
                  <a:lnTo>
                    <a:pt x="1011337" y="1034802"/>
                  </a:lnTo>
                  <a:lnTo>
                    <a:pt x="1061732" y="1020636"/>
                  </a:lnTo>
                  <a:lnTo>
                    <a:pt x="1130846" y="993750"/>
                  </a:lnTo>
                  <a:lnTo>
                    <a:pt x="1201877" y="966877"/>
                  </a:lnTo>
                  <a:lnTo>
                    <a:pt x="1269085" y="934238"/>
                  </a:lnTo>
                  <a:lnTo>
                    <a:pt x="1332433" y="899681"/>
                  </a:lnTo>
                  <a:lnTo>
                    <a:pt x="1374398" y="873826"/>
                  </a:lnTo>
                  <a:lnTo>
                    <a:pt x="1415550" y="846262"/>
                  </a:lnTo>
                  <a:lnTo>
                    <a:pt x="1455537" y="816880"/>
                  </a:lnTo>
                  <a:lnTo>
                    <a:pt x="1494004" y="785571"/>
                  </a:lnTo>
                  <a:lnTo>
                    <a:pt x="1530597" y="752227"/>
                  </a:lnTo>
                  <a:lnTo>
                    <a:pt x="1564962" y="716739"/>
                  </a:lnTo>
                  <a:lnTo>
                    <a:pt x="1596746" y="678999"/>
                  </a:lnTo>
                  <a:lnTo>
                    <a:pt x="1625594" y="638899"/>
                  </a:lnTo>
                  <a:lnTo>
                    <a:pt x="1651152" y="596329"/>
                  </a:lnTo>
                  <a:lnTo>
                    <a:pt x="1676107" y="550253"/>
                  </a:lnTo>
                  <a:lnTo>
                    <a:pt x="1693392" y="502247"/>
                  </a:lnTo>
                  <a:lnTo>
                    <a:pt x="1705343" y="456863"/>
                  </a:lnTo>
                  <a:lnTo>
                    <a:pt x="1709999" y="411322"/>
                  </a:lnTo>
                  <a:lnTo>
                    <a:pt x="1707756" y="366128"/>
                  </a:lnTo>
                  <a:lnTo>
                    <a:pt x="1699010" y="321784"/>
                  </a:lnTo>
                  <a:lnTo>
                    <a:pt x="1684155" y="278795"/>
                  </a:lnTo>
                  <a:lnTo>
                    <a:pt x="1663587" y="237664"/>
                  </a:lnTo>
                  <a:lnTo>
                    <a:pt x="1637703" y="198895"/>
                  </a:lnTo>
                  <a:lnTo>
                    <a:pt x="1603146" y="164338"/>
                  </a:lnTo>
                  <a:lnTo>
                    <a:pt x="1562836" y="131699"/>
                  </a:lnTo>
                  <a:lnTo>
                    <a:pt x="1520596" y="100978"/>
                  </a:lnTo>
                  <a:lnTo>
                    <a:pt x="1470672" y="77940"/>
                  </a:lnTo>
                  <a:lnTo>
                    <a:pt x="1414995" y="54902"/>
                  </a:lnTo>
                  <a:lnTo>
                    <a:pt x="1366853" y="39061"/>
                  </a:lnTo>
                  <a:lnTo>
                    <a:pt x="1318188" y="26080"/>
                  </a:lnTo>
                  <a:lnTo>
                    <a:pt x="1269078" y="15843"/>
                  </a:lnTo>
                  <a:lnTo>
                    <a:pt x="1219601" y="8234"/>
                  </a:lnTo>
                  <a:lnTo>
                    <a:pt x="1169831" y="3134"/>
                  </a:lnTo>
                  <a:lnTo>
                    <a:pt x="1119848" y="429"/>
                  </a:lnTo>
                  <a:lnTo>
                    <a:pt x="1069727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06506" y="7171190"/>
              <a:ext cx="1722755" cy="1101725"/>
            </a:xfrm>
            <a:custGeom>
              <a:avLst/>
              <a:gdLst/>
              <a:ahLst/>
              <a:cxnLst/>
              <a:rect l="l" t="t" r="r" b="b"/>
              <a:pathLst>
                <a:path w="1722754" h="1101725">
                  <a:moveTo>
                    <a:pt x="1076102" y="0"/>
                  </a:moveTo>
                  <a:lnTo>
                    <a:pt x="1025602" y="1613"/>
                  </a:lnTo>
                  <a:lnTo>
                    <a:pt x="975168" y="5291"/>
                  </a:lnTo>
                  <a:lnTo>
                    <a:pt x="924905" y="10932"/>
                  </a:lnTo>
                  <a:lnTo>
                    <a:pt x="874918" y="18436"/>
                  </a:lnTo>
                  <a:lnTo>
                    <a:pt x="825312" y="27703"/>
                  </a:lnTo>
                  <a:lnTo>
                    <a:pt x="776190" y="38632"/>
                  </a:lnTo>
                  <a:lnTo>
                    <a:pt x="727659" y="51122"/>
                  </a:lnTo>
                  <a:lnTo>
                    <a:pt x="652779" y="72242"/>
                  </a:lnTo>
                  <a:lnTo>
                    <a:pt x="581736" y="97197"/>
                  </a:lnTo>
                  <a:lnTo>
                    <a:pt x="541461" y="112870"/>
                  </a:lnTo>
                  <a:lnTo>
                    <a:pt x="499780" y="131073"/>
                  </a:lnTo>
                  <a:lnTo>
                    <a:pt x="457160" y="151668"/>
                  </a:lnTo>
                  <a:lnTo>
                    <a:pt x="414065" y="174517"/>
                  </a:lnTo>
                  <a:lnTo>
                    <a:pt x="370963" y="199482"/>
                  </a:lnTo>
                  <a:lnTo>
                    <a:pt x="328318" y="226425"/>
                  </a:lnTo>
                  <a:lnTo>
                    <a:pt x="286596" y="255206"/>
                  </a:lnTo>
                  <a:lnTo>
                    <a:pt x="246263" y="285688"/>
                  </a:lnTo>
                  <a:lnTo>
                    <a:pt x="207784" y="317732"/>
                  </a:lnTo>
                  <a:lnTo>
                    <a:pt x="171626" y="351201"/>
                  </a:lnTo>
                  <a:lnTo>
                    <a:pt x="138254" y="385955"/>
                  </a:lnTo>
                  <a:lnTo>
                    <a:pt x="108134" y="421857"/>
                  </a:lnTo>
                  <a:lnTo>
                    <a:pt x="81731" y="458767"/>
                  </a:lnTo>
                  <a:lnTo>
                    <a:pt x="59512" y="496549"/>
                  </a:lnTo>
                  <a:lnTo>
                    <a:pt x="34556" y="544542"/>
                  </a:lnTo>
                  <a:lnTo>
                    <a:pt x="17284" y="592548"/>
                  </a:lnTo>
                  <a:lnTo>
                    <a:pt x="5765" y="640541"/>
                  </a:lnTo>
                  <a:lnTo>
                    <a:pt x="0" y="686630"/>
                  </a:lnTo>
                  <a:lnTo>
                    <a:pt x="0" y="688547"/>
                  </a:lnTo>
                  <a:lnTo>
                    <a:pt x="1917" y="734623"/>
                  </a:lnTo>
                  <a:lnTo>
                    <a:pt x="11518" y="778781"/>
                  </a:lnTo>
                  <a:lnTo>
                    <a:pt x="28803" y="822939"/>
                  </a:lnTo>
                  <a:lnTo>
                    <a:pt x="47993" y="863261"/>
                  </a:lnTo>
                  <a:lnTo>
                    <a:pt x="47993" y="865179"/>
                  </a:lnTo>
                  <a:lnTo>
                    <a:pt x="76796" y="903571"/>
                  </a:lnTo>
                  <a:lnTo>
                    <a:pt x="109435" y="938141"/>
                  </a:lnTo>
                  <a:lnTo>
                    <a:pt x="149758" y="968849"/>
                  </a:lnTo>
                  <a:lnTo>
                    <a:pt x="193916" y="999570"/>
                  </a:lnTo>
                  <a:lnTo>
                    <a:pt x="245757" y="1026456"/>
                  </a:lnTo>
                  <a:lnTo>
                    <a:pt x="299516" y="1047576"/>
                  </a:lnTo>
                  <a:lnTo>
                    <a:pt x="357111" y="1068697"/>
                  </a:lnTo>
                  <a:lnTo>
                    <a:pt x="420471" y="1082133"/>
                  </a:lnTo>
                  <a:lnTo>
                    <a:pt x="485749" y="1093652"/>
                  </a:lnTo>
                  <a:lnTo>
                    <a:pt x="554862" y="1099405"/>
                  </a:lnTo>
                  <a:lnTo>
                    <a:pt x="623976" y="1101336"/>
                  </a:lnTo>
                  <a:lnTo>
                    <a:pt x="698855" y="1099405"/>
                  </a:lnTo>
                  <a:lnTo>
                    <a:pt x="771817" y="1095570"/>
                  </a:lnTo>
                  <a:lnTo>
                    <a:pt x="810622" y="1089600"/>
                  </a:lnTo>
                  <a:lnTo>
                    <a:pt x="641951" y="1089600"/>
                  </a:lnTo>
                  <a:lnTo>
                    <a:pt x="590748" y="1089254"/>
                  </a:lnTo>
                  <a:lnTo>
                    <a:pt x="539677" y="1086676"/>
                  </a:lnTo>
                  <a:lnTo>
                    <a:pt x="488901" y="1081675"/>
                  </a:lnTo>
                  <a:lnTo>
                    <a:pt x="438585" y="1074057"/>
                  </a:lnTo>
                  <a:lnTo>
                    <a:pt x="388894" y="1063630"/>
                  </a:lnTo>
                  <a:lnTo>
                    <a:pt x="339992" y="1050200"/>
                  </a:lnTo>
                  <a:lnTo>
                    <a:pt x="292044" y="1033575"/>
                  </a:lnTo>
                  <a:lnTo>
                    <a:pt x="245215" y="1013563"/>
                  </a:lnTo>
                  <a:lnTo>
                    <a:pt x="199669" y="989969"/>
                  </a:lnTo>
                  <a:lnTo>
                    <a:pt x="157429" y="959261"/>
                  </a:lnTo>
                  <a:lnTo>
                    <a:pt x="119635" y="930457"/>
                  </a:lnTo>
                  <a:lnTo>
                    <a:pt x="117119" y="930457"/>
                  </a:lnTo>
                  <a:lnTo>
                    <a:pt x="84480" y="893983"/>
                  </a:lnTo>
                  <a:lnTo>
                    <a:pt x="57594" y="857496"/>
                  </a:lnTo>
                  <a:lnTo>
                    <a:pt x="59512" y="857496"/>
                  </a:lnTo>
                  <a:lnTo>
                    <a:pt x="38392" y="817186"/>
                  </a:lnTo>
                  <a:lnTo>
                    <a:pt x="23037" y="774946"/>
                  </a:lnTo>
                  <a:lnTo>
                    <a:pt x="15354" y="732705"/>
                  </a:lnTo>
                  <a:lnTo>
                    <a:pt x="13516" y="688547"/>
                  </a:lnTo>
                  <a:lnTo>
                    <a:pt x="13436" y="686630"/>
                  </a:lnTo>
                  <a:lnTo>
                    <a:pt x="13676" y="686630"/>
                  </a:lnTo>
                  <a:lnTo>
                    <a:pt x="19202" y="642459"/>
                  </a:lnTo>
                  <a:lnTo>
                    <a:pt x="28803" y="594466"/>
                  </a:lnTo>
                  <a:lnTo>
                    <a:pt x="29493" y="594466"/>
                  </a:lnTo>
                  <a:lnTo>
                    <a:pt x="46075" y="548390"/>
                  </a:lnTo>
                  <a:lnTo>
                    <a:pt x="69113" y="502315"/>
                  </a:lnTo>
                  <a:lnTo>
                    <a:pt x="94401" y="461789"/>
                  </a:lnTo>
                  <a:lnTo>
                    <a:pt x="122824" y="423056"/>
                  </a:lnTo>
                  <a:lnTo>
                    <a:pt x="154138" y="386110"/>
                  </a:lnTo>
                  <a:lnTo>
                    <a:pt x="188098" y="350947"/>
                  </a:lnTo>
                  <a:lnTo>
                    <a:pt x="224459" y="317564"/>
                  </a:lnTo>
                  <a:lnTo>
                    <a:pt x="262977" y="285955"/>
                  </a:lnTo>
                  <a:lnTo>
                    <a:pt x="303409" y="256115"/>
                  </a:lnTo>
                  <a:lnTo>
                    <a:pt x="345508" y="228042"/>
                  </a:lnTo>
                  <a:lnTo>
                    <a:pt x="389031" y="201729"/>
                  </a:lnTo>
                  <a:lnTo>
                    <a:pt x="433733" y="177174"/>
                  </a:lnTo>
                  <a:lnTo>
                    <a:pt x="479369" y="154370"/>
                  </a:lnTo>
                  <a:lnTo>
                    <a:pt x="525696" y="133315"/>
                  </a:lnTo>
                  <a:lnTo>
                    <a:pt x="572468" y="114003"/>
                  </a:lnTo>
                  <a:lnTo>
                    <a:pt x="619441" y="96429"/>
                  </a:lnTo>
                  <a:lnTo>
                    <a:pt x="666371" y="80591"/>
                  </a:lnTo>
                  <a:lnTo>
                    <a:pt x="713013" y="66482"/>
                  </a:lnTo>
                  <a:lnTo>
                    <a:pt x="759123" y="54100"/>
                  </a:lnTo>
                  <a:lnTo>
                    <a:pt x="804456" y="43438"/>
                  </a:lnTo>
                  <a:lnTo>
                    <a:pt x="877417" y="30002"/>
                  </a:lnTo>
                  <a:lnTo>
                    <a:pt x="952284" y="20400"/>
                  </a:lnTo>
                  <a:lnTo>
                    <a:pt x="995827" y="16201"/>
                  </a:lnTo>
                  <a:lnTo>
                    <a:pt x="1041846" y="13663"/>
                  </a:lnTo>
                  <a:lnTo>
                    <a:pt x="1090029" y="12944"/>
                  </a:lnTo>
                  <a:lnTo>
                    <a:pt x="1255505" y="12944"/>
                  </a:lnTo>
                  <a:lnTo>
                    <a:pt x="1226956" y="8551"/>
                  </a:lnTo>
                  <a:lnTo>
                    <a:pt x="1176884" y="3368"/>
                  </a:lnTo>
                  <a:lnTo>
                    <a:pt x="1126565" y="551"/>
                  </a:lnTo>
                  <a:lnTo>
                    <a:pt x="1076102" y="0"/>
                  </a:lnTo>
                  <a:close/>
                </a:path>
                <a:path w="1722754" h="1101725">
                  <a:moveTo>
                    <a:pt x="1689702" y="552226"/>
                  </a:moveTo>
                  <a:lnTo>
                    <a:pt x="1678025" y="552226"/>
                  </a:lnTo>
                  <a:lnTo>
                    <a:pt x="1653070" y="600232"/>
                  </a:lnTo>
                  <a:lnTo>
                    <a:pt x="1624266" y="646307"/>
                  </a:lnTo>
                  <a:lnTo>
                    <a:pt x="1587792" y="692383"/>
                  </a:lnTo>
                  <a:lnTo>
                    <a:pt x="1547469" y="738458"/>
                  </a:lnTo>
                  <a:lnTo>
                    <a:pt x="1451470" y="822939"/>
                  </a:lnTo>
                  <a:lnTo>
                    <a:pt x="1395793" y="863261"/>
                  </a:lnTo>
                  <a:lnTo>
                    <a:pt x="1334363" y="901653"/>
                  </a:lnTo>
                  <a:lnTo>
                    <a:pt x="1272920" y="936210"/>
                  </a:lnTo>
                  <a:lnTo>
                    <a:pt x="1205725" y="966931"/>
                  </a:lnTo>
                  <a:lnTo>
                    <a:pt x="1063650" y="1020691"/>
                  </a:lnTo>
                  <a:lnTo>
                    <a:pt x="992606" y="1041811"/>
                  </a:lnTo>
                  <a:lnTo>
                    <a:pt x="844778" y="1072532"/>
                  </a:lnTo>
                  <a:lnTo>
                    <a:pt x="794698" y="1079182"/>
                  </a:lnTo>
                  <a:lnTo>
                    <a:pt x="744090" y="1084371"/>
                  </a:lnTo>
                  <a:lnTo>
                    <a:pt x="693120" y="1087908"/>
                  </a:lnTo>
                  <a:lnTo>
                    <a:pt x="641951" y="1089600"/>
                  </a:lnTo>
                  <a:lnTo>
                    <a:pt x="810622" y="1089600"/>
                  </a:lnTo>
                  <a:lnTo>
                    <a:pt x="994524" y="1053330"/>
                  </a:lnTo>
                  <a:lnTo>
                    <a:pt x="1069403" y="1032209"/>
                  </a:lnTo>
                  <a:lnTo>
                    <a:pt x="1115646" y="1015573"/>
                  </a:lnTo>
                  <a:lnTo>
                    <a:pt x="1161651" y="997641"/>
                  </a:lnTo>
                  <a:lnTo>
                    <a:pt x="1207250" y="978333"/>
                  </a:lnTo>
                  <a:lnTo>
                    <a:pt x="1252276" y="957568"/>
                  </a:lnTo>
                  <a:lnTo>
                    <a:pt x="1296558" y="935265"/>
                  </a:lnTo>
                  <a:lnTo>
                    <a:pt x="1339929" y="911345"/>
                  </a:lnTo>
                  <a:lnTo>
                    <a:pt x="1382220" y="885726"/>
                  </a:lnTo>
                  <a:lnTo>
                    <a:pt x="1423263" y="858328"/>
                  </a:lnTo>
                  <a:lnTo>
                    <a:pt x="1462888" y="829070"/>
                  </a:lnTo>
                  <a:lnTo>
                    <a:pt x="1500929" y="797871"/>
                  </a:lnTo>
                  <a:lnTo>
                    <a:pt x="1537216" y="764652"/>
                  </a:lnTo>
                  <a:lnTo>
                    <a:pt x="1571580" y="729330"/>
                  </a:lnTo>
                  <a:lnTo>
                    <a:pt x="1603853" y="691827"/>
                  </a:lnTo>
                  <a:lnTo>
                    <a:pt x="1633867" y="652060"/>
                  </a:lnTo>
                  <a:lnTo>
                    <a:pt x="1662671" y="605985"/>
                  </a:lnTo>
                  <a:lnTo>
                    <a:pt x="1687626" y="557991"/>
                  </a:lnTo>
                  <a:lnTo>
                    <a:pt x="1689702" y="552226"/>
                  </a:lnTo>
                  <a:close/>
                </a:path>
                <a:path w="1722754" h="1101725">
                  <a:moveTo>
                    <a:pt x="117119" y="928539"/>
                  </a:moveTo>
                  <a:lnTo>
                    <a:pt x="117119" y="930457"/>
                  </a:lnTo>
                  <a:lnTo>
                    <a:pt x="119635" y="930457"/>
                  </a:lnTo>
                  <a:lnTo>
                    <a:pt x="117119" y="928539"/>
                  </a:lnTo>
                  <a:close/>
                </a:path>
                <a:path w="1722754" h="1101725">
                  <a:moveTo>
                    <a:pt x="13496" y="688069"/>
                  </a:moveTo>
                  <a:lnTo>
                    <a:pt x="13436" y="688547"/>
                  </a:lnTo>
                  <a:lnTo>
                    <a:pt x="13496" y="688069"/>
                  </a:lnTo>
                  <a:close/>
                </a:path>
                <a:path w="1722754" h="1101725">
                  <a:moveTo>
                    <a:pt x="13676" y="686630"/>
                  </a:moveTo>
                  <a:lnTo>
                    <a:pt x="13436" y="686630"/>
                  </a:lnTo>
                  <a:lnTo>
                    <a:pt x="13496" y="688069"/>
                  </a:lnTo>
                  <a:lnTo>
                    <a:pt x="13676" y="686630"/>
                  </a:lnTo>
                  <a:close/>
                </a:path>
                <a:path w="1722754" h="1101725">
                  <a:moveTo>
                    <a:pt x="29493" y="594466"/>
                  </a:moveTo>
                  <a:lnTo>
                    <a:pt x="28803" y="594466"/>
                  </a:lnTo>
                  <a:lnTo>
                    <a:pt x="28803" y="596384"/>
                  </a:lnTo>
                  <a:lnTo>
                    <a:pt x="29493" y="594466"/>
                  </a:lnTo>
                  <a:close/>
                </a:path>
                <a:path w="1722754" h="1101725">
                  <a:moveTo>
                    <a:pt x="1722183" y="413986"/>
                  </a:moveTo>
                  <a:lnTo>
                    <a:pt x="1708746" y="413986"/>
                  </a:lnTo>
                  <a:lnTo>
                    <a:pt x="1708746" y="415917"/>
                  </a:lnTo>
                  <a:lnTo>
                    <a:pt x="1708592" y="415917"/>
                  </a:lnTo>
                  <a:lnTo>
                    <a:pt x="1704911" y="461992"/>
                  </a:lnTo>
                  <a:lnTo>
                    <a:pt x="1693392" y="508068"/>
                  </a:lnTo>
                  <a:lnTo>
                    <a:pt x="1676107" y="554143"/>
                  </a:lnTo>
                  <a:lnTo>
                    <a:pt x="1678025" y="552226"/>
                  </a:lnTo>
                  <a:lnTo>
                    <a:pt x="1689702" y="552226"/>
                  </a:lnTo>
                  <a:lnTo>
                    <a:pt x="1704911" y="509985"/>
                  </a:lnTo>
                  <a:lnTo>
                    <a:pt x="1716430" y="461992"/>
                  </a:lnTo>
                  <a:lnTo>
                    <a:pt x="1722183" y="415917"/>
                  </a:lnTo>
                  <a:lnTo>
                    <a:pt x="1708746" y="415917"/>
                  </a:lnTo>
                  <a:lnTo>
                    <a:pt x="1708694" y="414647"/>
                  </a:lnTo>
                  <a:lnTo>
                    <a:pt x="1722183" y="414647"/>
                  </a:lnTo>
                  <a:lnTo>
                    <a:pt x="1722183" y="413986"/>
                  </a:lnTo>
                  <a:close/>
                </a:path>
                <a:path w="1722754" h="1101725">
                  <a:moveTo>
                    <a:pt x="1720265" y="369828"/>
                  </a:moveTo>
                  <a:lnTo>
                    <a:pt x="1706829" y="369828"/>
                  </a:lnTo>
                  <a:lnTo>
                    <a:pt x="1708694" y="414647"/>
                  </a:lnTo>
                  <a:lnTo>
                    <a:pt x="1708746" y="413986"/>
                  </a:lnTo>
                  <a:lnTo>
                    <a:pt x="1722183" y="413986"/>
                  </a:lnTo>
                  <a:lnTo>
                    <a:pt x="1720265" y="369828"/>
                  </a:lnTo>
                  <a:close/>
                </a:path>
                <a:path w="1722754" h="1101725">
                  <a:moveTo>
                    <a:pt x="1711081" y="325670"/>
                  </a:moveTo>
                  <a:lnTo>
                    <a:pt x="1699145" y="325670"/>
                  </a:lnTo>
                  <a:lnTo>
                    <a:pt x="1706829" y="371759"/>
                  </a:lnTo>
                  <a:lnTo>
                    <a:pt x="1706829" y="369828"/>
                  </a:lnTo>
                  <a:lnTo>
                    <a:pt x="1720265" y="369828"/>
                  </a:lnTo>
                  <a:lnTo>
                    <a:pt x="1720265" y="367911"/>
                  </a:lnTo>
                  <a:lnTo>
                    <a:pt x="1711081" y="325670"/>
                  </a:lnTo>
                  <a:close/>
                </a:path>
                <a:path w="1722754" h="1101725">
                  <a:moveTo>
                    <a:pt x="1255505" y="12944"/>
                  </a:moveTo>
                  <a:lnTo>
                    <a:pt x="1090029" y="12944"/>
                  </a:lnTo>
                  <a:lnTo>
                    <a:pt x="1139766" y="14218"/>
                  </a:lnTo>
                  <a:lnTo>
                    <a:pt x="1190521" y="17655"/>
                  </a:lnTo>
                  <a:lnTo>
                    <a:pt x="1241757" y="23427"/>
                  </a:lnTo>
                  <a:lnTo>
                    <a:pt x="1292938" y="31703"/>
                  </a:lnTo>
                  <a:lnTo>
                    <a:pt x="1343529" y="42652"/>
                  </a:lnTo>
                  <a:lnTo>
                    <a:pt x="1392994" y="56447"/>
                  </a:lnTo>
                  <a:lnTo>
                    <a:pt x="1440795" y="73256"/>
                  </a:lnTo>
                  <a:lnTo>
                    <a:pt x="1486398" y="93250"/>
                  </a:lnTo>
                  <a:lnTo>
                    <a:pt x="1529266" y="116600"/>
                  </a:lnTo>
                  <a:lnTo>
                    <a:pt x="1568864" y="143475"/>
                  </a:lnTo>
                  <a:lnTo>
                    <a:pt x="1604654" y="174046"/>
                  </a:lnTo>
                  <a:lnTo>
                    <a:pt x="1636102" y="208483"/>
                  </a:lnTo>
                  <a:lnTo>
                    <a:pt x="1662671" y="246956"/>
                  </a:lnTo>
                  <a:lnTo>
                    <a:pt x="1683791" y="285361"/>
                  </a:lnTo>
                  <a:lnTo>
                    <a:pt x="1699145" y="327601"/>
                  </a:lnTo>
                  <a:lnTo>
                    <a:pt x="1699145" y="325670"/>
                  </a:lnTo>
                  <a:lnTo>
                    <a:pt x="1711081" y="325670"/>
                  </a:lnTo>
                  <a:lnTo>
                    <a:pt x="1710664" y="323753"/>
                  </a:lnTo>
                  <a:lnTo>
                    <a:pt x="1695310" y="279595"/>
                  </a:lnTo>
                  <a:lnTo>
                    <a:pt x="1674190" y="239272"/>
                  </a:lnTo>
                  <a:lnTo>
                    <a:pt x="1647304" y="200880"/>
                  </a:lnTo>
                  <a:lnTo>
                    <a:pt x="1612747" y="164406"/>
                  </a:lnTo>
                  <a:lnTo>
                    <a:pt x="1572425" y="131767"/>
                  </a:lnTo>
                  <a:lnTo>
                    <a:pt x="1528267" y="101045"/>
                  </a:lnTo>
                  <a:lnTo>
                    <a:pt x="1478356" y="78008"/>
                  </a:lnTo>
                  <a:lnTo>
                    <a:pt x="1422679" y="54957"/>
                  </a:lnTo>
                  <a:lnTo>
                    <a:pt x="1374643" y="39303"/>
                  </a:lnTo>
                  <a:lnTo>
                    <a:pt x="1325940" y="26418"/>
                  </a:lnTo>
                  <a:lnTo>
                    <a:pt x="1276677" y="16201"/>
                  </a:lnTo>
                  <a:lnTo>
                    <a:pt x="1255505" y="129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804092" y="7215370"/>
            <a:ext cx="690245" cy="3333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1000" b="1" spc="5" dirty="0">
                <a:solidFill>
                  <a:srgbClr val="33339A"/>
                </a:solidFill>
                <a:latin typeface="Arial"/>
                <a:cs typeface="Arial"/>
              </a:rPr>
              <a:t>In</a:t>
            </a:r>
            <a:r>
              <a:rPr sz="1000" b="1" spc="-5" dirty="0">
                <a:solidFill>
                  <a:srgbClr val="33339A"/>
                </a:solidFill>
                <a:latin typeface="Arial"/>
                <a:cs typeface="Arial"/>
              </a:rPr>
              <a:t>t</a:t>
            </a:r>
            <a:r>
              <a:rPr sz="1000" b="1" dirty="0">
                <a:solidFill>
                  <a:srgbClr val="33339A"/>
                </a:solidFill>
                <a:latin typeface="Arial"/>
                <a:cs typeface="Arial"/>
              </a:rPr>
              <a:t>e</a:t>
            </a:r>
            <a:r>
              <a:rPr sz="1000" b="1" spc="5" dirty="0">
                <a:solidFill>
                  <a:srgbClr val="33339A"/>
                </a:solidFill>
                <a:latin typeface="Arial"/>
                <a:cs typeface="Arial"/>
              </a:rPr>
              <a:t>g</a:t>
            </a:r>
            <a:r>
              <a:rPr sz="1000" b="1" dirty="0">
                <a:solidFill>
                  <a:srgbClr val="33339A"/>
                </a:solidFill>
                <a:latin typeface="Arial"/>
                <a:cs typeface="Arial"/>
              </a:rPr>
              <a:t>ra</a:t>
            </a:r>
            <a:r>
              <a:rPr sz="1000" b="1" spc="-5" dirty="0">
                <a:solidFill>
                  <a:srgbClr val="33339A"/>
                </a:solidFill>
                <a:latin typeface="Arial"/>
                <a:cs typeface="Arial"/>
              </a:rPr>
              <a:t>t</a:t>
            </a:r>
            <a:r>
              <a:rPr sz="1000" b="1" spc="5" dirty="0">
                <a:solidFill>
                  <a:srgbClr val="33339A"/>
                </a:solidFill>
                <a:latin typeface="Arial"/>
                <a:cs typeface="Arial"/>
              </a:rPr>
              <a:t>ion  </a:t>
            </a:r>
            <a:r>
              <a:rPr sz="1000" b="1" dirty="0">
                <a:solidFill>
                  <a:srgbClr val="33339A"/>
                </a:solidFill>
                <a:latin typeface="Arial"/>
                <a:cs typeface="Arial"/>
              </a:rPr>
              <a:t>Begins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486848" y="7412380"/>
            <a:ext cx="927735" cy="130810"/>
            <a:chOff x="3486848" y="7412380"/>
            <a:chExt cx="927735" cy="130810"/>
          </a:xfrm>
        </p:grpSpPr>
        <p:sp>
          <p:nvSpPr>
            <p:cNvPr id="41" name="object 41"/>
            <p:cNvSpPr/>
            <p:nvPr/>
          </p:nvSpPr>
          <p:spPr>
            <a:xfrm>
              <a:off x="3486848" y="7412380"/>
              <a:ext cx="841375" cy="86995"/>
            </a:xfrm>
            <a:custGeom>
              <a:avLst/>
              <a:gdLst/>
              <a:ahLst/>
              <a:cxnLst/>
              <a:rect l="l" t="t" r="r" b="b"/>
              <a:pathLst>
                <a:path w="841375" h="86995">
                  <a:moveTo>
                    <a:pt x="1917" y="0"/>
                  </a:moveTo>
                  <a:lnTo>
                    <a:pt x="0" y="13436"/>
                  </a:lnTo>
                  <a:lnTo>
                    <a:pt x="840930" y="86398"/>
                  </a:lnTo>
                  <a:lnTo>
                    <a:pt x="840930" y="72961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8589" y="7441183"/>
              <a:ext cx="105600" cy="101752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5175220" y="7770233"/>
            <a:ext cx="7054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50" b="1" spc="-10" dirty="0">
                <a:solidFill>
                  <a:srgbClr val="800000"/>
                </a:solidFill>
                <a:latin typeface="Arial"/>
                <a:cs typeface="Arial"/>
              </a:rPr>
              <a:t>L</a:t>
            </a:r>
            <a:r>
              <a:rPr sz="950" b="1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950" b="1" dirty="0">
                <a:solidFill>
                  <a:srgbClr val="800000"/>
                </a:solidFill>
                <a:latin typeface="Arial"/>
                <a:cs typeface="Arial"/>
              </a:rPr>
              <a:t>te</a:t>
            </a:r>
            <a:r>
              <a:rPr sz="95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950" b="1" spc="-10" dirty="0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sz="950" b="1" spc="-5" dirty="0">
                <a:solidFill>
                  <a:srgbClr val="800000"/>
                </a:solidFill>
                <a:latin typeface="Arial"/>
                <a:cs typeface="Arial"/>
              </a:rPr>
              <a:t>es</a:t>
            </a:r>
            <a:r>
              <a:rPr sz="950" b="1" spc="5" dirty="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sz="950" b="1" spc="-10" dirty="0">
                <a:solidFill>
                  <a:srgbClr val="800000"/>
                </a:solidFill>
                <a:latin typeface="Arial"/>
                <a:cs typeface="Arial"/>
              </a:rPr>
              <a:t>gn  </a:t>
            </a:r>
            <a:r>
              <a:rPr sz="950" b="1" spc="-5" dirty="0">
                <a:solidFill>
                  <a:srgbClr val="800000"/>
                </a:solidFill>
                <a:latin typeface="Arial"/>
                <a:cs typeface="Arial"/>
              </a:rPr>
              <a:t>Breakage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643987" y="8915692"/>
            <a:ext cx="3702050" cy="177165"/>
            <a:chOff x="2643987" y="8915692"/>
            <a:chExt cx="3702050" cy="177165"/>
          </a:xfrm>
        </p:grpSpPr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43987" y="8915692"/>
              <a:ext cx="172796" cy="17664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81716" y="8915692"/>
              <a:ext cx="170865" cy="17664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74778" y="8915692"/>
              <a:ext cx="170865" cy="176644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1289258" y="7198090"/>
            <a:ext cx="33464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-5" dirty="0">
                <a:solidFill>
                  <a:srgbClr val="33339A"/>
                </a:solidFill>
                <a:latin typeface="Arial"/>
                <a:cs typeface="Arial"/>
              </a:rPr>
              <a:t>100%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632178" y="7158951"/>
            <a:ext cx="4750435" cy="2023745"/>
            <a:chOff x="1632178" y="7158951"/>
            <a:chExt cx="4750435" cy="2023745"/>
          </a:xfrm>
        </p:grpSpPr>
        <p:sp>
          <p:nvSpPr>
            <p:cNvPr id="50" name="object 50"/>
            <p:cNvSpPr/>
            <p:nvPr/>
          </p:nvSpPr>
          <p:spPr>
            <a:xfrm>
              <a:off x="2703512" y="7287590"/>
              <a:ext cx="3659504" cy="1851025"/>
            </a:xfrm>
            <a:custGeom>
              <a:avLst/>
              <a:gdLst/>
              <a:ahLst/>
              <a:cxnLst/>
              <a:rect l="l" t="t" r="r" b="b"/>
              <a:pathLst>
                <a:path w="3659504" h="1851025">
                  <a:moveTo>
                    <a:pt x="590497" y="1541716"/>
                  </a:moveTo>
                  <a:lnTo>
                    <a:pt x="560628" y="1541716"/>
                  </a:lnTo>
                  <a:lnTo>
                    <a:pt x="291833" y="1676107"/>
                  </a:lnTo>
                  <a:lnTo>
                    <a:pt x="0" y="1829701"/>
                  </a:lnTo>
                  <a:lnTo>
                    <a:pt x="9601" y="1850821"/>
                  </a:lnTo>
                  <a:lnTo>
                    <a:pt x="303352" y="1697227"/>
                  </a:lnTo>
                  <a:lnTo>
                    <a:pt x="570217" y="1562823"/>
                  </a:lnTo>
                  <a:lnTo>
                    <a:pt x="572147" y="1562823"/>
                  </a:lnTo>
                  <a:lnTo>
                    <a:pt x="574065" y="1560906"/>
                  </a:lnTo>
                  <a:lnTo>
                    <a:pt x="590497" y="1541716"/>
                  </a:lnTo>
                  <a:close/>
                </a:path>
                <a:path w="3659504" h="1851025">
                  <a:moveTo>
                    <a:pt x="1714512" y="205435"/>
                  </a:moveTo>
                  <a:lnTo>
                    <a:pt x="1706829" y="205435"/>
                  </a:lnTo>
                  <a:lnTo>
                    <a:pt x="1702993" y="207352"/>
                  </a:lnTo>
                  <a:lnTo>
                    <a:pt x="1701063" y="209270"/>
                  </a:lnTo>
                  <a:lnTo>
                    <a:pt x="556780" y="1543634"/>
                  </a:lnTo>
                  <a:lnTo>
                    <a:pt x="560628" y="1541716"/>
                  </a:lnTo>
                  <a:lnTo>
                    <a:pt x="590497" y="1541716"/>
                  </a:lnTo>
                  <a:lnTo>
                    <a:pt x="1706254" y="238747"/>
                  </a:lnTo>
                  <a:lnTo>
                    <a:pt x="1699145" y="222707"/>
                  </a:lnTo>
                  <a:lnTo>
                    <a:pt x="1724520" y="222707"/>
                  </a:lnTo>
                  <a:lnTo>
                    <a:pt x="1720265" y="213105"/>
                  </a:lnTo>
                  <a:lnTo>
                    <a:pt x="1718348" y="209270"/>
                  </a:lnTo>
                  <a:lnTo>
                    <a:pt x="1714512" y="205435"/>
                  </a:lnTo>
                  <a:close/>
                </a:path>
                <a:path w="3659504" h="1851025">
                  <a:moveTo>
                    <a:pt x="2022218" y="556780"/>
                  </a:moveTo>
                  <a:lnTo>
                    <a:pt x="1996744" y="556780"/>
                  </a:lnTo>
                  <a:lnTo>
                    <a:pt x="2017852" y="558698"/>
                  </a:lnTo>
                  <a:lnTo>
                    <a:pt x="2006089" y="586252"/>
                  </a:lnTo>
                  <a:lnTo>
                    <a:pt x="2096579" y="871651"/>
                  </a:lnTo>
                  <a:lnTo>
                    <a:pt x="2098497" y="877404"/>
                  </a:lnTo>
                  <a:lnTo>
                    <a:pt x="2104250" y="881252"/>
                  </a:lnTo>
                  <a:lnTo>
                    <a:pt x="2108098" y="881252"/>
                  </a:lnTo>
                  <a:lnTo>
                    <a:pt x="2113851" y="879335"/>
                  </a:lnTo>
                  <a:lnTo>
                    <a:pt x="2119617" y="875487"/>
                  </a:lnTo>
                  <a:lnTo>
                    <a:pt x="2119617" y="871651"/>
                  </a:lnTo>
                  <a:lnTo>
                    <a:pt x="2121024" y="865885"/>
                  </a:lnTo>
                  <a:lnTo>
                    <a:pt x="2096579" y="865885"/>
                  </a:lnTo>
                  <a:lnTo>
                    <a:pt x="2106863" y="823743"/>
                  </a:lnTo>
                  <a:lnTo>
                    <a:pt x="2022218" y="556780"/>
                  </a:lnTo>
                  <a:close/>
                </a:path>
                <a:path w="3659504" h="1851025">
                  <a:moveTo>
                    <a:pt x="2106863" y="823743"/>
                  </a:moveTo>
                  <a:lnTo>
                    <a:pt x="2096579" y="865885"/>
                  </a:lnTo>
                  <a:lnTo>
                    <a:pt x="2119617" y="863968"/>
                  </a:lnTo>
                  <a:lnTo>
                    <a:pt x="2106863" y="823743"/>
                  </a:lnTo>
                  <a:close/>
                </a:path>
                <a:path w="3659504" h="1851025">
                  <a:moveTo>
                    <a:pt x="2207933" y="455028"/>
                  </a:moveTo>
                  <a:lnTo>
                    <a:pt x="2204097" y="455028"/>
                  </a:lnTo>
                  <a:lnTo>
                    <a:pt x="2198331" y="456945"/>
                  </a:lnTo>
                  <a:lnTo>
                    <a:pt x="2194496" y="458863"/>
                  </a:lnTo>
                  <a:lnTo>
                    <a:pt x="2194496" y="464629"/>
                  </a:lnTo>
                  <a:lnTo>
                    <a:pt x="2106863" y="823743"/>
                  </a:lnTo>
                  <a:lnTo>
                    <a:pt x="2119617" y="863968"/>
                  </a:lnTo>
                  <a:lnTo>
                    <a:pt x="2096579" y="865885"/>
                  </a:lnTo>
                  <a:lnTo>
                    <a:pt x="2121024" y="865885"/>
                  </a:lnTo>
                  <a:lnTo>
                    <a:pt x="2210134" y="500709"/>
                  </a:lnTo>
                  <a:lnTo>
                    <a:pt x="2194496" y="474217"/>
                  </a:lnTo>
                  <a:lnTo>
                    <a:pt x="2217534" y="470382"/>
                  </a:lnTo>
                  <a:lnTo>
                    <a:pt x="2221216" y="470382"/>
                  </a:lnTo>
                  <a:lnTo>
                    <a:pt x="2215616" y="460781"/>
                  </a:lnTo>
                  <a:lnTo>
                    <a:pt x="2213686" y="456945"/>
                  </a:lnTo>
                  <a:lnTo>
                    <a:pt x="2207933" y="455028"/>
                  </a:lnTo>
                  <a:close/>
                </a:path>
                <a:path w="3659504" h="1851025">
                  <a:moveTo>
                    <a:pt x="1724520" y="222707"/>
                  </a:moveTo>
                  <a:lnTo>
                    <a:pt x="1699145" y="222707"/>
                  </a:lnTo>
                  <a:lnTo>
                    <a:pt x="1718348" y="224624"/>
                  </a:lnTo>
                  <a:lnTo>
                    <a:pt x="1706254" y="238747"/>
                  </a:lnTo>
                  <a:lnTo>
                    <a:pt x="1923783" y="729576"/>
                  </a:lnTo>
                  <a:lnTo>
                    <a:pt x="1925701" y="735329"/>
                  </a:lnTo>
                  <a:lnTo>
                    <a:pt x="1929536" y="737260"/>
                  </a:lnTo>
                  <a:lnTo>
                    <a:pt x="1939137" y="737260"/>
                  </a:lnTo>
                  <a:lnTo>
                    <a:pt x="1942985" y="735329"/>
                  </a:lnTo>
                  <a:lnTo>
                    <a:pt x="1944903" y="729576"/>
                  </a:lnTo>
                  <a:lnTo>
                    <a:pt x="1949002" y="719975"/>
                  </a:lnTo>
                  <a:lnTo>
                    <a:pt x="1923783" y="719975"/>
                  </a:lnTo>
                  <a:lnTo>
                    <a:pt x="1934146" y="695704"/>
                  </a:lnTo>
                  <a:lnTo>
                    <a:pt x="1724520" y="222707"/>
                  </a:lnTo>
                  <a:close/>
                </a:path>
                <a:path w="3659504" h="1851025">
                  <a:moveTo>
                    <a:pt x="1934146" y="695704"/>
                  </a:moveTo>
                  <a:lnTo>
                    <a:pt x="1923783" y="719975"/>
                  </a:lnTo>
                  <a:lnTo>
                    <a:pt x="1944903" y="719975"/>
                  </a:lnTo>
                  <a:lnTo>
                    <a:pt x="1934146" y="695704"/>
                  </a:lnTo>
                  <a:close/>
                </a:path>
                <a:path w="3659504" h="1851025">
                  <a:moveTo>
                    <a:pt x="2014016" y="541426"/>
                  </a:moveTo>
                  <a:lnTo>
                    <a:pt x="2002497" y="541426"/>
                  </a:lnTo>
                  <a:lnTo>
                    <a:pt x="1998662" y="543344"/>
                  </a:lnTo>
                  <a:lnTo>
                    <a:pt x="1996744" y="549097"/>
                  </a:lnTo>
                  <a:lnTo>
                    <a:pt x="1934146" y="695704"/>
                  </a:lnTo>
                  <a:lnTo>
                    <a:pt x="1944903" y="719975"/>
                  </a:lnTo>
                  <a:lnTo>
                    <a:pt x="1949002" y="719975"/>
                  </a:lnTo>
                  <a:lnTo>
                    <a:pt x="2006089" y="586252"/>
                  </a:lnTo>
                  <a:lnTo>
                    <a:pt x="1996744" y="556780"/>
                  </a:lnTo>
                  <a:lnTo>
                    <a:pt x="2022218" y="556780"/>
                  </a:lnTo>
                  <a:lnTo>
                    <a:pt x="2019782" y="549097"/>
                  </a:lnTo>
                  <a:lnTo>
                    <a:pt x="2017852" y="545261"/>
                  </a:lnTo>
                  <a:lnTo>
                    <a:pt x="2014016" y="541426"/>
                  </a:lnTo>
                  <a:close/>
                </a:path>
                <a:path w="3659504" h="1851025">
                  <a:moveTo>
                    <a:pt x="2221216" y="470382"/>
                  </a:moveTo>
                  <a:lnTo>
                    <a:pt x="2217534" y="470382"/>
                  </a:lnTo>
                  <a:lnTo>
                    <a:pt x="2210134" y="500709"/>
                  </a:lnTo>
                  <a:lnTo>
                    <a:pt x="2288565" y="633577"/>
                  </a:lnTo>
                  <a:lnTo>
                    <a:pt x="2292413" y="639343"/>
                  </a:lnTo>
                  <a:lnTo>
                    <a:pt x="2298166" y="641261"/>
                  </a:lnTo>
                  <a:lnTo>
                    <a:pt x="2302014" y="639343"/>
                  </a:lnTo>
                  <a:lnTo>
                    <a:pt x="2307767" y="639343"/>
                  </a:lnTo>
                  <a:lnTo>
                    <a:pt x="2311603" y="633577"/>
                  </a:lnTo>
                  <a:lnTo>
                    <a:pt x="2311603" y="627824"/>
                  </a:lnTo>
                  <a:lnTo>
                    <a:pt x="2286647" y="627824"/>
                  </a:lnTo>
                  <a:lnTo>
                    <a:pt x="2286647" y="582561"/>
                  </a:lnTo>
                  <a:lnTo>
                    <a:pt x="2221216" y="470382"/>
                  </a:lnTo>
                  <a:close/>
                </a:path>
                <a:path w="3659504" h="1851025">
                  <a:moveTo>
                    <a:pt x="2313020" y="458863"/>
                  </a:moveTo>
                  <a:lnTo>
                    <a:pt x="2311603" y="458863"/>
                  </a:lnTo>
                  <a:lnTo>
                    <a:pt x="2311603" y="504940"/>
                  </a:lnTo>
                  <a:lnTo>
                    <a:pt x="2380729" y="625894"/>
                  </a:lnTo>
                  <a:lnTo>
                    <a:pt x="2384564" y="629742"/>
                  </a:lnTo>
                  <a:lnTo>
                    <a:pt x="2390330" y="631659"/>
                  </a:lnTo>
                  <a:lnTo>
                    <a:pt x="2394165" y="631659"/>
                  </a:lnTo>
                  <a:lnTo>
                    <a:pt x="2399931" y="629742"/>
                  </a:lnTo>
                  <a:lnTo>
                    <a:pt x="2403767" y="623976"/>
                  </a:lnTo>
                  <a:lnTo>
                    <a:pt x="2403767" y="620140"/>
                  </a:lnTo>
                  <a:lnTo>
                    <a:pt x="2378811" y="620140"/>
                  </a:lnTo>
                  <a:lnTo>
                    <a:pt x="2378811" y="572623"/>
                  </a:lnTo>
                  <a:lnTo>
                    <a:pt x="2313020" y="458863"/>
                  </a:lnTo>
                  <a:close/>
                </a:path>
                <a:path w="3659504" h="1851025">
                  <a:moveTo>
                    <a:pt x="2286647" y="582561"/>
                  </a:moveTo>
                  <a:lnTo>
                    <a:pt x="2286647" y="627824"/>
                  </a:lnTo>
                  <a:lnTo>
                    <a:pt x="2309685" y="622058"/>
                  </a:lnTo>
                  <a:lnTo>
                    <a:pt x="2286647" y="582561"/>
                  </a:lnTo>
                  <a:close/>
                </a:path>
                <a:path w="3659504" h="1851025">
                  <a:moveTo>
                    <a:pt x="2302014" y="447344"/>
                  </a:moveTo>
                  <a:lnTo>
                    <a:pt x="2296248" y="447344"/>
                  </a:lnTo>
                  <a:lnTo>
                    <a:pt x="2290495" y="449262"/>
                  </a:lnTo>
                  <a:lnTo>
                    <a:pt x="2286647" y="453097"/>
                  </a:lnTo>
                  <a:lnTo>
                    <a:pt x="2286647" y="582561"/>
                  </a:lnTo>
                  <a:lnTo>
                    <a:pt x="2309685" y="622058"/>
                  </a:lnTo>
                  <a:lnTo>
                    <a:pt x="2286647" y="627824"/>
                  </a:lnTo>
                  <a:lnTo>
                    <a:pt x="2311603" y="627824"/>
                  </a:lnTo>
                  <a:lnTo>
                    <a:pt x="2311603" y="504940"/>
                  </a:lnTo>
                  <a:lnTo>
                    <a:pt x="2288565" y="464629"/>
                  </a:lnTo>
                  <a:lnTo>
                    <a:pt x="2311603" y="458863"/>
                  </a:lnTo>
                  <a:lnTo>
                    <a:pt x="2313020" y="458863"/>
                  </a:lnTo>
                  <a:lnTo>
                    <a:pt x="2309685" y="453097"/>
                  </a:lnTo>
                  <a:lnTo>
                    <a:pt x="2307767" y="449262"/>
                  </a:lnTo>
                  <a:lnTo>
                    <a:pt x="2302014" y="447344"/>
                  </a:lnTo>
                  <a:close/>
                </a:path>
                <a:path w="3659504" h="1851025">
                  <a:moveTo>
                    <a:pt x="2378811" y="572623"/>
                  </a:moveTo>
                  <a:lnTo>
                    <a:pt x="2378811" y="620140"/>
                  </a:lnTo>
                  <a:lnTo>
                    <a:pt x="2401849" y="612457"/>
                  </a:lnTo>
                  <a:lnTo>
                    <a:pt x="2378811" y="572623"/>
                  </a:lnTo>
                  <a:close/>
                </a:path>
                <a:path w="3659504" h="1851025">
                  <a:moveTo>
                    <a:pt x="2394165" y="374383"/>
                  </a:moveTo>
                  <a:lnTo>
                    <a:pt x="2390330" y="374383"/>
                  </a:lnTo>
                  <a:lnTo>
                    <a:pt x="2382647" y="378231"/>
                  </a:lnTo>
                  <a:lnTo>
                    <a:pt x="2378811" y="382066"/>
                  </a:lnTo>
                  <a:lnTo>
                    <a:pt x="2378811" y="572623"/>
                  </a:lnTo>
                  <a:lnTo>
                    <a:pt x="2401849" y="612457"/>
                  </a:lnTo>
                  <a:lnTo>
                    <a:pt x="2378811" y="620140"/>
                  </a:lnTo>
                  <a:lnTo>
                    <a:pt x="2403767" y="620140"/>
                  </a:lnTo>
                  <a:lnTo>
                    <a:pt x="2403767" y="410222"/>
                  </a:lnTo>
                  <a:lnTo>
                    <a:pt x="2384564" y="397421"/>
                  </a:lnTo>
                  <a:lnTo>
                    <a:pt x="2403767" y="387819"/>
                  </a:lnTo>
                  <a:lnTo>
                    <a:pt x="2412385" y="387819"/>
                  </a:lnTo>
                  <a:lnTo>
                    <a:pt x="2398001" y="378231"/>
                  </a:lnTo>
                  <a:lnTo>
                    <a:pt x="2394165" y="374383"/>
                  </a:lnTo>
                  <a:close/>
                </a:path>
                <a:path w="3659504" h="1851025">
                  <a:moveTo>
                    <a:pt x="1996744" y="556780"/>
                  </a:moveTo>
                  <a:lnTo>
                    <a:pt x="2006089" y="586252"/>
                  </a:lnTo>
                  <a:lnTo>
                    <a:pt x="2017852" y="558698"/>
                  </a:lnTo>
                  <a:lnTo>
                    <a:pt x="1996744" y="556780"/>
                  </a:lnTo>
                  <a:close/>
                </a:path>
                <a:path w="3659504" h="1851025">
                  <a:moveTo>
                    <a:pt x="2311603" y="458863"/>
                  </a:moveTo>
                  <a:lnTo>
                    <a:pt x="2288565" y="464629"/>
                  </a:lnTo>
                  <a:lnTo>
                    <a:pt x="2311603" y="504940"/>
                  </a:lnTo>
                  <a:lnTo>
                    <a:pt x="2311603" y="458863"/>
                  </a:lnTo>
                  <a:close/>
                </a:path>
                <a:path w="3659504" h="1851025">
                  <a:moveTo>
                    <a:pt x="2217534" y="470382"/>
                  </a:moveTo>
                  <a:lnTo>
                    <a:pt x="2194496" y="474217"/>
                  </a:lnTo>
                  <a:lnTo>
                    <a:pt x="2210134" y="500709"/>
                  </a:lnTo>
                  <a:lnTo>
                    <a:pt x="2217534" y="470382"/>
                  </a:lnTo>
                  <a:close/>
                </a:path>
                <a:path w="3659504" h="1851025">
                  <a:moveTo>
                    <a:pt x="2412385" y="387819"/>
                  </a:moveTo>
                  <a:lnTo>
                    <a:pt x="2403767" y="387819"/>
                  </a:lnTo>
                  <a:lnTo>
                    <a:pt x="2403767" y="410222"/>
                  </a:lnTo>
                  <a:lnTo>
                    <a:pt x="2476728" y="458863"/>
                  </a:lnTo>
                  <a:lnTo>
                    <a:pt x="2484399" y="456945"/>
                  </a:lnTo>
                  <a:lnTo>
                    <a:pt x="2488247" y="453097"/>
                  </a:lnTo>
                  <a:lnTo>
                    <a:pt x="2500872" y="437743"/>
                  </a:lnTo>
                  <a:lnTo>
                    <a:pt x="2469045" y="437743"/>
                  </a:lnTo>
                  <a:lnTo>
                    <a:pt x="2475499" y="429893"/>
                  </a:lnTo>
                  <a:lnTo>
                    <a:pt x="2412385" y="387819"/>
                  </a:lnTo>
                  <a:close/>
                </a:path>
                <a:path w="3659504" h="1851025">
                  <a:moveTo>
                    <a:pt x="2475499" y="429893"/>
                  </a:moveTo>
                  <a:lnTo>
                    <a:pt x="2469045" y="437743"/>
                  </a:lnTo>
                  <a:lnTo>
                    <a:pt x="2484399" y="435825"/>
                  </a:lnTo>
                  <a:lnTo>
                    <a:pt x="2475499" y="429893"/>
                  </a:lnTo>
                  <a:close/>
                </a:path>
                <a:path w="3659504" h="1851025">
                  <a:moveTo>
                    <a:pt x="2835757" y="0"/>
                  </a:moveTo>
                  <a:lnTo>
                    <a:pt x="2828074" y="0"/>
                  </a:lnTo>
                  <a:lnTo>
                    <a:pt x="2824238" y="5753"/>
                  </a:lnTo>
                  <a:lnTo>
                    <a:pt x="2475499" y="429893"/>
                  </a:lnTo>
                  <a:lnTo>
                    <a:pt x="2484399" y="435825"/>
                  </a:lnTo>
                  <a:lnTo>
                    <a:pt x="2469045" y="437743"/>
                  </a:lnTo>
                  <a:lnTo>
                    <a:pt x="2500872" y="437743"/>
                  </a:lnTo>
                  <a:lnTo>
                    <a:pt x="2835667" y="30558"/>
                  </a:lnTo>
                  <a:lnTo>
                    <a:pt x="2826156" y="23037"/>
                  </a:lnTo>
                  <a:lnTo>
                    <a:pt x="2843428" y="21120"/>
                  </a:lnTo>
                  <a:lnTo>
                    <a:pt x="2863370" y="21120"/>
                  </a:lnTo>
                  <a:lnTo>
                    <a:pt x="2841510" y="3835"/>
                  </a:lnTo>
                  <a:lnTo>
                    <a:pt x="2835757" y="0"/>
                  </a:lnTo>
                  <a:close/>
                </a:path>
                <a:path w="3659504" h="1851025">
                  <a:moveTo>
                    <a:pt x="2403767" y="387819"/>
                  </a:moveTo>
                  <a:lnTo>
                    <a:pt x="2384564" y="397421"/>
                  </a:lnTo>
                  <a:lnTo>
                    <a:pt x="2403767" y="410222"/>
                  </a:lnTo>
                  <a:lnTo>
                    <a:pt x="2403767" y="387819"/>
                  </a:lnTo>
                  <a:close/>
                </a:path>
                <a:path w="3659504" h="1851025">
                  <a:moveTo>
                    <a:pt x="1699145" y="222707"/>
                  </a:moveTo>
                  <a:lnTo>
                    <a:pt x="1706254" y="238747"/>
                  </a:lnTo>
                  <a:lnTo>
                    <a:pt x="1718348" y="224624"/>
                  </a:lnTo>
                  <a:lnTo>
                    <a:pt x="1699145" y="222707"/>
                  </a:lnTo>
                  <a:close/>
                </a:path>
                <a:path w="3659504" h="1851025">
                  <a:moveTo>
                    <a:pt x="2863370" y="21120"/>
                  </a:moveTo>
                  <a:lnTo>
                    <a:pt x="2843428" y="21120"/>
                  </a:lnTo>
                  <a:lnTo>
                    <a:pt x="2835667" y="30558"/>
                  </a:lnTo>
                  <a:lnTo>
                    <a:pt x="2991269" y="153593"/>
                  </a:lnTo>
                  <a:lnTo>
                    <a:pt x="2993186" y="155511"/>
                  </a:lnTo>
                  <a:lnTo>
                    <a:pt x="2997022" y="157429"/>
                  </a:lnTo>
                  <a:lnTo>
                    <a:pt x="3000870" y="155511"/>
                  </a:lnTo>
                  <a:lnTo>
                    <a:pt x="3004705" y="155511"/>
                  </a:lnTo>
                  <a:lnTo>
                    <a:pt x="3010471" y="149758"/>
                  </a:lnTo>
                  <a:lnTo>
                    <a:pt x="3014367" y="140157"/>
                  </a:lnTo>
                  <a:lnTo>
                    <a:pt x="2987433" y="140157"/>
                  </a:lnTo>
                  <a:lnTo>
                    <a:pt x="2993938" y="124361"/>
                  </a:lnTo>
                  <a:lnTo>
                    <a:pt x="2863370" y="21120"/>
                  </a:lnTo>
                  <a:close/>
                </a:path>
                <a:path w="3659504" h="1851025">
                  <a:moveTo>
                    <a:pt x="2993938" y="124361"/>
                  </a:moveTo>
                  <a:lnTo>
                    <a:pt x="2987433" y="140157"/>
                  </a:lnTo>
                  <a:lnTo>
                    <a:pt x="3006623" y="134391"/>
                  </a:lnTo>
                  <a:lnTo>
                    <a:pt x="2993938" y="124361"/>
                  </a:lnTo>
                  <a:close/>
                </a:path>
                <a:path w="3659504" h="1851025">
                  <a:moveTo>
                    <a:pt x="3054629" y="0"/>
                  </a:moveTo>
                  <a:lnTo>
                    <a:pt x="3050781" y="1917"/>
                  </a:lnTo>
                  <a:lnTo>
                    <a:pt x="3046945" y="1917"/>
                  </a:lnTo>
                  <a:lnTo>
                    <a:pt x="3043110" y="5753"/>
                  </a:lnTo>
                  <a:lnTo>
                    <a:pt x="3041192" y="9601"/>
                  </a:lnTo>
                  <a:lnTo>
                    <a:pt x="2993938" y="124361"/>
                  </a:lnTo>
                  <a:lnTo>
                    <a:pt x="3006623" y="134391"/>
                  </a:lnTo>
                  <a:lnTo>
                    <a:pt x="2987433" y="140157"/>
                  </a:lnTo>
                  <a:lnTo>
                    <a:pt x="3014367" y="140157"/>
                  </a:lnTo>
                  <a:lnTo>
                    <a:pt x="3057577" y="33667"/>
                  </a:lnTo>
                  <a:lnTo>
                    <a:pt x="3045028" y="21120"/>
                  </a:lnTo>
                  <a:lnTo>
                    <a:pt x="3064230" y="17271"/>
                  </a:lnTo>
                  <a:lnTo>
                    <a:pt x="3072540" y="17271"/>
                  </a:lnTo>
                  <a:lnTo>
                    <a:pt x="3060382" y="5753"/>
                  </a:lnTo>
                  <a:lnTo>
                    <a:pt x="3058464" y="1917"/>
                  </a:lnTo>
                  <a:lnTo>
                    <a:pt x="3054629" y="0"/>
                  </a:lnTo>
                  <a:close/>
                </a:path>
                <a:path w="3659504" h="1851025">
                  <a:moveTo>
                    <a:pt x="3182975" y="19202"/>
                  </a:moveTo>
                  <a:lnTo>
                    <a:pt x="3175584" y="19202"/>
                  </a:lnTo>
                  <a:lnTo>
                    <a:pt x="3165566" y="36849"/>
                  </a:lnTo>
                  <a:lnTo>
                    <a:pt x="3223577" y="119037"/>
                  </a:lnTo>
                  <a:lnTo>
                    <a:pt x="3225495" y="122872"/>
                  </a:lnTo>
                  <a:lnTo>
                    <a:pt x="3231261" y="124790"/>
                  </a:lnTo>
                  <a:lnTo>
                    <a:pt x="3238944" y="124790"/>
                  </a:lnTo>
                  <a:lnTo>
                    <a:pt x="3242779" y="120954"/>
                  </a:lnTo>
                  <a:lnTo>
                    <a:pt x="3244697" y="117119"/>
                  </a:lnTo>
                  <a:lnTo>
                    <a:pt x="3248574" y="107518"/>
                  </a:lnTo>
                  <a:lnTo>
                    <a:pt x="3221659" y="107518"/>
                  </a:lnTo>
                  <a:lnTo>
                    <a:pt x="3230032" y="87185"/>
                  </a:lnTo>
                  <a:lnTo>
                    <a:pt x="3182975" y="19202"/>
                  </a:lnTo>
                  <a:close/>
                </a:path>
                <a:path w="3659504" h="1851025">
                  <a:moveTo>
                    <a:pt x="3230032" y="87185"/>
                  </a:moveTo>
                  <a:lnTo>
                    <a:pt x="3221659" y="107518"/>
                  </a:lnTo>
                  <a:lnTo>
                    <a:pt x="3242779" y="105600"/>
                  </a:lnTo>
                  <a:lnTo>
                    <a:pt x="3230032" y="87185"/>
                  </a:lnTo>
                  <a:close/>
                </a:path>
                <a:path w="3659504" h="1851025">
                  <a:moveTo>
                    <a:pt x="3659403" y="1917"/>
                  </a:moveTo>
                  <a:lnTo>
                    <a:pt x="3267735" y="1917"/>
                  </a:lnTo>
                  <a:lnTo>
                    <a:pt x="3263900" y="3835"/>
                  </a:lnTo>
                  <a:lnTo>
                    <a:pt x="3261982" y="9601"/>
                  </a:lnTo>
                  <a:lnTo>
                    <a:pt x="3230032" y="87185"/>
                  </a:lnTo>
                  <a:lnTo>
                    <a:pt x="3242779" y="105600"/>
                  </a:lnTo>
                  <a:lnTo>
                    <a:pt x="3221659" y="107518"/>
                  </a:lnTo>
                  <a:lnTo>
                    <a:pt x="3248574" y="107518"/>
                  </a:lnTo>
                  <a:lnTo>
                    <a:pt x="3281917" y="24955"/>
                  </a:lnTo>
                  <a:lnTo>
                    <a:pt x="3273501" y="24955"/>
                  </a:lnTo>
                  <a:lnTo>
                    <a:pt x="3285020" y="17271"/>
                  </a:lnTo>
                  <a:lnTo>
                    <a:pt x="3659403" y="17271"/>
                  </a:lnTo>
                  <a:lnTo>
                    <a:pt x="3659403" y="1917"/>
                  </a:lnTo>
                  <a:close/>
                </a:path>
                <a:path w="3659504" h="1851025">
                  <a:moveTo>
                    <a:pt x="3072540" y="17271"/>
                  </a:moveTo>
                  <a:lnTo>
                    <a:pt x="3064230" y="17271"/>
                  </a:lnTo>
                  <a:lnTo>
                    <a:pt x="3057577" y="33667"/>
                  </a:lnTo>
                  <a:lnTo>
                    <a:pt x="3117989" y="94068"/>
                  </a:lnTo>
                  <a:lnTo>
                    <a:pt x="3121825" y="95999"/>
                  </a:lnTo>
                  <a:lnTo>
                    <a:pt x="3125660" y="95999"/>
                  </a:lnTo>
                  <a:lnTo>
                    <a:pt x="3133344" y="92151"/>
                  </a:lnTo>
                  <a:lnTo>
                    <a:pt x="3135261" y="90233"/>
                  </a:lnTo>
                  <a:lnTo>
                    <a:pt x="3142889" y="76796"/>
                  </a:lnTo>
                  <a:lnTo>
                    <a:pt x="3114141" y="76796"/>
                  </a:lnTo>
                  <a:lnTo>
                    <a:pt x="3121697" y="63845"/>
                  </a:lnTo>
                  <a:lnTo>
                    <a:pt x="3072540" y="17271"/>
                  </a:lnTo>
                  <a:close/>
                </a:path>
                <a:path w="3659504" h="1851025">
                  <a:moveTo>
                    <a:pt x="3121697" y="63845"/>
                  </a:moveTo>
                  <a:lnTo>
                    <a:pt x="3114141" y="76796"/>
                  </a:lnTo>
                  <a:lnTo>
                    <a:pt x="3133344" y="74879"/>
                  </a:lnTo>
                  <a:lnTo>
                    <a:pt x="3121697" y="63845"/>
                  </a:lnTo>
                  <a:close/>
                </a:path>
                <a:path w="3659504" h="1851025">
                  <a:moveTo>
                    <a:pt x="3167900" y="1917"/>
                  </a:moveTo>
                  <a:lnTo>
                    <a:pt x="3160217" y="1917"/>
                  </a:lnTo>
                  <a:lnTo>
                    <a:pt x="3156381" y="3835"/>
                  </a:lnTo>
                  <a:lnTo>
                    <a:pt x="3154464" y="7683"/>
                  </a:lnTo>
                  <a:lnTo>
                    <a:pt x="3121697" y="63845"/>
                  </a:lnTo>
                  <a:lnTo>
                    <a:pt x="3133344" y="74879"/>
                  </a:lnTo>
                  <a:lnTo>
                    <a:pt x="3114141" y="76796"/>
                  </a:lnTo>
                  <a:lnTo>
                    <a:pt x="3142889" y="76796"/>
                  </a:lnTo>
                  <a:lnTo>
                    <a:pt x="3165566" y="36849"/>
                  </a:lnTo>
                  <a:lnTo>
                    <a:pt x="3154464" y="21120"/>
                  </a:lnTo>
                  <a:lnTo>
                    <a:pt x="3175584" y="19202"/>
                  </a:lnTo>
                  <a:lnTo>
                    <a:pt x="3182975" y="19202"/>
                  </a:lnTo>
                  <a:lnTo>
                    <a:pt x="3173666" y="5753"/>
                  </a:lnTo>
                  <a:lnTo>
                    <a:pt x="3171748" y="3835"/>
                  </a:lnTo>
                  <a:lnTo>
                    <a:pt x="3167900" y="1917"/>
                  </a:lnTo>
                  <a:close/>
                </a:path>
                <a:path w="3659504" h="1851025">
                  <a:moveTo>
                    <a:pt x="3175584" y="19202"/>
                  </a:moveTo>
                  <a:lnTo>
                    <a:pt x="3154464" y="21120"/>
                  </a:lnTo>
                  <a:lnTo>
                    <a:pt x="3165566" y="36849"/>
                  </a:lnTo>
                  <a:lnTo>
                    <a:pt x="3175584" y="19202"/>
                  </a:lnTo>
                  <a:close/>
                </a:path>
                <a:path w="3659504" h="1851025">
                  <a:moveTo>
                    <a:pt x="3064230" y="17271"/>
                  </a:moveTo>
                  <a:lnTo>
                    <a:pt x="3045028" y="21120"/>
                  </a:lnTo>
                  <a:lnTo>
                    <a:pt x="3057577" y="33667"/>
                  </a:lnTo>
                  <a:lnTo>
                    <a:pt x="3064230" y="17271"/>
                  </a:lnTo>
                  <a:close/>
                </a:path>
                <a:path w="3659504" h="1851025">
                  <a:moveTo>
                    <a:pt x="2843428" y="21120"/>
                  </a:moveTo>
                  <a:lnTo>
                    <a:pt x="2826156" y="23037"/>
                  </a:lnTo>
                  <a:lnTo>
                    <a:pt x="2835667" y="30558"/>
                  </a:lnTo>
                  <a:lnTo>
                    <a:pt x="2843428" y="21120"/>
                  </a:lnTo>
                  <a:close/>
                </a:path>
                <a:path w="3659504" h="1851025">
                  <a:moveTo>
                    <a:pt x="3285020" y="17271"/>
                  </a:moveTo>
                  <a:lnTo>
                    <a:pt x="3273501" y="24955"/>
                  </a:lnTo>
                  <a:lnTo>
                    <a:pt x="3281917" y="24955"/>
                  </a:lnTo>
                  <a:lnTo>
                    <a:pt x="3285020" y="17271"/>
                  </a:lnTo>
                  <a:close/>
                </a:path>
                <a:path w="3659504" h="1851025">
                  <a:moveTo>
                    <a:pt x="3659403" y="17271"/>
                  </a:moveTo>
                  <a:lnTo>
                    <a:pt x="3285020" y="17271"/>
                  </a:lnTo>
                  <a:lnTo>
                    <a:pt x="3281917" y="24955"/>
                  </a:lnTo>
                  <a:lnTo>
                    <a:pt x="3659403" y="24955"/>
                  </a:lnTo>
                  <a:lnTo>
                    <a:pt x="3659403" y="17271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32178" y="7301026"/>
              <a:ext cx="4750435" cy="1882139"/>
            </a:xfrm>
            <a:custGeom>
              <a:avLst/>
              <a:gdLst/>
              <a:ahLst/>
              <a:cxnLst/>
              <a:rect l="l" t="t" r="r" b="b"/>
              <a:pathLst>
                <a:path w="4750435" h="1882140">
                  <a:moveTo>
                    <a:pt x="4642421" y="1772107"/>
                  </a:moveTo>
                  <a:lnTo>
                    <a:pt x="4642421" y="1881543"/>
                  </a:lnTo>
                  <a:lnTo>
                    <a:pt x="4715395" y="1845056"/>
                  </a:lnTo>
                  <a:lnTo>
                    <a:pt x="4661623" y="1845056"/>
                  </a:lnTo>
                  <a:lnTo>
                    <a:pt x="4661623" y="1808581"/>
                  </a:lnTo>
                  <a:lnTo>
                    <a:pt x="4712857" y="1808581"/>
                  </a:lnTo>
                  <a:lnTo>
                    <a:pt x="4642421" y="1772107"/>
                  </a:lnTo>
                  <a:close/>
                </a:path>
                <a:path w="4750435" h="1882140">
                  <a:moveTo>
                    <a:pt x="71043" y="90233"/>
                  </a:moveTo>
                  <a:lnTo>
                    <a:pt x="36487" y="90233"/>
                  </a:lnTo>
                  <a:lnTo>
                    <a:pt x="36487" y="1837385"/>
                  </a:lnTo>
                  <a:lnTo>
                    <a:pt x="44170" y="1845056"/>
                  </a:lnTo>
                  <a:lnTo>
                    <a:pt x="4642421" y="1845056"/>
                  </a:lnTo>
                  <a:lnTo>
                    <a:pt x="4642421" y="1827783"/>
                  </a:lnTo>
                  <a:lnTo>
                    <a:pt x="71043" y="1827783"/>
                  </a:lnTo>
                  <a:lnTo>
                    <a:pt x="53759" y="1808581"/>
                  </a:lnTo>
                  <a:lnTo>
                    <a:pt x="71043" y="1808581"/>
                  </a:lnTo>
                  <a:lnTo>
                    <a:pt x="71043" y="90233"/>
                  </a:lnTo>
                  <a:close/>
                </a:path>
                <a:path w="4750435" h="1882140">
                  <a:moveTo>
                    <a:pt x="4712857" y="1808581"/>
                  </a:moveTo>
                  <a:lnTo>
                    <a:pt x="4661623" y="1808581"/>
                  </a:lnTo>
                  <a:lnTo>
                    <a:pt x="4661623" y="1845056"/>
                  </a:lnTo>
                  <a:lnTo>
                    <a:pt x="4715395" y="1845056"/>
                  </a:lnTo>
                  <a:lnTo>
                    <a:pt x="4749939" y="1827783"/>
                  </a:lnTo>
                  <a:lnTo>
                    <a:pt x="4712857" y="1808581"/>
                  </a:lnTo>
                  <a:close/>
                </a:path>
                <a:path w="4750435" h="1882140">
                  <a:moveTo>
                    <a:pt x="71043" y="1808581"/>
                  </a:moveTo>
                  <a:lnTo>
                    <a:pt x="53759" y="1808581"/>
                  </a:lnTo>
                  <a:lnTo>
                    <a:pt x="71043" y="1827783"/>
                  </a:lnTo>
                  <a:lnTo>
                    <a:pt x="71043" y="1808581"/>
                  </a:lnTo>
                  <a:close/>
                </a:path>
                <a:path w="4750435" h="1882140">
                  <a:moveTo>
                    <a:pt x="4642421" y="1808581"/>
                  </a:moveTo>
                  <a:lnTo>
                    <a:pt x="71043" y="1808581"/>
                  </a:lnTo>
                  <a:lnTo>
                    <a:pt x="71043" y="1827783"/>
                  </a:lnTo>
                  <a:lnTo>
                    <a:pt x="4642421" y="1827783"/>
                  </a:lnTo>
                  <a:lnTo>
                    <a:pt x="4642421" y="1808581"/>
                  </a:lnTo>
                  <a:close/>
                </a:path>
                <a:path w="4750435" h="1882140">
                  <a:moveTo>
                    <a:pt x="53759" y="0"/>
                  </a:moveTo>
                  <a:lnTo>
                    <a:pt x="0" y="107518"/>
                  </a:lnTo>
                  <a:lnTo>
                    <a:pt x="36487" y="107518"/>
                  </a:lnTo>
                  <a:lnTo>
                    <a:pt x="36487" y="90233"/>
                  </a:lnTo>
                  <a:lnTo>
                    <a:pt x="98875" y="90233"/>
                  </a:lnTo>
                  <a:lnTo>
                    <a:pt x="53759" y="0"/>
                  </a:lnTo>
                  <a:close/>
                </a:path>
                <a:path w="4750435" h="1882140">
                  <a:moveTo>
                    <a:pt x="98875" y="90233"/>
                  </a:moveTo>
                  <a:lnTo>
                    <a:pt x="71043" y="90233"/>
                  </a:lnTo>
                  <a:lnTo>
                    <a:pt x="71043" y="107518"/>
                  </a:lnTo>
                  <a:lnTo>
                    <a:pt x="107518" y="107518"/>
                  </a:lnTo>
                  <a:lnTo>
                    <a:pt x="98875" y="90233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04656" y="7158951"/>
              <a:ext cx="65405" cy="12065"/>
            </a:xfrm>
            <a:custGeom>
              <a:avLst/>
              <a:gdLst/>
              <a:ahLst/>
              <a:cxnLst/>
              <a:rect l="l" t="t" r="r" b="b"/>
              <a:pathLst>
                <a:path w="65405" h="12065">
                  <a:moveTo>
                    <a:pt x="65277" y="0"/>
                  </a:moveTo>
                  <a:lnTo>
                    <a:pt x="0" y="0"/>
                  </a:lnTo>
                  <a:lnTo>
                    <a:pt x="0" y="11519"/>
                  </a:lnTo>
                  <a:lnTo>
                    <a:pt x="65277" y="11519"/>
                  </a:lnTo>
                  <a:lnTo>
                    <a:pt x="652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307204" y="7438307"/>
            <a:ext cx="288925" cy="141922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ts val="1100"/>
              </a:lnSpc>
              <a:spcBef>
                <a:spcPts val="15"/>
              </a:spcBef>
            </a:pPr>
            <a:r>
              <a:rPr sz="1000" b="1" dirty="0">
                <a:solidFill>
                  <a:srgbClr val="33339A"/>
                </a:solidFill>
                <a:latin typeface="Arial"/>
                <a:cs typeface="Arial"/>
              </a:rPr>
              <a:t>Development</a:t>
            </a:r>
            <a:r>
              <a:rPr sz="1000" b="1" spc="-6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9A"/>
                </a:solidFill>
                <a:latin typeface="Arial"/>
                <a:cs typeface="Arial"/>
              </a:rPr>
              <a:t>Progress</a:t>
            </a:r>
            <a:endParaRPr sz="1000">
              <a:latin typeface="Arial"/>
              <a:cs typeface="Arial"/>
            </a:endParaRPr>
          </a:p>
          <a:p>
            <a:pPr marL="369570">
              <a:lnSpc>
                <a:spcPts val="1040"/>
              </a:lnSpc>
            </a:pPr>
            <a:r>
              <a:rPr sz="950" b="1" dirty="0">
                <a:solidFill>
                  <a:srgbClr val="33339A"/>
                </a:solidFill>
                <a:latin typeface="Arial"/>
                <a:cs typeface="Arial"/>
              </a:rPr>
              <a:t>(%</a:t>
            </a:r>
            <a:r>
              <a:rPr sz="950" b="1" spc="-6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950" b="1" spc="-10" dirty="0">
                <a:solidFill>
                  <a:srgbClr val="33339A"/>
                </a:solidFill>
                <a:latin typeface="Arial"/>
                <a:cs typeface="Arial"/>
              </a:rPr>
              <a:t>coded)</a:t>
            </a:r>
            <a:endParaRPr sz="95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318480" y="8913774"/>
            <a:ext cx="163195" cy="169545"/>
          </a:xfrm>
          <a:custGeom>
            <a:avLst/>
            <a:gdLst/>
            <a:ahLst/>
            <a:cxnLst/>
            <a:rect l="l" t="t" r="r" b="b"/>
            <a:pathLst>
              <a:path w="163195" h="169545">
                <a:moveTo>
                  <a:pt x="80632" y="0"/>
                </a:moveTo>
                <a:lnTo>
                  <a:pt x="0" y="168960"/>
                </a:lnTo>
                <a:lnTo>
                  <a:pt x="163195" y="168960"/>
                </a:lnTo>
                <a:lnTo>
                  <a:pt x="8063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552869" y="8574688"/>
            <a:ext cx="2145665" cy="79248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511935" marR="5080">
              <a:lnSpc>
                <a:spcPts val="1010"/>
              </a:lnSpc>
              <a:spcBef>
                <a:spcPts val="244"/>
              </a:spcBef>
            </a:pPr>
            <a:r>
              <a:rPr sz="950" spc="-5" dirty="0">
                <a:solidFill>
                  <a:srgbClr val="33339A"/>
                </a:solidFill>
                <a:latin typeface="Arial MT"/>
                <a:cs typeface="Arial MT"/>
              </a:rPr>
              <a:t>Original </a:t>
            </a:r>
            <a:r>
              <a:rPr sz="95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950" spc="-114" dirty="0">
                <a:solidFill>
                  <a:srgbClr val="33339A"/>
                </a:solidFill>
                <a:latin typeface="Arial MT"/>
                <a:cs typeface="Arial MT"/>
              </a:rPr>
              <a:t>T</a:t>
            </a:r>
            <a:r>
              <a:rPr sz="950" spc="-5" dirty="0">
                <a:solidFill>
                  <a:srgbClr val="33339A"/>
                </a:solidFill>
                <a:latin typeface="Arial MT"/>
                <a:cs typeface="Arial MT"/>
              </a:rPr>
              <a:t>arge</a:t>
            </a:r>
            <a:r>
              <a:rPr sz="950" dirty="0">
                <a:solidFill>
                  <a:srgbClr val="33339A"/>
                </a:solidFill>
                <a:latin typeface="Arial MT"/>
                <a:cs typeface="Arial MT"/>
              </a:rPr>
              <a:t>t</a:t>
            </a:r>
            <a:r>
              <a:rPr sz="950" spc="-3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33339A"/>
                </a:solidFill>
                <a:latin typeface="Arial MT"/>
                <a:cs typeface="Arial MT"/>
              </a:rPr>
              <a:t>D</a:t>
            </a:r>
            <a:r>
              <a:rPr sz="950" spc="-5" dirty="0">
                <a:solidFill>
                  <a:srgbClr val="33339A"/>
                </a:solidFill>
                <a:latin typeface="Arial MT"/>
                <a:cs typeface="Arial MT"/>
              </a:rPr>
              <a:t>a</a:t>
            </a:r>
            <a:r>
              <a:rPr sz="950" spc="5" dirty="0">
                <a:solidFill>
                  <a:srgbClr val="33339A"/>
                </a:solidFill>
                <a:latin typeface="Arial MT"/>
                <a:cs typeface="Arial MT"/>
              </a:rPr>
              <a:t>t</a:t>
            </a:r>
            <a:r>
              <a:rPr sz="950" dirty="0">
                <a:solidFill>
                  <a:srgbClr val="33339A"/>
                </a:solidFill>
                <a:latin typeface="Arial MT"/>
                <a:cs typeface="Arial MT"/>
              </a:rPr>
              <a:t>e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33339A"/>
                </a:solidFill>
                <a:latin typeface="Arial"/>
                <a:cs typeface="Arial"/>
              </a:rPr>
              <a:t>Project</a:t>
            </a:r>
            <a:r>
              <a:rPr sz="1000" b="1" spc="-4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339A"/>
                </a:solidFill>
                <a:latin typeface="Arial"/>
                <a:cs typeface="Arial"/>
              </a:rPr>
              <a:t>Schedule</a:t>
            </a:r>
            <a:r>
              <a:rPr sz="1000" b="1" spc="-6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33339A"/>
                </a:solidFill>
                <a:latin typeface="Arial"/>
                <a:cs typeface="Arial"/>
              </a:rPr>
              <a:t>(time)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98205" y="5447103"/>
            <a:ext cx="3698240" cy="1437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 marR="115570">
              <a:lnSpc>
                <a:spcPct val="100800"/>
              </a:lnSpc>
              <a:spcBef>
                <a:spcPts val="100"/>
              </a:spcBef>
            </a:pPr>
            <a:r>
              <a:rPr sz="2500" b="1" spc="20" dirty="0">
                <a:solidFill>
                  <a:srgbClr val="33339A"/>
                </a:solidFill>
                <a:latin typeface="Arial"/>
                <a:cs typeface="Arial"/>
              </a:rPr>
              <a:t>Conventional</a:t>
            </a:r>
            <a:r>
              <a:rPr sz="2500" b="1" spc="-16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33339A"/>
                </a:solidFill>
                <a:latin typeface="Arial"/>
                <a:cs typeface="Arial"/>
              </a:rPr>
              <a:t>Software </a:t>
            </a:r>
            <a:r>
              <a:rPr sz="2500" b="1" spc="-68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33339A"/>
                </a:solidFill>
                <a:latin typeface="Arial"/>
                <a:cs typeface="Arial"/>
              </a:rPr>
              <a:t>Process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500" b="1" dirty="0">
                <a:latin typeface="Times New Roman"/>
                <a:cs typeface="Times New Roman"/>
              </a:rPr>
              <a:t>Sequential</a:t>
            </a:r>
            <a:r>
              <a:rPr sz="1500" b="1" spc="-5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activities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1162050" algn="l"/>
                <a:tab pos="1866264" algn="l"/>
                <a:tab pos="2472690" algn="l"/>
                <a:tab pos="3421379" algn="l"/>
              </a:tabLst>
            </a:pPr>
            <a:r>
              <a:rPr sz="1100" b="1" spc="15" dirty="0">
                <a:latin typeface="Times New Roman"/>
                <a:cs typeface="Times New Roman"/>
              </a:rPr>
              <a:t>R</a:t>
            </a:r>
            <a:r>
              <a:rPr sz="1100" b="1" spc="10" dirty="0">
                <a:latin typeface="Times New Roman"/>
                <a:cs typeface="Times New Roman"/>
              </a:rPr>
              <a:t>e</a:t>
            </a:r>
            <a:r>
              <a:rPr sz="1100" b="1" dirty="0">
                <a:latin typeface="Times New Roman"/>
                <a:cs typeface="Times New Roman"/>
              </a:rPr>
              <a:t>qu</a:t>
            </a:r>
            <a:r>
              <a:rPr sz="1100" b="1" spc="5" dirty="0">
                <a:latin typeface="Times New Roman"/>
                <a:cs typeface="Times New Roman"/>
              </a:rPr>
              <a:t>i</a:t>
            </a:r>
            <a:r>
              <a:rPr sz="1100" b="1" spc="10" dirty="0">
                <a:latin typeface="Times New Roman"/>
                <a:cs typeface="Times New Roman"/>
              </a:rPr>
              <a:t>re</a:t>
            </a:r>
            <a:r>
              <a:rPr sz="1100" b="1" spc="-15" dirty="0">
                <a:latin typeface="Times New Roman"/>
                <a:cs typeface="Times New Roman"/>
              </a:rPr>
              <a:t>m</a:t>
            </a:r>
            <a:r>
              <a:rPr sz="1100" b="1" spc="25" dirty="0">
                <a:latin typeface="Times New Roman"/>
                <a:cs typeface="Times New Roman"/>
              </a:rPr>
              <a:t>e</a:t>
            </a:r>
            <a:r>
              <a:rPr sz="1100" b="1" dirty="0">
                <a:latin typeface="Times New Roman"/>
                <a:cs typeface="Times New Roman"/>
              </a:rPr>
              <a:t>n</a:t>
            </a:r>
            <a:r>
              <a:rPr sz="1100" b="1" spc="10" dirty="0">
                <a:latin typeface="Times New Roman"/>
                <a:cs typeface="Times New Roman"/>
              </a:rPr>
              <a:t>ts</a:t>
            </a:r>
            <a:r>
              <a:rPr sz="1100" b="1" dirty="0">
                <a:latin typeface="Times New Roman"/>
                <a:cs typeface="Times New Roman"/>
              </a:rPr>
              <a:t>	</a:t>
            </a:r>
            <a:r>
              <a:rPr sz="1100" b="1" spc="15" dirty="0">
                <a:latin typeface="Times New Roman"/>
                <a:cs typeface="Times New Roman"/>
              </a:rPr>
              <a:t>D</a:t>
            </a:r>
            <a:r>
              <a:rPr sz="1100" b="1" spc="10" dirty="0">
                <a:latin typeface="Times New Roman"/>
                <a:cs typeface="Times New Roman"/>
              </a:rPr>
              <a:t>e</a:t>
            </a:r>
            <a:r>
              <a:rPr sz="1100" b="1" spc="5" dirty="0">
                <a:latin typeface="Times New Roman"/>
                <a:cs typeface="Times New Roman"/>
              </a:rPr>
              <a:t>si</a:t>
            </a:r>
            <a:r>
              <a:rPr sz="1100" b="1" spc="15" dirty="0">
                <a:latin typeface="Times New Roman"/>
                <a:cs typeface="Times New Roman"/>
              </a:rPr>
              <a:t>gn</a:t>
            </a:r>
            <a:r>
              <a:rPr sz="1100" b="1" dirty="0">
                <a:latin typeface="Times New Roman"/>
                <a:cs typeface="Times New Roman"/>
              </a:rPr>
              <a:t>	</a:t>
            </a:r>
            <a:r>
              <a:rPr sz="1100" b="1" spc="15" dirty="0">
                <a:latin typeface="Times New Roman"/>
                <a:cs typeface="Times New Roman"/>
              </a:rPr>
              <a:t>C</a:t>
            </a:r>
            <a:r>
              <a:rPr sz="1100" b="1" spc="5" dirty="0">
                <a:latin typeface="Times New Roman"/>
                <a:cs typeface="Times New Roman"/>
              </a:rPr>
              <a:t>o</a:t>
            </a:r>
            <a:r>
              <a:rPr sz="1100" b="1" dirty="0">
                <a:latin typeface="Times New Roman"/>
                <a:cs typeface="Times New Roman"/>
              </a:rPr>
              <a:t>d</a:t>
            </a:r>
            <a:r>
              <a:rPr sz="1100" b="1" spc="15" dirty="0">
                <a:latin typeface="Times New Roman"/>
                <a:cs typeface="Times New Roman"/>
              </a:rPr>
              <a:t>e</a:t>
            </a:r>
            <a:r>
              <a:rPr sz="1100" b="1" dirty="0">
                <a:latin typeface="Times New Roman"/>
                <a:cs typeface="Times New Roman"/>
              </a:rPr>
              <a:t>	</a:t>
            </a:r>
            <a:r>
              <a:rPr sz="1100" b="1" spc="5" dirty="0">
                <a:latin typeface="Times New Roman"/>
                <a:cs typeface="Times New Roman"/>
              </a:rPr>
              <a:t>I</a:t>
            </a:r>
            <a:r>
              <a:rPr sz="1100" b="1" dirty="0">
                <a:latin typeface="Times New Roman"/>
                <a:cs typeface="Times New Roman"/>
              </a:rPr>
              <a:t>n</a:t>
            </a:r>
            <a:r>
              <a:rPr sz="1100" b="1" spc="10" dirty="0">
                <a:latin typeface="Times New Roman"/>
                <a:cs typeface="Times New Roman"/>
              </a:rPr>
              <a:t>te</a:t>
            </a:r>
            <a:r>
              <a:rPr sz="1100" b="1" spc="15" dirty="0">
                <a:latin typeface="Times New Roman"/>
                <a:cs typeface="Times New Roman"/>
              </a:rPr>
              <a:t>g</a:t>
            </a:r>
            <a:r>
              <a:rPr sz="1100" b="1" spc="10" dirty="0">
                <a:latin typeface="Times New Roman"/>
                <a:cs typeface="Times New Roman"/>
              </a:rPr>
              <a:t>r</a:t>
            </a:r>
            <a:r>
              <a:rPr sz="1100" b="1" spc="5" dirty="0">
                <a:latin typeface="Times New Roman"/>
                <a:cs typeface="Times New Roman"/>
              </a:rPr>
              <a:t>a</a:t>
            </a:r>
            <a:r>
              <a:rPr sz="1100" b="1" spc="10" dirty="0">
                <a:latin typeface="Times New Roman"/>
                <a:cs typeface="Times New Roman"/>
              </a:rPr>
              <a:t>ti</a:t>
            </a:r>
            <a:r>
              <a:rPr sz="1100" b="1" spc="5" dirty="0">
                <a:latin typeface="Times New Roman"/>
                <a:cs typeface="Times New Roman"/>
              </a:rPr>
              <a:t>o</a:t>
            </a:r>
            <a:r>
              <a:rPr sz="1100" b="1" spc="15" dirty="0">
                <a:latin typeface="Times New Roman"/>
                <a:cs typeface="Times New Roman"/>
              </a:rPr>
              <a:t>n</a:t>
            </a:r>
            <a:r>
              <a:rPr sz="1100" b="1" dirty="0">
                <a:latin typeface="Times New Roman"/>
                <a:cs typeface="Times New Roman"/>
              </a:rPr>
              <a:t>	</a:t>
            </a:r>
            <a:r>
              <a:rPr sz="1100" b="1" spc="20" dirty="0">
                <a:latin typeface="Times New Roman"/>
                <a:cs typeface="Times New Roman"/>
              </a:rPr>
              <a:t>T</a:t>
            </a:r>
            <a:r>
              <a:rPr sz="1100" b="1" spc="10" dirty="0">
                <a:latin typeface="Times New Roman"/>
                <a:cs typeface="Times New Roman"/>
              </a:rPr>
              <a:t>e</a:t>
            </a:r>
            <a:r>
              <a:rPr sz="1100" b="1" spc="5" dirty="0">
                <a:latin typeface="Times New Roman"/>
                <a:cs typeface="Times New Roman"/>
              </a:rPr>
              <a:t>s</a:t>
            </a:r>
            <a:r>
              <a:rPr sz="1100" b="1" spc="1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54075" y="5026952"/>
            <a:ext cx="6464300" cy="5024755"/>
            <a:chOff x="654075" y="5026952"/>
            <a:chExt cx="6464300" cy="5024755"/>
          </a:xfrm>
        </p:grpSpPr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57436" y="6713524"/>
              <a:ext cx="201599" cy="11520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39020" y="6713524"/>
              <a:ext cx="201599" cy="11520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5293" y="6713524"/>
              <a:ext cx="201599" cy="11520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28440" y="6713524"/>
              <a:ext cx="201599" cy="11520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54799" y="5027675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86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87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4641850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35" dirty="0"/>
              <a:t>Prevention</a:t>
            </a:r>
            <a:r>
              <a:rPr spc="-145" dirty="0"/>
              <a:t> </a:t>
            </a:r>
            <a:r>
              <a:rPr spc="130" dirty="0"/>
              <a:t>Methods</a:t>
            </a:r>
            <a:r>
              <a:rPr spc="-125" dirty="0"/>
              <a:t> </a:t>
            </a:r>
            <a:r>
              <a:rPr spc="250" dirty="0"/>
              <a:t>&amp;</a:t>
            </a:r>
            <a:r>
              <a:rPr spc="-80" dirty="0"/>
              <a:t> </a:t>
            </a:r>
            <a:r>
              <a:rPr spc="120" dirty="0"/>
              <a:t>Models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293133"/>
            <a:ext cx="4912995" cy="276225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29235" marR="858519" indent="-217170">
              <a:lnSpc>
                <a:spcPts val="1689"/>
              </a:lnSpc>
              <a:spcBef>
                <a:spcPts val="5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The </a:t>
            </a:r>
            <a:r>
              <a:rPr sz="1750" dirty="0">
                <a:latin typeface="Times New Roman"/>
                <a:cs typeface="Times New Roman"/>
              </a:rPr>
              <a:t>most </a:t>
            </a:r>
            <a:r>
              <a:rPr sz="1750" spc="5" dirty="0">
                <a:latin typeface="Times New Roman"/>
                <a:cs typeface="Times New Roman"/>
              </a:rPr>
              <a:t>important </a:t>
            </a:r>
            <a:r>
              <a:rPr sz="1750" spc="10" dirty="0">
                <a:latin typeface="Times New Roman"/>
                <a:cs typeface="Times New Roman"/>
              </a:rPr>
              <a:t>principle </a:t>
            </a:r>
            <a:r>
              <a:rPr sz="1750" spc="5" dirty="0">
                <a:latin typeface="Times New Roman"/>
                <a:cs typeface="Times New Roman"/>
              </a:rPr>
              <a:t>in software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engineering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“</a:t>
            </a:r>
            <a:r>
              <a:rPr sz="175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do</a:t>
            </a:r>
            <a:r>
              <a:rPr sz="1750" b="1" spc="1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it right</a:t>
            </a:r>
            <a:r>
              <a:rPr sz="1750" b="1" spc="-3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the</a:t>
            </a:r>
            <a:r>
              <a:rPr sz="1750" b="1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first</a:t>
            </a:r>
            <a:r>
              <a:rPr sz="1750" b="1" spc="-1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800000"/>
                </a:solidFill>
                <a:latin typeface="Times New Roman"/>
                <a:cs typeface="Times New Roman"/>
              </a:rPr>
              <a:t>time</a:t>
            </a:r>
            <a:r>
              <a:rPr sz="1750" dirty="0">
                <a:latin typeface="Times New Roman"/>
                <a:cs typeface="Times New Roman"/>
              </a:rPr>
              <a:t>.”</a:t>
            </a:r>
            <a:endParaRPr sz="1750">
              <a:latin typeface="Times New Roman"/>
              <a:cs typeface="Times New Roman"/>
            </a:endParaRPr>
          </a:p>
          <a:p>
            <a:pPr marL="229235" indent="-217170"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This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may</a:t>
            </a:r>
            <a:r>
              <a:rPr sz="1750" spc="10" dirty="0">
                <a:latin typeface="Times New Roman"/>
                <a:cs typeface="Times New Roman"/>
              </a:rPr>
              <a:t> be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done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via:</a:t>
            </a:r>
            <a:endParaRPr sz="1750">
              <a:latin typeface="Times New Roman"/>
              <a:cs typeface="Times New Roman"/>
            </a:endParaRPr>
          </a:p>
          <a:p>
            <a:pPr marL="480695" marR="920115" lvl="1" indent="-180975">
              <a:lnSpc>
                <a:spcPts val="1450"/>
              </a:lnSpc>
              <a:spcBef>
                <a:spcPts val="365"/>
              </a:spcBef>
              <a:buClr>
                <a:srgbClr val="FF0000"/>
              </a:buClr>
              <a:buSzPct val="53333"/>
              <a:buFont typeface="Wingdings"/>
              <a:buChar char=""/>
              <a:tabLst>
                <a:tab pos="481330" algn="l"/>
              </a:tabLst>
            </a:pPr>
            <a:r>
              <a:rPr sz="1500" dirty="0">
                <a:latin typeface="Times New Roman"/>
                <a:cs typeface="Times New Roman"/>
              </a:rPr>
              <a:t>Preventing errors from being injected into 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development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process.</a:t>
            </a:r>
            <a:endParaRPr sz="1500">
              <a:latin typeface="Times New Roman"/>
              <a:cs typeface="Times New Roman"/>
            </a:endParaRPr>
          </a:p>
          <a:p>
            <a:pPr marL="480695" marR="153670" lvl="1" indent="-180975">
              <a:lnSpc>
                <a:spcPts val="1450"/>
              </a:lnSpc>
              <a:spcBef>
                <a:spcPts val="365"/>
              </a:spcBef>
              <a:buClr>
                <a:srgbClr val="FF0000"/>
              </a:buClr>
              <a:buSzPct val="53333"/>
              <a:buFont typeface="Wingdings"/>
              <a:buChar char=""/>
              <a:tabLst>
                <a:tab pos="481330" algn="l"/>
              </a:tabLst>
            </a:pPr>
            <a:r>
              <a:rPr sz="1500" spc="-5" dirty="0">
                <a:latin typeface="Times New Roman"/>
                <a:cs typeface="Times New Roman"/>
              </a:rPr>
              <a:t>Improving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front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end 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development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process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to </a:t>
            </a:r>
            <a:r>
              <a:rPr sz="1500" dirty="0">
                <a:latin typeface="Times New Roman"/>
                <a:cs typeface="Times New Roman"/>
              </a:rPr>
              <a:t> remove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many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failures as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early as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possible; </a:t>
            </a:r>
            <a:r>
              <a:rPr sz="1500" spc="-5" dirty="0">
                <a:latin typeface="Times New Roman"/>
                <a:cs typeface="Times New Roman"/>
              </a:rPr>
              <a:t>e.g.,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for </a:t>
            </a:r>
            <a:r>
              <a:rPr sz="1500" dirty="0">
                <a:latin typeface="Times New Roman"/>
                <a:cs typeface="Times New Roman"/>
              </a:rPr>
              <a:t> waterfall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development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process,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rigorous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design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reviews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code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inspections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needed.</a:t>
            </a:r>
            <a:endParaRPr sz="1500">
              <a:latin typeface="Times New Roman"/>
              <a:cs typeface="Times New Roman"/>
            </a:endParaRPr>
          </a:p>
          <a:p>
            <a:pPr marL="480695" marR="5080" lvl="1" indent="-180975">
              <a:lnSpc>
                <a:spcPts val="1450"/>
              </a:lnSpc>
              <a:spcBef>
                <a:spcPts val="365"/>
              </a:spcBef>
              <a:buClr>
                <a:srgbClr val="FF0000"/>
              </a:buClr>
              <a:buSzPct val="53333"/>
              <a:buFont typeface="Wingdings"/>
              <a:buChar char=""/>
              <a:tabLst>
                <a:tab pos="481330" algn="l"/>
              </a:tabLst>
            </a:pPr>
            <a:r>
              <a:rPr sz="1500" spc="-15" dirty="0">
                <a:latin typeface="Times New Roman"/>
                <a:cs typeface="Times New Roman"/>
              </a:rPr>
              <a:t>In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integration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phase,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unit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test or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pre-integration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test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(the development phase prior to </a:t>
            </a:r>
            <a:r>
              <a:rPr sz="1500" spc="-5" dirty="0">
                <a:latin typeface="Times New Roman"/>
                <a:cs typeface="Times New Roman"/>
              </a:rPr>
              <a:t>system </a:t>
            </a:r>
            <a:r>
              <a:rPr sz="1500" dirty="0">
                <a:latin typeface="Times New Roman"/>
                <a:cs typeface="Times New Roman"/>
              </a:rPr>
              <a:t>integration) is 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last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chance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catch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bugs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before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they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being </a:t>
            </a:r>
            <a:r>
              <a:rPr sz="1500" spc="-5" dirty="0">
                <a:latin typeface="Times New Roman"/>
                <a:cs typeface="Times New Roman"/>
              </a:rPr>
              <a:t>integrated </a:t>
            </a:r>
            <a:r>
              <a:rPr sz="1500" dirty="0">
                <a:latin typeface="Times New Roman"/>
                <a:cs typeface="Times New Roman"/>
              </a:rPr>
              <a:t> into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system.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7" name="object 7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17568" y="5650484"/>
            <a:ext cx="4876800" cy="254762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545"/>
              </a:spcBef>
            </a:pPr>
            <a:r>
              <a:rPr sz="2500" spc="155" dirty="0">
                <a:solidFill>
                  <a:srgbClr val="33339A"/>
                </a:solidFill>
                <a:latin typeface="Arial MT"/>
                <a:cs typeface="Arial MT"/>
              </a:rPr>
              <a:t>Bidirectional</a:t>
            </a:r>
            <a:r>
              <a:rPr sz="2500" spc="-13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25" dirty="0">
                <a:solidFill>
                  <a:srgbClr val="33339A"/>
                </a:solidFill>
                <a:latin typeface="Arial MT"/>
                <a:cs typeface="Arial MT"/>
              </a:rPr>
              <a:t>Quality</a:t>
            </a:r>
            <a:r>
              <a:rPr sz="2500" spc="-13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50" dirty="0">
                <a:solidFill>
                  <a:srgbClr val="33339A"/>
                </a:solidFill>
                <a:latin typeface="Arial MT"/>
                <a:cs typeface="Arial MT"/>
              </a:rPr>
              <a:t>Strategy</a:t>
            </a:r>
            <a:endParaRPr sz="2500">
              <a:latin typeface="Arial MT"/>
              <a:cs typeface="Arial MT"/>
            </a:endParaRPr>
          </a:p>
          <a:p>
            <a:pPr marL="229235" marR="5080" indent="-217170" algn="just">
              <a:lnSpc>
                <a:spcPts val="1900"/>
              </a:lnSpc>
              <a:spcBef>
                <a:spcPts val="126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The Rayleigh </a:t>
            </a:r>
            <a:r>
              <a:rPr sz="1750" dirty="0">
                <a:latin typeface="Times New Roman"/>
                <a:cs typeface="Times New Roman"/>
              </a:rPr>
              <a:t>model </a:t>
            </a:r>
            <a:r>
              <a:rPr sz="1750" spc="5" dirty="0">
                <a:latin typeface="Times New Roman"/>
                <a:cs typeface="Times New Roman"/>
              </a:rPr>
              <a:t>is </a:t>
            </a:r>
            <a:r>
              <a:rPr sz="1750" spc="10" dirty="0">
                <a:latin typeface="Times New Roman"/>
                <a:cs typeface="Times New Roman"/>
              </a:rPr>
              <a:t>an overall </a:t>
            </a:r>
            <a:r>
              <a:rPr sz="1750" dirty="0">
                <a:latin typeface="Times New Roman"/>
                <a:cs typeface="Times New Roman"/>
              </a:rPr>
              <a:t>model </a:t>
            </a:r>
            <a:r>
              <a:rPr sz="1750" spc="5" dirty="0">
                <a:latin typeface="Times New Roman"/>
                <a:cs typeface="Times New Roman"/>
              </a:rPr>
              <a:t>for </a:t>
            </a:r>
            <a:r>
              <a:rPr sz="1750" spc="10" dirty="0">
                <a:latin typeface="Times New Roman"/>
                <a:cs typeface="Times New Roman"/>
              </a:rPr>
              <a:t>quality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management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successive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development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versions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of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software.</a:t>
            </a:r>
            <a:endParaRPr sz="1750">
              <a:latin typeface="Times New Roman"/>
              <a:cs typeface="Times New Roman"/>
            </a:endParaRPr>
          </a:p>
          <a:p>
            <a:pPr marL="229235" marR="88900" indent="-217170" algn="just">
              <a:lnSpc>
                <a:spcPts val="1900"/>
              </a:lnSpc>
              <a:spcBef>
                <a:spcPts val="44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If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error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injection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rate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reduced,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area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under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Rayleigh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curve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becomes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smaller.</a:t>
            </a:r>
            <a:endParaRPr sz="1750">
              <a:latin typeface="Times New Roman"/>
              <a:cs typeface="Times New Roman"/>
            </a:endParaRPr>
          </a:p>
          <a:p>
            <a:pPr marL="229235" marR="373380" indent="-217170" algn="just">
              <a:lnSpc>
                <a:spcPts val="1900"/>
              </a:lnSpc>
              <a:spcBef>
                <a:spcPts val="43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The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earlier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peak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comes,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smaller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area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under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curve.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88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89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460692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5" dirty="0"/>
              <a:t>Bidirectional</a:t>
            </a:r>
            <a:r>
              <a:rPr spc="-130" dirty="0"/>
              <a:t> </a:t>
            </a:r>
            <a:r>
              <a:rPr spc="125" dirty="0"/>
              <a:t>Quality</a:t>
            </a:r>
            <a:r>
              <a:rPr spc="-130" dirty="0"/>
              <a:t> </a:t>
            </a:r>
            <a:r>
              <a:rPr spc="150" dirty="0"/>
              <a:t>Strategy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46891"/>
            <a:ext cx="4888230" cy="833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9235" marR="5080" indent="-217170">
              <a:lnSpc>
                <a:spcPct val="1008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Interpretation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of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“do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it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right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first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time”: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shift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peak of the </a:t>
            </a:r>
            <a:r>
              <a:rPr sz="1750" spc="5" dirty="0">
                <a:latin typeface="Times New Roman"/>
                <a:cs typeface="Times New Roman"/>
              </a:rPr>
              <a:t>Rayleigh </a:t>
            </a:r>
            <a:r>
              <a:rPr sz="1750" dirty="0">
                <a:latin typeface="Times New Roman"/>
                <a:cs typeface="Times New Roman"/>
              </a:rPr>
              <a:t>model </a:t>
            </a:r>
            <a:r>
              <a:rPr sz="1750" spc="5" dirty="0">
                <a:latin typeface="Times New Roman"/>
                <a:cs typeface="Times New Roman"/>
              </a:rPr>
              <a:t>to </a:t>
            </a:r>
            <a:r>
              <a:rPr sz="1750" spc="10" dirty="0">
                <a:latin typeface="Times New Roman"/>
                <a:cs typeface="Times New Roman"/>
              </a:rPr>
              <a:t>the </a:t>
            </a:r>
            <a:r>
              <a:rPr sz="1750" spc="5" dirty="0">
                <a:latin typeface="Times New Roman"/>
                <a:cs typeface="Times New Roman"/>
              </a:rPr>
              <a:t>left while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lowering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its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peak.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5777" y="2335771"/>
              <a:ext cx="3811079" cy="202746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27301" y="3351034"/>
              <a:ext cx="3808095" cy="1010919"/>
            </a:xfrm>
            <a:custGeom>
              <a:avLst/>
              <a:gdLst/>
              <a:ahLst/>
              <a:cxnLst/>
              <a:rect l="l" t="t" r="r" b="b"/>
              <a:pathLst>
                <a:path w="3808095" h="1010920">
                  <a:moveTo>
                    <a:pt x="3808031" y="675817"/>
                  </a:moveTo>
                  <a:lnTo>
                    <a:pt x="0" y="675817"/>
                  </a:lnTo>
                  <a:lnTo>
                    <a:pt x="0" y="1010678"/>
                  </a:lnTo>
                  <a:lnTo>
                    <a:pt x="3808031" y="1010678"/>
                  </a:lnTo>
                  <a:lnTo>
                    <a:pt x="3808031" y="675817"/>
                  </a:lnTo>
                  <a:close/>
                </a:path>
                <a:path w="3808095" h="1010920">
                  <a:moveTo>
                    <a:pt x="3808031" y="337908"/>
                  </a:moveTo>
                  <a:lnTo>
                    <a:pt x="0" y="337908"/>
                  </a:lnTo>
                  <a:lnTo>
                    <a:pt x="0" y="672769"/>
                  </a:lnTo>
                  <a:lnTo>
                    <a:pt x="3808031" y="672769"/>
                  </a:lnTo>
                  <a:lnTo>
                    <a:pt x="3808031" y="337908"/>
                  </a:lnTo>
                  <a:close/>
                </a:path>
                <a:path w="3808095" h="1010920">
                  <a:moveTo>
                    <a:pt x="3808031" y="0"/>
                  </a:moveTo>
                  <a:lnTo>
                    <a:pt x="0" y="0"/>
                  </a:lnTo>
                  <a:lnTo>
                    <a:pt x="0" y="334860"/>
                  </a:lnTo>
                  <a:lnTo>
                    <a:pt x="3808031" y="334860"/>
                  </a:lnTo>
                  <a:lnTo>
                    <a:pt x="3808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60458" y="2652572"/>
              <a:ext cx="1453515" cy="545465"/>
            </a:xfrm>
            <a:custGeom>
              <a:avLst/>
              <a:gdLst/>
              <a:ahLst/>
              <a:cxnLst/>
              <a:rect l="l" t="t" r="r" b="b"/>
              <a:pathLst>
                <a:path w="1453514" h="545464">
                  <a:moveTo>
                    <a:pt x="136321" y="307187"/>
                  </a:moveTo>
                  <a:lnTo>
                    <a:pt x="101752" y="307187"/>
                  </a:lnTo>
                  <a:lnTo>
                    <a:pt x="101752" y="0"/>
                  </a:lnTo>
                  <a:lnTo>
                    <a:pt x="34556" y="0"/>
                  </a:lnTo>
                  <a:lnTo>
                    <a:pt x="34556" y="307187"/>
                  </a:lnTo>
                  <a:lnTo>
                    <a:pt x="0" y="307187"/>
                  </a:lnTo>
                  <a:lnTo>
                    <a:pt x="69113" y="408940"/>
                  </a:lnTo>
                  <a:lnTo>
                    <a:pt x="136321" y="307187"/>
                  </a:lnTo>
                  <a:close/>
                </a:path>
                <a:path w="1453514" h="545464">
                  <a:moveTo>
                    <a:pt x="1453400" y="449262"/>
                  </a:moveTo>
                  <a:lnTo>
                    <a:pt x="837095" y="449262"/>
                  </a:lnTo>
                  <a:lnTo>
                    <a:pt x="837095" y="408940"/>
                  </a:lnTo>
                  <a:lnTo>
                    <a:pt x="681583" y="476135"/>
                  </a:lnTo>
                  <a:lnTo>
                    <a:pt x="837095" y="545249"/>
                  </a:lnTo>
                  <a:lnTo>
                    <a:pt x="837095" y="503008"/>
                  </a:lnTo>
                  <a:lnTo>
                    <a:pt x="1453400" y="503008"/>
                  </a:lnTo>
                  <a:lnTo>
                    <a:pt x="1453400" y="449262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617568" y="5447103"/>
            <a:ext cx="4850130" cy="326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 marR="649605">
              <a:lnSpc>
                <a:spcPct val="100800"/>
              </a:lnSpc>
              <a:spcBef>
                <a:spcPts val="100"/>
              </a:spcBef>
              <a:tabLst>
                <a:tab pos="1155700" algn="l"/>
              </a:tabLst>
            </a:pPr>
            <a:r>
              <a:rPr sz="2500" b="1" spc="75" dirty="0">
                <a:solidFill>
                  <a:srgbClr val="33339A"/>
                </a:solidFill>
                <a:latin typeface="Arial"/>
                <a:cs typeface="Arial"/>
              </a:rPr>
              <a:t>Defect</a:t>
            </a:r>
            <a:r>
              <a:rPr sz="2500" b="1" spc="-13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80" dirty="0">
                <a:solidFill>
                  <a:srgbClr val="33339A"/>
                </a:solidFill>
                <a:latin typeface="Arial"/>
                <a:cs typeface="Arial"/>
              </a:rPr>
              <a:t>Rate</a:t>
            </a:r>
            <a:r>
              <a:rPr sz="2500" b="1" spc="-13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33339A"/>
                </a:solidFill>
                <a:latin typeface="Arial"/>
                <a:cs typeface="Arial"/>
              </a:rPr>
              <a:t>vs.</a:t>
            </a:r>
            <a:r>
              <a:rPr sz="2500" b="1" spc="-12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33339A"/>
                </a:solidFill>
                <a:latin typeface="Arial"/>
                <a:cs typeface="Arial"/>
              </a:rPr>
              <a:t>Inspection </a:t>
            </a:r>
            <a:r>
              <a:rPr sz="2500" b="1" spc="-68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33339A"/>
                </a:solidFill>
                <a:latin typeface="Arial"/>
                <a:cs typeface="Arial"/>
              </a:rPr>
              <a:t>Effort	</a:t>
            </a:r>
            <a:r>
              <a:rPr sz="2500" b="1" spc="70" dirty="0">
                <a:solidFill>
                  <a:srgbClr val="33339A"/>
                </a:solidFill>
                <a:latin typeface="Arial"/>
                <a:cs typeface="Arial"/>
              </a:rPr>
              <a:t>/1</a:t>
            </a:r>
            <a:endParaRPr sz="2500">
              <a:latin typeface="Arial"/>
              <a:cs typeface="Arial"/>
            </a:endParaRPr>
          </a:p>
          <a:p>
            <a:pPr marL="229235" marR="424180" indent="-217170" algn="just">
              <a:lnSpc>
                <a:spcPct val="100800"/>
              </a:lnSpc>
              <a:spcBef>
                <a:spcPts val="12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Is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failure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count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(defect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rate)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good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metrics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for </a:t>
            </a:r>
            <a:r>
              <a:rPr sz="1750" spc="-4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software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quality?</a:t>
            </a:r>
            <a:endParaRPr sz="1750">
              <a:latin typeface="Times New Roman"/>
              <a:cs typeface="Times New Roman"/>
            </a:endParaRPr>
          </a:p>
          <a:p>
            <a:pPr marL="229235" marR="21590" indent="-217170" algn="just">
              <a:lnSpc>
                <a:spcPct val="100800"/>
              </a:lnSpc>
              <a:spcBef>
                <a:spcPts val="4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solidFill>
                  <a:srgbClr val="008000"/>
                </a:solidFill>
                <a:latin typeface="Times New Roman"/>
                <a:cs typeface="Times New Roman"/>
              </a:rPr>
              <a:t>The</a:t>
            </a:r>
            <a:r>
              <a:rPr sz="1750" spc="-3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008000"/>
                </a:solidFill>
                <a:latin typeface="Times New Roman"/>
                <a:cs typeface="Times New Roman"/>
              </a:rPr>
              <a:t>more</a:t>
            </a:r>
            <a:r>
              <a:rPr sz="1750" spc="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10" dirty="0">
                <a:solidFill>
                  <a:srgbClr val="008000"/>
                </a:solidFill>
                <a:latin typeface="Times New Roman"/>
                <a:cs typeface="Times New Roman"/>
              </a:rPr>
              <a:t>bugs</a:t>
            </a:r>
            <a:r>
              <a:rPr sz="1750" spc="-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10" dirty="0">
                <a:solidFill>
                  <a:srgbClr val="008000"/>
                </a:solidFill>
                <a:latin typeface="Times New Roman"/>
                <a:cs typeface="Times New Roman"/>
              </a:rPr>
              <a:t>found</a:t>
            </a:r>
            <a:r>
              <a:rPr sz="1750" spc="-4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10" dirty="0">
                <a:solidFill>
                  <a:srgbClr val="008000"/>
                </a:solidFill>
                <a:latin typeface="Times New Roman"/>
                <a:cs typeface="Times New Roman"/>
              </a:rPr>
              <a:t>and</a:t>
            </a:r>
            <a:r>
              <a:rPr sz="17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10" dirty="0">
                <a:solidFill>
                  <a:srgbClr val="008000"/>
                </a:solidFill>
                <a:latin typeface="Times New Roman"/>
                <a:cs typeface="Times New Roman"/>
              </a:rPr>
              <a:t>fixed</a:t>
            </a:r>
            <a:r>
              <a:rPr sz="1750" spc="-4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008000"/>
                </a:solidFill>
                <a:latin typeface="Times New Roman"/>
                <a:cs typeface="Times New Roman"/>
              </a:rPr>
              <a:t>doesn’t</a:t>
            </a:r>
            <a:r>
              <a:rPr sz="1750" spc="-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008000"/>
                </a:solidFill>
                <a:latin typeface="Times New Roman"/>
                <a:cs typeface="Times New Roman"/>
              </a:rPr>
              <a:t>necessarily </a:t>
            </a:r>
            <a:r>
              <a:rPr sz="1750" spc="-4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008000"/>
                </a:solidFill>
                <a:latin typeface="Times New Roman"/>
                <a:cs typeface="Times New Roman"/>
              </a:rPr>
              <a:t>imply </a:t>
            </a:r>
            <a:r>
              <a:rPr sz="1750" spc="5" dirty="0">
                <a:solidFill>
                  <a:srgbClr val="008000"/>
                </a:solidFill>
                <a:latin typeface="Times New Roman"/>
                <a:cs typeface="Times New Roman"/>
              </a:rPr>
              <a:t>better </a:t>
            </a:r>
            <a:r>
              <a:rPr sz="1750" spc="10" dirty="0">
                <a:solidFill>
                  <a:srgbClr val="008000"/>
                </a:solidFill>
                <a:latin typeface="Times New Roman"/>
                <a:cs typeface="Times New Roman"/>
              </a:rPr>
              <a:t>quality because the </a:t>
            </a:r>
            <a:r>
              <a:rPr sz="1750" spc="5" dirty="0">
                <a:solidFill>
                  <a:srgbClr val="008000"/>
                </a:solidFill>
                <a:latin typeface="Times New Roman"/>
                <a:cs typeface="Times New Roman"/>
              </a:rPr>
              <a:t>fault injection rate </a:t>
            </a:r>
            <a:r>
              <a:rPr sz="1750" spc="-4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008000"/>
                </a:solidFill>
                <a:latin typeface="Times New Roman"/>
                <a:cs typeface="Times New Roman"/>
              </a:rPr>
              <a:t>may</a:t>
            </a:r>
            <a:r>
              <a:rPr sz="175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10" dirty="0">
                <a:solidFill>
                  <a:srgbClr val="008000"/>
                </a:solidFill>
                <a:latin typeface="Times New Roman"/>
                <a:cs typeface="Times New Roman"/>
              </a:rPr>
              <a:t>be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008000"/>
                </a:solidFill>
                <a:latin typeface="Times New Roman"/>
                <a:cs typeface="Times New Roman"/>
              </a:rPr>
              <a:t>different.</a:t>
            </a:r>
            <a:endParaRPr sz="1750">
              <a:latin typeface="Times New Roman"/>
              <a:cs typeface="Times New Roman"/>
            </a:endParaRPr>
          </a:p>
          <a:p>
            <a:pPr marL="229235" marR="5080" indent="-217170" algn="just">
              <a:lnSpc>
                <a:spcPct val="100800"/>
              </a:lnSpc>
              <a:spcBef>
                <a:spcPts val="4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10" dirty="0">
                <a:latin typeface="Times New Roman"/>
                <a:cs typeface="Times New Roman"/>
              </a:rPr>
              <a:t>From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defect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removal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data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how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do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we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assess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error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injection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rate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or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defect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removal?</a:t>
            </a:r>
            <a:endParaRPr sz="1750">
              <a:latin typeface="Times New Roman"/>
              <a:cs typeface="Times New Roman"/>
            </a:endParaRPr>
          </a:p>
          <a:p>
            <a:pPr marL="229235" indent="-217170" algn="just">
              <a:lnSpc>
                <a:spcPct val="100000"/>
              </a:lnSpc>
              <a:spcBef>
                <a:spcPts val="44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solidFill>
                  <a:srgbClr val="008000"/>
                </a:solidFill>
                <a:latin typeface="Times New Roman"/>
                <a:cs typeface="Times New Roman"/>
              </a:rPr>
              <a:t>Using</a:t>
            </a:r>
            <a:r>
              <a:rPr sz="1750" spc="-4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008000"/>
                </a:solidFill>
                <a:latin typeface="Times New Roman"/>
                <a:cs typeface="Times New Roman"/>
              </a:rPr>
              <a:t>inspection</a:t>
            </a:r>
            <a:r>
              <a:rPr sz="17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008000"/>
                </a:solidFill>
                <a:latin typeface="Times New Roman"/>
                <a:cs typeface="Times New Roman"/>
              </a:rPr>
              <a:t>effort</a:t>
            </a:r>
            <a:r>
              <a:rPr sz="1750" spc="-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008000"/>
                </a:solidFill>
                <a:latin typeface="Times New Roman"/>
                <a:cs typeface="Times New Roman"/>
              </a:rPr>
              <a:t>vs.</a:t>
            </a:r>
            <a:r>
              <a:rPr sz="17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10" dirty="0">
                <a:solidFill>
                  <a:srgbClr val="008000"/>
                </a:solidFill>
                <a:latin typeface="Times New Roman"/>
                <a:cs typeface="Times New Roman"/>
              </a:rPr>
              <a:t>detect</a:t>
            </a:r>
            <a:r>
              <a:rPr sz="1750" spc="-4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008000"/>
                </a:solidFill>
                <a:latin typeface="Times New Roman"/>
                <a:cs typeface="Times New Roman"/>
              </a:rPr>
              <a:t>rate</a:t>
            </a:r>
            <a:r>
              <a:rPr sz="175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50" spc="10" dirty="0">
                <a:solidFill>
                  <a:srgbClr val="008000"/>
                </a:solidFill>
                <a:latin typeface="Times New Roman"/>
                <a:cs typeface="Times New Roman"/>
              </a:rPr>
              <a:t>chart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90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91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424252"/>
            <a:ext cx="4099560" cy="79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00"/>
              </a:spcBef>
              <a:tabLst>
                <a:tab pos="1050290" algn="l"/>
              </a:tabLst>
            </a:pPr>
            <a:r>
              <a:rPr spc="145" dirty="0"/>
              <a:t>Defect</a:t>
            </a:r>
            <a:r>
              <a:rPr spc="-125" dirty="0"/>
              <a:t> </a:t>
            </a:r>
            <a:r>
              <a:rPr spc="110" dirty="0"/>
              <a:t>Rate</a:t>
            </a:r>
            <a:r>
              <a:rPr spc="-125" dirty="0"/>
              <a:t> </a:t>
            </a:r>
            <a:r>
              <a:rPr spc="120" dirty="0"/>
              <a:t>vs.</a:t>
            </a:r>
            <a:r>
              <a:rPr spc="-110" dirty="0"/>
              <a:t> </a:t>
            </a:r>
            <a:r>
              <a:rPr spc="145" dirty="0"/>
              <a:t>Inspection </a:t>
            </a:r>
            <a:r>
              <a:rPr spc="-680" dirty="0"/>
              <a:t> </a:t>
            </a:r>
            <a:r>
              <a:rPr b="1" spc="40" dirty="0">
                <a:latin typeface="Arial"/>
                <a:cs typeface="Arial"/>
              </a:rPr>
              <a:t>Effort	</a:t>
            </a:r>
            <a:r>
              <a:rPr b="1" spc="70" dirty="0">
                <a:latin typeface="Arial"/>
                <a:cs typeface="Arial"/>
              </a:rPr>
              <a:t>/2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15106"/>
            <a:ext cx="4725670" cy="26581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29235" marR="179705" indent="-217170">
              <a:lnSpc>
                <a:spcPts val="1090"/>
              </a:lnSpc>
              <a:spcBef>
                <a:spcPts val="360"/>
              </a:spcBef>
              <a:buSzPct val="5909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100" b="1" spc="15" dirty="0">
                <a:solidFill>
                  <a:srgbClr val="3333CC"/>
                </a:solidFill>
                <a:latin typeface="Times New Roman"/>
                <a:cs typeface="Times New Roman"/>
              </a:rPr>
              <a:t>Best</a:t>
            </a:r>
            <a:r>
              <a:rPr sz="1100" b="1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100" b="1" spc="10" dirty="0">
                <a:solidFill>
                  <a:srgbClr val="3333CC"/>
                </a:solidFill>
                <a:latin typeface="Times New Roman"/>
                <a:cs typeface="Times New Roman"/>
              </a:rPr>
              <a:t>case</a:t>
            </a:r>
            <a:r>
              <a:rPr sz="1100" b="1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100" b="1" spc="5" dirty="0">
                <a:solidFill>
                  <a:srgbClr val="3333CC"/>
                </a:solidFill>
                <a:latin typeface="Times New Roman"/>
                <a:cs typeface="Times New Roman"/>
              </a:rPr>
              <a:t>scenario</a:t>
            </a:r>
            <a:r>
              <a:rPr sz="1100" b="1" spc="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100" b="1" spc="10" dirty="0">
                <a:solidFill>
                  <a:srgbClr val="800000"/>
                </a:solidFill>
                <a:latin typeface="Times New Roman"/>
                <a:cs typeface="Times New Roman"/>
              </a:rPr>
              <a:t>high</a:t>
            </a:r>
            <a:r>
              <a:rPr sz="1100" b="1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100" b="1" spc="10" dirty="0">
                <a:solidFill>
                  <a:srgbClr val="800000"/>
                </a:solidFill>
                <a:latin typeface="Times New Roman"/>
                <a:cs typeface="Times New Roman"/>
              </a:rPr>
              <a:t>effort/low</a:t>
            </a:r>
            <a:r>
              <a:rPr sz="1100" b="1" spc="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10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defect</a:t>
            </a:r>
            <a:r>
              <a:rPr sz="1100" b="1" spc="4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10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rate:</a:t>
            </a:r>
            <a:r>
              <a:rPr sz="1100" b="1" spc="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indication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design/code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was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cleaner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before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inspections,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yet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team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spent </a:t>
            </a:r>
            <a:r>
              <a:rPr sz="1100" spc="15" dirty="0">
                <a:latin typeface="Times New Roman"/>
                <a:cs typeface="Times New Roman"/>
              </a:rPr>
              <a:t>enough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effort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design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review/code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inspection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better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quality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was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ensured.</a:t>
            </a:r>
            <a:endParaRPr sz="1100">
              <a:latin typeface="Times New Roman"/>
              <a:cs typeface="Times New Roman"/>
            </a:endParaRPr>
          </a:p>
          <a:p>
            <a:pPr marL="229235" marR="47625" indent="-217170">
              <a:lnSpc>
                <a:spcPts val="1090"/>
              </a:lnSpc>
              <a:spcBef>
                <a:spcPts val="270"/>
              </a:spcBef>
              <a:buSzPct val="5909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100" b="1" spc="5" dirty="0">
                <a:solidFill>
                  <a:srgbClr val="3333CC"/>
                </a:solidFill>
                <a:latin typeface="Times New Roman"/>
                <a:cs typeface="Times New Roman"/>
              </a:rPr>
              <a:t>Good/not</a:t>
            </a:r>
            <a:r>
              <a:rPr sz="1100" b="1" spc="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100" b="1" spc="10" dirty="0">
                <a:solidFill>
                  <a:srgbClr val="3333CC"/>
                </a:solidFill>
                <a:latin typeface="Times New Roman"/>
                <a:cs typeface="Times New Roman"/>
              </a:rPr>
              <a:t>bad</a:t>
            </a:r>
            <a:r>
              <a:rPr sz="1100" b="1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100" b="1" spc="5" dirty="0">
                <a:solidFill>
                  <a:srgbClr val="3333CC"/>
                </a:solidFill>
                <a:latin typeface="Times New Roman"/>
                <a:cs typeface="Times New Roman"/>
              </a:rPr>
              <a:t>scenario</a:t>
            </a:r>
            <a:r>
              <a:rPr sz="1100" b="1" spc="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100" b="1" spc="10" dirty="0">
                <a:solidFill>
                  <a:srgbClr val="800000"/>
                </a:solidFill>
                <a:latin typeface="Times New Roman"/>
                <a:cs typeface="Times New Roman"/>
              </a:rPr>
              <a:t>high</a:t>
            </a:r>
            <a:r>
              <a:rPr sz="110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 effort/high</a:t>
            </a:r>
            <a:r>
              <a:rPr sz="1100" b="1" spc="4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10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defect</a:t>
            </a:r>
            <a:r>
              <a:rPr sz="1100" b="1" spc="3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10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rate:</a:t>
            </a:r>
            <a:r>
              <a:rPr sz="1100" b="1" spc="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error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injection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may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high, but higher </a:t>
            </a:r>
            <a:r>
              <a:rPr sz="1100" spc="5" dirty="0">
                <a:latin typeface="Times New Roman"/>
                <a:cs typeface="Times New Roman"/>
              </a:rPr>
              <a:t>effort </a:t>
            </a:r>
            <a:r>
              <a:rPr sz="1100" spc="10" dirty="0">
                <a:latin typeface="Times New Roman"/>
                <a:cs typeface="Times New Roman"/>
              </a:rPr>
              <a:t>spent is </a:t>
            </a:r>
            <a:r>
              <a:rPr sz="1100" spc="15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positive sign and that may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why more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defects</a:t>
            </a:r>
            <a:r>
              <a:rPr sz="1100" spc="10" dirty="0">
                <a:latin typeface="Times New Roman"/>
                <a:cs typeface="Times New Roman"/>
              </a:rPr>
              <a:t> were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removed.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If </a:t>
            </a:r>
            <a:r>
              <a:rPr sz="1100" spc="5" dirty="0">
                <a:latin typeface="Times New Roman"/>
                <a:cs typeface="Times New Roman"/>
              </a:rPr>
              <a:t>effort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significantly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higher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target,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 situation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may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be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good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scenario.</a:t>
            </a:r>
            <a:endParaRPr sz="1100">
              <a:latin typeface="Times New Roman"/>
              <a:cs typeface="Times New Roman"/>
            </a:endParaRPr>
          </a:p>
          <a:p>
            <a:pPr marL="229235" marR="5080" indent="-217170">
              <a:lnSpc>
                <a:spcPts val="1090"/>
              </a:lnSpc>
              <a:spcBef>
                <a:spcPts val="265"/>
              </a:spcBef>
              <a:buSzPct val="5909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100" b="1" spc="5" dirty="0">
                <a:solidFill>
                  <a:srgbClr val="3333CC"/>
                </a:solidFill>
                <a:latin typeface="Times New Roman"/>
                <a:cs typeface="Times New Roman"/>
              </a:rPr>
              <a:t>Unsure</a:t>
            </a:r>
            <a:r>
              <a:rPr sz="1100" b="1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100" b="1" spc="10" dirty="0">
                <a:solidFill>
                  <a:srgbClr val="3333CC"/>
                </a:solidFill>
                <a:latin typeface="Times New Roman"/>
                <a:cs typeface="Times New Roman"/>
              </a:rPr>
              <a:t>scenario</a:t>
            </a:r>
            <a:r>
              <a:rPr sz="1100" b="1" spc="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100" b="1" spc="10" dirty="0">
                <a:solidFill>
                  <a:srgbClr val="800000"/>
                </a:solidFill>
                <a:latin typeface="Times New Roman"/>
                <a:cs typeface="Times New Roman"/>
              </a:rPr>
              <a:t>low effort/low</a:t>
            </a:r>
            <a:r>
              <a:rPr sz="1100" b="1" spc="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10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defect</a:t>
            </a:r>
            <a:r>
              <a:rPr sz="1100" b="1" spc="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10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rate:</a:t>
            </a:r>
            <a:r>
              <a:rPr sz="1100" b="1" spc="3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not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sure whether</a:t>
            </a:r>
            <a:r>
              <a:rPr sz="1100" spc="15" dirty="0">
                <a:latin typeface="Times New Roman"/>
                <a:cs typeface="Times New Roman"/>
              </a:rPr>
              <a:t> the</a:t>
            </a:r>
            <a:r>
              <a:rPr sz="1100" spc="10" dirty="0">
                <a:latin typeface="Times New Roman"/>
                <a:cs typeface="Times New Roman"/>
              </a:rPr>
              <a:t> design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and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code were better. Less time in inspection </a:t>
            </a:r>
            <a:r>
              <a:rPr sz="1100" spc="5" dirty="0">
                <a:latin typeface="Times New Roman"/>
                <a:cs typeface="Times New Roman"/>
              </a:rPr>
              <a:t>was </a:t>
            </a:r>
            <a:r>
              <a:rPr sz="1100" spc="15" dirty="0">
                <a:latin typeface="Times New Roman"/>
                <a:cs typeface="Times New Roman"/>
              </a:rPr>
              <a:t>needed or inspections </a:t>
            </a:r>
            <a:r>
              <a:rPr sz="1100" spc="10" dirty="0">
                <a:latin typeface="Times New Roman"/>
                <a:cs typeface="Times New Roman"/>
              </a:rPr>
              <a:t>were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hastily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done,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hence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finding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fewer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defects.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1200">
              <a:latin typeface="Times New Roman"/>
              <a:cs typeface="Times New Roman"/>
            </a:endParaRPr>
          </a:p>
          <a:p>
            <a:pPr marL="229235" marR="2519045" indent="-217170">
              <a:lnSpc>
                <a:spcPts val="1090"/>
              </a:lnSpc>
              <a:buSzPct val="5909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1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Worst</a:t>
            </a:r>
            <a:r>
              <a:rPr sz="1100" b="1" spc="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100" b="1" spc="10" dirty="0">
                <a:solidFill>
                  <a:srgbClr val="3333CC"/>
                </a:solidFill>
                <a:latin typeface="Times New Roman"/>
                <a:cs typeface="Times New Roman"/>
              </a:rPr>
              <a:t>case</a:t>
            </a:r>
            <a:r>
              <a:rPr sz="1100" b="1" spc="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100" b="1" spc="10" dirty="0">
                <a:solidFill>
                  <a:srgbClr val="3333CC"/>
                </a:solidFill>
                <a:latin typeface="Times New Roman"/>
                <a:cs typeface="Times New Roman"/>
              </a:rPr>
              <a:t>scenario</a:t>
            </a:r>
            <a:r>
              <a:rPr sz="1100" b="1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100" b="1" spc="10" dirty="0">
                <a:solidFill>
                  <a:srgbClr val="800000"/>
                </a:solidFill>
                <a:latin typeface="Times New Roman"/>
                <a:cs typeface="Times New Roman"/>
              </a:rPr>
              <a:t>low </a:t>
            </a:r>
            <a:r>
              <a:rPr sz="1100" b="1" spc="1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10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effort/high</a:t>
            </a:r>
            <a:r>
              <a:rPr sz="11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10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defect</a:t>
            </a:r>
            <a:r>
              <a:rPr sz="1100" b="1" spc="4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10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rate:</a:t>
            </a:r>
            <a:r>
              <a:rPr sz="1100" b="1" spc="2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 </a:t>
            </a:r>
            <a:r>
              <a:rPr sz="1100" spc="15" dirty="0">
                <a:latin typeface="Times New Roman"/>
                <a:cs typeface="Times New Roman"/>
              </a:rPr>
              <a:t> indication of high </a:t>
            </a:r>
            <a:r>
              <a:rPr sz="1100" spc="10" dirty="0">
                <a:latin typeface="Times New Roman"/>
                <a:cs typeface="Times New Roman"/>
              </a:rPr>
              <a:t>error </a:t>
            </a:r>
            <a:r>
              <a:rPr sz="1100" spc="15" dirty="0">
                <a:latin typeface="Times New Roman"/>
                <a:cs typeface="Times New Roman"/>
              </a:rPr>
              <a:t>injection 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but inspections </a:t>
            </a:r>
            <a:r>
              <a:rPr sz="1100" spc="10" dirty="0">
                <a:latin typeface="Times New Roman"/>
                <a:cs typeface="Times New Roman"/>
              </a:rPr>
              <a:t>were </a:t>
            </a:r>
            <a:r>
              <a:rPr sz="1100" spc="15" dirty="0">
                <a:latin typeface="Times New Roman"/>
                <a:cs typeface="Times New Roman"/>
              </a:rPr>
              <a:t>not rigorous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enough.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Chances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more defects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remained </a:t>
            </a:r>
            <a:r>
              <a:rPr sz="1100" spc="15" dirty="0">
                <a:latin typeface="Times New Roman"/>
                <a:cs typeface="Times New Roman"/>
              </a:rPr>
              <a:t>in the </a:t>
            </a:r>
            <a:r>
              <a:rPr sz="1100" spc="10" dirty="0">
                <a:latin typeface="Times New Roman"/>
                <a:cs typeface="Times New Roman"/>
              </a:rPr>
              <a:t>design </a:t>
            </a:r>
            <a:r>
              <a:rPr sz="1100" spc="15" dirty="0">
                <a:latin typeface="Times New Roman"/>
                <a:cs typeface="Times New Roman"/>
              </a:rPr>
              <a:t>or code </a:t>
            </a:r>
            <a:r>
              <a:rPr sz="1100" spc="5" dirty="0">
                <a:latin typeface="Times New Roman"/>
                <a:cs typeface="Times New Roman"/>
              </a:rPr>
              <a:t>at </a:t>
            </a:r>
            <a:r>
              <a:rPr sz="1100" spc="10" dirty="0">
                <a:latin typeface="Times New Roman"/>
                <a:cs typeface="Times New Roman"/>
              </a:rPr>
              <a:t> 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exit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inspection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process.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68762" y="2921359"/>
          <a:ext cx="2550794" cy="119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09"/>
                <a:gridCol w="586740"/>
                <a:gridCol w="832485"/>
                <a:gridCol w="670560"/>
              </a:tblGrid>
              <a:tr h="257272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8000"/>
                      </a:solidFill>
                      <a:prstDash val="solid"/>
                    </a:lnR>
                    <a:lnB w="9525">
                      <a:solidFill>
                        <a:srgbClr val="008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Inspection</a:t>
                      </a:r>
                      <a:r>
                        <a:rPr sz="125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Effort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8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575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8000"/>
                      </a:solidFill>
                      <a:prstDash val="solid"/>
                    </a:lnR>
                    <a:lnB w="9525">
                      <a:solidFill>
                        <a:srgbClr val="008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50" spc="-5" dirty="0">
                          <a:latin typeface="Times New Roman"/>
                          <a:cs typeface="Times New Roman"/>
                        </a:rPr>
                        <a:t>Higher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8000"/>
                      </a:solidFill>
                      <a:prstDash val="solid"/>
                    </a:lnL>
                    <a:lnR w="9525">
                      <a:solidFill>
                        <a:srgbClr val="008000"/>
                      </a:solidFill>
                      <a:prstDash val="solid"/>
                    </a:lnR>
                    <a:lnB w="9525">
                      <a:solidFill>
                        <a:srgbClr val="008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Lower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8000"/>
                      </a:solidFill>
                      <a:prstDash val="solid"/>
                    </a:lnL>
                    <a:lnR w="9525">
                      <a:solidFill>
                        <a:srgbClr val="008000"/>
                      </a:solidFill>
                      <a:prstDash val="solid"/>
                    </a:lnR>
                    <a:lnB w="9525">
                      <a:solidFill>
                        <a:srgbClr val="008000"/>
                      </a:solidFill>
                      <a:prstDash val="solid"/>
                    </a:lnB>
                  </a:tcPr>
                </a:tc>
              </a:tr>
              <a:tr h="441579">
                <a:tc row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Defect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25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Rate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vert="vert270">
                    <a:lnT w="952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50" spc="-5" dirty="0">
                          <a:latin typeface="Times New Roman"/>
                          <a:cs typeface="Times New Roman"/>
                        </a:rPr>
                        <a:t>Higher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R w="12700">
                      <a:solidFill>
                        <a:srgbClr val="008000"/>
                      </a:solidFill>
                      <a:prstDash val="solid"/>
                    </a:lnR>
                    <a:lnT w="9525">
                      <a:solidFill>
                        <a:srgbClr val="008000"/>
                      </a:solidFill>
                      <a:prstDash val="solid"/>
                    </a:lnT>
                    <a:lnB w="9525">
                      <a:solidFill>
                        <a:srgbClr val="008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marR="90170">
                        <a:lnSpc>
                          <a:spcPct val="100800"/>
                        </a:lnSpc>
                        <a:spcBef>
                          <a:spcPts val="175"/>
                        </a:spcBef>
                      </a:pPr>
                      <a:r>
                        <a:rPr sz="1250" dirty="0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50" spc="5" dirty="0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ood</a:t>
                      </a:r>
                      <a:r>
                        <a:rPr sz="1250" dirty="0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250" spc="-30" dirty="0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dirty="0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50" spc="5" dirty="0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50" dirty="0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250" spc="5" dirty="0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bad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8000"/>
                      </a:solidFill>
                      <a:prstDash val="solid"/>
                    </a:lnL>
                    <a:lnR w="9525">
                      <a:solidFill>
                        <a:srgbClr val="008000"/>
                      </a:solidFill>
                      <a:prstDash val="solid"/>
                    </a:lnR>
                    <a:lnT w="9525">
                      <a:solidFill>
                        <a:srgbClr val="008000"/>
                      </a:solidFill>
                      <a:prstDash val="solid"/>
                    </a:lnT>
                    <a:lnB w="9525">
                      <a:solidFill>
                        <a:srgbClr val="008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marR="226060">
                        <a:lnSpc>
                          <a:spcPct val="100800"/>
                        </a:lnSpc>
                        <a:spcBef>
                          <a:spcPts val="175"/>
                        </a:spcBef>
                      </a:pPr>
                      <a:r>
                        <a:rPr sz="1250" spc="-100" dirty="0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250" spc="5" dirty="0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50" spc="-5" dirty="0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50" dirty="0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250" spc="-5" dirty="0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Case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8000"/>
                      </a:solidFill>
                      <a:prstDash val="solid"/>
                    </a:lnL>
                    <a:lnR w="9525">
                      <a:solidFill>
                        <a:srgbClr val="008000"/>
                      </a:solidFill>
                      <a:prstDash val="solid"/>
                    </a:lnR>
                    <a:lnT w="9525">
                      <a:solidFill>
                        <a:srgbClr val="008000"/>
                      </a:solidFill>
                      <a:prstDash val="solid"/>
                    </a:lnT>
                    <a:lnB w="9525">
                      <a:solidFill>
                        <a:srgbClr val="008000"/>
                      </a:solidFill>
                      <a:prstDash val="solid"/>
                    </a:lnB>
                  </a:tcPr>
                </a:tc>
              </a:tr>
              <a:tr h="2495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160" marB="0" vert="vert270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Lower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R w="12700">
                      <a:solidFill>
                        <a:srgbClr val="008000"/>
                      </a:solidFill>
                      <a:prstDash val="solid"/>
                    </a:lnR>
                    <a:lnT w="9525">
                      <a:solidFill>
                        <a:srgbClr val="008000"/>
                      </a:solidFill>
                      <a:prstDash val="solid"/>
                    </a:lnT>
                    <a:lnB w="9525">
                      <a:solidFill>
                        <a:srgbClr val="008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50" dirty="0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Best</a:t>
                      </a:r>
                      <a:r>
                        <a:rPr sz="1250" spc="-50" dirty="0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5" dirty="0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Case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8000"/>
                      </a:solidFill>
                      <a:prstDash val="solid"/>
                    </a:lnL>
                    <a:lnR w="9525">
                      <a:solidFill>
                        <a:srgbClr val="008000"/>
                      </a:solidFill>
                      <a:prstDash val="solid"/>
                    </a:lnR>
                    <a:lnT w="9525">
                      <a:solidFill>
                        <a:srgbClr val="008000"/>
                      </a:solidFill>
                      <a:prstDash val="solid"/>
                    </a:lnT>
                    <a:lnB w="9525">
                      <a:solidFill>
                        <a:srgbClr val="008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50" spc="-5" dirty="0">
                          <a:solidFill>
                            <a:srgbClr val="800000"/>
                          </a:solidFill>
                          <a:latin typeface="Times New Roman"/>
                          <a:cs typeface="Times New Roman"/>
                        </a:rPr>
                        <a:t>Unsure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8000"/>
                      </a:solidFill>
                      <a:prstDash val="solid"/>
                    </a:lnL>
                    <a:lnR w="9525">
                      <a:solidFill>
                        <a:srgbClr val="008000"/>
                      </a:solidFill>
                      <a:prstDash val="solid"/>
                    </a:lnR>
                    <a:lnT w="9525">
                      <a:solidFill>
                        <a:srgbClr val="008000"/>
                      </a:solidFill>
                      <a:prstDash val="solid"/>
                    </a:lnT>
                    <a:lnB w="9525">
                      <a:solidFill>
                        <a:srgbClr val="008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8" name="object 8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17568" y="5636785"/>
            <a:ext cx="4722495" cy="2618740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655"/>
              </a:spcBef>
            </a:pPr>
            <a:r>
              <a:rPr sz="2500" spc="125" dirty="0">
                <a:solidFill>
                  <a:srgbClr val="33339A"/>
                </a:solidFill>
                <a:latin typeface="Arial MT"/>
                <a:cs typeface="Arial MT"/>
              </a:rPr>
              <a:t>Reliability</a:t>
            </a:r>
            <a:r>
              <a:rPr sz="2500" spc="-1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14" dirty="0">
                <a:solidFill>
                  <a:srgbClr val="33339A"/>
                </a:solidFill>
                <a:latin typeface="Arial MT"/>
                <a:cs typeface="Arial MT"/>
              </a:rPr>
              <a:t>Models:</a:t>
            </a:r>
            <a:r>
              <a:rPr sz="2500" spc="-145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40" dirty="0">
                <a:solidFill>
                  <a:srgbClr val="33339A"/>
                </a:solidFill>
                <a:latin typeface="Arial MT"/>
                <a:cs typeface="Arial MT"/>
              </a:rPr>
              <a:t>Variations</a:t>
            </a:r>
            <a:endParaRPr sz="2500">
              <a:latin typeface="Arial MT"/>
              <a:cs typeface="Arial MT"/>
            </a:endParaRPr>
          </a:p>
          <a:p>
            <a:pPr marL="229235" indent="-217170">
              <a:lnSpc>
                <a:spcPct val="100000"/>
              </a:lnSpc>
              <a:spcBef>
                <a:spcPts val="123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2000" spc="5" dirty="0">
                <a:latin typeface="Times New Roman"/>
                <a:cs typeface="Times New Roman"/>
              </a:rPr>
              <a:t>Evolving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programs</a:t>
            </a:r>
            <a:endParaRPr sz="2000">
              <a:latin typeface="Times New Roman"/>
              <a:cs typeface="Times New Roman"/>
            </a:endParaRPr>
          </a:p>
          <a:p>
            <a:pPr marL="480695" marR="30480" lvl="1" indent="-180975">
              <a:lnSpc>
                <a:spcPct val="100800"/>
              </a:lnSpc>
              <a:spcBef>
                <a:spcPts val="434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81330" algn="l"/>
              </a:tabLst>
            </a:pPr>
            <a:r>
              <a:rPr sz="1750" spc="5" dirty="0">
                <a:latin typeface="Times New Roman"/>
                <a:cs typeface="Times New Roman"/>
              </a:rPr>
              <a:t>Dealing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with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small</a:t>
            </a:r>
            <a:r>
              <a:rPr sz="1750" spc="5" dirty="0">
                <a:latin typeface="Times New Roman"/>
                <a:cs typeface="Times New Roman"/>
              </a:rPr>
              <a:t> increments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of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program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size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and/or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stepwise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evolution</a:t>
            </a:r>
            <a:endParaRPr sz="1750">
              <a:latin typeface="Times New Roman"/>
              <a:cs typeface="Times New Roman"/>
            </a:endParaRPr>
          </a:p>
          <a:p>
            <a:pPr marL="229235" indent="-21717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2000" dirty="0">
                <a:latin typeface="Times New Roman"/>
                <a:cs typeface="Times New Roman"/>
              </a:rPr>
              <a:t>Unreported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failures</a:t>
            </a:r>
            <a:endParaRPr sz="2000">
              <a:latin typeface="Times New Roman"/>
              <a:cs typeface="Times New Roman"/>
            </a:endParaRPr>
          </a:p>
          <a:p>
            <a:pPr marL="480695" marR="5080" lvl="1" indent="-180975">
              <a:lnSpc>
                <a:spcPct val="100800"/>
              </a:lnSpc>
              <a:spcBef>
                <a:spcPts val="430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81330" algn="l"/>
              </a:tabLst>
            </a:pPr>
            <a:r>
              <a:rPr sz="1750" spc="10" dirty="0">
                <a:latin typeface="Times New Roman"/>
                <a:cs typeface="Times New Roman"/>
              </a:rPr>
              <a:t>How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unreported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failures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affect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failure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intensity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estimation?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92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93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340677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110230" algn="l"/>
              </a:tabLst>
            </a:pPr>
            <a:r>
              <a:rPr spc="85" dirty="0"/>
              <a:t>E</a:t>
            </a:r>
            <a:r>
              <a:rPr spc="75" dirty="0"/>
              <a:t>v</a:t>
            </a:r>
            <a:r>
              <a:rPr spc="195" dirty="0"/>
              <a:t>o</a:t>
            </a:r>
            <a:r>
              <a:rPr spc="70" dirty="0"/>
              <a:t>l</a:t>
            </a:r>
            <a:r>
              <a:rPr spc="180" dirty="0"/>
              <a:t>v</a:t>
            </a:r>
            <a:r>
              <a:rPr spc="70" dirty="0"/>
              <a:t>i</a:t>
            </a:r>
            <a:r>
              <a:rPr spc="114" dirty="0"/>
              <a:t>n</a:t>
            </a:r>
            <a:r>
              <a:rPr spc="185" dirty="0"/>
              <a:t>g</a:t>
            </a:r>
            <a:r>
              <a:rPr spc="-130" dirty="0"/>
              <a:t> </a:t>
            </a:r>
            <a:r>
              <a:rPr spc="170" dirty="0"/>
              <a:t>Progr</a:t>
            </a:r>
            <a:r>
              <a:rPr spc="175" dirty="0"/>
              <a:t>am</a:t>
            </a:r>
            <a:r>
              <a:rPr spc="100" dirty="0"/>
              <a:t>s</a:t>
            </a:r>
            <a:r>
              <a:rPr dirty="0"/>
              <a:t>	</a:t>
            </a:r>
            <a:r>
              <a:rPr spc="70" dirty="0"/>
              <a:t>/1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49664"/>
            <a:ext cx="4862195" cy="2752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7804" marR="5080" indent="-205740">
              <a:lnSpc>
                <a:spcPct val="101600"/>
              </a:lnSpc>
              <a:spcBef>
                <a:spcPts val="90"/>
              </a:spcBef>
              <a:buClr>
                <a:srgbClr val="3333CC"/>
              </a:buClr>
              <a:buSzPct val="61290"/>
              <a:buFont typeface="Wingdings"/>
              <a:buChar char=""/>
              <a:tabLst>
                <a:tab pos="218440" algn="l"/>
              </a:tabLst>
            </a:pPr>
            <a:r>
              <a:rPr sz="1550" spc="5" dirty="0">
                <a:latin typeface="Times New Roman"/>
                <a:cs typeface="Times New Roman"/>
              </a:rPr>
              <a:t>Reliability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models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used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 estimating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failure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intensity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(λ) </a:t>
            </a:r>
            <a:r>
              <a:rPr sz="1550" spc="5" dirty="0">
                <a:latin typeface="Times New Roman"/>
                <a:cs typeface="Times New Roman"/>
              </a:rPr>
              <a:t> assume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that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the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executed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program </a:t>
            </a:r>
            <a:r>
              <a:rPr sz="1550" dirty="0">
                <a:latin typeface="Times New Roman"/>
                <a:cs typeface="Times New Roman"/>
              </a:rPr>
              <a:t>is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stable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(not </a:t>
            </a:r>
            <a:r>
              <a:rPr sz="1550" dirty="0">
                <a:latin typeface="Times New Roman"/>
                <a:cs typeface="Times New Roman"/>
              </a:rPr>
              <a:t>changing, </a:t>
            </a:r>
            <a:r>
              <a:rPr sz="1550" spc="-37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except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for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those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changes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that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result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from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failure </a:t>
            </a:r>
            <a:r>
              <a:rPr sz="1550" spc="5" dirty="0">
                <a:latin typeface="Times New Roman"/>
                <a:cs typeface="Times New Roman"/>
              </a:rPr>
              <a:t> correction).</a:t>
            </a:r>
            <a:endParaRPr sz="1550">
              <a:latin typeface="Times New Roman"/>
              <a:cs typeface="Times New Roman"/>
            </a:endParaRPr>
          </a:p>
          <a:p>
            <a:pPr marL="217804" indent="-205740">
              <a:lnSpc>
                <a:spcPct val="100000"/>
              </a:lnSpc>
              <a:spcBef>
                <a:spcPts val="409"/>
              </a:spcBef>
              <a:buClr>
                <a:srgbClr val="3333CC"/>
              </a:buClr>
              <a:buSzPct val="61290"/>
              <a:buFont typeface="Wingdings"/>
              <a:buChar char=""/>
              <a:tabLst>
                <a:tab pos="218440" algn="l"/>
              </a:tabLst>
            </a:pPr>
            <a:r>
              <a:rPr sz="1550" spc="5" dirty="0">
                <a:latin typeface="Times New Roman"/>
                <a:cs typeface="Times New Roman"/>
              </a:rPr>
              <a:t>Programs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can </a:t>
            </a:r>
            <a:r>
              <a:rPr sz="1550" spc="5" dirty="0">
                <a:latin typeface="Times New Roman"/>
                <a:cs typeface="Times New Roman"/>
              </a:rPr>
              <a:t>evolve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due</a:t>
            </a:r>
            <a:r>
              <a:rPr sz="1550" spc="1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to:</a:t>
            </a:r>
            <a:endParaRPr sz="1550">
              <a:latin typeface="Times New Roman"/>
              <a:cs typeface="Times New Roman"/>
            </a:endParaRPr>
          </a:p>
          <a:p>
            <a:pPr marL="459740" lvl="1" indent="-173355">
              <a:lnSpc>
                <a:spcPct val="100000"/>
              </a:lnSpc>
              <a:spcBef>
                <a:spcPts val="33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460375" algn="l"/>
              </a:tabLst>
            </a:pPr>
            <a:r>
              <a:rPr sz="1400" spc="-10" dirty="0">
                <a:latin typeface="Times New Roman"/>
                <a:cs typeface="Times New Roman"/>
              </a:rPr>
              <a:t>Requirements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changes</a:t>
            </a:r>
            <a:endParaRPr sz="1400">
              <a:latin typeface="Times New Roman"/>
              <a:cs typeface="Times New Roman"/>
            </a:endParaRPr>
          </a:p>
          <a:p>
            <a:pPr marL="459740" lvl="1" indent="-173355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460375" algn="l"/>
              </a:tabLst>
            </a:pPr>
            <a:r>
              <a:rPr sz="1400" spc="-10" dirty="0">
                <a:latin typeface="Times New Roman"/>
                <a:cs typeface="Times New Roman"/>
              </a:rPr>
              <a:t>Integration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new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parts</a:t>
            </a:r>
            <a:endParaRPr sz="1400">
              <a:latin typeface="Times New Roman"/>
              <a:cs typeface="Times New Roman"/>
            </a:endParaRPr>
          </a:p>
          <a:p>
            <a:pPr marL="459740" marR="583565" lvl="1" indent="-173355">
              <a:lnSpc>
                <a:spcPts val="1660"/>
              </a:lnSpc>
              <a:spcBef>
                <a:spcPts val="39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460375" algn="l"/>
              </a:tabLst>
            </a:pPr>
            <a:r>
              <a:rPr sz="1400" spc="-10" dirty="0">
                <a:latin typeface="Times New Roman"/>
                <a:cs typeface="Times New Roman"/>
              </a:rPr>
              <a:t>Necessity </a:t>
            </a:r>
            <a:r>
              <a:rPr sz="1400" spc="-5" dirty="0">
                <a:latin typeface="Times New Roman"/>
                <a:cs typeface="Times New Roman"/>
              </a:rPr>
              <a:t>to adapt to </a:t>
            </a:r>
            <a:r>
              <a:rPr sz="1400" spc="-10" dirty="0">
                <a:latin typeface="Times New Roman"/>
                <a:cs typeface="Times New Roman"/>
              </a:rPr>
              <a:t>changing hardware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software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environment</a:t>
            </a:r>
            <a:endParaRPr sz="1400">
              <a:latin typeface="Times New Roman"/>
              <a:cs typeface="Times New Roman"/>
            </a:endParaRPr>
          </a:p>
          <a:p>
            <a:pPr marL="459740" lvl="1" indent="-173355">
              <a:lnSpc>
                <a:spcPct val="100000"/>
              </a:lnSpc>
              <a:spcBef>
                <a:spcPts val="26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460375" algn="l"/>
              </a:tabLst>
            </a:pPr>
            <a:r>
              <a:rPr sz="1400" spc="-10" dirty="0">
                <a:latin typeface="Times New Roman"/>
                <a:cs typeface="Times New Roman"/>
              </a:rPr>
              <a:t>Necessity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 </a:t>
            </a:r>
            <a:r>
              <a:rPr sz="1400" spc="-10" dirty="0">
                <a:latin typeface="Times New Roman"/>
                <a:cs typeface="Times New Roman"/>
              </a:rPr>
              <a:t>system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performance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improvement</a:t>
            </a:r>
            <a:endParaRPr sz="1400">
              <a:latin typeface="Times New Roman"/>
              <a:cs typeface="Times New Roman"/>
            </a:endParaRPr>
          </a:p>
          <a:p>
            <a:pPr marL="459740" lvl="1" indent="-173355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460375" algn="l"/>
              </a:tabLst>
            </a:pPr>
            <a:r>
              <a:rPr sz="1400" spc="-10" dirty="0">
                <a:latin typeface="Times New Roman"/>
                <a:cs typeface="Times New Roman"/>
              </a:rPr>
              <a:t>Evolution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 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development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7" name="object 7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17568" y="5639179"/>
            <a:ext cx="4758690" cy="303974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635"/>
              </a:spcBef>
              <a:tabLst>
                <a:tab pos="3215640" algn="l"/>
              </a:tabLst>
            </a:pPr>
            <a:r>
              <a:rPr sz="2500" b="1" dirty="0">
                <a:solidFill>
                  <a:srgbClr val="33339A"/>
                </a:solidFill>
                <a:latin typeface="Arial"/>
                <a:cs typeface="Arial"/>
              </a:rPr>
              <a:t>Evolving</a:t>
            </a:r>
            <a:r>
              <a:rPr sz="2500" b="1" spc="-1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33339A"/>
                </a:solidFill>
                <a:latin typeface="Arial"/>
                <a:cs typeface="Arial"/>
              </a:rPr>
              <a:t>Programs	</a:t>
            </a:r>
            <a:r>
              <a:rPr sz="2500" b="1" spc="70" dirty="0">
                <a:solidFill>
                  <a:srgbClr val="33339A"/>
                </a:solidFill>
                <a:latin typeface="Arial"/>
                <a:cs typeface="Arial"/>
              </a:rPr>
              <a:t>/2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050" spc="10" dirty="0">
                <a:latin typeface="Times New Roman"/>
                <a:cs typeface="Times New Roman"/>
              </a:rPr>
              <a:t>Possible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scenarios:</a:t>
            </a:r>
            <a:endParaRPr sz="2050">
              <a:latin typeface="Times New Roman"/>
              <a:cs typeface="Times New Roman"/>
            </a:endParaRPr>
          </a:p>
          <a:p>
            <a:pPr marL="480695" marR="5080" indent="-180975">
              <a:lnSpc>
                <a:spcPct val="110900"/>
              </a:lnSpc>
              <a:spcBef>
                <a:spcPts val="465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81330" algn="l"/>
              </a:tabLst>
            </a:pPr>
            <a:r>
              <a:rPr sz="1750" spc="10" dirty="0">
                <a:latin typeface="Times New Roman"/>
                <a:cs typeface="Times New Roman"/>
              </a:rPr>
              <a:t>Ignoring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changes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for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programs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evolving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slowly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and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small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size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increments</a:t>
            </a:r>
            <a:endParaRPr sz="1750">
              <a:latin typeface="Times New Roman"/>
              <a:cs typeface="Times New Roman"/>
            </a:endParaRPr>
          </a:p>
          <a:p>
            <a:pPr marL="480695" marR="377190" indent="-180975">
              <a:lnSpc>
                <a:spcPct val="110900"/>
              </a:lnSpc>
              <a:spcBef>
                <a:spcPts val="425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81330" algn="l"/>
              </a:tabLst>
            </a:pPr>
            <a:r>
              <a:rPr sz="1750" spc="10" dirty="0">
                <a:latin typeface="Times New Roman"/>
                <a:cs typeface="Times New Roman"/>
              </a:rPr>
              <a:t>Ignoring</a:t>
            </a:r>
            <a:r>
              <a:rPr sz="1750" spc="-8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old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data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on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the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old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phase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and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base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estimates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on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new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phase</a:t>
            </a:r>
            <a:endParaRPr sz="1750">
              <a:latin typeface="Times New Roman"/>
              <a:cs typeface="Times New Roman"/>
            </a:endParaRPr>
          </a:p>
          <a:p>
            <a:pPr marL="480695" indent="-180975">
              <a:lnSpc>
                <a:spcPct val="100000"/>
              </a:lnSpc>
              <a:spcBef>
                <a:spcPts val="650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81330" algn="l"/>
              </a:tabLst>
            </a:pPr>
            <a:r>
              <a:rPr sz="1750" spc="5" dirty="0">
                <a:latin typeface="Times New Roman"/>
                <a:cs typeface="Times New Roman"/>
              </a:rPr>
              <a:t>Stepwise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evolution</a:t>
            </a:r>
            <a:endParaRPr sz="1750">
              <a:latin typeface="Times New Roman"/>
              <a:cs typeface="Times New Roman"/>
            </a:endParaRPr>
          </a:p>
          <a:p>
            <a:pPr marL="732155" lvl="1" indent="-14414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48387"/>
              <a:buFont typeface="Wingdings"/>
              <a:buChar char=""/>
              <a:tabLst>
                <a:tab pos="732790" algn="l"/>
              </a:tabLst>
            </a:pPr>
            <a:r>
              <a:rPr sz="1550" dirty="0">
                <a:latin typeface="Times New Roman"/>
                <a:cs typeface="Times New Roman"/>
              </a:rPr>
              <a:t>Applying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changes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by </a:t>
            </a:r>
            <a:r>
              <a:rPr sz="1550" dirty="0">
                <a:latin typeface="Times New Roman"/>
                <a:cs typeface="Times New Roman"/>
              </a:rPr>
              <a:t>components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94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95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340677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110230" algn="l"/>
              </a:tabLst>
            </a:pPr>
            <a:r>
              <a:rPr spc="85" dirty="0"/>
              <a:t>E</a:t>
            </a:r>
            <a:r>
              <a:rPr spc="75" dirty="0"/>
              <a:t>v</a:t>
            </a:r>
            <a:r>
              <a:rPr spc="195" dirty="0"/>
              <a:t>o</a:t>
            </a:r>
            <a:r>
              <a:rPr spc="70" dirty="0"/>
              <a:t>l</a:t>
            </a:r>
            <a:r>
              <a:rPr spc="180" dirty="0"/>
              <a:t>v</a:t>
            </a:r>
            <a:r>
              <a:rPr spc="70" dirty="0"/>
              <a:t>i</a:t>
            </a:r>
            <a:r>
              <a:rPr spc="114" dirty="0"/>
              <a:t>n</a:t>
            </a:r>
            <a:r>
              <a:rPr spc="185" dirty="0"/>
              <a:t>g</a:t>
            </a:r>
            <a:r>
              <a:rPr spc="-130" dirty="0"/>
              <a:t> </a:t>
            </a:r>
            <a:r>
              <a:rPr spc="170" dirty="0"/>
              <a:t>Progr</a:t>
            </a:r>
            <a:r>
              <a:rPr spc="175" dirty="0"/>
              <a:t>am</a:t>
            </a:r>
            <a:r>
              <a:rPr spc="100" dirty="0"/>
              <a:t>s</a:t>
            </a:r>
            <a:r>
              <a:rPr dirty="0"/>
              <a:t>	</a:t>
            </a:r>
            <a:r>
              <a:rPr spc="70" dirty="0"/>
              <a:t>/3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18946"/>
            <a:ext cx="4912360" cy="26720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29235" marR="303530" indent="-217170">
              <a:lnSpc>
                <a:spcPct val="91500"/>
              </a:lnSpc>
              <a:spcBef>
                <a:spcPts val="31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229870" algn="l"/>
              </a:tabLst>
            </a:pPr>
            <a:r>
              <a:rPr sz="1800" spc="15" dirty="0">
                <a:latin typeface="Times New Roman"/>
                <a:cs typeface="Times New Roman"/>
              </a:rPr>
              <a:t>The </a:t>
            </a:r>
            <a:r>
              <a:rPr sz="1800" spc="10" dirty="0">
                <a:latin typeface="Times New Roman"/>
                <a:cs typeface="Times New Roman"/>
              </a:rPr>
              <a:t>effects of </a:t>
            </a:r>
            <a:r>
              <a:rPr sz="1800" spc="15" dirty="0">
                <a:latin typeface="Times New Roman"/>
                <a:cs typeface="Times New Roman"/>
              </a:rPr>
              <a:t>evolution can be ignored </a:t>
            </a:r>
            <a:r>
              <a:rPr sz="1800" spc="10" dirty="0">
                <a:latin typeface="Times New Roman"/>
                <a:cs typeface="Times New Roman"/>
              </a:rPr>
              <a:t>for 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programs </a:t>
            </a:r>
            <a:r>
              <a:rPr sz="1800" spc="15" dirty="0">
                <a:latin typeface="Times New Roman"/>
                <a:cs typeface="Times New Roman"/>
              </a:rPr>
              <a:t>evolving </a:t>
            </a:r>
            <a:r>
              <a:rPr sz="1800" spc="10" dirty="0">
                <a:latin typeface="Times New Roman"/>
                <a:cs typeface="Times New Roman"/>
              </a:rPr>
              <a:t>slowly </a:t>
            </a:r>
            <a:r>
              <a:rPr sz="1800" spc="15" dirty="0">
                <a:latin typeface="Times New Roman"/>
                <a:cs typeface="Times New Roman"/>
              </a:rPr>
              <a:t>and </a:t>
            </a:r>
            <a:r>
              <a:rPr sz="1800" spc="10" dirty="0">
                <a:latin typeface="Times New Roman"/>
                <a:cs typeface="Times New Roman"/>
              </a:rPr>
              <a:t>in small size 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increments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(increments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less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than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%5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total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code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per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week).</a:t>
            </a:r>
            <a:endParaRPr sz="1800">
              <a:latin typeface="Times New Roman"/>
              <a:cs typeface="Times New Roman"/>
            </a:endParaRPr>
          </a:p>
          <a:p>
            <a:pPr marL="229235" marR="81915" indent="-217170">
              <a:lnSpc>
                <a:spcPts val="1980"/>
              </a:lnSpc>
              <a:spcBef>
                <a:spcPts val="459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229870" algn="l"/>
              </a:tabLst>
            </a:pPr>
            <a:r>
              <a:rPr sz="18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Advantages:</a:t>
            </a:r>
            <a:r>
              <a:rPr sz="1800" b="1" spc="-4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No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extra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testing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data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collection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required.</a:t>
            </a:r>
            <a:endParaRPr sz="1800">
              <a:latin typeface="Times New Roman"/>
              <a:cs typeface="Times New Roman"/>
            </a:endParaRPr>
          </a:p>
          <a:p>
            <a:pPr marL="229235" marR="5080" indent="-217170">
              <a:lnSpc>
                <a:spcPct val="91500"/>
              </a:lnSpc>
              <a:spcBef>
                <a:spcPts val="3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229870" algn="l"/>
              </a:tabLst>
            </a:pPr>
            <a:r>
              <a:rPr sz="18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Disadvantages: </a:t>
            </a:r>
            <a:r>
              <a:rPr sz="1800" spc="10" dirty="0">
                <a:latin typeface="Times New Roman"/>
                <a:cs typeface="Times New Roman"/>
              </a:rPr>
              <a:t>Estimates of model parameters </a:t>
            </a:r>
            <a:r>
              <a:rPr sz="1800" spc="15" dirty="0">
                <a:latin typeface="Times New Roman"/>
                <a:cs typeface="Times New Roman"/>
              </a:rPr>
              <a:t> and </a:t>
            </a:r>
            <a:r>
              <a:rPr sz="1800" spc="10" dirty="0">
                <a:latin typeface="Times New Roman"/>
                <a:cs typeface="Times New Roman"/>
              </a:rPr>
              <a:t>λ/λ</a:t>
            </a:r>
            <a:r>
              <a:rPr sz="1000" spc="10" dirty="0">
                <a:latin typeface="Times New Roman"/>
                <a:cs typeface="Times New Roman"/>
              </a:rPr>
              <a:t>F </a:t>
            </a:r>
            <a:r>
              <a:rPr sz="1800" spc="10" dirty="0">
                <a:latin typeface="Times New Roman"/>
                <a:cs typeface="Times New Roman"/>
              </a:rPr>
              <a:t>ratios ratios will </a:t>
            </a:r>
            <a:r>
              <a:rPr sz="1800" spc="15" dirty="0">
                <a:latin typeface="Times New Roman"/>
                <a:cs typeface="Times New Roman"/>
              </a:rPr>
              <a:t>lag the </a:t>
            </a:r>
            <a:r>
              <a:rPr sz="1800" spc="10" dirty="0">
                <a:latin typeface="Times New Roman"/>
                <a:cs typeface="Times New Roman"/>
              </a:rPr>
              <a:t>true situation </a:t>
            </a:r>
            <a:r>
              <a:rPr sz="1800" spc="15" dirty="0">
                <a:latin typeface="Times New Roman"/>
                <a:cs typeface="Times New Roman"/>
              </a:rPr>
              <a:t>and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will </a:t>
            </a:r>
            <a:r>
              <a:rPr sz="1800" spc="15" dirty="0">
                <a:latin typeface="Times New Roman"/>
                <a:cs typeface="Times New Roman"/>
              </a:rPr>
              <a:t>have </a:t>
            </a:r>
            <a:r>
              <a:rPr sz="1800" spc="5" dirty="0">
                <a:latin typeface="Times New Roman"/>
                <a:cs typeface="Times New Roman"/>
              </a:rPr>
              <a:t>error, </a:t>
            </a:r>
            <a:r>
              <a:rPr sz="1800" spc="15" dirty="0">
                <a:latin typeface="Times New Roman"/>
                <a:cs typeface="Times New Roman"/>
              </a:rPr>
              <a:t>but the </a:t>
            </a:r>
            <a:r>
              <a:rPr sz="1800" spc="10" dirty="0">
                <a:latin typeface="Times New Roman"/>
                <a:cs typeface="Times New Roman"/>
              </a:rPr>
              <a:t>range of errors may </a:t>
            </a:r>
            <a:r>
              <a:rPr sz="1800" spc="15" dirty="0">
                <a:latin typeface="Times New Roman"/>
                <a:cs typeface="Times New Roman"/>
              </a:rPr>
              <a:t>be 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acceptable.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7" name="object 7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17568" y="5650484"/>
            <a:ext cx="4862195" cy="327342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545"/>
              </a:spcBef>
              <a:tabLst>
                <a:tab pos="3215640" algn="l"/>
              </a:tabLst>
            </a:pPr>
            <a:r>
              <a:rPr sz="2500" b="1" dirty="0">
                <a:solidFill>
                  <a:srgbClr val="33339A"/>
                </a:solidFill>
                <a:latin typeface="Arial"/>
                <a:cs typeface="Arial"/>
              </a:rPr>
              <a:t>Evolving</a:t>
            </a:r>
            <a:r>
              <a:rPr sz="2500" b="1" spc="-12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33339A"/>
                </a:solidFill>
                <a:latin typeface="Arial"/>
                <a:cs typeface="Arial"/>
              </a:rPr>
              <a:t>Programs	</a:t>
            </a:r>
            <a:r>
              <a:rPr sz="2500" b="1" spc="70" dirty="0">
                <a:solidFill>
                  <a:srgbClr val="33339A"/>
                </a:solidFill>
                <a:latin typeface="Arial"/>
                <a:cs typeface="Arial"/>
              </a:rPr>
              <a:t>/4</a:t>
            </a:r>
            <a:endParaRPr sz="2500">
              <a:latin typeface="Arial"/>
              <a:cs typeface="Arial"/>
            </a:endParaRPr>
          </a:p>
          <a:p>
            <a:pPr marL="217804" marR="227329" indent="-205740">
              <a:lnSpc>
                <a:spcPts val="1900"/>
              </a:lnSpc>
              <a:spcBef>
                <a:spcPts val="126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1750" spc="10" dirty="0">
                <a:latin typeface="Times New Roman"/>
                <a:cs typeface="Times New Roman"/>
              </a:rPr>
              <a:t>In </a:t>
            </a:r>
            <a:r>
              <a:rPr sz="1750" spc="5" dirty="0">
                <a:latin typeface="Times New Roman"/>
                <a:cs typeface="Times New Roman"/>
              </a:rPr>
              <a:t>component </a:t>
            </a:r>
            <a:r>
              <a:rPr sz="1750" spc="10" dirty="0">
                <a:latin typeface="Times New Roman"/>
                <a:cs typeface="Times New Roman"/>
              </a:rPr>
              <a:t>by </a:t>
            </a:r>
            <a:r>
              <a:rPr sz="1750" spc="5" dirty="0">
                <a:latin typeface="Times New Roman"/>
                <a:cs typeface="Times New Roman"/>
              </a:rPr>
              <a:t>component </a:t>
            </a:r>
            <a:r>
              <a:rPr sz="1750" spc="10" dirty="0">
                <a:latin typeface="Times New Roman"/>
                <a:cs typeface="Times New Roman"/>
              </a:rPr>
              <a:t>approach, add the 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component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failure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intensities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separately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to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obtain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system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failure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intensity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at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each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stage.</a:t>
            </a:r>
            <a:endParaRPr sz="1750">
              <a:latin typeface="Times New Roman"/>
              <a:cs typeface="Times New Roman"/>
            </a:endParaRPr>
          </a:p>
          <a:p>
            <a:pPr marL="217804" marR="104139" indent="-205740">
              <a:lnSpc>
                <a:spcPts val="1900"/>
              </a:lnSpc>
              <a:spcBef>
                <a:spcPts val="44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1750" spc="10" dirty="0">
                <a:latin typeface="Times New Roman"/>
                <a:cs typeface="Times New Roman"/>
              </a:rPr>
              <a:t>In </a:t>
            </a:r>
            <a:r>
              <a:rPr sz="1750" spc="5" dirty="0">
                <a:latin typeface="Times New Roman"/>
                <a:cs typeface="Times New Roman"/>
              </a:rPr>
              <a:t>operation </a:t>
            </a:r>
            <a:r>
              <a:rPr sz="1750" spc="10" dirty="0">
                <a:latin typeface="Times New Roman"/>
                <a:cs typeface="Times New Roman"/>
              </a:rPr>
              <a:t>group approach, add the </a:t>
            </a:r>
            <a:r>
              <a:rPr sz="1750" spc="5" dirty="0">
                <a:latin typeface="Times New Roman"/>
                <a:cs typeface="Times New Roman"/>
              </a:rPr>
              <a:t>weighted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failure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intensities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of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operation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groups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to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obtain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system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failure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intensity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at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each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stage.</a:t>
            </a:r>
            <a:endParaRPr sz="1750">
              <a:latin typeface="Times New Roman"/>
              <a:cs typeface="Times New Roman"/>
            </a:endParaRPr>
          </a:p>
          <a:p>
            <a:pPr marL="217804" marR="5080" indent="-205740">
              <a:lnSpc>
                <a:spcPts val="1900"/>
              </a:lnSpc>
              <a:spcBef>
                <a:spcPts val="43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18440" algn="l"/>
              </a:tabLst>
            </a:pPr>
            <a:r>
              <a:rPr sz="1750" spc="5" dirty="0">
                <a:latin typeface="Times New Roman"/>
                <a:cs typeface="Times New Roman"/>
              </a:rPr>
              <a:t>stepwise evolution </a:t>
            </a:r>
            <a:r>
              <a:rPr sz="1750" spc="10" dirty="0">
                <a:latin typeface="Times New Roman"/>
                <a:cs typeface="Times New Roman"/>
              </a:rPr>
              <a:t>approaches </a:t>
            </a:r>
            <a:r>
              <a:rPr sz="1750" spc="5" dirty="0">
                <a:latin typeface="Times New Roman"/>
                <a:cs typeface="Times New Roman"/>
              </a:rPr>
              <a:t>generally work </a:t>
            </a:r>
            <a:r>
              <a:rPr sz="1750" spc="10" dirty="0">
                <a:latin typeface="Times New Roman"/>
                <a:cs typeface="Times New Roman"/>
              </a:rPr>
              <a:t>best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when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having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small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number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of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large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changes,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each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resulting </a:t>
            </a:r>
            <a:r>
              <a:rPr sz="1750" spc="10" dirty="0">
                <a:latin typeface="Times New Roman"/>
                <a:cs typeface="Times New Roman"/>
              </a:rPr>
              <a:t>from the </a:t>
            </a:r>
            <a:r>
              <a:rPr sz="1750" spc="5" dirty="0">
                <a:latin typeface="Times New Roman"/>
                <a:cs typeface="Times New Roman"/>
              </a:rPr>
              <a:t>addition </a:t>
            </a:r>
            <a:r>
              <a:rPr sz="1750" spc="10" dirty="0">
                <a:latin typeface="Times New Roman"/>
                <a:cs typeface="Times New Roman"/>
              </a:rPr>
              <a:t>of an </a:t>
            </a:r>
            <a:r>
              <a:rPr sz="1750" spc="5" dirty="0">
                <a:latin typeface="Times New Roman"/>
                <a:cs typeface="Times New Roman"/>
              </a:rPr>
              <a:t>independent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element.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96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59247" y="4388933"/>
            <a:ext cx="1739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97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65" y="808241"/>
            <a:ext cx="340677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110230" algn="l"/>
              </a:tabLst>
            </a:pPr>
            <a:r>
              <a:rPr spc="85" dirty="0"/>
              <a:t>E</a:t>
            </a:r>
            <a:r>
              <a:rPr spc="75" dirty="0"/>
              <a:t>v</a:t>
            </a:r>
            <a:r>
              <a:rPr spc="195" dirty="0"/>
              <a:t>o</a:t>
            </a:r>
            <a:r>
              <a:rPr spc="70" dirty="0"/>
              <a:t>l</a:t>
            </a:r>
            <a:r>
              <a:rPr spc="180" dirty="0"/>
              <a:t>v</a:t>
            </a:r>
            <a:r>
              <a:rPr spc="70" dirty="0"/>
              <a:t>i</a:t>
            </a:r>
            <a:r>
              <a:rPr spc="114" dirty="0"/>
              <a:t>n</a:t>
            </a:r>
            <a:r>
              <a:rPr spc="185" dirty="0"/>
              <a:t>g</a:t>
            </a:r>
            <a:r>
              <a:rPr spc="-130" dirty="0"/>
              <a:t> </a:t>
            </a:r>
            <a:r>
              <a:rPr spc="170" dirty="0"/>
              <a:t>Progr</a:t>
            </a:r>
            <a:r>
              <a:rPr spc="175" dirty="0"/>
              <a:t>am</a:t>
            </a:r>
            <a:r>
              <a:rPr spc="100" dirty="0"/>
              <a:t>s</a:t>
            </a:r>
            <a:r>
              <a:rPr dirty="0"/>
              <a:t>	</a:t>
            </a:r>
            <a:r>
              <a:rPr spc="70" dirty="0"/>
              <a:t>/5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18946"/>
            <a:ext cx="4826635" cy="27355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17804" marR="645160" indent="-205740">
              <a:lnSpc>
                <a:spcPts val="1980"/>
              </a:lnSpc>
              <a:spcBef>
                <a:spcPts val="34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218440" algn="l"/>
              </a:tabLst>
            </a:pPr>
            <a:r>
              <a:rPr sz="1800" spc="10" dirty="0">
                <a:latin typeface="Times New Roman"/>
                <a:cs typeface="Times New Roman"/>
              </a:rPr>
              <a:t>Advantages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disadvantages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stepwise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evolution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approaches:</a:t>
            </a:r>
            <a:endParaRPr sz="1800">
              <a:latin typeface="Times New Roman"/>
              <a:cs typeface="Times New Roman"/>
            </a:endParaRPr>
          </a:p>
          <a:p>
            <a:pPr marL="217804" marR="191135" indent="-205740">
              <a:lnSpc>
                <a:spcPts val="1980"/>
              </a:lnSpc>
              <a:spcBef>
                <a:spcPts val="42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218440" algn="l"/>
              </a:tabLst>
            </a:pPr>
            <a:r>
              <a:rPr sz="18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Advantages:</a:t>
            </a:r>
            <a:r>
              <a:rPr sz="1800" b="1" spc="-4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System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operational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profile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can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be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applied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directly.</a:t>
            </a:r>
            <a:endParaRPr sz="1800">
              <a:latin typeface="Times New Roman"/>
              <a:cs typeface="Times New Roman"/>
            </a:endParaRPr>
          </a:p>
          <a:p>
            <a:pPr marL="217804" indent="-205740">
              <a:lnSpc>
                <a:spcPct val="100000"/>
              </a:lnSpc>
              <a:spcBef>
                <a:spcPts val="20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218440" algn="l"/>
              </a:tabLst>
            </a:pPr>
            <a:r>
              <a:rPr sz="1800" b="1" spc="10" dirty="0">
                <a:solidFill>
                  <a:srgbClr val="CC3300"/>
                </a:solidFill>
                <a:latin typeface="Times New Roman"/>
                <a:cs typeface="Times New Roman"/>
              </a:rPr>
              <a:t>Disadvantages:</a:t>
            </a:r>
            <a:endParaRPr sz="1800">
              <a:latin typeface="Times New Roman"/>
              <a:cs typeface="Times New Roman"/>
            </a:endParaRPr>
          </a:p>
          <a:p>
            <a:pPr marL="459740" marR="5080" lvl="1" indent="-173355">
              <a:lnSpc>
                <a:spcPts val="1900"/>
              </a:lnSpc>
              <a:spcBef>
                <a:spcPts val="465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60375" algn="l"/>
              </a:tabLst>
            </a:pPr>
            <a:r>
              <a:rPr sz="1750" spc="5" dirty="0">
                <a:latin typeface="Times New Roman"/>
                <a:cs typeface="Times New Roman"/>
              </a:rPr>
              <a:t>The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extra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data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collection</a:t>
            </a:r>
            <a:r>
              <a:rPr sz="1750" spc="-8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required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because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of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the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multiple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elements</a:t>
            </a:r>
            <a:endParaRPr sz="1750">
              <a:latin typeface="Times New Roman"/>
              <a:cs typeface="Times New Roman"/>
            </a:endParaRPr>
          </a:p>
          <a:p>
            <a:pPr marL="459740" marR="8255" lvl="1" indent="-173355">
              <a:lnSpc>
                <a:spcPts val="1900"/>
              </a:lnSpc>
              <a:spcBef>
                <a:spcPts val="430"/>
              </a:spcBef>
              <a:buClr>
                <a:srgbClr val="FF0000"/>
              </a:buClr>
              <a:buSzPct val="54285"/>
              <a:buFont typeface="Wingdings"/>
              <a:buChar char=""/>
              <a:tabLst>
                <a:tab pos="460375" algn="l"/>
              </a:tabLst>
            </a:pPr>
            <a:r>
              <a:rPr sz="1750" spc="5" dirty="0">
                <a:latin typeface="Times New Roman"/>
                <a:cs typeface="Times New Roman"/>
              </a:rPr>
              <a:t>Greater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estimation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error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(or later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achievement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of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a specified degree of </a:t>
            </a:r>
            <a:r>
              <a:rPr sz="1750" spc="5" dirty="0">
                <a:latin typeface="Times New Roman"/>
                <a:cs typeface="Times New Roman"/>
              </a:rPr>
              <a:t>accuracy) </a:t>
            </a:r>
            <a:r>
              <a:rPr sz="1750" spc="10" dirty="0">
                <a:latin typeface="Times New Roman"/>
                <a:cs typeface="Times New Roman"/>
              </a:rPr>
              <a:t>due </a:t>
            </a:r>
            <a:r>
              <a:rPr sz="1750" spc="5" dirty="0">
                <a:latin typeface="Times New Roman"/>
                <a:cs typeface="Times New Roman"/>
              </a:rPr>
              <a:t>to smaller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sample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sizes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4799" y="4825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27184" y="4388933"/>
            <a:ext cx="10541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dirty="0">
                <a:latin typeface="Times New Roman"/>
                <a:cs typeface="Times New Roman"/>
              </a:rPr>
              <a:t>9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00"/>
              </a:spcBef>
            </a:pPr>
            <a:r>
              <a:rPr spc="155" dirty="0"/>
              <a:t>Software</a:t>
            </a:r>
            <a:r>
              <a:rPr spc="-170" dirty="0"/>
              <a:t> </a:t>
            </a:r>
            <a:r>
              <a:rPr spc="120" dirty="0"/>
              <a:t>vs.</a:t>
            </a:r>
            <a:r>
              <a:rPr spc="-140" dirty="0"/>
              <a:t> </a:t>
            </a:r>
            <a:r>
              <a:rPr spc="180" dirty="0"/>
              <a:t>Hardware </a:t>
            </a:r>
            <a:r>
              <a:rPr spc="-680" dirty="0"/>
              <a:t> </a:t>
            </a:r>
            <a:r>
              <a:rPr b="1" spc="20" dirty="0">
                <a:latin typeface="Arial"/>
                <a:cs typeface="Arial"/>
              </a:rPr>
              <a:t>Reliability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26626"/>
            <a:ext cx="4907915" cy="26752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29235" marR="5080" indent="-217170">
              <a:lnSpc>
                <a:spcPts val="1630"/>
              </a:lnSpc>
              <a:spcBef>
                <a:spcPts val="3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dirty="0">
                <a:latin typeface="Times New Roman"/>
                <a:cs typeface="Times New Roman"/>
              </a:rPr>
              <a:t>Software reliability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doesn’t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decrease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with </a:t>
            </a:r>
            <a:r>
              <a:rPr sz="1500" dirty="0">
                <a:latin typeface="Times New Roman"/>
                <a:cs typeface="Times New Roman"/>
              </a:rPr>
              <a:t>time,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i.e.,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software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doesn’t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wear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out.</a:t>
            </a:r>
            <a:endParaRPr sz="1500">
              <a:latin typeface="Times New Roman"/>
              <a:cs typeface="Times New Roman"/>
            </a:endParaRPr>
          </a:p>
          <a:p>
            <a:pPr marL="229235" marR="85725" indent="-217170">
              <a:lnSpc>
                <a:spcPts val="1630"/>
              </a:lnSpc>
              <a:spcBef>
                <a:spcPts val="37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dirty="0">
                <a:latin typeface="Times New Roman"/>
                <a:cs typeface="Times New Roman"/>
              </a:rPr>
              <a:t>Hardware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faults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mainly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physical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faults,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e.g.,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fatigue. </a:t>
            </a:r>
            <a:r>
              <a:rPr sz="1500" dirty="0">
                <a:latin typeface="Times New Roman"/>
                <a:cs typeface="Times New Roman"/>
              </a:rPr>
              <a:t> Software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faults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mainly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design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faults which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harder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measure,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model,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detect and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correct.</a:t>
            </a:r>
            <a:endParaRPr sz="1500">
              <a:latin typeface="Times New Roman"/>
              <a:cs typeface="Times New Roman"/>
            </a:endParaRPr>
          </a:p>
          <a:p>
            <a:pPr marL="229235" marR="180975" indent="-217170">
              <a:lnSpc>
                <a:spcPts val="1630"/>
              </a:lnSpc>
              <a:spcBef>
                <a:spcPts val="37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dirty="0">
                <a:latin typeface="Times New Roman"/>
                <a:cs typeface="Times New Roman"/>
              </a:rPr>
              <a:t>Hardware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failure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can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“fixed”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 replacing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faulty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component with an identical one, therefore no </a:t>
            </a:r>
            <a:r>
              <a:rPr sz="1500" spc="-5" dirty="0">
                <a:latin typeface="Times New Roman"/>
                <a:cs typeface="Times New Roman"/>
              </a:rPr>
              <a:t>growth. </a:t>
            </a:r>
            <a:r>
              <a:rPr sz="1500" dirty="0">
                <a:latin typeface="Times New Roman"/>
                <a:cs typeface="Times New Roman"/>
              </a:rPr>
              <a:t> Software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problems can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“fixed”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 changing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code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order to have the failure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not happen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again,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therefore </a:t>
            </a:r>
            <a:r>
              <a:rPr sz="1500" dirty="0">
                <a:latin typeface="Times New Roman"/>
                <a:cs typeface="Times New Roman"/>
              </a:rPr>
              <a:t> reliability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growth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present.</a:t>
            </a:r>
            <a:endParaRPr sz="1500">
              <a:latin typeface="Times New Roman"/>
              <a:cs typeface="Times New Roman"/>
            </a:endParaRPr>
          </a:p>
          <a:p>
            <a:pPr marL="229235" marR="234950" indent="-217170">
              <a:lnSpc>
                <a:spcPts val="1630"/>
              </a:lnSpc>
              <a:spcBef>
                <a:spcPts val="37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Conclusion: 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hardware reliability models may </a:t>
            </a:r>
            <a:r>
              <a:rPr sz="1500" spc="5" dirty="0">
                <a:solidFill>
                  <a:srgbClr val="008000"/>
                </a:solidFill>
                <a:latin typeface="Times New Roman"/>
                <a:cs typeface="Times New Roman"/>
              </a:rPr>
              <a:t>not be 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used </a:t>
            </a:r>
            <a:r>
              <a:rPr sz="1500" spc="-36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identically</a:t>
            </a:r>
            <a:r>
              <a:rPr sz="1500" spc="-3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for</a:t>
            </a:r>
            <a:r>
              <a:rPr sz="1500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software.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7" name="object 7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17568" y="5636785"/>
            <a:ext cx="4888230" cy="3462020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655"/>
              </a:spcBef>
            </a:pPr>
            <a:r>
              <a:rPr sz="2500" b="1" spc="20" dirty="0">
                <a:solidFill>
                  <a:srgbClr val="33339A"/>
                </a:solidFill>
                <a:latin typeface="Arial"/>
                <a:cs typeface="Arial"/>
              </a:rPr>
              <a:t>Reliability</a:t>
            </a:r>
            <a:r>
              <a:rPr sz="2500" b="1" spc="-14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33339A"/>
                </a:solidFill>
                <a:latin typeface="Arial"/>
                <a:cs typeface="Arial"/>
              </a:rPr>
              <a:t>Questions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Single</a:t>
            </a:r>
            <a:r>
              <a:rPr sz="2000" b="1" spc="-2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failure</a:t>
            </a:r>
            <a:r>
              <a:rPr sz="2000" b="1" spc="1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specification:</a:t>
            </a:r>
            <a:endParaRPr sz="2000">
              <a:latin typeface="Times New Roman"/>
              <a:cs typeface="Times New Roman"/>
            </a:endParaRPr>
          </a:p>
          <a:p>
            <a:pPr marL="229235" marR="62865" indent="-217170">
              <a:lnSpc>
                <a:spcPct val="100800"/>
              </a:lnSpc>
              <a:spcBef>
                <a:spcPts val="48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2000" spc="5" dirty="0">
                <a:latin typeface="Times New Roman"/>
                <a:cs typeface="Times New Roman"/>
              </a:rPr>
              <a:t>What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probability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failure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component)?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Font typeface="Wingdings"/>
              <a:buChar char=""/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Multiple failure</a:t>
            </a:r>
            <a:r>
              <a:rPr sz="2000" b="1" spc="2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specification:</a:t>
            </a:r>
            <a:endParaRPr sz="2000">
              <a:latin typeface="Times New Roman"/>
              <a:cs typeface="Times New Roman"/>
            </a:endParaRPr>
          </a:p>
          <a:p>
            <a:pPr marL="229235" marR="5080" indent="-217170">
              <a:lnSpc>
                <a:spcPct val="1008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component)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fails at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250" i="1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250" i="1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250" i="1" dirty="0">
                <a:latin typeface="Times New Roman"/>
                <a:cs typeface="Times New Roman"/>
              </a:rPr>
              <a:t>i-1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what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probability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failure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0" dirty="0">
                <a:latin typeface="Times New Roman"/>
                <a:cs typeface="Times New Roman"/>
              </a:rPr>
              <a:t> time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250" i="1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10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165" y="424252"/>
            <a:ext cx="4326069" cy="384721"/>
          </a:xfrm>
        </p:spPr>
        <p:txBody>
          <a:bodyPr/>
          <a:lstStyle/>
          <a:p>
            <a:r>
              <a:rPr lang="en-IN" dirty="0"/>
              <a:t>Acknowledgement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1384995"/>
          </a:xfrm>
        </p:spPr>
        <p:txBody>
          <a:bodyPr/>
          <a:lstStyle/>
          <a:p>
            <a:r>
              <a:rPr lang="en-IN" dirty="0"/>
              <a:t>Department of Electrical and Computer Engineering,</a:t>
            </a:r>
          </a:p>
          <a:p>
            <a:r>
              <a:rPr lang="en-IN" dirty="0"/>
              <a:t>University of Calgary</a:t>
            </a:r>
          </a:p>
          <a:p>
            <a:endParaRPr lang="en-IN" dirty="0"/>
          </a:p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B.H.Far</a:t>
            </a:r>
            <a:endParaRPr lang="en-IN" dirty="0"/>
          </a:p>
          <a:p>
            <a:r>
              <a:rPr lang="en-IN" dirty="0"/>
              <a:t>Email: far@ucalgary.ca</a:t>
            </a:r>
          </a:p>
        </p:txBody>
      </p:sp>
    </p:spTree>
    <p:extLst>
      <p:ext uri="{BB962C8B-B14F-4D97-AF65-F5344CB8AC3E}">
        <p14:creationId xmlns:p14="http://schemas.microsoft.com/office/powerpoint/2010/main" val="270618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52306" y="4388933"/>
            <a:ext cx="17526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-40" dirty="0">
                <a:latin typeface="Times New Roman"/>
                <a:cs typeface="Times New Roman"/>
              </a:rPr>
              <a:t>11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00"/>
              </a:spcBef>
            </a:pPr>
            <a:r>
              <a:rPr spc="125" dirty="0"/>
              <a:t>Reliability</a:t>
            </a:r>
            <a:r>
              <a:rPr spc="-160" dirty="0"/>
              <a:t> </a:t>
            </a:r>
            <a:r>
              <a:rPr spc="160" dirty="0"/>
              <a:t>Metrics</a:t>
            </a:r>
            <a:r>
              <a:rPr spc="-160" dirty="0"/>
              <a:t> </a:t>
            </a:r>
            <a:r>
              <a:rPr spc="114" dirty="0"/>
              <a:t>(Single </a:t>
            </a:r>
            <a:r>
              <a:rPr spc="-680" dirty="0"/>
              <a:t> </a:t>
            </a:r>
            <a:r>
              <a:rPr b="1" spc="50" dirty="0">
                <a:latin typeface="Arial"/>
                <a:cs typeface="Arial"/>
              </a:rPr>
              <a:t>Failure)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70" dirty="0">
                <a:latin typeface="Arial"/>
                <a:cs typeface="Arial"/>
              </a:rPr>
              <a:t>/1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7331" y="1347745"/>
            <a:ext cx="2689225" cy="1769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235" marR="5080" indent="-217170">
              <a:lnSpc>
                <a:spcPct val="100800"/>
              </a:lnSpc>
              <a:spcBef>
                <a:spcPts val="9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b="1" dirty="0">
                <a:solidFill>
                  <a:srgbClr val="800000"/>
                </a:solidFill>
                <a:latin typeface="Times New Roman"/>
                <a:cs typeface="Times New Roman"/>
              </a:rPr>
              <a:t>Probability density function </a:t>
            </a:r>
            <a:r>
              <a:rPr sz="150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(PDF):</a:t>
            </a:r>
            <a:r>
              <a:rPr sz="1500" b="1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depicting </a:t>
            </a:r>
            <a:r>
              <a:rPr sz="1500" spc="-5" dirty="0">
                <a:latin typeface="Times New Roman"/>
                <a:cs typeface="Times New Roman"/>
              </a:rPr>
              <a:t>changes</a:t>
            </a:r>
            <a:r>
              <a:rPr sz="1500" spc="3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of </a:t>
            </a:r>
            <a:r>
              <a:rPr sz="1500" dirty="0">
                <a:latin typeface="Times New Roman"/>
                <a:cs typeface="Times New Roman"/>
              </a:rPr>
              <a:t> 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probability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failure</a:t>
            </a:r>
            <a:r>
              <a:rPr sz="1500" spc="5" dirty="0">
                <a:latin typeface="Times New Roman"/>
                <a:cs typeface="Times New Roman"/>
              </a:rPr>
              <a:t> up</a:t>
            </a:r>
            <a:r>
              <a:rPr sz="1500" dirty="0">
                <a:latin typeface="Times New Roman"/>
                <a:cs typeface="Times New Roman"/>
              </a:rPr>
              <a:t> to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given </a:t>
            </a:r>
            <a:r>
              <a:rPr sz="1500" spc="5" dirty="0">
                <a:latin typeface="Times New Roman"/>
                <a:cs typeface="Times New Roman"/>
              </a:rPr>
              <a:t>time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  <a:p>
            <a:pPr marL="229235" marR="389255" indent="-217170">
              <a:lnSpc>
                <a:spcPct val="114199"/>
              </a:lnSpc>
              <a:spcBef>
                <a:spcPts val="1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common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form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PDF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exponential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distribution</a:t>
            </a:r>
            <a:endParaRPr sz="1500">
              <a:latin typeface="Times New Roman"/>
              <a:cs typeface="Times New Roman"/>
            </a:endParaRPr>
          </a:p>
          <a:p>
            <a:pPr marL="229235" indent="-217170">
              <a:lnSpc>
                <a:spcPct val="100000"/>
              </a:lnSpc>
              <a:spcBef>
                <a:spcPts val="44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dirty="0">
                <a:latin typeface="Times New Roman"/>
                <a:cs typeface="Times New Roman"/>
              </a:rPr>
              <a:t>Usually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want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know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how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4285" y="3091051"/>
            <a:ext cx="2436495" cy="9474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1500" dirty="0">
                <a:latin typeface="Times New Roman"/>
                <a:cs typeface="Times New Roman"/>
              </a:rPr>
              <a:t>long </a:t>
            </a:r>
            <a:r>
              <a:rPr sz="1500" spc="5" dirty="0">
                <a:latin typeface="Times New Roman"/>
                <a:cs typeface="Times New Roman"/>
              </a:rPr>
              <a:t>a </a:t>
            </a:r>
            <a:r>
              <a:rPr sz="1500" dirty="0">
                <a:latin typeface="Times New Roman"/>
                <a:cs typeface="Times New Roman"/>
              </a:rPr>
              <a:t>component will behave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correctly before it fails, i.e., 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probability of failure from </a:t>
            </a:r>
            <a:r>
              <a:rPr sz="1500" spc="5" dirty="0">
                <a:latin typeface="Times New Roman"/>
                <a:cs typeface="Times New Roman"/>
              </a:rPr>
              <a:t>time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latin typeface="Times New Roman"/>
                <a:cs typeface="Times New Roman"/>
              </a:rPr>
              <a:t>0</a:t>
            </a:r>
            <a:r>
              <a:rPr sz="1500" i="1" spc="-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up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given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time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8925" y="2947056"/>
            <a:ext cx="175768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5" dirty="0">
                <a:latin typeface="Times New Roman"/>
                <a:cs typeface="Times New Roman"/>
              </a:rPr>
              <a:t>Exponential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PDF: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6224" y="3236649"/>
            <a:ext cx="664210" cy="332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50" spc="44" baseline="-21929" dirty="0">
                <a:latin typeface="Symbol"/>
                <a:cs typeface="Symbol"/>
              </a:rPr>
              <a:t></a:t>
            </a:r>
            <a:r>
              <a:rPr sz="3000" spc="44" baseline="-23611" dirty="0">
                <a:latin typeface="Symbol"/>
                <a:cs typeface="Symbol"/>
              </a:rPr>
              <a:t></a:t>
            </a:r>
            <a:r>
              <a:rPr sz="2850" i="1" spc="44" baseline="-24853" dirty="0">
                <a:latin typeface="Times New Roman"/>
                <a:cs typeface="Times New Roman"/>
              </a:rPr>
              <a:t>e</a:t>
            </a:r>
            <a:r>
              <a:rPr sz="1100" spc="30" dirty="0">
                <a:latin typeface="Symbol"/>
                <a:cs typeface="Symbol"/>
              </a:rPr>
              <a:t></a:t>
            </a:r>
            <a:r>
              <a:rPr sz="1150" spc="30" dirty="0">
                <a:latin typeface="Symbol"/>
                <a:cs typeface="Symbol"/>
              </a:rPr>
              <a:t></a:t>
            </a:r>
            <a:r>
              <a:rPr sz="1100" i="1" spc="3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4542" y="3357924"/>
            <a:ext cx="59245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</a:t>
            </a:r>
            <a:r>
              <a:rPr sz="1900" spc="-105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Times New Roman"/>
                <a:cs typeface="Times New Roman"/>
              </a:rPr>
              <a:t>0</a:t>
            </a:r>
            <a:r>
              <a:rPr sz="2850" spc="52" baseline="2923" dirty="0">
                <a:latin typeface="Symbol"/>
                <a:cs typeface="Symbol"/>
              </a:rPr>
              <a:t></a:t>
            </a:r>
            <a:endParaRPr sz="2850" baseline="2923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9612" y="3446150"/>
            <a:ext cx="852805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 i="1" dirty="0">
                <a:latin typeface="Times New Roman"/>
                <a:cs typeface="Times New Roman"/>
              </a:rPr>
              <a:t>f</a:t>
            </a:r>
            <a:r>
              <a:rPr sz="1900" i="1" spc="140" dirty="0">
                <a:latin typeface="Times New Roman"/>
                <a:cs typeface="Times New Roman"/>
              </a:rPr>
              <a:t> </a:t>
            </a:r>
            <a:r>
              <a:rPr sz="3750" spc="-142" baseline="-3333" dirty="0">
                <a:latin typeface="Symbol"/>
                <a:cs typeface="Symbol"/>
              </a:rPr>
              <a:t>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265" dirty="0">
                <a:latin typeface="Times New Roman"/>
                <a:cs typeface="Times New Roman"/>
              </a:rPr>
              <a:t> </a:t>
            </a:r>
            <a:r>
              <a:rPr sz="3750" spc="-315" baseline="-3333" dirty="0">
                <a:latin typeface="Symbol"/>
                <a:cs typeface="Symbol"/>
              </a:rPr>
              <a:t></a:t>
            </a:r>
            <a:r>
              <a:rPr sz="3750" spc="-292" baseline="-3333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2850" baseline="-10233" dirty="0">
                <a:latin typeface="Symbol"/>
                <a:cs typeface="Symbol"/>
              </a:rPr>
              <a:t></a:t>
            </a:r>
            <a:endParaRPr sz="2850" baseline="-10233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11817" y="3563358"/>
            <a:ext cx="14541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Symbol"/>
                <a:cs typeface="Symbol"/>
              </a:rPr>
              <a:t>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96227" y="3720788"/>
            <a:ext cx="32004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50" spc="15" baseline="-13157" dirty="0">
                <a:latin typeface="Symbol"/>
                <a:cs typeface="Symbol"/>
              </a:rPr>
              <a:t></a:t>
            </a:r>
            <a:r>
              <a:rPr sz="1900" spc="10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5234" y="3720792"/>
            <a:ext cx="64706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</a:t>
            </a:r>
            <a:r>
              <a:rPr sz="1900" spc="-95" dirty="0">
                <a:latin typeface="Times New Roman"/>
                <a:cs typeface="Times New Roman"/>
              </a:rPr>
              <a:t> </a:t>
            </a:r>
            <a:r>
              <a:rPr sz="1900" spc="50" dirty="0">
                <a:latin typeface="Times New Roman"/>
                <a:cs typeface="Times New Roman"/>
              </a:rPr>
              <a:t>0</a:t>
            </a:r>
            <a:r>
              <a:rPr sz="2850" spc="75" baseline="-13157" dirty="0">
                <a:latin typeface="Symbol"/>
                <a:cs typeface="Symbol"/>
              </a:rPr>
              <a:t></a:t>
            </a:r>
            <a:endParaRPr sz="2850" baseline="-13157">
              <a:latin typeface="Symbol"/>
              <a:cs typeface="Symbo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4906" y="1291323"/>
              <a:ext cx="2494000" cy="163963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617568" y="5447103"/>
            <a:ext cx="4074795" cy="229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 marR="5080">
              <a:lnSpc>
                <a:spcPct val="100800"/>
              </a:lnSpc>
              <a:spcBef>
                <a:spcPts val="100"/>
              </a:spcBef>
            </a:pPr>
            <a:r>
              <a:rPr sz="2500" spc="125" dirty="0">
                <a:solidFill>
                  <a:srgbClr val="33339A"/>
                </a:solidFill>
                <a:latin typeface="Arial MT"/>
                <a:cs typeface="Arial MT"/>
              </a:rPr>
              <a:t>Reliability</a:t>
            </a:r>
            <a:r>
              <a:rPr sz="2500" spc="-16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60" dirty="0">
                <a:solidFill>
                  <a:srgbClr val="33339A"/>
                </a:solidFill>
                <a:latin typeface="Arial MT"/>
                <a:cs typeface="Arial MT"/>
              </a:rPr>
              <a:t>Metrics</a:t>
            </a:r>
            <a:r>
              <a:rPr sz="2500" spc="-16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14" dirty="0">
                <a:solidFill>
                  <a:srgbClr val="33339A"/>
                </a:solidFill>
                <a:latin typeface="Arial MT"/>
                <a:cs typeface="Arial MT"/>
              </a:rPr>
              <a:t>(Single </a:t>
            </a:r>
            <a:r>
              <a:rPr sz="2500" spc="-68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b="1" spc="50" dirty="0">
                <a:solidFill>
                  <a:srgbClr val="33339A"/>
                </a:solidFill>
                <a:latin typeface="Arial"/>
                <a:cs typeface="Arial"/>
              </a:rPr>
              <a:t>Failure)</a:t>
            </a:r>
            <a:r>
              <a:rPr sz="2500" b="1" spc="-14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33339A"/>
                </a:solidFill>
                <a:latin typeface="Arial"/>
                <a:cs typeface="Arial"/>
              </a:rPr>
              <a:t>/2</a:t>
            </a:r>
            <a:endParaRPr sz="2500">
              <a:latin typeface="Arial"/>
              <a:cs typeface="Arial"/>
            </a:endParaRPr>
          </a:p>
          <a:p>
            <a:pPr marL="229235" marR="1943735" indent="-217170">
              <a:lnSpc>
                <a:spcPct val="100800"/>
              </a:lnSpc>
              <a:spcBef>
                <a:spcPts val="12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Cumulative density </a:t>
            </a:r>
            <a:r>
              <a:rPr sz="1750" b="1" spc="-4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800000"/>
                </a:solidFill>
                <a:latin typeface="Times New Roman"/>
                <a:cs typeface="Times New Roman"/>
              </a:rPr>
              <a:t>function (CDF): </a:t>
            </a:r>
            <a:r>
              <a:rPr sz="175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depicting </a:t>
            </a:r>
            <a:r>
              <a:rPr sz="1750" dirty="0">
                <a:latin typeface="Times New Roman"/>
                <a:cs typeface="Times New Roman"/>
              </a:rPr>
              <a:t>cumulative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failures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up</a:t>
            </a:r>
            <a:r>
              <a:rPr sz="1750" spc="-8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to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given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time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t</a:t>
            </a:r>
            <a:r>
              <a:rPr sz="1750" spc="5" dirty="0">
                <a:latin typeface="Times New Roman"/>
                <a:cs typeface="Times New Roman"/>
              </a:rPr>
              <a:t>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17568" y="8413413"/>
            <a:ext cx="2091055" cy="56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 marR="5080" indent="-217170">
              <a:lnSpc>
                <a:spcPct val="100800"/>
              </a:lnSpc>
              <a:spcBef>
                <a:spcPts val="1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870" algn="l"/>
              </a:tabLst>
            </a:pPr>
            <a:r>
              <a:rPr sz="1750" spc="5" dirty="0">
                <a:latin typeface="Times New Roman"/>
                <a:cs typeface="Times New Roman"/>
              </a:rPr>
              <a:t>For exponential 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distribution,</a:t>
            </a:r>
            <a:r>
              <a:rPr sz="1750" spc="-8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CDF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is: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068597" y="6450495"/>
            <a:ext cx="2450465" cy="1518920"/>
            <a:chOff x="4068597" y="6450495"/>
            <a:chExt cx="2450465" cy="151892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68597" y="6450495"/>
              <a:ext cx="2449842" cy="151866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070121" y="7319835"/>
              <a:ext cx="2447290" cy="648335"/>
            </a:xfrm>
            <a:custGeom>
              <a:avLst/>
              <a:gdLst/>
              <a:ahLst/>
              <a:cxnLst/>
              <a:rect l="l" t="t" r="r" b="b"/>
              <a:pathLst>
                <a:path w="2447290" h="648334">
                  <a:moveTo>
                    <a:pt x="2446794" y="433895"/>
                  </a:moveTo>
                  <a:lnTo>
                    <a:pt x="0" y="433895"/>
                  </a:lnTo>
                  <a:lnTo>
                    <a:pt x="0" y="647801"/>
                  </a:lnTo>
                  <a:lnTo>
                    <a:pt x="2446794" y="647801"/>
                  </a:lnTo>
                  <a:lnTo>
                    <a:pt x="2446794" y="433895"/>
                  </a:lnTo>
                  <a:close/>
                </a:path>
                <a:path w="2447290" h="648334">
                  <a:moveTo>
                    <a:pt x="2446794" y="216954"/>
                  </a:moveTo>
                  <a:lnTo>
                    <a:pt x="0" y="216954"/>
                  </a:lnTo>
                  <a:lnTo>
                    <a:pt x="0" y="430860"/>
                  </a:lnTo>
                  <a:lnTo>
                    <a:pt x="2446794" y="430860"/>
                  </a:lnTo>
                  <a:lnTo>
                    <a:pt x="2446794" y="216954"/>
                  </a:lnTo>
                  <a:close/>
                </a:path>
                <a:path w="2447290" h="648334">
                  <a:moveTo>
                    <a:pt x="2446794" y="0"/>
                  </a:moveTo>
                  <a:lnTo>
                    <a:pt x="0" y="0"/>
                  </a:lnTo>
                  <a:lnTo>
                    <a:pt x="0" y="213906"/>
                  </a:lnTo>
                  <a:lnTo>
                    <a:pt x="2446794" y="213906"/>
                  </a:lnTo>
                  <a:lnTo>
                    <a:pt x="24467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345226" y="7798941"/>
            <a:ext cx="293370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10" dirty="0">
                <a:latin typeface="Symbol"/>
                <a:cs typeface="Symbol"/>
              </a:rPr>
              <a:t></a:t>
            </a:r>
            <a:r>
              <a:rPr sz="2500" spc="145" dirty="0">
                <a:latin typeface="Times New Roman"/>
                <a:cs typeface="Times New Roman"/>
              </a:rPr>
              <a:t> </a:t>
            </a:r>
            <a:r>
              <a:rPr sz="2500" spc="-210" dirty="0">
                <a:latin typeface="Symbol"/>
                <a:cs typeface="Symbol"/>
              </a:rPr>
              <a:t>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46168" y="8089241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80727" y="7774369"/>
            <a:ext cx="6476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49392" y="7781662"/>
            <a:ext cx="1398905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2260" algn="l"/>
                <a:tab pos="530860" algn="l"/>
                <a:tab pos="970280" algn="l"/>
              </a:tabLst>
            </a:pPr>
            <a:r>
              <a:rPr sz="1900" i="1" dirty="0">
                <a:latin typeface="Times New Roman"/>
                <a:cs typeface="Times New Roman"/>
              </a:rPr>
              <a:t>F	t	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i="1" dirty="0">
                <a:latin typeface="Times New Roman"/>
                <a:cs typeface="Times New Roman"/>
              </a:rPr>
              <a:t>f</a:t>
            </a:r>
            <a:r>
              <a:rPr sz="1900" i="1" spc="155" dirty="0">
                <a:latin typeface="Times New Roman"/>
                <a:cs typeface="Times New Roman"/>
              </a:rPr>
              <a:t> </a:t>
            </a:r>
            <a:r>
              <a:rPr sz="3750" spc="-165" baseline="-3333" dirty="0">
                <a:latin typeface="Symbol"/>
                <a:cs typeface="Symbol"/>
              </a:rPr>
              <a:t>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250" dirty="0">
                <a:latin typeface="Times New Roman"/>
                <a:cs typeface="Times New Roman"/>
              </a:rPr>
              <a:t> </a:t>
            </a:r>
            <a:r>
              <a:rPr sz="3750" spc="-315" baseline="-3333" dirty="0">
                <a:latin typeface="Symbol"/>
                <a:cs typeface="Symbol"/>
              </a:rPr>
              <a:t></a:t>
            </a:r>
            <a:endParaRPr sz="3750" baseline="-3333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59770" y="7822071"/>
            <a:ext cx="112395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spc="-105" dirty="0">
                <a:latin typeface="Symbol"/>
                <a:cs typeface="Symbol"/>
              </a:rPr>
              <a:t>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48388" y="8522850"/>
            <a:ext cx="80835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50" spc="-240" baseline="2923" dirty="0">
                <a:latin typeface="Symbol"/>
                <a:cs typeface="Symbol"/>
              </a:rPr>
              <a:t></a:t>
            </a:r>
            <a:r>
              <a:rPr sz="1900" spc="135" dirty="0">
                <a:latin typeface="Times New Roman"/>
                <a:cs typeface="Times New Roman"/>
              </a:rPr>
              <a:t>1</a:t>
            </a:r>
            <a:r>
              <a:rPr sz="1900" dirty="0">
                <a:latin typeface="Symbol"/>
                <a:cs typeface="Symbol"/>
              </a:rPr>
              <a:t></a:t>
            </a:r>
            <a:r>
              <a:rPr sz="1900" spc="-175" dirty="0">
                <a:latin typeface="Times New Roman"/>
                <a:cs typeface="Times New Roman"/>
              </a:rPr>
              <a:t> </a:t>
            </a:r>
            <a:r>
              <a:rPr sz="1900" i="1" spc="60" dirty="0">
                <a:latin typeface="Times New Roman"/>
                <a:cs typeface="Times New Roman"/>
              </a:rPr>
              <a:t>e</a:t>
            </a:r>
            <a:r>
              <a:rPr sz="1650" spc="112" baseline="42929" dirty="0">
                <a:latin typeface="Symbol"/>
                <a:cs typeface="Symbol"/>
              </a:rPr>
              <a:t></a:t>
            </a:r>
            <a:r>
              <a:rPr sz="1725" spc="22" baseline="41062" dirty="0">
                <a:latin typeface="Symbol"/>
                <a:cs typeface="Symbol"/>
              </a:rPr>
              <a:t></a:t>
            </a:r>
            <a:r>
              <a:rPr sz="1650" i="1" baseline="42929" dirty="0">
                <a:latin typeface="Times New Roman"/>
                <a:cs typeface="Times New Roman"/>
              </a:rPr>
              <a:t>t</a:t>
            </a:r>
            <a:endParaRPr sz="1650" baseline="4292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60701" y="8522850"/>
            <a:ext cx="59245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</a:t>
            </a:r>
            <a:r>
              <a:rPr sz="1900" spc="-105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Times New Roman"/>
                <a:cs typeface="Times New Roman"/>
              </a:rPr>
              <a:t>0</a:t>
            </a:r>
            <a:r>
              <a:rPr sz="2850" spc="52" baseline="2923" dirty="0">
                <a:latin typeface="Symbol"/>
                <a:cs typeface="Symbol"/>
              </a:rPr>
              <a:t></a:t>
            </a:r>
            <a:endParaRPr sz="2850" baseline="2923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41855" y="8611076"/>
            <a:ext cx="902335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 i="1" dirty="0">
                <a:latin typeface="Times New Roman"/>
                <a:cs typeface="Times New Roman"/>
              </a:rPr>
              <a:t>F</a:t>
            </a:r>
            <a:r>
              <a:rPr sz="1900" i="1" spc="-100" dirty="0">
                <a:latin typeface="Times New Roman"/>
                <a:cs typeface="Times New Roman"/>
              </a:rPr>
              <a:t> </a:t>
            </a:r>
            <a:r>
              <a:rPr sz="3750" spc="-165" baseline="-3333" dirty="0">
                <a:latin typeface="Symbol"/>
                <a:cs typeface="Symbol"/>
              </a:rPr>
              <a:t>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250" dirty="0">
                <a:latin typeface="Times New Roman"/>
                <a:cs typeface="Times New Roman"/>
              </a:rPr>
              <a:t> </a:t>
            </a:r>
            <a:r>
              <a:rPr sz="3750" spc="-315" baseline="-3333" dirty="0">
                <a:latin typeface="Symbol"/>
                <a:cs typeface="Symbol"/>
              </a:rPr>
              <a:t></a:t>
            </a:r>
            <a:r>
              <a:rPr sz="3750" spc="-315" baseline="-3333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2850" baseline="-10233" dirty="0">
                <a:latin typeface="Symbol"/>
                <a:cs typeface="Symbol"/>
              </a:rPr>
              <a:t></a:t>
            </a:r>
            <a:endParaRPr sz="2850" baseline="-10233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07975" y="8728284"/>
            <a:ext cx="14541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Symbol"/>
                <a:cs typeface="Symbol"/>
              </a:rPr>
              <a:t>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48375" y="8885718"/>
            <a:ext cx="31813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50" spc="7" baseline="-13157" dirty="0">
                <a:latin typeface="Symbol"/>
                <a:cs typeface="Symbol"/>
              </a:rPr>
              <a:t></a:t>
            </a:r>
            <a:r>
              <a:rPr sz="1900" spc="5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23725" y="8885718"/>
            <a:ext cx="65468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</a:t>
            </a:r>
            <a:r>
              <a:rPr sz="1900" spc="-95" dirty="0">
                <a:latin typeface="Times New Roman"/>
                <a:cs typeface="Times New Roman"/>
              </a:rPr>
              <a:t> </a:t>
            </a:r>
            <a:r>
              <a:rPr sz="1900" spc="80" dirty="0">
                <a:latin typeface="Times New Roman"/>
                <a:cs typeface="Times New Roman"/>
              </a:rPr>
              <a:t>0</a:t>
            </a:r>
            <a:r>
              <a:rPr sz="2850" spc="120" baseline="-13157" dirty="0">
                <a:latin typeface="Symbol"/>
                <a:cs typeface="Symbol"/>
              </a:rPr>
              <a:t></a:t>
            </a:r>
            <a:endParaRPr sz="2850" baseline="-13157">
              <a:latin typeface="Symbol"/>
              <a:cs typeface="Symbo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12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13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00"/>
              </a:spcBef>
            </a:pPr>
            <a:r>
              <a:rPr spc="125" dirty="0"/>
              <a:t>Reliability</a:t>
            </a:r>
            <a:r>
              <a:rPr spc="-160" dirty="0"/>
              <a:t> </a:t>
            </a:r>
            <a:r>
              <a:rPr spc="160" dirty="0"/>
              <a:t>Metrics</a:t>
            </a:r>
            <a:r>
              <a:rPr spc="-160" dirty="0"/>
              <a:t> </a:t>
            </a:r>
            <a:r>
              <a:rPr spc="114" dirty="0"/>
              <a:t>(Single </a:t>
            </a:r>
            <a:r>
              <a:rPr spc="-680" dirty="0"/>
              <a:t> </a:t>
            </a:r>
            <a:r>
              <a:rPr b="1" spc="50" dirty="0">
                <a:latin typeface="Arial"/>
                <a:cs typeface="Arial"/>
              </a:rPr>
              <a:t>Failure)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70" dirty="0">
                <a:latin typeface="Arial"/>
                <a:cs typeface="Arial"/>
              </a:rPr>
              <a:t>/3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04868" y="1347745"/>
            <a:ext cx="4657090" cy="228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marR="17780" indent="-217170">
              <a:lnSpc>
                <a:spcPct val="100800"/>
              </a:lnSpc>
              <a:spcBef>
                <a:spcPts val="1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42570" algn="l"/>
              </a:tabLst>
            </a:pPr>
            <a:r>
              <a:rPr sz="175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Reliability</a:t>
            </a:r>
            <a:r>
              <a:rPr sz="1750" b="1" spc="-6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function</a:t>
            </a:r>
            <a:r>
              <a:rPr sz="175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(R):</a:t>
            </a:r>
            <a:r>
              <a:rPr sz="1750" b="1" spc="2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depicting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a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component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functioning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without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failure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until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time </a:t>
            </a:r>
            <a:r>
              <a:rPr sz="1750" i="1" spc="5" dirty="0">
                <a:latin typeface="Times New Roman"/>
                <a:cs typeface="Times New Roman"/>
              </a:rPr>
              <a:t>t</a:t>
            </a:r>
            <a:r>
              <a:rPr sz="1750" spc="5" dirty="0">
                <a:latin typeface="Times New Roman"/>
                <a:cs typeface="Times New Roman"/>
              </a:rPr>
              <a:t>.</a:t>
            </a:r>
            <a:endParaRPr sz="1750">
              <a:latin typeface="Times New Roman"/>
              <a:cs typeface="Times New Roman"/>
            </a:endParaRPr>
          </a:p>
          <a:p>
            <a:pPr marL="829310">
              <a:lnSpc>
                <a:spcPct val="100000"/>
              </a:lnSpc>
              <a:spcBef>
                <a:spcPts val="1230"/>
              </a:spcBef>
            </a:pPr>
            <a:r>
              <a:rPr sz="1900" i="1" dirty="0">
                <a:latin typeface="Times New Roman"/>
                <a:cs typeface="Times New Roman"/>
              </a:rPr>
              <a:t>R</a:t>
            </a:r>
            <a:r>
              <a:rPr sz="1900" i="1" spc="-235" dirty="0">
                <a:latin typeface="Times New Roman"/>
                <a:cs typeface="Times New Roman"/>
              </a:rPr>
              <a:t> </a:t>
            </a:r>
            <a:r>
              <a:rPr sz="3750" spc="-165" baseline="-3333" dirty="0">
                <a:latin typeface="Symbol"/>
                <a:cs typeface="Symbol"/>
              </a:rPr>
              <a:t>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250" dirty="0">
                <a:latin typeface="Times New Roman"/>
                <a:cs typeface="Times New Roman"/>
              </a:rPr>
              <a:t> </a:t>
            </a:r>
            <a:r>
              <a:rPr sz="3750" spc="-315" baseline="-3333" dirty="0">
                <a:latin typeface="Symbol"/>
                <a:cs typeface="Symbol"/>
              </a:rPr>
              <a:t></a:t>
            </a:r>
            <a:r>
              <a:rPr sz="3750" spc="-315" baseline="-3333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spc="-240" dirty="0">
                <a:latin typeface="Times New Roman"/>
                <a:cs typeface="Times New Roman"/>
              </a:rPr>
              <a:t> </a:t>
            </a:r>
            <a:r>
              <a:rPr sz="1900" spc="135" dirty="0">
                <a:latin typeface="Times New Roman"/>
                <a:cs typeface="Times New Roman"/>
              </a:rPr>
              <a:t>1</a:t>
            </a:r>
            <a:r>
              <a:rPr sz="1900" dirty="0">
                <a:latin typeface="Symbol"/>
                <a:cs typeface="Symbol"/>
              </a:rPr>
              <a:t></a:t>
            </a:r>
            <a:r>
              <a:rPr sz="1900" spc="-8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F</a:t>
            </a:r>
            <a:r>
              <a:rPr sz="1900" i="1" spc="-100" dirty="0">
                <a:latin typeface="Times New Roman"/>
                <a:cs typeface="Times New Roman"/>
              </a:rPr>
              <a:t> </a:t>
            </a:r>
            <a:r>
              <a:rPr sz="3750" spc="-142" baseline="-3333" dirty="0">
                <a:latin typeface="Symbol"/>
                <a:cs typeface="Symbol"/>
              </a:rPr>
              <a:t>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265" dirty="0">
                <a:latin typeface="Times New Roman"/>
                <a:cs typeface="Times New Roman"/>
              </a:rPr>
              <a:t> </a:t>
            </a:r>
            <a:r>
              <a:rPr sz="3750" spc="-315" baseline="-3333" dirty="0">
                <a:latin typeface="Symbol"/>
                <a:cs typeface="Symbol"/>
              </a:rPr>
              <a:t></a:t>
            </a:r>
            <a:endParaRPr sz="3750" baseline="-3333">
              <a:latin typeface="Symbol"/>
              <a:cs typeface="Symbol"/>
            </a:endParaRPr>
          </a:p>
          <a:p>
            <a:pPr marL="241935" indent="-217170">
              <a:lnSpc>
                <a:spcPct val="100000"/>
              </a:lnSpc>
              <a:spcBef>
                <a:spcPts val="129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42570" algn="l"/>
              </a:tabLst>
            </a:pPr>
            <a:r>
              <a:rPr sz="1750" spc="5" dirty="0">
                <a:latin typeface="Times New Roman"/>
                <a:cs typeface="Times New Roman"/>
              </a:rPr>
              <a:t>For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exponential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distribution,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R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is: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829310">
              <a:lnSpc>
                <a:spcPct val="100000"/>
              </a:lnSpc>
              <a:spcBef>
                <a:spcPts val="5"/>
              </a:spcBef>
            </a:pPr>
            <a:r>
              <a:rPr sz="1900" i="1" dirty="0">
                <a:latin typeface="Times New Roman"/>
                <a:cs typeface="Times New Roman"/>
              </a:rPr>
              <a:t>R</a:t>
            </a:r>
            <a:r>
              <a:rPr sz="1900" i="1" spc="-250" dirty="0">
                <a:latin typeface="Times New Roman"/>
                <a:cs typeface="Times New Roman"/>
              </a:rPr>
              <a:t> </a:t>
            </a:r>
            <a:r>
              <a:rPr sz="3750" spc="-142" baseline="-3333" dirty="0">
                <a:latin typeface="Symbol"/>
                <a:cs typeface="Symbol"/>
              </a:rPr>
              <a:t>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265" dirty="0">
                <a:latin typeface="Times New Roman"/>
                <a:cs typeface="Times New Roman"/>
              </a:rPr>
              <a:t> </a:t>
            </a:r>
            <a:r>
              <a:rPr sz="3750" spc="-315" baseline="-3333" dirty="0">
                <a:latin typeface="Symbol"/>
                <a:cs typeface="Symbol"/>
              </a:rPr>
              <a:t></a:t>
            </a:r>
            <a:r>
              <a:rPr sz="3750" spc="-292" baseline="-3333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i="1" spc="60" dirty="0">
                <a:latin typeface="Times New Roman"/>
                <a:cs typeface="Times New Roman"/>
              </a:rPr>
              <a:t>e</a:t>
            </a:r>
            <a:r>
              <a:rPr sz="1650" spc="112" baseline="42929" dirty="0">
                <a:latin typeface="Symbol"/>
                <a:cs typeface="Symbol"/>
              </a:rPr>
              <a:t></a:t>
            </a:r>
            <a:r>
              <a:rPr sz="1725" spc="22" baseline="41062" dirty="0">
                <a:latin typeface="Symbol"/>
                <a:cs typeface="Symbol"/>
              </a:rPr>
              <a:t></a:t>
            </a:r>
            <a:r>
              <a:rPr sz="1650" i="1" baseline="42929" dirty="0">
                <a:latin typeface="Times New Roman"/>
                <a:cs typeface="Times New Roman"/>
              </a:rPr>
              <a:t>t</a:t>
            </a:r>
            <a:endParaRPr sz="1650" baseline="42929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7" name="object 7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17568" y="7985266"/>
            <a:ext cx="321881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9235" indent="-217170">
              <a:lnSpc>
                <a:spcPct val="100000"/>
              </a:lnSpc>
              <a:spcBef>
                <a:spcPts val="1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exponential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distribution,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MTTF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is: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5997" y="7152491"/>
            <a:ext cx="1250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Symbol"/>
                <a:cs typeface="Symbol"/>
              </a:rPr>
              <a:t>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2168" y="5447103"/>
            <a:ext cx="4571365" cy="243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475615">
              <a:lnSpc>
                <a:spcPct val="100800"/>
              </a:lnSpc>
              <a:spcBef>
                <a:spcPts val="100"/>
              </a:spcBef>
            </a:pPr>
            <a:r>
              <a:rPr sz="2500" spc="125" dirty="0">
                <a:solidFill>
                  <a:srgbClr val="33339A"/>
                </a:solidFill>
                <a:latin typeface="Arial MT"/>
                <a:cs typeface="Arial MT"/>
              </a:rPr>
              <a:t>Reliability</a:t>
            </a:r>
            <a:r>
              <a:rPr sz="2500" spc="-16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60" dirty="0">
                <a:solidFill>
                  <a:srgbClr val="33339A"/>
                </a:solidFill>
                <a:latin typeface="Arial MT"/>
                <a:cs typeface="Arial MT"/>
              </a:rPr>
              <a:t>Metrics</a:t>
            </a:r>
            <a:r>
              <a:rPr sz="2500" spc="-16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14" dirty="0">
                <a:solidFill>
                  <a:srgbClr val="33339A"/>
                </a:solidFill>
                <a:latin typeface="Arial MT"/>
                <a:cs typeface="Arial MT"/>
              </a:rPr>
              <a:t>(Single </a:t>
            </a:r>
            <a:r>
              <a:rPr sz="2500" spc="-68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b="1" spc="50" dirty="0">
                <a:solidFill>
                  <a:srgbClr val="33339A"/>
                </a:solidFill>
                <a:latin typeface="Arial"/>
                <a:cs typeface="Arial"/>
              </a:rPr>
              <a:t>Failure)</a:t>
            </a:r>
            <a:r>
              <a:rPr sz="2500" b="1" spc="-14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33339A"/>
                </a:solidFill>
                <a:latin typeface="Arial"/>
                <a:cs typeface="Arial"/>
              </a:rPr>
              <a:t>/4</a:t>
            </a:r>
            <a:endParaRPr sz="2500">
              <a:latin typeface="Arial"/>
              <a:cs typeface="Arial"/>
            </a:endParaRPr>
          </a:p>
          <a:p>
            <a:pPr marL="254635" indent="-217170">
              <a:lnSpc>
                <a:spcPct val="100000"/>
              </a:lnSpc>
              <a:spcBef>
                <a:spcPts val="125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54635" algn="l"/>
                <a:tab pos="255270" algn="l"/>
              </a:tabLst>
            </a:pPr>
            <a:r>
              <a:rPr sz="1500" dirty="0">
                <a:latin typeface="Times New Roman"/>
                <a:cs typeface="Times New Roman"/>
              </a:rPr>
              <a:t>What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expected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value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failure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time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latin typeface="Times New Roman"/>
                <a:cs typeface="Times New Roman"/>
              </a:rPr>
              <a:t>T</a:t>
            </a:r>
            <a:r>
              <a:rPr sz="1500" spc="5" dirty="0">
                <a:latin typeface="Times New Roman"/>
                <a:cs typeface="Times New Roman"/>
              </a:rPr>
              <a:t>?</a:t>
            </a:r>
            <a:endParaRPr sz="1500">
              <a:latin typeface="Times New Roman"/>
              <a:cs typeface="Times New Roman"/>
            </a:endParaRPr>
          </a:p>
          <a:p>
            <a:pPr marL="254635" marR="30480" indent="-217170">
              <a:lnSpc>
                <a:spcPct val="100800"/>
              </a:lnSpc>
              <a:spcBef>
                <a:spcPts val="36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54635" algn="l"/>
                <a:tab pos="255270" algn="l"/>
              </a:tabLst>
            </a:pPr>
            <a:r>
              <a:rPr sz="1500" spc="-15" dirty="0">
                <a:latin typeface="Times New Roman"/>
                <a:cs typeface="Times New Roman"/>
              </a:rPr>
              <a:t>It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mean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probability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density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function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(PDF),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named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mean</a:t>
            </a:r>
            <a:r>
              <a:rPr sz="1500" b="1" spc="2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time</a:t>
            </a:r>
            <a:r>
              <a:rPr sz="1500" b="1" spc="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800000"/>
                </a:solidFill>
                <a:latin typeface="Times New Roman"/>
                <a:cs typeface="Times New Roman"/>
              </a:rPr>
              <a:t>to</a:t>
            </a:r>
            <a:r>
              <a:rPr sz="15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failure</a:t>
            </a:r>
            <a:r>
              <a:rPr sz="1500" b="1" spc="-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800000"/>
                </a:solidFill>
                <a:latin typeface="Times New Roman"/>
                <a:cs typeface="Times New Roman"/>
              </a:rPr>
              <a:t>(MTTF)</a:t>
            </a:r>
            <a:endParaRPr sz="1500">
              <a:latin typeface="Times New Roman"/>
              <a:cs typeface="Times New Roman"/>
            </a:endParaRPr>
          </a:p>
          <a:p>
            <a:pPr marL="932180">
              <a:lnSpc>
                <a:spcPct val="100000"/>
              </a:lnSpc>
              <a:spcBef>
                <a:spcPts val="765"/>
              </a:spcBef>
            </a:pPr>
            <a:r>
              <a:rPr sz="1900" i="1" dirty="0">
                <a:latin typeface="Times New Roman"/>
                <a:cs typeface="Times New Roman"/>
              </a:rPr>
              <a:t>E</a:t>
            </a:r>
            <a:r>
              <a:rPr sz="1900" i="1" spc="-190" dirty="0">
                <a:latin typeface="Times New Roman"/>
                <a:cs typeface="Times New Roman"/>
              </a:rPr>
              <a:t> </a:t>
            </a:r>
            <a:r>
              <a:rPr sz="3750" spc="-232" baseline="-3333" dirty="0">
                <a:latin typeface="Symbol"/>
                <a:cs typeface="Symbol"/>
              </a:rPr>
              <a:t>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130" dirty="0">
                <a:latin typeface="Times New Roman"/>
                <a:cs typeface="Times New Roman"/>
              </a:rPr>
              <a:t> </a:t>
            </a:r>
            <a:r>
              <a:rPr sz="3750" spc="-315" baseline="-3333" dirty="0">
                <a:latin typeface="Symbol"/>
                <a:cs typeface="Symbol"/>
              </a:rPr>
              <a:t></a:t>
            </a:r>
            <a:r>
              <a:rPr sz="3750" spc="-315" baseline="-3333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4275" baseline="-13645" dirty="0">
                <a:latin typeface="Symbol"/>
                <a:cs typeface="Symbol"/>
              </a:rPr>
              <a:t></a:t>
            </a:r>
            <a:r>
              <a:rPr sz="4275" spc="-705" baseline="-1364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t </a:t>
            </a:r>
            <a:r>
              <a:rPr sz="1900" i="1" spc="-6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f</a:t>
            </a:r>
            <a:r>
              <a:rPr sz="1900" i="1" spc="155" dirty="0">
                <a:latin typeface="Times New Roman"/>
                <a:cs typeface="Times New Roman"/>
              </a:rPr>
              <a:t> </a:t>
            </a:r>
            <a:r>
              <a:rPr sz="3750" spc="-165" baseline="-3333" dirty="0">
                <a:latin typeface="Symbol"/>
                <a:cs typeface="Symbol"/>
              </a:rPr>
              <a:t></a:t>
            </a:r>
            <a:r>
              <a:rPr sz="1900" i="1" dirty="0">
                <a:latin typeface="Times New Roman"/>
                <a:cs typeface="Times New Roman"/>
              </a:rPr>
              <a:t>t</a:t>
            </a:r>
            <a:r>
              <a:rPr sz="1900" i="1" spc="-250" dirty="0">
                <a:latin typeface="Times New Roman"/>
                <a:cs typeface="Times New Roman"/>
              </a:rPr>
              <a:t> </a:t>
            </a:r>
            <a:r>
              <a:rPr sz="3750" spc="-315" baseline="-3333" dirty="0">
                <a:latin typeface="Symbol"/>
                <a:cs typeface="Symbol"/>
              </a:rPr>
              <a:t></a:t>
            </a:r>
            <a:r>
              <a:rPr sz="3750" spc="-585" baseline="-3333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dt</a:t>
            </a:r>
            <a:endParaRPr sz="1900">
              <a:latin typeface="Times New Roman"/>
              <a:cs typeface="Times New Roman"/>
            </a:endParaRPr>
          </a:p>
          <a:p>
            <a:pPr marR="1049020" algn="ctr">
              <a:lnSpc>
                <a:spcPct val="100000"/>
              </a:lnSpc>
              <a:spcBef>
                <a:spcPts val="390"/>
              </a:spcBef>
            </a:pPr>
            <a:r>
              <a:rPr sz="1100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59975" y="8692984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0878" y="0"/>
                </a:lnTo>
              </a:path>
            </a:pathLst>
          </a:custGeom>
          <a:ln w="118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58792" y="8674603"/>
            <a:ext cx="15811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-55" dirty="0">
                <a:latin typeface="Symbol"/>
                <a:cs typeface="Symbol"/>
              </a:rPr>
              <a:t>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29105" y="8498275"/>
            <a:ext cx="111506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00" i="1" spc="5" dirty="0">
                <a:latin typeface="Times New Roman"/>
                <a:cs typeface="Times New Roman"/>
              </a:rPr>
              <a:t>MTTF</a:t>
            </a:r>
            <a:r>
              <a:rPr sz="1900" i="1" spc="1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spc="145" dirty="0">
                <a:latin typeface="Times New Roman"/>
                <a:cs typeface="Times New Roman"/>
              </a:rPr>
              <a:t> </a:t>
            </a:r>
            <a:r>
              <a:rPr sz="2850" baseline="35087" dirty="0">
                <a:latin typeface="Times New Roman"/>
                <a:cs typeface="Times New Roman"/>
              </a:rPr>
              <a:t>1</a:t>
            </a:r>
            <a:endParaRPr sz="2850" baseline="35087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14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15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00"/>
              </a:spcBef>
            </a:pPr>
            <a:r>
              <a:rPr spc="125" dirty="0"/>
              <a:t>Reliability</a:t>
            </a:r>
            <a:r>
              <a:rPr spc="-160" dirty="0"/>
              <a:t> </a:t>
            </a:r>
            <a:r>
              <a:rPr spc="160" dirty="0"/>
              <a:t>Metrics</a:t>
            </a:r>
            <a:r>
              <a:rPr spc="-160" dirty="0"/>
              <a:t> </a:t>
            </a:r>
            <a:r>
              <a:rPr spc="114" dirty="0"/>
              <a:t>(Single </a:t>
            </a:r>
            <a:r>
              <a:rPr spc="-680" dirty="0"/>
              <a:t> </a:t>
            </a:r>
            <a:r>
              <a:rPr b="1" spc="50" dirty="0">
                <a:latin typeface="Arial"/>
                <a:cs typeface="Arial"/>
              </a:rPr>
              <a:t>Failure)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70" dirty="0">
                <a:latin typeface="Arial"/>
                <a:cs typeface="Arial"/>
              </a:rPr>
              <a:t>/5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7568" y="1347745"/>
            <a:ext cx="4258310" cy="56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 marR="5080" indent="-217170">
              <a:lnSpc>
                <a:spcPct val="100800"/>
              </a:lnSpc>
              <a:spcBef>
                <a:spcPts val="1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29235" algn="l"/>
                <a:tab pos="229870" algn="l"/>
              </a:tabLst>
            </a:pPr>
            <a:r>
              <a:rPr sz="1500" b="1" dirty="0">
                <a:solidFill>
                  <a:srgbClr val="800000"/>
                </a:solidFill>
                <a:latin typeface="Times New Roman"/>
                <a:cs typeface="Times New Roman"/>
              </a:rPr>
              <a:t>Median </a:t>
            </a:r>
            <a:r>
              <a:rPr sz="15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time </a:t>
            </a:r>
            <a:r>
              <a:rPr sz="1500" b="1" dirty="0">
                <a:solidFill>
                  <a:srgbClr val="800000"/>
                </a:solidFill>
                <a:latin typeface="Times New Roman"/>
                <a:cs typeface="Times New Roman"/>
              </a:rPr>
              <a:t>to </a:t>
            </a:r>
            <a:r>
              <a:rPr sz="150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failure (</a:t>
            </a:r>
            <a:r>
              <a:rPr sz="1750" b="1" i="1" spc="5" dirty="0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sz="1000" b="1" i="1" spc="5" dirty="0">
                <a:solidFill>
                  <a:srgbClr val="800000"/>
                </a:solidFill>
                <a:latin typeface="Times New Roman"/>
                <a:cs typeface="Times New Roman"/>
              </a:rPr>
              <a:t>m</a:t>
            </a:r>
            <a:r>
              <a:rPr sz="150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): </a:t>
            </a:r>
            <a:r>
              <a:rPr sz="1500" spc="5" dirty="0">
                <a:latin typeface="Times New Roman"/>
                <a:cs typeface="Times New Roman"/>
              </a:rPr>
              <a:t>a </a:t>
            </a:r>
            <a:r>
              <a:rPr sz="1500" dirty="0">
                <a:latin typeface="Times New Roman"/>
                <a:cs typeface="Times New Roman"/>
              </a:rPr>
              <a:t>point in </a:t>
            </a:r>
            <a:r>
              <a:rPr sz="1500" spc="5" dirty="0">
                <a:latin typeface="Times New Roman"/>
                <a:cs typeface="Times New Roman"/>
              </a:rPr>
              <a:t>time </a:t>
            </a:r>
            <a:r>
              <a:rPr sz="1500" dirty="0">
                <a:latin typeface="Times New Roman"/>
                <a:cs typeface="Times New Roman"/>
              </a:rPr>
              <a:t>that 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probability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failure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before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 </a:t>
            </a:r>
            <a:r>
              <a:rPr sz="1500" spc="-5" dirty="0">
                <a:latin typeface="Times New Roman"/>
                <a:cs typeface="Times New Roman"/>
              </a:rPr>
              <a:t>after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t</a:t>
            </a:r>
            <a:r>
              <a:rPr sz="1000" i="1" spc="5" dirty="0">
                <a:latin typeface="Times New Roman"/>
                <a:cs typeface="Times New Roman"/>
              </a:rPr>
              <a:t>m</a:t>
            </a:r>
            <a:r>
              <a:rPr sz="1000" i="1" spc="1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equal.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12985" y="2134857"/>
            <a:ext cx="1718945" cy="315595"/>
            <a:chOff x="3212985" y="2134857"/>
            <a:chExt cx="1718945" cy="315595"/>
          </a:xfrm>
        </p:grpSpPr>
        <p:sp>
          <p:nvSpPr>
            <p:cNvPr id="7" name="object 7"/>
            <p:cNvSpPr/>
            <p:nvPr/>
          </p:nvSpPr>
          <p:spPr>
            <a:xfrm>
              <a:off x="3218065" y="2139937"/>
              <a:ext cx="219075" cy="305435"/>
            </a:xfrm>
            <a:custGeom>
              <a:avLst/>
              <a:gdLst/>
              <a:ahLst/>
              <a:cxnLst/>
              <a:rect l="l" t="t" r="r" b="b"/>
              <a:pathLst>
                <a:path w="219075" h="305435">
                  <a:moveTo>
                    <a:pt x="218871" y="0"/>
                  </a:moveTo>
                  <a:lnTo>
                    <a:pt x="0" y="305269"/>
                  </a:lnTo>
                </a:path>
              </a:pathLst>
            </a:custGeom>
            <a:ln w="98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07940" y="2139937"/>
              <a:ext cx="219075" cy="305435"/>
            </a:xfrm>
            <a:custGeom>
              <a:avLst/>
              <a:gdLst/>
              <a:ahLst/>
              <a:cxnLst/>
              <a:rect l="l" t="t" r="r" b="b"/>
              <a:pathLst>
                <a:path w="219075" h="305435">
                  <a:moveTo>
                    <a:pt x="218871" y="0"/>
                  </a:moveTo>
                  <a:lnTo>
                    <a:pt x="0" y="305269"/>
                  </a:lnTo>
                </a:path>
              </a:pathLst>
            </a:custGeom>
            <a:ln w="98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05070" y="2430471"/>
            <a:ext cx="8318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4711" y="1971605"/>
            <a:ext cx="16954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dirty="0">
                <a:latin typeface="Times New Roman"/>
                <a:cs typeface="Times New Roman"/>
              </a:rPr>
              <a:t>t</a:t>
            </a:r>
            <a:r>
              <a:rPr sz="975" i="1" baseline="-21367" dirty="0">
                <a:latin typeface="Times New Roman"/>
                <a:cs typeface="Times New Roman"/>
              </a:rPr>
              <a:t>m</a:t>
            </a:r>
            <a:endParaRPr sz="975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5451" y="2031551"/>
            <a:ext cx="283019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478915" algn="l"/>
                <a:tab pos="1863089" algn="l"/>
              </a:tabLst>
            </a:pPr>
            <a:r>
              <a:rPr sz="3525" baseline="-13002" dirty="0">
                <a:latin typeface="Symbol"/>
                <a:cs typeface="Symbol"/>
              </a:rPr>
              <a:t></a:t>
            </a:r>
            <a:r>
              <a:rPr sz="3525" spc="-472" baseline="-13002" dirty="0">
                <a:latin typeface="Times New Roman"/>
                <a:cs typeface="Times New Roman"/>
              </a:rPr>
              <a:t> </a:t>
            </a:r>
            <a:r>
              <a:rPr sz="1550" i="1" spc="5" dirty="0">
                <a:latin typeface="Times New Roman"/>
                <a:cs typeface="Times New Roman"/>
              </a:rPr>
              <a:t>t</a:t>
            </a:r>
            <a:r>
              <a:rPr sz="1550" i="1" dirty="0">
                <a:latin typeface="Times New Roman"/>
                <a:cs typeface="Times New Roman"/>
              </a:rPr>
              <a:t> </a:t>
            </a:r>
            <a:r>
              <a:rPr sz="1550" i="1" spc="-35" dirty="0">
                <a:latin typeface="Times New Roman"/>
                <a:cs typeface="Times New Roman"/>
              </a:rPr>
              <a:t> </a:t>
            </a:r>
            <a:r>
              <a:rPr sz="1550" i="1" spc="5" dirty="0">
                <a:latin typeface="Times New Roman"/>
                <a:cs typeface="Times New Roman"/>
              </a:rPr>
              <a:t>f</a:t>
            </a:r>
            <a:r>
              <a:rPr sz="1550" i="1" spc="140" dirty="0">
                <a:latin typeface="Times New Roman"/>
                <a:cs typeface="Times New Roman"/>
              </a:rPr>
              <a:t> </a:t>
            </a:r>
            <a:r>
              <a:rPr sz="3075" spc="-150" baseline="-2710" dirty="0">
                <a:latin typeface="Symbol"/>
                <a:cs typeface="Symbol"/>
              </a:rPr>
              <a:t></a:t>
            </a:r>
            <a:r>
              <a:rPr sz="1550" i="1" spc="5" dirty="0">
                <a:latin typeface="Times New Roman"/>
                <a:cs typeface="Times New Roman"/>
              </a:rPr>
              <a:t>t</a:t>
            </a:r>
            <a:r>
              <a:rPr sz="1550" i="1" spc="-190" dirty="0">
                <a:latin typeface="Times New Roman"/>
                <a:cs typeface="Times New Roman"/>
              </a:rPr>
              <a:t> </a:t>
            </a:r>
            <a:r>
              <a:rPr sz="3075" spc="-254" baseline="-2710" dirty="0">
                <a:latin typeface="Symbol"/>
                <a:cs typeface="Symbol"/>
              </a:rPr>
              <a:t></a:t>
            </a:r>
            <a:r>
              <a:rPr sz="3075" spc="-480" baseline="-2710" dirty="0">
                <a:latin typeface="Times New Roman"/>
                <a:cs typeface="Times New Roman"/>
              </a:rPr>
              <a:t> </a:t>
            </a:r>
            <a:r>
              <a:rPr sz="1550" i="1" spc="5" dirty="0">
                <a:latin typeface="Times New Roman"/>
                <a:cs typeface="Times New Roman"/>
              </a:rPr>
              <a:t>dt</a:t>
            </a:r>
            <a:r>
              <a:rPr sz="1550" i="1" spc="6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Symbol"/>
                <a:cs typeface="Symbol"/>
              </a:rPr>
              <a:t>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2325" spc="172" baseline="14336" dirty="0">
                <a:latin typeface="Times New Roman"/>
                <a:cs typeface="Times New Roman"/>
              </a:rPr>
              <a:t>1</a:t>
            </a:r>
            <a:r>
              <a:rPr sz="2325" spc="15" baseline="-28673" dirty="0">
                <a:latin typeface="Times New Roman"/>
                <a:cs typeface="Times New Roman"/>
              </a:rPr>
              <a:t>2</a:t>
            </a:r>
            <a:r>
              <a:rPr sz="2325" baseline="-28673" dirty="0">
                <a:latin typeface="Times New Roman"/>
                <a:cs typeface="Times New Roman"/>
              </a:rPr>
              <a:t>	</a:t>
            </a:r>
            <a:r>
              <a:rPr sz="1550" i="1" spc="5" dirty="0">
                <a:latin typeface="Times New Roman"/>
                <a:cs typeface="Times New Roman"/>
              </a:rPr>
              <a:t>or</a:t>
            </a:r>
            <a:r>
              <a:rPr sz="1550" i="1" dirty="0">
                <a:latin typeface="Times New Roman"/>
                <a:cs typeface="Times New Roman"/>
              </a:rPr>
              <a:t>	</a:t>
            </a:r>
            <a:r>
              <a:rPr sz="1550" i="1" spc="10" dirty="0">
                <a:latin typeface="Times New Roman"/>
                <a:cs typeface="Times New Roman"/>
              </a:rPr>
              <a:t>F</a:t>
            </a:r>
            <a:r>
              <a:rPr sz="1550" i="1" spc="-65" dirty="0">
                <a:latin typeface="Times New Roman"/>
                <a:cs typeface="Times New Roman"/>
              </a:rPr>
              <a:t> </a:t>
            </a:r>
            <a:r>
              <a:rPr sz="3075" spc="-150" baseline="-2710" dirty="0">
                <a:latin typeface="Symbol"/>
                <a:cs typeface="Symbol"/>
              </a:rPr>
              <a:t></a:t>
            </a:r>
            <a:r>
              <a:rPr sz="1550" i="1" spc="35" dirty="0">
                <a:latin typeface="Times New Roman"/>
                <a:cs typeface="Times New Roman"/>
              </a:rPr>
              <a:t>t</a:t>
            </a:r>
            <a:r>
              <a:rPr sz="1350" i="1" spc="7" baseline="-24691" dirty="0">
                <a:latin typeface="Times New Roman"/>
                <a:cs typeface="Times New Roman"/>
              </a:rPr>
              <a:t>m</a:t>
            </a:r>
            <a:r>
              <a:rPr sz="1350" i="1" spc="60" baseline="-24691" dirty="0">
                <a:latin typeface="Times New Roman"/>
                <a:cs typeface="Times New Roman"/>
              </a:rPr>
              <a:t> </a:t>
            </a:r>
            <a:r>
              <a:rPr sz="3075" spc="-254" baseline="-2710" dirty="0">
                <a:latin typeface="Symbol"/>
                <a:cs typeface="Symbol"/>
              </a:rPr>
              <a:t></a:t>
            </a:r>
            <a:r>
              <a:rPr sz="3075" spc="-232" baseline="-271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Symbol"/>
                <a:cs typeface="Symbol"/>
              </a:rPr>
              <a:t>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2325" spc="172" baseline="14336" dirty="0">
                <a:latin typeface="Times New Roman"/>
                <a:cs typeface="Times New Roman"/>
              </a:rPr>
              <a:t>1</a:t>
            </a:r>
            <a:r>
              <a:rPr sz="2325" spc="15" baseline="-28673" dirty="0">
                <a:latin typeface="Times New Roman"/>
                <a:cs typeface="Times New Roman"/>
              </a:rPr>
              <a:t>2</a:t>
            </a:r>
            <a:endParaRPr sz="2325" baseline="-2867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2168" y="2716664"/>
            <a:ext cx="4671060" cy="131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635" marR="30480" indent="-217170">
              <a:lnSpc>
                <a:spcPct val="100800"/>
              </a:lnSpc>
              <a:spcBef>
                <a:spcPts val="9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54635" algn="l"/>
                <a:tab pos="255270" algn="l"/>
              </a:tabLst>
            </a:pPr>
            <a:r>
              <a:rPr sz="15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Failure</a:t>
            </a:r>
            <a:r>
              <a:rPr sz="1500" b="1" spc="-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800000"/>
                </a:solidFill>
                <a:latin typeface="Times New Roman"/>
                <a:cs typeface="Times New Roman"/>
              </a:rPr>
              <a:t>(Hazard)</a:t>
            </a:r>
            <a:r>
              <a:rPr sz="1500" b="1" spc="2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800000"/>
                </a:solidFill>
                <a:latin typeface="Times New Roman"/>
                <a:cs typeface="Times New Roman"/>
              </a:rPr>
              <a:t>Rate</a:t>
            </a:r>
            <a:r>
              <a:rPr sz="1500" b="1" spc="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500" b="1" i="1" dirty="0">
                <a:solidFill>
                  <a:srgbClr val="800000"/>
                </a:solidFill>
                <a:latin typeface="Times New Roman"/>
                <a:cs typeface="Times New Roman"/>
              </a:rPr>
              <a:t>z(t)</a:t>
            </a:r>
            <a:r>
              <a:rPr sz="1500" b="1" dirty="0">
                <a:solidFill>
                  <a:srgbClr val="800000"/>
                </a:solidFill>
                <a:latin typeface="Times New Roman"/>
                <a:cs typeface="Times New Roman"/>
              </a:rPr>
              <a:t>:</a:t>
            </a:r>
            <a:r>
              <a:rPr sz="1500" b="1" spc="1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Probability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density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function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divided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by</a:t>
            </a:r>
            <a:r>
              <a:rPr sz="1500" dirty="0">
                <a:latin typeface="Times New Roman"/>
                <a:cs typeface="Times New Roman"/>
              </a:rPr>
              <a:t> reliability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function.</a:t>
            </a:r>
            <a:endParaRPr sz="1500">
              <a:latin typeface="Times New Roman"/>
              <a:cs typeface="Times New Roman"/>
            </a:endParaRPr>
          </a:p>
          <a:p>
            <a:pPr marL="650240">
              <a:lnSpc>
                <a:spcPts val="2050"/>
              </a:lnSpc>
              <a:spcBef>
                <a:spcPts val="220"/>
              </a:spcBef>
            </a:pPr>
            <a:r>
              <a:rPr sz="1950" i="1" spc="15" baseline="-40598" dirty="0">
                <a:latin typeface="Times New Roman"/>
                <a:cs typeface="Times New Roman"/>
              </a:rPr>
              <a:t>z</a:t>
            </a:r>
            <a:r>
              <a:rPr sz="1950" i="1" spc="-202" baseline="-40598" dirty="0">
                <a:latin typeface="Times New Roman"/>
                <a:cs typeface="Times New Roman"/>
              </a:rPr>
              <a:t> </a:t>
            </a:r>
            <a:r>
              <a:rPr sz="2625" spc="-112" baseline="-33333" dirty="0">
                <a:latin typeface="Symbol"/>
                <a:cs typeface="Symbol"/>
              </a:rPr>
              <a:t></a:t>
            </a:r>
            <a:r>
              <a:rPr sz="1950" i="1" spc="7" baseline="-40598" dirty="0">
                <a:latin typeface="Times New Roman"/>
                <a:cs typeface="Times New Roman"/>
              </a:rPr>
              <a:t>t</a:t>
            </a:r>
            <a:r>
              <a:rPr sz="1950" i="1" spc="-254" baseline="-40598" dirty="0">
                <a:latin typeface="Times New Roman"/>
                <a:cs typeface="Times New Roman"/>
              </a:rPr>
              <a:t> </a:t>
            </a:r>
            <a:r>
              <a:rPr sz="2625" spc="-225" baseline="-33333" dirty="0">
                <a:latin typeface="Symbol"/>
                <a:cs typeface="Symbol"/>
              </a:rPr>
              <a:t></a:t>
            </a:r>
            <a:r>
              <a:rPr sz="2625" spc="-225" baseline="-33333" dirty="0">
                <a:latin typeface="Times New Roman"/>
                <a:cs typeface="Times New Roman"/>
              </a:rPr>
              <a:t> </a:t>
            </a:r>
            <a:r>
              <a:rPr sz="1950" spc="22" baseline="-40598" dirty="0">
                <a:latin typeface="Symbol"/>
                <a:cs typeface="Symbol"/>
              </a:rPr>
              <a:t></a:t>
            </a:r>
            <a:r>
              <a:rPr sz="1950" spc="22" baseline="-40598" dirty="0">
                <a:latin typeface="Times New Roman"/>
                <a:cs typeface="Times New Roman"/>
              </a:rPr>
              <a:t> </a:t>
            </a:r>
            <a:r>
              <a:rPr sz="13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1300" i="1" u="sng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25" u="sng" spc="-112" baseline="-3174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130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300" i="1" u="sng" spc="-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25" u="sng" spc="-225" baseline="-3174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endParaRPr sz="2625" baseline="-3174">
              <a:latin typeface="Symbol"/>
              <a:cs typeface="Symbol"/>
            </a:endParaRPr>
          </a:p>
          <a:p>
            <a:pPr marL="1118870">
              <a:lnSpc>
                <a:spcPts val="2050"/>
              </a:lnSpc>
            </a:pPr>
            <a:r>
              <a:rPr sz="1300" i="1" spc="20" dirty="0">
                <a:latin typeface="Times New Roman"/>
                <a:cs typeface="Times New Roman"/>
              </a:rPr>
              <a:t>R</a:t>
            </a:r>
            <a:r>
              <a:rPr sz="1300" i="1" spc="-160" dirty="0">
                <a:latin typeface="Times New Roman"/>
                <a:cs typeface="Times New Roman"/>
              </a:rPr>
              <a:t> </a:t>
            </a:r>
            <a:r>
              <a:rPr sz="2625" spc="-112" baseline="-3174" dirty="0">
                <a:latin typeface="Symbol"/>
                <a:cs typeface="Symbol"/>
              </a:rPr>
              <a:t></a:t>
            </a:r>
            <a:r>
              <a:rPr sz="1300" i="1" spc="5" dirty="0">
                <a:latin typeface="Times New Roman"/>
                <a:cs typeface="Times New Roman"/>
              </a:rPr>
              <a:t>t</a:t>
            </a:r>
            <a:r>
              <a:rPr sz="1300" i="1" spc="-170" dirty="0">
                <a:latin typeface="Times New Roman"/>
                <a:cs typeface="Times New Roman"/>
              </a:rPr>
              <a:t> </a:t>
            </a:r>
            <a:r>
              <a:rPr sz="2625" spc="-225" baseline="-3174" dirty="0">
                <a:latin typeface="Symbol"/>
                <a:cs typeface="Symbol"/>
              </a:rPr>
              <a:t></a:t>
            </a:r>
            <a:endParaRPr sz="2625" baseline="-3174">
              <a:latin typeface="Symbol"/>
              <a:cs typeface="Symbol"/>
            </a:endParaRPr>
          </a:p>
          <a:p>
            <a:pPr marL="254635">
              <a:lnSpc>
                <a:spcPct val="100000"/>
              </a:lnSpc>
              <a:spcBef>
                <a:spcPts val="415"/>
              </a:spcBef>
            </a:pPr>
            <a:r>
              <a:rPr sz="1500" dirty="0">
                <a:latin typeface="Times New Roman"/>
                <a:cs typeface="Times New Roman"/>
              </a:rPr>
              <a:t>For exponential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distribution,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i="1" spc="-5" dirty="0">
                <a:latin typeface="Times New Roman"/>
                <a:cs typeface="Times New Roman"/>
              </a:rPr>
              <a:t>z(t)</a:t>
            </a:r>
            <a:r>
              <a:rPr sz="1500" i="1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is:</a:t>
            </a:r>
            <a:r>
              <a:rPr sz="1500" spc="5" dirty="0">
                <a:latin typeface="Times New Roman"/>
                <a:cs typeface="Times New Roman"/>
              </a:rPr>
              <a:t> λ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14" name="object 14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644" y="9272803"/>
              <a:ext cx="725741" cy="3071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92034" y="6233540"/>
              <a:ext cx="5153660" cy="3235325"/>
            </a:xfrm>
            <a:custGeom>
              <a:avLst/>
              <a:gdLst/>
              <a:ahLst/>
              <a:cxnLst/>
              <a:rect l="l" t="t" r="r" b="b"/>
              <a:pathLst>
                <a:path w="5153659" h="3235325">
                  <a:moveTo>
                    <a:pt x="5095519" y="3212058"/>
                  </a:moveTo>
                  <a:lnTo>
                    <a:pt x="5094300" y="3206305"/>
                  </a:lnTo>
                  <a:lnTo>
                    <a:pt x="5093500" y="3202495"/>
                  </a:lnTo>
                  <a:lnTo>
                    <a:pt x="5088077" y="3194545"/>
                  </a:lnTo>
                  <a:lnTo>
                    <a:pt x="5080127" y="3189122"/>
                  </a:lnTo>
                  <a:lnTo>
                    <a:pt x="5070564" y="3187103"/>
                  </a:lnTo>
                  <a:lnTo>
                    <a:pt x="5061293" y="3189122"/>
                  </a:lnTo>
                  <a:lnTo>
                    <a:pt x="5054003" y="3194545"/>
                  </a:lnTo>
                  <a:lnTo>
                    <a:pt x="5049228" y="3202495"/>
                  </a:lnTo>
                  <a:lnTo>
                    <a:pt x="5048542" y="3206305"/>
                  </a:lnTo>
                  <a:lnTo>
                    <a:pt x="58483" y="3206305"/>
                  </a:lnTo>
                  <a:lnTo>
                    <a:pt x="57797" y="3202495"/>
                  </a:lnTo>
                  <a:lnTo>
                    <a:pt x="53035" y="3194545"/>
                  </a:lnTo>
                  <a:lnTo>
                    <a:pt x="45745" y="3189122"/>
                  </a:lnTo>
                  <a:lnTo>
                    <a:pt x="36474" y="3187103"/>
                  </a:lnTo>
                  <a:lnTo>
                    <a:pt x="26898" y="3189122"/>
                  </a:lnTo>
                  <a:lnTo>
                    <a:pt x="18948" y="3194545"/>
                  </a:lnTo>
                  <a:lnTo>
                    <a:pt x="13525" y="3202495"/>
                  </a:lnTo>
                  <a:lnTo>
                    <a:pt x="11518" y="3212058"/>
                  </a:lnTo>
                  <a:lnTo>
                    <a:pt x="13525" y="3221329"/>
                  </a:lnTo>
                  <a:lnTo>
                    <a:pt x="18948" y="3228619"/>
                  </a:lnTo>
                  <a:lnTo>
                    <a:pt x="26898" y="3233394"/>
                  </a:lnTo>
                  <a:lnTo>
                    <a:pt x="36474" y="3235096"/>
                  </a:lnTo>
                  <a:lnTo>
                    <a:pt x="45745" y="3233394"/>
                  </a:lnTo>
                  <a:lnTo>
                    <a:pt x="53035" y="3228619"/>
                  </a:lnTo>
                  <a:lnTo>
                    <a:pt x="57797" y="3221329"/>
                  </a:lnTo>
                  <a:lnTo>
                    <a:pt x="58445" y="3217837"/>
                  </a:lnTo>
                  <a:lnTo>
                    <a:pt x="5048580" y="3217837"/>
                  </a:lnTo>
                  <a:lnTo>
                    <a:pt x="5049228" y="3221329"/>
                  </a:lnTo>
                  <a:lnTo>
                    <a:pt x="5054003" y="3228619"/>
                  </a:lnTo>
                  <a:lnTo>
                    <a:pt x="5061293" y="3233394"/>
                  </a:lnTo>
                  <a:lnTo>
                    <a:pt x="5070564" y="3235096"/>
                  </a:lnTo>
                  <a:lnTo>
                    <a:pt x="5080127" y="3233394"/>
                  </a:lnTo>
                  <a:lnTo>
                    <a:pt x="5088077" y="3228619"/>
                  </a:lnTo>
                  <a:lnTo>
                    <a:pt x="5093500" y="3221329"/>
                  </a:lnTo>
                  <a:lnTo>
                    <a:pt x="5094262" y="3217837"/>
                  </a:lnTo>
                  <a:lnTo>
                    <a:pt x="5095519" y="3212058"/>
                  </a:lnTo>
                  <a:close/>
                </a:path>
                <a:path w="5153659" h="3235325">
                  <a:moveTo>
                    <a:pt x="5153126" y="36474"/>
                  </a:moveTo>
                  <a:lnTo>
                    <a:pt x="5131244" y="3009"/>
                  </a:lnTo>
                  <a:lnTo>
                    <a:pt x="5116639" y="0"/>
                  </a:lnTo>
                  <a:lnTo>
                    <a:pt x="5102834" y="3009"/>
                  </a:lnTo>
                  <a:lnTo>
                    <a:pt x="5091201" y="11049"/>
                  </a:lnTo>
                  <a:lnTo>
                    <a:pt x="5083162" y="22682"/>
                  </a:lnTo>
                  <a:lnTo>
                    <a:pt x="5082667" y="24955"/>
                  </a:lnTo>
                  <a:lnTo>
                    <a:pt x="70446" y="24955"/>
                  </a:lnTo>
                  <a:lnTo>
                    <a:pt x="69951" y="22682"/>
                  </a:lnTo>
                  <a:lnTo>
                    <a:pt x="61912" y="11049"/>
                  </a:lnTo>
                  <a:lnTo>
                    <a:pt x="50266" y="3009"/>
                  </a:lnTo>
                  <a:lnTo>
                    <a:pt x="36474" y="0"/>
                  </a:lnTo>
                  <a:lnTo>
                    <a:pt x="21856" y="3009"/>
                  </a:lnTo>
                  <a:lnTo>
                    <a:pt x="10312" y="11049"/>
                  </a:lnTo>
                  <a:lnTo>
                    <a:pt x="2717" y="22682"/>
                  </a:lnTo>
                  <a:lnTo>
                    <a:pt x="0" y="36474"/>
                  </a:lnTo>
                  <a:lnTo>
                    <a:pt x="2717" y="50279"/>
                  </a:lnTo>
                  <a:lnTo>
                    <a:pt x="10312" y="61925"/>
                  </a:lnTo>
                  <a:lnTo>
                    <a:pt x="21856" y="69964"/>
                  </a:lnTo>
                  <a:lnTo>
                    <a:pt x="36474" y="72961"/>
                  </a:lnTo>
                  <a:lnTo>
                    <a:pt x="50266" y="69964"/>
                  </a:lnTo>
                  <a:lnTo>
                    <a:pt x="61912" y="61925"/>
                  </a:lnTo>
                  <a:lnTo>
                    <a:pt x="69951" y="50279"/>
                  </a:lnTo>
                  <a:lnTo>
                    <a:pt x="70446" y="48006"/>
                  </a:lnTo>
                  <a:lnTo>
                    <a:pt x="5082667" y="48006"/>
                  </a:lnTo>
                  <a:lnTo>
                    <a:pt x="5083162" y="50279"/>
                  </a:lnTo>
                  <a:lnTo>
                    <a:pt x="5091201" y="61925"/>
                  </a:lnTo>
                  <a:lnTo>
                    <a:pt x="5102834" y="69964"/>
                  </a:lnTo>
                  <a:lnTo>
                    <a:pt x="5116639" y="72961"/>
                  </a:lnTo>
                  <a:lnTo>
                    <a:pt x="5131244" y="69964"/>
                  </a:lnTo>
                  <a:lnTo>
                    <a:pt x="5142801" y="61925"/>
                  </a:lnTo>
                  <a:lnTo>
                    <a:pt x="5150383" y="50279"/>
                  </a:lnTo>
                  <a:lnTo>
                    <a:pt x="5150840" y="48006"/>
                  </a:lnTo>
                  <a:lnTo>
                    <a:pt x="5153126" y="364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0132" y="5770829"/>
              <a:ext cx="700773" cy="72574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092083" y="7043664"/>
            <a:ext cx="95250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5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92168" y="5447103"/>
            <a:ext cx="4794885" cy="260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699135">
              <a:lnSpc>
                <a:spcPct val="100800"/>
              </a:lnSpc>
              <a:spcBef>
                <a:spcPts val="100"/>
              </a:spcBef>
            </a:pPr>
            <a:r>
              <a:rPr sz="2500" spc="125" dirty="0">
                <a:solidFill>
                  <a:srgbClr val="33339A"/>
                </a:solidFill>
                <a:latin typeface="Arial MT"/>
                <a:cs typeface="Arial MT"/>
              </a:rPr>
              <a:t>Reliability</a:t>
            </a:r>
            <a:r>
              <a:rPr sz="2500" spc="-16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60" dirty="0">
                <a:solidFill>
                  <a:srgbClr val="33339A"/>
                </a:solidFill>
                <a:latin typeface="Arial MT"/>
                <a:cs typeface="Arial MT"/>
              </a:rPr>
              <a:t>Metrics</a:t>
            </a:r>
            <a:r>
              <a:rPr sz="2500" spc="-16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spc="114" dirty="0">
                <a:solidFill>
                  <a:srgbClr val="33339A"/>
                </a:solidFill>
                <a:latin typeface="Arial MT"/>
                <a:cs typeface="Arial MT"/>
              </a:rPr>
              <a:t>(Single </a:t>
            </a:r>
            <a:r>
              <a:rPr sz="2500" spc="-680" dirty="0">
                <a:solidFill>
                  <a:srgbClr val="33339A"/>
                </a:solidFill>
                <a:latin typeface="Arial MT"/>
                <a:cs typeface="Arial MT"/>
              </a:rPr>
              <a:t> </a:t>
            </a:r>
            <a:r>
              <a:rPr sz="2500" b="1" spc="50" dirty="0">
                <a:solidFill>
                  <a:srgbClr val="33339A"/>
                </a:solidFill>
                <a:latin typeface="Arial"/>
                <a:cs typeface="Arial"/>
              </a:rPr>
              <a:t>Failure)</a:t>
            </a:r>
            <a:r>
              <a:rPr sz="2500" b="1" spc="-14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33339A"/>
                </a:solidFill>
                <a:latin typeface="Arial"/>
                <a:cs typeface="Arial"/>
              </a:rPr>
              <a:t>/6</a:t>
            </a:r>
            <a:endParaRPr sz="2500">
              <a:latin typeface="Arial"/>
              <a:cs typeface="Arial"/>
            </a:endParaRPr>
          </a:p>
          <a:p>
            <a:pPr marL="254635" marR="30480" indent="-217170">
              <a:lnSpc>
                <a:spcPct val="100800"/>
              </a:lnSpc>
              <a:spcBef>
                <a:spcPts val="12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55270" algn="l"/>
              </a:tabLst>
            </a:pPr>
            <a:r>
              <a:rPr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Serial </a:t>
            </a:r>
            <a:r>
              <a:rPr sz="200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System</a:t>
            </a:r>
            <a:r>
              <a:rPr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 Reliability:</a:t>
            </a:r>
            <a:r>
              <a:rPr sz="2000" b="1" spc="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multiplication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reliability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components.</a:t>
            </a:r>
            <a:endParaRPr sz="2000">
              <a:latin typeface="Times New Roman"/>
              <a:cs typeface="Times New Roman"/>
            </a:endParaRPr>
          </a:p>
          <a:p>
            <a:pPr marL="333375">
              <a:lnSpc>
                <a:spcPts val="3250"/>
              </a:lnSpc>
              <a:spcBef>
                <a:spcPts val="1150"/>
              </a:spcBef>
            </a:pPr>
            <a:r>
              <a:rPr sz="2850" i="1" spc="-67" baseline="14619" dirty="0">
                <a:latin typeface="Times New Roman"/>
                <a:cs typeface="Times New Roman"/>
              </a:rPr>
              <a:t>R</a:t>
            </a:r>
            <a:r>
              <a:rPr sz="1100" i="1" spc="-10" dirty="0">
                <a:latin typeface="Times New Roman"/>
                <a:cs typeface="Times New Roman"/>
              </a:rPr>
              <a:t>s</a:t>
            </a:r>
            <a:r>
              <a:rPr sz="1100" i="1" spc="-25" dirty="0">
                <a:latin typeface="Times New Roman"/>
                <a:cs typeface="Times New Roman"/>
              </a:rPr>
              <a:t>y</a:t>
            </a:r>
            <a:r>
              <a:rPr sz="1100" i="1" spc="5" dirty="0">
                <a:latin typeface="Times New Roman"/>
                <a:cs typeface="Times New Roman"/>
              </a:rPr>
              <a:t>s</a:t>
            </a:r>
            <a:r>
              <a:rPr sz="1100" i="1" spc="-10" dirty="0">
                <a:latin typeface="Times New Roman"/>
                <a:cs typeface="Times New Roman"/>
              </a:rPr>
              <a:t>te</a:t>
            </a:r>
            <a:r>
              <a:rPr sz="1100" i="1" spc="-5" dirty="0">
                <a:latin typeface="Times New Roman"/>
                <a:cs typeface="Times New Roman"/>
              </a:rPr>
              <a:t>m</a:t>
            </a:r>
            <a:r>
              <a:rPr sz="1100" i="1" spc="125" dirty="0">
                <a:latin typeface="Times New Roman"/>
                <a:cs typeface="Times New Roman"/>
              </a:rPr>
              <a:t> </a:t>
            </a:r>
            <a:r>
              <a:rPr sz="3675" spc="-142" baseline="7936" dirty="0">
                <a:latin typeface="Symbol"/>
                <a:cs typeface="Symbol"/>
              </a:rPr>
              <a:t></a:t>
            </a:r>
            <a:r>
              <a:rPr sz="2850" i="1" spc="-7" baseline="14619" dirty="0">
                <a:latin typeface="Times New Roman"/>
                <a:cs typeface="Times New Roman"/>
              </a:rPr>
              <a:t>t</a:t>
            </a:r>
            <a:r>
              <a:rPr sz="2850" i="1" spc="-375" baseline="14619" dirty="0">
                <a:latin typeface="Times New Roman"/>
                <a:cs typeface="Times New Roman"/>
              </a:rPr>
              <a:t> </a:t>
            </a:r>
            <a:r>
              <a:rPr sz="3675" spc="-292" baseline="7936" dirty="0">
                <a:latin typeface="Symbol"/>
                <a:cs typeface="Symbol"/>
              </a:rPr>
              <a:t></a:t>
            </a:r>
            <a:r>
              <a:rPr sz="3675" spc="-292" baseline="7936" dirty="0">
                <a:latin typeface="Times New Roman"/>
                <a:cs typeface="Times New Roman"/>
              </a:rPr>
              <a:t> </a:t>
            </a:r>
            <a:r>
              <a:rPr sz="2850" spc="-7" baseline="14619" dirty="0">
                <a:latin typeface="Symbol"/>
                <a:cs typeface="Symbol"/>
              </a:rPr>
              <a:t></a:t>
            </a:r>
            <a:r>
              <a:rPr sz="2850" spc="-142" baseline="14619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Symbol"/>
                <a:cs typeface="Symbol"/>
              </a:rPr>
              <a:t></a:t>
            </a:r>
            <a:r>
              <a:rPr sz="2850" spc="-405" dirty="0">
                <a:latin typeface="Times New Roman"/>
                <a:cs typeface="Times New Roman"/>
              </a:rPr>
              <a:t> </a:t>
            </a:r>
            <a:r>
              <a:rPr sz="2850" i="1" spc="-135" baseline="14619" dirty="0">
                <a:latin typeface="Times New Roman"/>
                <a:cs typeface="Times New Roman"/>
              </a:rPr>
              <a:t>R</a:t>
            </a:r>
            <a:r>
              <a:rPr sz="1100" i="1" spc="-5" dirty="0">
                <a:latin typeface="Times New Roman"/>
                <a:cs typeface="Times New Roman"/>
              </a:rPr>
              <a:t>i</a:t>
            </a:r>
            <a:r>
              <a:rPr sz="1100" i="1" dirty="0">
                <a:latin typeface="Times New Roman"/>
                <a:cs typeface="Times New Roman"/>
              </a:rPr>
              <a:t> </a:t>
            </a:r>
            <a:r>
              <a:rPr sz="1100" i="1" spc="-130" dirty="0">
                <a:latin typeface="Times New Roman"/>
                <a:cs typeface="Times New Roman"/>
              </a:rPr>
              <a:t> </a:t>
            </a:r>
            <a:r>
              <a:rPr sz="3675" spc="-142" baseline="7936" dirty="0">
                <a:latin typeface="Symbol"/>
                <a:cs typeface="Symbol"/>
              </a:rPr>
              <a:t></a:t>
            </a:r>
            <a:r>
              <a:rPr sz="2850" i="1" spc="-7" baseline="14619" dirty="0">
                <a:latin typeface="Times New Roman"/>
                <a:cs typeface="Times New Roman"/>
              </a:rPr>
              <a:t>t</a:t>
            </a:r>
            <a:r>
              <a:rPr sz="2850" i="1" spc="-375" baseline="14619" dirty="0">
                <a:latin typeface="Times New Roman"/>
                <a:cs typeface="Times New Roman"/>
              </a:rPr>
              <a:t> </a:t>
            </a:r>
            <a:r>
              <a:rPr sz="3675" spc="-292" baseline="7936" dirty="0">
                <a:latin typeface="Symbol"/>
                <a:cs typeface="Symbol"/>
              </a:rPr>
              <a:t></a:t>
            </a:r>
            <a:endParaRPr sz="3675" baseline="7936">
              <a:latin typeface="Symbol"/>
              <a:cs typeface="Symbol"/>
            </a:endParaRPr>
          </a:p>
          <a:p>
            <a:pPr marL="1458595">
              <a:lnSpc>
                <a:spcPts val="1150"/>
              </a:lnSpc>
            </a:pPr>
            <a:r>
              <a:rPr sz="1100" i="1" spc="5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Symbol"/>
                <a:cs typeface="Symbol"/>
              </a:rPr>
              <a:t></a:t>
            </a:r>
            <a:r>
              <a:rPr sz="1100" spc="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254635" indent="-217170">
              <a:lnSpc>
                <a:spcPct val="100000"/>
              </a:lnSpc>
              <a:spcBef>
                <a:spcPts val="27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55270" algn="l"/>
              </a:tabLst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exponential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distribution: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09226" y="8310618"/>
            <a:ext cx="39497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10" dirty="0"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69081" y="8145632"/>
            <a:ext cx="1727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5" dirty="0"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05078" y="8548699"/>
            <a:ext cx="25781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50" spc="-7" baseline="-15151" dirty="0">
                <a:latin typeface="Symbol"/>
                <a:cs typeface="Symbol"/>
              </a:rPr>
              <a:t></a:t>
            </a:r>
            <a:r>
              <a:rPr sz="1650" spc="397" baseline="-15151" dirty="0">
                <a:latin typeface="Times New Roman"/>
                <a:cs typeface="Times New Roman"/>
              </a:rPr>
              <a:t> </a:t>
            </a:r>
            <a:r>
              <a:rPr sz="800" i="1" spc="-5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16440" y="8589005"/>
            <a:ext cx="793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ymbol"/>
                <a:cs typeface="Symbol"/>
              </a:rPr>
              <a:t>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16440" y="8875082"/>
            <a:ext cx="793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Symbol"/>
                <a:cs typeface="Symbol"/>
              </a:rPr>
              <a:t>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24440" y="8606410"/>
            <a:ext cx="6394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100" spc="25" dirty="0">
                <a:latin typeface="Symbol"/>
                <a:cs typeface="Symbol"/>
              </a:rPr>
              <a:t></a:t>
            </a:r>
            <a:r>
              <a:rPr sz="1650" spc="-7" baseline="-32828" dirty="0">
                <a:latin typeface="Symbol"/>
                <a:cs typeface="Symbol"/>
              </a:rPr>
              <a:t></a:t>
            </a:r>
            <a:r>
              <a:rPr sz="1650" spc="-209" baseline="-32828" dirty="0">
                <a:latin typeface="Times New Roman"/>
                <a:cs typeface="Times New Roman"/>
              </a:rPr>
              <a:t> </a:t>
            </a:r>
            <a:r>
              <a:rPr sz="2850" spc="135" baseline="-10233" dirty="0">
                <a:latin typeface="Symbol"/>
                <a:cs typeface="Symbol"/>
              </a:rPr>
              <a:t></a:t>
            </a:r>
            <a:r>
              <a:rPr sz="1150" spc="-75" dirty="0">
                <a:latin typeface="Symbol"/>
                <a:cs typeface="Symbol"/>
              </a:rPr>
              <a:t></a:t>
            </a:r>
            <a:r>
              <a:rPr sz="1200" i="1" spc="-7" baseline="-20833" dirty="0">
                <a:latin typeface="Times New Roman"/>
                <a:cs typeface="Times New Roman"/>
              </a:rPr>
              <a:t>i</a:t>
            </a:r>
            <a:r>
              <a:rPr sz="1200" i="1" spc="67" baseline="-20833" dirty="0">
                <a:latin typeface="Times New Roman"/>
                <a:cs typeface="Times New Roman"/>
              </a:rPr>
              <a:t> </a:t>
            </a:r>
            <a:r>
              <a:rPr sz="1650" spc="37" baseline="-32828" dirty="0">
                <a:latin typeface="Symbol"/>
                <a:cs typeface="Symbol"/>
              </a:rPr>
              <a:t></a:t>
            </a:r>
            <a:r>
              <a:rPr sz="1100" i="1" spc="-5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43681" y="8844715"/>
            <a:ext cx="1563370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850" i="1" spc="-97" baseline="14619" dirty="0">
                <a:latin typeface="Times New Roman"/>
                <a:cs typeface="Times New Roman"/>
              </a:rPr>
              <a:t>R</a:t>
            </a:r>
            <a:r>
              <a:rPr sz="1100" i="1" spc="5" dirty="0">
                <a:latin typeface="Times New Roman"/>
                <a:cs typeface="Times New Roman"/>
              </a:rPr>
              <a:t>s</a:t>
            </a:r>
            <a:r>
              <a:rPr sz="1100" i="1" spc="-25" dirty="0">
                <a:latin typeface="Times New Roman"/>
                <a:cs typeface="Times New Roman"/>
              </a:rPr>
              <a:t>y</a:t>
            </a:r>
            <a:r>
              <a:rPr sz="1100" i="1" spc="-10" dirty="0">
                <a:latin typeface="Times New Roman"/>
                <a:cs typeface="Times New Roman"/>
              </a:rPr>
              <a:t>s</a:t>
            </a:r>
            <a:r>
              <a:rPr sz="1100" i="1" spc="5" dirty="0">
                <a:latin typeface="Times New Roman"/>
                <a:cs typeface="Times New Roman"/>
              </a:rPr>
              <a:t>t</a:t>
            </a:r>
            <a:r>
              <a:rPr sz="1100" i="1" spc="-25" dirty="0">
                <a:latin typeface="Times New Roman"/>
                <a:cs typeface="Times New Roman"/>
              </a:rPr>
              <a:t>e</a:t>
            </a:r>
            <a:r>
              <a:rPr sz="1100" i="1" spc="-5" dirty="0">
                <a:latin typeface="Times New Roman"/>
                <a:cs typeface="Times New Roman"/>
              </a:rPr>
              <a:t>m</a:t>
            </a:r>
            <a:r>
              <a:rPr sz="1100" i="1" spc="125" dirty="0">
                <a:latin typeface="Times New Roman"/>
                <a:cs typeface="Times New Roman"/>
              </a:rPr>
              <a:t> </a:t>
            </a:r>
            <a:r>
              <a:rPr sz="3675" spc="-120" baseline="7936" dirty="0">
                <a:latin typeface="Symbol"/>
                <a:cs typeface="Symbol"/>
              </a:rPr>
              <a:t></a:t>
            </a:r>
            <a:r>
              <a:rPr sz="2850" i="1" spc="-7" baseline="14619" dirty="0">
                <a:latin typeface="Times New Roman"/>
                <a:cs typeface="Times New Roman"/>
              </a:rPr>
              <a:t>t</a:t>
            </a:r>
            <a:r>
              <a:rPr sz="2850" i="1" spc="-397" baseline="14619" dirty="0">
                <a:latin typeface="Times New Roman"/>
                <a:cs typeface="Times New Roman"/>
              </a:rPr>
              <a:t> </a:t>
            </a:r>
            <a:r>
              <a:rPr sz="3675" spc="-292" baseline="7936" dirty="0">
                <a:latin typeface="Symbol"/>
                <a:cs typeface="Symbol"/>
              </a:rPr>
              <a:t></a:t>
            </a:r>
            <a:r>
              <a:rPr sz="3675" spc="-292" baseline="7936" dirty="0">
                <a:latin typeface="Times New Roman"/>
                <a:cs typeface="Times New Roman"/>
              </a:rPr>
              <a:t> </a:t>
            </a:r>
            <a:r>
              <a:rPr sz="2850" spc="-7" baseline="14619" dirty="0">
                <a:latin typeface="Symbol"/>
                <a:cs typeface="Symbol"/>
              </a:rPr>
              <a:t></a:t>
            </a:r>
            <a:r>
              <a:rPr sz="2850" spc="-97" baseline="14619" dirty="0">
                <a:latin typeface="Times New Roman"/>
                <a:cs typeface="Times New Roman"/>
              </a:rPr>
              <a:t> </a:t>
            </a:r>
            <a:r>
              <a:rPr sz="2850" i="1" spc="-7" baseline="14619" dirty="0">
                <a:latin typeface="Times New Roman"/>
                <a:cs typeface="Times New Roman"/>
              </a:rPr>
              <a:t>e</a:t>
            </a:r>
            <a:r>
              <a:rPr sz="2850" i="1" spc="330" baseline="14619" dirty="0">
                <a:latin typeface="Times New Roman"/>
                <a:cs typeface="Times New Roman"/>
              </a:rPr>
              <a:t> </a:t>
            </a:r>
            <a:r>
              <a:rPr sz="1650" spc="-7" baseline="58080" dirty="0">
                <a:latin typeface="Symbol"/>
                <a:cs typeface="Symbol"/>
              </a:rPr>
              <a:t></a:t>
            </a:r>
            <a:r>
              <a:rPr sz="1650" spc="67" baseline="58080" dirty="0">
                <a:latin typeface="Times New Roman"/>
                <a:cs typeface="Times New Roman"/>
              </a:rPr>
              <a:t> </a:t>
            </a:r>
            <a:r>
              <a:rPr sz="1200" i="1" spc="44" baseline="79861" dirty="0">
                <a:latin typeface="Times New Roman"/>
                <a:cs typeface="Times New Roman"/>
              </a:rPr>
              <a:t>i</a:t>
            </a:r>
            <a:r>
              <a:rPr sz="1200" spc="-97" baseline="79861" dirty="0">
                <a:latin typeface="Symbol"/>
                <a:cs typeface="Symbol"/>
              </a:rPr>
              <a:t></a:t>
            </a:r>
            <a:r>
              <a:rPr sz="1200" spc="-7" baseline="79861" dirty="0">
                <a:latin typeface="Times New Roman"/>
                <a:cs typeface="Times New Roman"/>
              </a:rPr>
              <a:t>1</a:t>
            </a:r>
            <a:endParaRPr sz="1200" baseline="79861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04304" y="7961543"/>
            <a:ext cx="3511550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675" spc="-120" baseline="-22675" dirty="0">
                <a:latin typeface="Symbol"/>
                <a:cs typeface="Symbol"/>
              </a:rPr>
              <a:t></a:t>
            </a:r>
            <a:r>
              <a:rPr sz="2850" i="1" spc="-7" baseline="-24853" dirty="0">
                <a:latin typeface="Times New Roman"/>
                <a:cs typeface="Times New Roman"/>
              </a:rPr>
              <a:t>t</a:t>
            </a:r>
            <a:r>
              <a:rPr sz="2850" i="1" spc="-397" baseline="-24853" dirty="0">
                <a:latin typeface="Times New Roman"/>
                <a:cs typeface="Times New Roman"/>
              </a:rPr>
              <a:t> </a:t>
            </a:r>
            <a:r>
              <a:rPr sz="3675" spc="-292" baseline="-22675" dirty="0">
                <a:latin typeface="Symbol"/>
                <a:cs typeface="Symbol"/>
              </a:rPr>
              <a:t></a:t>
            </a:r>
            <a:r>
              <a:rPr sz="3675" spc="-292" baseline="-22675" dirty="0">
                <a:latin typeface="Times New Roman"/>
                <a:cs typeface="Times New Roman"/>
              </a:rPr>
              <a:t> </a:t>
            </a:r>
            <a:r>
              <a:rPr sz="2850" spc="-7" baseline="-24853" dirty="0">
                <a:latin typeface="Symbol"/>
                <a:cs typeface="Symbol"/>
              </a:rPr>
              <a:t></a:t>
            </a:r>
            <a:r>
              <a:rPr sz="2850" spc="-97" baseline="-24853" dirty="0">
                <a:latin typeface="Times New Roman"/>
                <a:cs typeface="Times New Roman"/>
              </a:rPr>
              <a:t> </a:t>
            </a:r>
            <a:r>
              <a:rPr sz="2850" i="1" spc="82" baseline="-24853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Symbol"/>
                <a:cs typeface="Symbol"/>
              </a:rPr>
              <a:t></a:t>
            </a:r>
            <a:r>
              <a:rPr sz="1150" spc="-135" dirty="0">
                <a:latin typeface="Symbol"/>
                <a:cs typeface="Symbol"/>
              </a:rPr>
              <a:t></a:t>
            </a:r>
            <a:r>
              <a:rPr sz="1200" spc="-60" baseline="-20833" dirty="0">
                <a:latin typeface="Times New Roman"/>
                <a:cs typeface="Times New Roman"/>
              </a:rPr>
              <a:t>1</a:t>
            </a:r>
            <a:r>
              <a:rPr sz="1100" i="1" spc="-5" dirty="0">
                <a:latin typeface="Times New Roman"/>
                <a:cs typeface="Times New Roman"/>
              </a:rPr>
              <a:t>t</a:t>
            </a:r>
            <a:r>
              <a:rPr sz="1100" i="1" dirty="0">
                <a:latin typeface="Times New Roman"/>
                <a:cs typeface="Times New Roman"/>
              </a:rPr>
              <a:t> </a:t>
            </a:r>
            <a:r>
              <a:rPr sz="1100" i="1" spc="125" dirty="0">
                <a:latin typeface="Times New Roman"/>
                <a:cs typeface="Times New Roman"/>
              </a:rPr>
              <a:t> </a:t>
            </a:r>
            <a:r>
              <a:rPr sz="2850" i="1" spc="60" baseline="-24853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Symbol"/>
                <a:cs typeface="Symbol"/>
              </a:rPr>
              <a:t></a:t>
            </a:r>
            <a:r>
              <a:rPr sz="1150" spc="-45" dirty="0">
                <a:latin typeface="Symbol"/>
                <a:cs typeface="Symbol"/>
              </a:rPr>
              <a:t></a:t>
            </a:r>
            <a:r>
              <a:rPr sz="1200" spc="30" baseline="-20833" dirty="0">
                <a:latin typeface="Times New Roman"/>
                <a:cs typeface="Times New Roman"/>
              </a:rPr>
              <a:t>2</a:t>
            </a:r>
            <a:r>
              <a:rPr sz="1100" i="1" spc="-5" dirty="0">
                <a:latin typeface="Times New Roman"/>
                <a:cs typeface="Times New Roman"/>
              </a:rPr>
              <a:t>t</a:t>
            </a:r>
            <a:r>
              <a:rPr sz="1100" i="1" dirty="0">
                <a:latin typeface="Times New Roman"/>
                <a:cs typeface="Times New Roman"/>
              </a:rPr>
              <a:t> </a:t>
            </a:r>
            <a:r>
              <a:rPr sz="1100" i="1" spc="-55" dirty="0">
                <a:latin typeface="Times New Roman"/>
                <a:cs typeface="Times New Roman"/>
              </a:rPr>
              <a:t> </a:t>
            </a:r>
            <a:r>
              <a:rPr sz="2850" spc="577" baseline="-24853" dirty="0">
                <a:latin typeface="Lucida Sans Unicode"/>
                <a:cs typeface="Lucida Sans Unicode"/>
              </a:rPr>
              <a:t>⋯</a:t>
            </a:r>
            <a:r>
              <a:rPr sz="2850" spc="-457" baseline="-24853" dirty="0">
                <a:latin typeface="Lucida Sans Unicode"/>
                <a:cs typeface="Lucida Sans Unicode"/>
              </a:rPr>
              <a:t> </a:t>
            </a:r>
            <a:r>
              <a:rPr sz="2850" i="1" spc="82" baseline="-24853" dirty="0">
                <a:latin typeface="Times New Roman"/>
                <a:cs typeface="Times New Roman"/>
              </a:rPr>
              <a:t>e</a:t>
            </a:r>
            <a:r>
              <a:rPr sz="1100" spc="70" dirty="0">
                <a:latin typeface="Symbol"/>
                <a:cs typeface="Symbol"/>
              </a:rPr>
              <a:t></a:t>
            </a:r>
            <a:r>
              <a:rPr sz="1150" spc="-60" dirty="0">
                <a:latin typeface="Symbol"/>
                <a:cs typeface="Symbol"/>
              </a:rPr>
              <a:t></a:t>
            </a:r>
            <a:r>
              <a:rPr sz="1200" i="1" spc="75" baseline="-20833" dirty="0">
                <a:latin typeface="Times New Roman"/>
                <a:cs typeface="Times New Roman"/>
              </a:rPr>
              <a:t>n</a:t>
            </a:r>
            <a:r>
              <a:rPr sz="1100" i="1" spc="-5" dirty="0">
                <a:latin typeface="Times New Roman"/>
                <a:cs typeface="Times New Roman"/>
              </a:rPr>
              <a:t>t</a:t>
            </a:r>
            <a:r>
              <a:rPr sz="1100" i="1" dirty="0">
                <a:latin typeface="Times New Roman"/>
                <a:cs typeface="Times New Roman"/>
              </a:rPr>
              <a:t>  </a:t>
            </a:r>
            <a:r>
              <a:rPr sz="1100" i="1" spc="-135" dirty="0">
                <a:latin typeface="Times New Roman"/>
                <a:cs typeface="Times New Roman"/>
              </a:rPr>
              <a:t> </a:t>
            </a:r>
            <a:r>
              <a:rPr sz="2850" spc="-7" baseline="-24853" dirty="0">
                <a:latin typeface="Symbol"/>
                <a:cs typeface="Symbol"/>
              </a:rPr>
              <a:t></a:t>
            </a:r>
            <a:r>
              <a:rPr sz="2850" spc="-97" baseline="-24853" dirty="0">
                <a:latin typeface="Times New Roman"/>
                <a:cs typeface="Times New Roman"/>
              </a:rPr>
              <a:t> </a:t>
            </a:r>
            <a:r>
              <a:rPr sz="2850" i="1" spc="82" baseline="-24853" dirty="0">
                <a:latin typeface="Times New Roman"/>
                <a:cs typeface="Times New Roman"/>
              </a:rPr>
              <a:t>e</a:t>
            </a:r>
            <a:r>
              <a:rPr sz="1650" spc="37" baseline="5050" dirty="0">
                <a:latin typeface="Symbol"/>
                <a:cs typeface="Symbol"/>
              </a:rPr>
              <a:t></a:t>
            </a:r>
            <a:r>
              <a:rPr sz="1450" spc="-65" dirty="0">
                <a:latin typeface="Symbol"/>
                <a:cs typeface="Symbol"/>
              </a:rPr>
              <a:t></a:t>
            </a:r>
            <a:r>
              <a:rPr sz="1725" spc="-202" baseline="4830" dirty="0">
                <a:latin typeface="Symbol"/>
                <a:cs typeface="Symbol"/>
              </a:rPr>
              <a:t></a:t>
            </a:r>
            <a:r>
              <a:rPr sz="1200" spc="-7" baseline="-13888" dirty="0">
                <a:latin typeface="Times New Roman"/>
                <a:cs typeface="Times New Roman"/>
              </a:rPr>
              <a:t>1</a:t>
            </a:r>
            <a:r>
              <a:rPr sz="1200" spc="-127" baseline="-13888" dirty="0">
                <a:latin typeface="Times New Roman"/>
                <a:cs typeface="Times New Roman"/>
              </a:rPr>
              <a:t> </a:t>
            </a:r>
            <a:r>
              <a:rPr sz="1650" spc="104" baseline="5050" dirty="0">
                <a:latin typeface="Symbol"/>
                <a:cs typeface="Symbol"/>
              </a:rPr>
              <a:t></a:t>
            </a:r>
            <a:r>
              <a:rPr sz="1725" spc="-89" baseline="4830" dirty="0">
                <a:latin typeface="Symbol"/>
                <a:cs typeface="Symbol"/>
              </a:rPr>
              <a:t></a:t>
            </a:r>
            <a:r>
              <a:rPr sz="1200" spc="-7" baseline="-13888" dirty="0">
                <a:latin typeface="Times New Roman"/>
                <a:cs typeface="Times New Roman"/>
              </a:rPr>
              <a:t>2</a:t>
            </a:r>
            <a:r>
              <a:rPr sz="1200" spc="-37" baseline="-13888" dirty="0">
                <a:latin typeface="Times New Roman"/>
                <a:cs typeface="Times New Roman"/>
              </a:rPr>
              <a:t> </a:t>
            </a:r>
            <a:r>
              <a:rPr sz="1650" spc="-52" baseline="5050" dirty="0">
                <a:latin typeface="Symbol"/>
                <a:cs typeface="Symbol"/>
              </a:rPr>
              <a:t></a:t>
            </a:r>
            <a:r>
              <a:rPr sz="1650" spc="315" baseline="5050" dirty="0">
                <a:latin typeface="Lucida Sans Unicode"/>
                <a:cs typeface="Lucida Sans Unicode"/>
              </a:rPr>
              <a:t>⋯</a:t>
            </a:r>
            <a:r>
              <a:rPr sz="1650" spc="82" baseline="5050" dirty="0">
                <a:latin typeface="Symbol"/>
                <a:cs typeface="Symbol"/>
              </a:rPr>
              <a:t></a:t>
            </a:r>
            <a:r>
              <a:rPr sz="1725" spc="-67" baseline="4830" dirty="0">
                <a:latin typeface="Symbol"/>
                <a:cs typeface="Symbol"/>
              </a:rPr>
              <a:t></a:t>
            </a:r>
            <a:r>
              <a:rPr sz="1200" i="1" spc="-7" baseline="-13888" dirty="0">
                <a:latin typeface="Times New Roman"/>
                <a:cs typeface="Times New Roman"/>
              </a:rPr>
              <a:t>n</a:t>
            </a:r>
            <a:r>
              <a:rPr sz="1200" i="1" spc="-15" baseline="-13888" dirty="0">
                <a:latin typeface="Times New Roman"/>
                <a:cs typeface="Times New Roman"/>
              </a:rPr>
              <a:t> </a:t>
            </a:r>
            <a:r>
              <a:rPr sz="1450" spc="-110" dirty="0">
                <a:latin typeface="Symbol"/>
                <a:cs typeface="Symbol"/>
              </a:rPr>
              <a:t></a:t>
            </a:r>
            <a:r>
              <a:rPr sz="1650" i="1" spc="-7" baseline="5050" dirty="0">
                <a:latin typeface="Times New Roman"/>
                <a:cs typeface="Times New Roman"/>
              </a:rPr>
              <a:t>t</a:t>
            </a:r>
            <a:endParaRPr sz="1650" baseline="5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246547" y="9429134"/>
            <a:ext cx="18669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z="1250" spc="5" dirty="0">
                <a:latin typeface="Times New Roman"/>
                <a:cs typeface="Times New Roman"/>
              </a:rPr>
              <a:t>16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66800" y="92202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143000" y="4191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6547" y="4388933"/>
            <a:ext cx="18669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spc="5" dirty="0">
                <a:latin typeface="Times New Roman"/>
                <a:cs typeface="Times New Roman"/>
              </a:rPr>
              <a:t>17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00"/>
              </a:spcBef>
            </a:pPr>
            <a:r>
              <a:rPr spc="125" dirty="0"/>
              <a:t>Reliability</a:t>
            </a:r>
            <a:r>
              <a:rPr spc="-160" dirty="0"/>
              <a:t> </a:t>
            </a:r>
            <a:r>
              <a:rPr spc="160" dirty="0"/>
              <a:t>Metrics</a:t>
            </a:r>
            <a:r>
              <a:rPr spc="-160" dirty="0"/>
              <a:t> </a:t>
            </a:r>
            <a:r>
              <a:rPr spc="114" dirty="0"/>
              <a:t>(Single </a:t>
            </a:r>
            <a:r>
              <a:rPr spc="-680" dirty="0"/>
              <a:t> </a:t>
            </a:r>
            <a:r>
              <a:rPr b="1" spc="50" dirty="0">
                <a:latin typeface="Arial"/>
                <a:cs typeface="Arial"/>
              </a:rPr>
              <a:t>Failure)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70" dirty="0">
                <a:latin typeface="Arial"/>
                <a:cs typeface="Arial"/>
              </a:rPr>
              <a:t>/7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72554" y="2068415"/>
            <a:ext cx="9525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5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4868" y="1347744"/>
            <a:ext cx="4525010" cy="1744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935" marR="17780" indent="-217170">
              <a:lnSpc>
                <a:spcPct val="100800"/>
              </a:lnSpc>
              <a:spcBef>
                <a:spcPts val="9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42570" algn="l"/>
              </a:tabLst>
            </a:pPr>
            <a:r>
              <a:rPr sz="200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System</a:t>
            </a:r>
            <a:r>
              <a:rPr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 Cumulative</a:t>
            </a:r>
            <a:r>
              <a:rPr sz="2000" b="1" spc="3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Failure</a:t>
            </a:r>
            <a:r>
              <a:rPr sz="2000" b="1" spc="1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Rate:</a:t>
            </a:r>
            <a:r>
              <a:rPr sz="2000" b="1" spc="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sum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failure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its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components.</a:t>
            </a:r>
            <a:endParaRPr sz="2000">
              <a:latin typeface="Times New Roman"/>
              <a:cs typeface="Times New Roman"/>
            </a:endParaRPr>
          </a:p>
          <a:p>
            <a:pPr marL="560705">
              <a:lnSpc>
                <a:spcPts val="3245"/>
              </a:lnSpc>
              <a:spcBef>
                <a:spcPts val="1510"/>
              </a:spcBef>
            </a:pPr>
            <a:r>
              <a:rPr sz="2850" i="1" spc="67" baseline="14619" dirty="0">
                <a:latin typeface="Times New Roman"/>
                <a:cs typeface="Times New Roman"/>
              </a:rPr>
              <a:t>z</a:t>
            </a:r>
            <a:r>
              <a:rPr sz="1100" i="1" spc="-10" dirty="0">
                <a:latin typeface="Times New Roman"/>
                <a:cs typeface="Times New Roman"/>
              </a:rPr>
              <a:t>syste</a:t>
            </a:r>
            <a:r>
              <a:rPr sz="1100" i="1" spc="-5" dirty="0">
                <a:latin typeface="Times New Roman"/>
                <a:cs typeface="Times New Roman"/>
              </a:rPr>
              <a:t>m</a:t>
            </a:r>
            <a:r>
              <a:rPr sz="1100" i="1" spc="125" dirty="0">
                <a:latin typeface="Times New Roman"/>
                <a:cs typeface="Times New Roman"/>
              </a:rPr>
              <a:t> </a:t>
            </a:r>
            <a:r>
              <a:rPr sz="3675" spc="-142" baseline="7936" dirty="0">
                <a:latin typeface="Symbol"/>
                <a:cs typeface="Symbol"/>
              </a:rPr>
              <a:t></a:t>
            </a:r>
            <a:r>
              <a:rPr sz="2850" i="1" baseline="14619" dirty="0">
                <a:latin typeface="Times New Roman"/>
                <a:cs typeface="Times New Roman"/>
              </a:rPr>
              <a:t>t</a:t>
            </a:r>
            <a:r>
              <a:rPr sz="2850" i="1" spc="-375" baseline="14619" dirty="0">
                <a:latin typeface="Times New Roman"/>
                <a:cs typeface="Times New Roman"/>
              </a:rPr>
              <a:t> </a:t>
            </a:r>
            <a:r>
              <a:rPr sz="3675" spc="-292" baseline="7936" dirty="0">
                <a:latin typeface="Symbol"/>
                <a:cs typeface="Symbol"/>
              </a:rPr>
              <a:t></a:t>
            </a:r>
            <a:r>
              <a:rPr sz="3675" spc="-292" baseline="7936" dirty="0">
                <a:latin typeface="Times New Roman"/>
                <a:cs typeface="Times New Roman"/>
              </a:rPr>
              <a:t> </a:t>
            </a:r>
            <a:r>
              <a:rPr sz="2850" baseline="14619" dirty="0">
                <a:latin typeface="Symbol"/>
                <a:cs typeface="Symbol"/>
              </a:rPr>
              <a:t></a:t>
            </a:r>
            <a:r>
              <a:rPr sz="2850" spc="-82" baseline="14619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</a:t>
            </a:r>
            <a:r>
              <a:rPr sz="2850" spc="-375" dirty="0">
                <a:latin typeface="Times New Roman"/>
                <a:cs typeface="Times New Roman"/>
              </a:rPr>
              <a:t> </a:t>
            </a:r>
            <a:r>
              <a:rPr sz="2850" i="1" spc="-22" baseline="14619" dirty="0">
                <a:latin typeface="Times New Roman"/>
                <a:cs typeface="Times New Roman"/>
              </a:rPr>
              <a:t>z</a:t>
            </a:r>
            <a:r>
              <a:rPr sz="1100" i="1" spc="-5" dirty="0">
                <a:latin typeface="Times New Roman"/>
                <a:cs typeface="Times New Roman"/>
              </a:rPr>
              <a:t>i</a:t>
            </a:r>
            <a:r>
              <a:rPr sz="1100" i="1" dirty="0">
                <a:latin typeface="Times New Roman"/>
                <a:cs typeface="Times New Roman"/>
              </a:rPr>
              <a:t> </a:t>
            </a:r>
            <a:r>
              <a:rPr sz="1100" i="1" spc="-114" dirty="0">
                <a:latin typeface="Times New Roman"/>
                <a:cs typeface="Times New Roman"/>
              </a:rPr>
              <a:t> </a:t>
            </a:r>
            <a:r>
              <a:rPr sz="3675" spc="-142" baseline="7936" dirty="0">
                <a:latin typeface="Symbol"/>
                <a:cs typeface="Symbol"/>
              </a:rPr>
              <a:t></a:t>
            </a:r>
            <a:r>
              <a:rPr sz="2850" i="1" baseline="14619" dirty="0">
                <a:latin typeface="Times New Roman"/>
                <a:cs typeface="Times New Roman"/>
              </a:rPr>
              <a:t>t</a:t>
            </a:r>
            <a:r>
              <a:rPr sz="2850" i="1" spc="-375" baseline="14619" dirty="0">
                <a:latin typeface="Times New Roman"/>
                <a:cs typeface="Times New Roman"/>
              </a:rPr>
              <a:t> </a:t>
            </a:r>
            <a:r>
              <a:rPr sz="3675" spc="-292" baseline="7936" dirty="0">
                <a:latin typeface="Symbol"/>
                <a:cs typeface="Symbol"/>
              </a:rPr>
              <a:t></a:t>
            </a:r>
            <a:endParaRPr sz="3675" baseline="7936">
              <a:latin typeface="Symbol"/>
              <a:cs typeface="Symbol"/>
            </a:endParaRPr>
          </a:p>
          <a:p>
            <a:pPr marR="1074420" algn="ctr">
              <a:lnSpc>
                <a:spcPts val="1145"/>
              </a:lnSpc>
            </a:pPr>
            <a:r>
              <a:rPr sz="1100" i="1" spc="5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Symbol"/>
                <a:cs typeface="Symbol"/>
              </a:rPr>
              <a:t></a:t>
            </a:r>
            <a:r>
              <a:rPr sz="1100" spc="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241935" indent="-217170">
              <a:lnSpc>
                <a:spcPct val="100000"/>
              </a:lnSpc>
              <a:spcBef>
                <a:spcPts val="41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242570" algn="l"/>
              </a:tabLst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exponential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distribution: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0270" y="3381651"/>
            <a:ext cx="9525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5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5675" y="3512322"/>
            <a:ext cx="1708785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850" i="1" spc="67" baseline="14619" dirty="0">
                <a:latin typeface="Times New Roman"/>
                <a:cs typeface="Times New Roman"/>
              </a:rPr>
              <a:t>z</a:t>
            </a:r>
            <a:r>
              <a:rPr sz="1100" i="1" spc="-10" dirty="0">
                <a:latin typeface="Times New Roman"/>
                <a:cs typeface="Times New Roman"/>
              </a:rPr>
              <a:t>syste</a:t>
            </a:r>
            <a:r>
              <a:rPr sz="1100" i="1" spc="-5" dirty="0">
                <a:latin typeface="Times New Roman"/>
                <a:cs typeface="Times New Roman"/>
              </a:rPr>
              <a:t>m</a:t>
            </a:r>
            <a:r>
              <a:rPr sz="1100" i="1" spc="125" dirty="0">
                <a:latin typeface="Times New Roman"/>
                <a:cs typeface="Times New Roman"/>
              </a:rPr>
              <a:t> </a:t>
            </a:r>
            <a:r>
              <a:rPr sz="3675" spc="-142" baseline="7936" dirty="0">
                <a:latin typeface="Symbol"/>
                <a:cs typeface="Symbol"/>
              </a:rPr>
              <a:t></a:t>
            </a:r>
            <a:r>
              <a:rPr sz="2850" i="1" baseline="14619" dirty="0">
                <a:latin typeface="Times New Roman"/>
                <a:cs typeface="Times New Roman"/>
              </a:rPr>
              <a:t>t</a:t>
            </a:r>
            <a:r>
              <a:rPr sz="2850" i="1" spc="-375" baseline="14619" dirty="0">
                <a:latin typeface="Times New Roman"/>
                <a:cs typeface="Times New Roman"/>
              </a:rPr>
              <a:t> </a:t>
            </a:r>
            <a:r>
              <a:rPr sz="3675" spc="-292" baseline="7936" dirty="0">
                <a:latin typeface="Symbol"/>
                <a:cs typeface="Symbol"/>
              </a:rPr>
              <a:t></a:t>
            </a:r>
            <a:r>
              <a:rPr sz="3675" spc="-292" baseline="7936" dirty="0">
                <a:latin typeface="Times New Roman"/>
                <a:cs typeface="Times New Roman"/>
              </a:rPr>
              <a:t> </a:t>
            </a:r>
            <a:r>
              <a:rPr sz="2850" baseline="14619" dirty="0">
                <a:latin typeface="Symbol"/>
                <a:cs typeface="Symbol"/>
              </a:rPr>
              <a:t></a:t>
            </a:r>
            <a:r>
              <a:rPr sz="2850" spc="-104" baseline="14619" dirty="0">
                <a:latin typeface="Times New Roman"/>
                <a:cs typeface="Times New Roman"/>
              </a:rPr>
              <a:t> </a:t>
            </a:r>
            <a:r>
              <a:rPr sz="3000" spc="-322" baseline="13888" dirty="0">
                <a:latin typeface="Symbol"/>
                <a:cs typeface="Symbol"/>
              </a:rPr>
              <a:t>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35" dirty="0">
                <a:latin typeface="Times New Roman"/>
                <a:cs typeface="Times New Roman"/>
              </a:rPr>
              <a:t> </a:t>
            </a:r>
            <a:r>
              <a:rPr sz="2850" baseline="14619" dirty="0">
                <a:latin typeface="Symbol"/>
                <a:cs typeface="Symbol"/>
              </a:rPr>
              <a:t></a:t>
            </a:r>
            <a:r>
              <a:rPr sz="2850" spc="-217" baseline="14619" dirty="0">
                <a:latin typeface="Times New Roman"/>
                <a:cs typeface="Times New Roman"/>
              </a:rPr>
              <a:t> </a:t>
            </a:r>
            <a:r>
              <a:rPr sz="3000" spc="-157" baseline="13888" dirty="0">
                <a:latin typeface="Symbol"/>
                <a:cs typeface="Symbol"/>
              </a:rPr>
              <a:t></a:t>
            </a:r>
            <a:r>
              <a:rPr sz="1100" spc="-5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3022" y="3354948"/>
            <a:ext cx="1583690" cy="6940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75"/>
              </a:spcBef>
            </a:pPr>
            <a:r>
              <a:rPr sz="1900" spc="150" dirty="0">
                <a:latin typeface="Symbol"/>
                <a:cs typeface="Symbol"/>
              </a:rPr>
              <a:t></a:t>
            </a:r>
            <a:r>
              <a:rPr sz="1900" spc="585" dirty="0">
                <a:latin typeface="Lucida Sans Unicode"/>
                <a:cs typeface="Lucida Sans Unicode"/>
              </a:rPr>
              <a:t>⋯</a:t>
            </a:r>
            <a:r>
              <a:rPr sz="1900" dirty="0">
                <a:latin typeface="Symbol"/>
                <a:cs typeface="Symbol"/>
              </a:rPr>
              <a:t>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Symbol"/>
                <a:cs typeface="Symbol"/>
              </a:rPr>
              <a:t></a:t>
            </a:r>
            <a:r>
              <a:rPr sz="1650" i="1" spc="-7" baseline="-25252" dirty="0">
                <a:latin typeface="Times New Roman"/>
                <a:cs typeface="Times New Roman"/>
              </a:rPr>
              <a:t>n</a:t>
            </a:r>
            <a:r>
              <a:rPr sz="1650" i="1" baseline="-25252" dirty="0">
                <a:latin typeface="Times New Roman"/>
                <a:cs typeface="Times New Roman"/>
              </a:rPr>
              <a:t> </a:t>
            </a:r>
            <a:r>
              <a:rPr sz="1650" i="1" spc="165" baseline="-252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4275" spc="330" baseline="-8771" dirty="0">
                <a:latin typeface="Symbol"/>
                <a:cs typeface="Symbol"/>
              </a:rPr>
              <a:t></a:t>
            </a:r>
            <a:r>
              <a:rPr sz="2000" spc="-140" dirty="0">
                <a:latin typeface="Symbol"/>
                <a:cs typeface="Symbol"/>
              </a:rPr>
              <a:t></a:t>
            </a:r>
            <a:r>
              <a:rPr sz="1650" i="1" spc="-7" baseline="-25252" dirty="0">
                <a:latin typeface="Times New Roman"/>
                <a:cs typeface="Times New Roman"/>
              </a:rPr>
              <a:t>i</a:t>
            </a:r>
            <a:endParaRPr sz="1650" baseline="-25252">
              <a:latin typeface="Times New Roman"/>
              <a:cs typeface="Times New Roman"/>
            </a:endParaRPr>
          </a:p>
          <a:p>
            <a:pPr marR="250825" algn="r">
              <a:lnSpc>
                <a:spcPct val="100000"/>
              </a:lnSpc>
              <a:spcBef>
                <a:spcPts val="145"/>
              </a:spcBef>
            </a:pPr>
            <a:r>
              <a:rPr sz="1100" i="1" spc="5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Symbol"/>
                <a:cs typeface="Symbol"/>
              </a:rPr>
              <a:t></a:t>
            </a:r>
            <a:r>
              <a:rPr sz="1100" spc="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3846" y="3873"/>
            <a:ext cx="6464935" cy="9695180"/>
            <a:chOff x="653846" y="3873"/>
            <a:chExt cx="6464935" cy="9695180"/>
          </a:xfrm>
        </p:grpSpPr>
        <p:sp>
          <p:nvSpPr>
            <p:cNvPr id="11" name="object 11"/>
            <p:cNvSpPr/>
            <p:nvPr/>
          </p:nvSpPr>
          <p:spPr>
            <a:xfrm>
              <a:off x="654799" y="4826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284" y="5379161"/>
              <a:ext cx="5759818" cy="431986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4524" y="6586804"/>
              <a:ext cx="929246" cy="9522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92682" y="7604379"/>
              <a:ext cx="5497195" cy="53975"/>
            </a:xfrm>
            <a:custGeom>
              <a:avLst/>
              <a:gdLst/>
              <a:ahLst/>
              <a:cxnLst/>
              <a:rect l="l" t="t" r="r" b="b"/>
              <a:pathLst>
                <a:path w="5497195" h="53975">
                  <a:moveTo>
                    <a:pt x="26885" y="0"/>
                  </a:moveTo>
                  <a:lnTo>
                    <a:pt x="16202" y="2039"/>
                  </a:lnTo>
                  <a:lnTo>
                    <a:pt x="7680" y="7678"/>
                  </a:lnTo>
                  <a:lnTo>
                    <a:pt x="2039" y="16196"/>
                  </a:lnTo>
                  <a:lnTo>
                    <a:pt x="0" y="26873"/>
                  </a:lnTo>
                  <a:lnTo>
                    <a:pt x="2039" y="37557"/>
                  </a:lnTo>
                  <a:lnTo>
                    <a:pt x="7680" y="46078"/>
                  </a:lnTo>
                  <a:lnTo>
                    <a:pt x="16202" y="51719"/>
                  </a:lnTo>
                  <a:lnTo>
                    <a:pt x="26885" y="53759"/>
                  </a:lnTo>
                  <a:lnTo>
                    <a:pt x="37562" y="51719"/>
                  </a:lnTo>
                  <a:lnTo>
                    <a:pt x="46080" y="46078"/>
                  </a:lnTo>
                  <a:lnTo>
                    <a:pt x="51719" y="37557"/>
                  </a:lnTo>
                  <a:lnTo>
                    <a:pt x="51924" y="36484"/>
                  </a:lnTo>
                  <a:lnTo>
                    <a:pt x="26885" y="36484"/>
                  </a:lnTo>
                  <a:lnTo>
                    <a:pt x="26885" y="17284"/>
                  </a:lnTo>
                  <a:lnTo>
                    <a:pt x="51927" y="17284"/>
                  </a:lnTo>
                  <a:lnTo>
                    <a:pt x="51719" y="16196"/>
                  </a:lnTo>
                  <a:lnTo>
                    <a:pt x="46080" y="7678"/>
                  </a:lnTo>
                  <a:lnTo>
                    <a:pt x="37562" y="2039"/>
                  </a:lnTo>
                  <a:lnTo>
                    <a:pt x="26885" y="0"/>
                  </a:lnTo>
                  <a:close/>
                </a:path>
                <a:path w="5497195" h="53975">
                  <a:moveTo>
                    <a:pt x="5469915" y="0"/>
                  </a:moveTo>
                  <a:lnTo>
                    <a:pt x="5459238" y="2039"/>
                  </a:lnTo>
                  <a:lnTo>
                    <a:pt x="5450720" y="7678"/>
                  </a:lnTo>
                  <a:lnTo>
                    <a:pt x="5445081" y="16196"/>
                  </a:lnTo>
                  <a:lnTo>
                    <a:pt x="5443042" y="26873"/>
                  </a:lnTo>
                  <a:lnTo>
                    <a:pt x="5445081" y="37557"/>
                  </a:lnTo>
                  <a:lnTo>
                    <a:pt x="5450720" y="46078"/>
                  </a:lnTo>
                  <a:lnTo>
                    <a:pt x="5459238" y="51719"/>
                  </a:lnTo>
                  <a:lnTo>
                    <a:pt x="5469915" y="53759"/>
                  </a:lnTo>
                  <a:lnTo>
                    <a:pt x="5480591" y="51719"/>
                  </a:lnTo>
                  <a:lnTo>
                    <a:pt x="5489109" y="46078"/>
                  </a:lnTo>
                  <a:lnTo>
                    <a:pt x="5494748" y="37557"/>
                  </a:lnTo>
                  <a:lnTo>
                    <a:pt x="5494953" y="36484"/>
                  </a:lnTo>
                  <a:lnTo>
                    <a:pt x="5469915" y="36484"/>
                  </a:lnTo>
                  <a:lnTo>
                    <a:pt x="5469915" y="17284"/>
                  </a:lnTo>
                  <a:lnTo>
                    <a:pt x="5494956" y="17284"/>
                  </a:lnTo>
                  <a:lnTo>
                    <a:pt x="5494748" y="16196"/>
                  </a:lnTo>
                  <a:lnTo>
                    <a:pt x="5489109" y="7678"/>
                  </a:lnTo>
                  <a:lnTo>
                    <a:pt x="5480591" y="2039"/>
                  </a:lnTo>
                  <a:lnTo>
                    <a:pt x="5469915" y="0"/>
                  </a:lnTo>
                  <a:close/>
                </a:path>
                <a:path w="5497195" h="53975">
                  <a:moveTo>
                    <a:pt x="51927" y="17284"/>
                  </a:moveTo>
                  <a:lnTo>
                    <a:pt x="26885" y="17284"/>
                  </a:lnTo>
                  <a:lnTo>
                    <a:pt x="26885" y="36484"/>
                  </a:lnTo>
                  <a:lnTo>
                    <a:pt x="51924" y="36484"/>
                  </a:lnTo>
                  <a:lnTo>
                    <a:pt x="53759" y="26873"/>
                  </a:lnTo>
                  <a:lnTo>
                    <a:pt x="51927" y="17284"/>
                  </a:lnTo>
                  <a:close/>
                </a:path>
                <a:path w="5497195" h="53975">
                  <a:moveTo>
                    <a:pt x="5444874" y="17284"/>
                  </a:moveTo>
                  <a:lnTo>
                    <a:pt x="51927" y="17284"/>
                  </a:lnTo>
                  <a:lnTo>
                    <a:pt x="53759" y="26873"/>
                  </a:lnTo>
                  <a:lnTo>
                    <a:pt x="51924" y="36484"/>
                  </a:lnTo>
                  <a:lnTo>
                    <a:pt x="5444877" y="36484"/>
                  </a:lnTo>
                  <a:lnTo>
                    <a:pt x="5443042" y="26873"/>
                  </a:lnTo>
                  <a:lnTo>
                    <a:pt x="5444874" y="17284"/>
                  </a:lnTo>
                  <a:close/>
                </a:path>
                <a:path w="5497195" h="53975">
                  <a:moveTo>
                    <a:pt x="5494956" y="17284"/>
                  </a:moveTo>
                  <a:lnTo>
                    <a:pt x="5469915" y="17284"/>
                  </a:lnTo>
                  <a:lnTo>
                    <a:pt x="5469915" y="36484"/>
                  </a:lnTo>
                  <a:lnTo>
                    <a:pt x="5494953" y="36484"/>
                  </a:lnTo>
                  <a:lnTo>
                    <a:pt x="5496788" y="26873"/>
                  </a:lnTo>
                  <a:lnTo>
                    <a:pt x="5494956" y="1728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06990" y="6384036"/>
            <a:ext cx="3705860" cy="117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00"/>
              </a:spcBef>
            </a:pPr>
            <a:r>
              <a:rPr sz="2500" b="1" spc="65" dirty="0">
                <a:solidFill>
                  <a:srgbClr val="33339A"/>
                </a:solidFill>
                <a:latin typeface="Arial"/>
                <a:cs typeface="Arial"/>
              </a:rPr>
              <a:t>Software </a:t>
            </a:r>
            <a:r>
              <a:rPr sz="2500" b="1" spc="25" dirty="0">
                <a:solidFill>
                  <a:srgbClr val="33339A"/>
                </a:solidFill>
                <a:latin typeface="Arial"/>
                <a:cs typeface="Arial"/>
              </a:rPr>
              <a:t>Reliability </a:t>
            </a:r>
            <a:r>
              <a:rPr sz="2500" b="1" spc="3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15" dirty="0">
                <a:solidFill>
                  <a:srgbClr val="33339A"/>
                </a:solidFill>
                <a:latin typeface="Arial"/>
                <a:cs typeface="Arial"/>
              </a:rPr>
              <a:t>Models:</a:t>
            </a:r>
            <a:r>
              <a:rPr sz="2500" b="1" spc="-165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33339A"/>
                </a:solidFill>
                <a:latin typeface="Arial"/>
                <a:cs typeface="Arial"/>
              </a:rPr>
              <a:t>Multiple</a:t>
            </a:r>
            <a:r>
              <a:rPr sz="2500" b="1" spc="-15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33339A"/>
                </a:solidFill>
                <a:latin typeface="Arial"/>
                <a:cs typeface="Arial"/>
              </a:rPr>
              <a:t>Failure </a:t>
            </a:r>
            <a:r>
              <a:rPr sz="2500" b="1" spc="-680" dirty="0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33339A"/>
                </a:solidFill>
                <a:latin typeface="Arial"/>
                <a:cs typeface="Arial"/>
              </a:rPr>
              <a:t>Specification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4799" y="5027676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990600" y="6553200"/>
            <a:ext cx="10668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3000" y="41148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4867</Words>
  <Application>Microsoft Office PowerPoint</Application>
  <PresentationFormat>Custom</PresentationFormat>
  <Paragraphs>1010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MS UI Gothic</vt:lpstr>
      <vt:lpstr>Arial</vt:lpstr>
      <vt:lpstr>Arial MT</vt:lpstr>
      <vt:lpstr>Calibri</vt:lpstr>
      <vt:lpstr>Lucida Sans Unicode</vt:lpstr>
      <vt:lpstr>Symbol</vt:lpstr>
      <vt:lpstr>Tahoma</vt:lpstr>
      <vt:lpstr>Times New Roman</vt:lpstr>
      <vt:lpstr>Wingdings</vt:lpstr>
      <vt:lpstr>Office Theme</vt:lpstr>
      <vt:lpstr>SENG 421: Software Metrics</vt:lpstr>
      <vt:lpstr>What Affects Software?</vt:lpstr>
      <vt:lpstr>Failure, Failure Intensity &amp;  Availability</vt:lpstr>
      <vt:lpstr>Reliability &amp; Reliability Engg</vt:lpstr>
      <vt:lpstr>Software vs. Hardware  Reliability</vt:lpstr>
      <vt:lpstr>Reliability Metrics (Single  Failure) /1</vt:lpstr>
      <vt:lpstr>Reliability Metrics (Single  Failure) /3</vt:lpstr>
      <vt:lpstr>Reliability Metrics (Single  Failure) /5</vt:lpstr>
      <vt:lpstr>Reliability Metrics (Single  Failure) /7</vt:lpstr>
      <vt:lpstr>Reliability Questions</vt:lpstr>
      <vt:lpstr>Reliability Growth Models /1</vt:lpstr>
      <vt:lpstr>Reliability Growth Models /2</vt:lpstr>
      <vt:lpstr>Reliability Growth Models /3b</vt:lpstr>
      <vt:lpstr>Reliability Growth Models /5</vt:lpstr>
      <vt:lpstr>Failure Specification /1</vt:lpstr>
      <vt:lpstr>How to Use the Models</vt:lpstr>
      <vt:lpstr>Reliability Metrics: Availability</vt:lpstr>
      <vt:lpstr>Using Reliability Models</vt:lpstr>
      <vt:lpstr>SRE Tools: CASRE /2</vt:lpstr>
      <vt:lpstr>Using CASRE /2</vt:lpstr>
      <vt:lpstr>Case Study (contd.)</vt:lpstr>
      <vt:lpstr>Project Results</vt:lpstr>
      <vt:lpstr>CASRE Model Ranking</vt:lpstr>
      <vt:lpstr>Display: Cumulative Failures</vt:lpstr>
      <vt:lpstr>Display: Failure Intensity</vt:lpstr>
      <vt:lpstr>Interpreting Results /1</vt:lpstr>
      <vt:lpstr>SRE: Process</vt:lpstr>
      <vt:lpstr>How to Set FIO?</vt:lpstr>
      <vt:lpstr>Operational Profile</vt:lpstr>
      <vt:lpstr>Types of Test</vt:lpstr>
      <vt:lpstr>Release Criteria</vt:lpstr>
      <vt:lpstr>PowerPoint Presentation</vt:lpstr>
      <vt:lpstr>Trend Analysis: Questions …</vt:lpstr>
      <vt:lpstr>Failure Data for Trend Analysis</vt:lpstr>
      <vt:lpstr>1. Inter-failure Times Data /1</vt:lpstr>
      <vt:lpstr>1. Inter-failure Times Data /3</vt:lpstr>
      <vt:lpstr>2. Failure Intensity Data /1</vt:lpstr>
      <vt:lpstr>Typical Plots /1</vt:lpstr>
      <vt:lpstr>Typical Plots /3</vt:lpstr>
      <vt:lpstr>Certification Test Using Reliability  Demonstration Chart</vt:lpstr>
      <vt:lpstr>Parameters Involved /1</vt:lpstr>
      <vt:lpstr>Example /1</vt:lpstr>
      <vt:lpstr>Waterfall Development  Characteristics</vt:lpstr>
      <vt:lpstr>Prevention Methods &amp; Models</vt:lpstr>
      <vt:lpstr>Bidirectional Quality Strategy</vt:lpstr>
      <vt:lpstr>Defect Rate vs. Inspection  Effort /2</vt:lpstr>
      <vt:lpstr>Evolving Programs /1</vt:lpstr>
      <vt:lpstr>Evolving Programs /3</vt:lpstr>
      <vt:lpstr>Evolving Programs /5</vt:lpstr>
      <vt:lpstr>Acknowledgement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SENG421-09.pptx</dc:title>
  <dc:creator>Far</dc:creator>
  <cp:lastModifiedBy>Admin</cp:lastModifiedBy>
  <cp:revision>3</cp:revision>
  <dcterms:created xsi:type="dcterms:W3CDTF">2021-10-17T16:07:33Z</dcterms:created>
  <dcterms:modified xsi:type="dcterms:W3CDTF">2021-10-18T05:55:36Z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2008-09-04T00:00:00Z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2021-10-17T00:00:00Z</vt:filetime>
  </property>
</Properties>
</file>