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5" r:id="rId3"/>
    <p:sldId id="321" r:id="rId4"/>
    <p:sldId id="304" r:id="rId5"/>
    <p:sldId id="293" r:id="rId6"/>
    <p:sldId id="273" r:id="rId7"/>
    <p:sldId id="289" r:id="rId8"/>
    <p:sldId id="330" r:id="rId9"/>
    <p:sldId id="277" r:id="rId10"/>
    <p:sldId id="296" r:id="rId11"/>
    <p:sldId id="278" r:id="rId12"/>
    <p:sldId id="279" r:id="rId13"/>
    <p:sldId id="280" r:id="rId14"/>
    <p:sldId id="282" r:id="rId15"/>
    <p:sldId id="306" r:id="rId16"/>
    <p:sldId id="283" r:id="rId17"/>
    <p:sldId id="284" r:id="rId18"/>
    <p:sldId id="317" r:id="rId19"/>
    <p:sldId id="307" r:id="rId20"/>
    <p:sldId id="318" r:id="rId21"/>
    <p:sldId id="319" r:id="rId22"/>
    <p:sldId id="320" r:id="rId23"/>
    <p:sldId id="308" r:id="rId24"/>
    <p:sldId id="309" r:id="rId25"/>
    <p:sldId id="310" r:id="rId26"/>
    <p:sldId id="263" r:id="rId27"/>
    <p:sldId id="290" r:id="rId28"/>
    <p:sldId id="294" r:id="rId29"/>
    <p:sldId id="295" r:id="rId30"/>
    <p:sldId id="297" r:id="rId31"/>
    <p:sldId id="298" r:id="rId32"/>
    <p:sldId id="299" r:id="rId33"/>
    <p:sldId id="311" r:id="rId34"/>
    <p:sldId id="300" r:id="rId35"/>
    <p:sldId id="312" r:id="rId36"/>
    <p:sldId id="313" r:id="rId37"/>
    <p:sldId id="301" r:id="rId38"/>
    <p:sldId id="302" r:id="rId39"/>
    <p:sldId id="314" r:id="rId40"/>
    <p:sldId id="315" r:id="rId41"/>
    <p:sldId id="316" r:id="rId42"/>
    <p:sldId id="303" r:id="rId43"/>
    <p:sldId id="266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4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3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2978-B7C7-46EB-9A59-16F1325F0468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8239C-CCA0-4516-AE10-070EAD5A89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8239C-CCA0-4516-AE10-070EAD5A89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D93EE-7A09-4082-B44C-0746D8B23AE5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8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738998-A7F3-4138-AF18-AEFC9B61EA64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EE1E8-E7DD-4EEA-B1B3-9DEA743C125C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4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EE1E8-E7DD-4EEA-B1B3-9DEA743C125C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56B5-0667-44EC-9A43-6C457099298A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14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6E0A8-36D1-4674-8692-EE7B4862E9DD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2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6D19-0E17-4D84-B679-AB74BFBBE5CC}" type="slidenum">
              <a:rPr lang="en-US">
                <a:latin typeface="Arial" pitchFamily="34" charset="0"/>
              </a:rPr>
              <a:pPr/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CF980-C1F0-4C15-8D5B-D3CCEE785872}" type="slidenum">
              <a:rPr lang="en-US">
                <a:latin typeface="Arial" pitchFamily="34" charset="0"/>
              </a:rPr>
              <a:pPr/>
              <a:t>12</a:t>
            </a:fld>
            <a:endParaRPr lang="en-US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1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91F4F-372F-49DC-813C-18D36762F1B0}" type="slidenum">
              <a:rPr lang="en-US">
                <a:latin typeface="Arial" pitchFamily="34" charset="0"/>
              </a:rPr>
              <a:pPr/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5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AA15B-221E-401A-8D9F-17F62FE8BBA0}" type="slidenum">
              <a:rPr lang="en-US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2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AC76-EEB4-4C4F-A83C-6043D0CDCBAE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2AD3-3CC9-4B88-8334-BE998F238783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02B3-BEE8-4F63-96A6-80CB34323682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981200"/>
            <a:ext cx="3754438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4114800"/>
            <a:ext cx="3754438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819450-7FEA-4C50-A762-77BB12F898AB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B2244E8-6FA7-4AEC-8111-2E85746262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D97A-04CC-4A26-B6A7-5EA1CB510971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42D1-C223-46A9-A13C-A9BF278235E4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DC4C-5FD5-47DB-A4F0-89940645DE68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4E16-5706-4D8E-BC84-3624DFDCA022}" type="datetime1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B547-5CC7-4F9D-8CD7-2E0CF3F60536}" type="datetime1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1CB5-F585-42B9-A9F2-4ACD3F24C54A}" type="datetime1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770D-23BF-4EBF-B176-3508423776E7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0984-71A2-4915-A1EB-81863CE2FF93}" type="datetime1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242D-E7DF-465D-BCF1-B2D4151473B4}" type="datetime1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0CC8-34DC-4A0B-84E7-3493373C7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Software%20Engineering/SwE%20Olanda/fail1.gi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Software%20Engineering/SwE%20Olanda/fail3.gif" TargetMode="External"/><Relationship Id="rId5" Type="http://schemas.openxmlformats.org/officeDocument/2006/relationships/image" Target="../media/image4.png"/><Relationship Id="rId4" Type="http://schemas.openxmlformats.org/officeDocument/2006/relationships/image" Target="../Software%20Engineering/SwE%20Olanda/fail2.gi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baseline="0" dirty="0">
                <a:latin typeface="Calibri" pitchFamily="34" charset="0"/>
              </a:rPr>
              <a:t>Product Quality Metrics</a:t>
            </a:r>
            <a:r>
              <a:rPr lang="en-US" baseline="0" dirty="0">
                <a:latin typeface="Calibri" pitchFamily="34" charset="0"/>
              </a:rPr>
              <a:t/>
            </a:r>
            <a:br>
              <a:rPr lang="en-US" baseline="0" dirty="0">
                <a:latin typeface="Calibri" pitchFamily="34" charset="0"/>
              </a:rPr>
            </a:br>
            <a:endParaRPr lang="en-US" baseline="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aseline="0">
                <a:latin typeface="Calibri" pitchFamily="34" charset="0"/>
              </a:rPr>
              <a:t>Mean Time Between Failure (MTBF)</a:t>
            </a:r>
            <a:endParaRPr lang="en-US" sz="3200" baseline="0">
              <a:latin typeface="Calibri" pitchFamily="34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00213"/>
            <a:ext cx="7661275" cy="3176587"/>
          </a:xfrm>
        </p:spPr>
        <p:txBody>
          <a:bodyPr/>
          <a:lstStyle/>
          <a:p>
            <a:r>
              <a:rPr lang="en-GB" sz="2800" baseline="0">
                <a:latin typeface="Calibri" pitchFamily="34" charset="0"/>
              </a:rPr>
              <a:t>MTBF is useful in safety-critical applications (e.g. avionics, air traffic control, weapons, etc)</a:t>
            </a:r>
          </a:p>
          <a:p>
            <a:r>
              <a:rPr lang="en-GB" sz="2800" baseline="0">
                <a:latin typeface="Calibri" pitchFamily="34" charset="0"/>
              </a:rPr>
              <a:t>The US government mandates that new air traffic control systems must not be unavailable for more than 30 seconds per year</a:t>
            </a:r>
            <a:endParaRPr lang="en-US" sz="2800" baseline="0">
              <a:latin typeface="Calibri" pitchFamily="34" charset="0"/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2771775" y="4581525"/>
          <a:ext cx="367347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1525"/>
                        <a:ext cx="3673475" cy="190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93725" y="382588"/>
            <a:ext cx="7241085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Arial" pitchFamily="34" charset="0"/>
              </a:rPr>
              <a:t>MTBF (Mean Time Between Failures)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: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the expected time between two successive failures of a system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expressed in hours</a:t>
            </a:r>
            <a:endParaRPr lang="en-US" dirty="0">
              <a:latin typeface="Arial" pitchFamily="34" charset="0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a key reliability metric for systems that can be repaired or restored </a:t>
            </a:r>
            <a:endParaRPr lang="en-US" dirty="0" smtClean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Arial" pitchFamily="34" charset="0"/>
              </a:rPr>
              <a:t>   (</a:t>
            </a:r>
            <a:r>
              <a:rPr lang="en-US" dirty="0">
                <a:latin typeface="Arial" pitchFamily="34" charset="0"/>
              </a:rPr>
              <a:t>repairable systems)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applicable when several system failures are expected.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Arial" pitchFamily="34" charset="0"/>
              </a:rPr>
              <a:t>For a hardware product, MTBF decreases with the its age. </a:t>
            </a:r>
          </a:p>
          <a:p>
            <a:pPr eaLnBrk="1" hangingPunct="1">
              <a:lnSpc>
                <a:spcPct val="150000"/>
              </a:lnSpc>
            </a:pPr>
            <a:endParaRPr lang="en-US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8195" name="Picture 3" descr="../Software%20Engineering/SwE%20Olanda/fail1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2438400" y="3867150"/>
            <a:ext cx="2533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838200"/>
            <a:ext cx="587375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For a software product, MTBF it’s not a function of time! 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It depends on the debugging quality.</a:t>
            </a:r>
          </a:p>
        </p:txBody>
      </p:sp>
      <p:pic>
        <p:nvPicPr>
          <p:cNvPr id="9219" name="Picture 3" descr="../Software%20Engineering/SwE%20Olanda/fail2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914400" y="2819400"/>
            <a:ext cx="25336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../Software%20Engineering/SwE%20Olanda/fail3.gif"/>
          <p:cNvPicPr>
            <a:picLocks noChangeAspect="1" noChangeArrowheads="1"/>
          </p:cNvPicPr>
          <p:nvPr/>
        </p:nvPicPr>
        <p:blipFill>
          <a:blip r:embed="rId5" r:link="rId6"/>
          <a:srcRect/>
          <a:stretch>
            <a:fillRect/>
          </a:stretch>
        </p:blipFill>
        <p:spPr bwMode="auto">
          <a:xfrm>
            <a:off x="4648200" y="2209800"/>
            <a:ext cx="25336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46125" y="458788"/>
            <a:ext cx="8531225" cy="572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Arial" pitchFamily="34" charset="0"/>
              </a:rPr>
              <a:t>MTTF (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</a:rPr>
              <a:t>Mean 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</a:rPr>
              <a:t>Time To Failure):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the expected time to failure of a system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in reliability engineering </a:t>
            </a:r>
            <a:r>
              <a:rPr lang="en-US" dirty="0">
                <a:latin typeface="Arial" pitchFamily="34" charset="0"/>
                <a:sym typeface="Wingdings" pitchFamily="2" charset="2"/>
              </a:rPr>
              <a:t> metric for non-repairable systems</a:t>
            </a:r>
            <a:endParaRPr lang="en-US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</a:rPr>
              <a:t> non-repairable systems can fail only once; example, a satellite is not repairable.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b="1" dirty="0">
                <a:latin typeface="Arial" pitchFamily="34" charset="0"/>
              </a:rPr>
              <a:t>Mean Time To Repair (MTTR): </a:t>
            </a:r>
            <a:r>
              <a:rPr lang="en-US" dirty="0">
                <a:latin typeface="Arial" pitchFamily="34" charset="0"/>
              </a:rPr>
              <a:t>average time to restore a system after a failure 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</a:rPr>
              <a:t>When there are no delays in repair: </a:t>
            </a:r>
            <a:r>
              <a:rPr lang="en-US" b="1" dirty="0">
                <a:latin typeface="Arial" pitchFamily="34" charset="0"/>
              </a:rPr>
              <a:t>MTBF = MTTF + MTTR</a:t>
            </a:r>
            <a:endParaRPr lang="en-US" dirty="0">
              <a:latin typeface="Arial" pitchFamily="34" charset="0"/>
            </a:endParaRPr>
          </a:p>
          <a:p>
            <a:pPr eaLnBrk="1" hangingPunct="1"/>
            <a:endParaRPr lang="en-US" b="1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</a:rPr>
              <a:t>Software products are repairable systems!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</a:rPr>
              <a:t>Reliability models neglect the time needed to restore the system after a failure.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</a:rPr>
              <a:t>with MTTR =0 </a:t>
            </a:r>
            <a:r>
              <a:rPr lang="en-US" dirty="0">
                <a:latin typeface="Arial" pitchFamily="34" charset="0"/>
                <a:sym typeface="Wingdings" pitchFamily="2" charset="2"/>
              </a:rPr>
              <a:t></a:t>
            </a:r>
            <a:r>
              <a:rPr lang="en-US" dirty="0">
                <a:latin typeface="Arial" pitchFamily="34" charset="0"/>
              </a:rPr>
              <a:t> MTBF = MTTF</a:t>
            </a:r>
          </a:p>
          <a:p>
            <a:pPr eaLnBrk="1" hangingPunct="1"/>
            <a:endParaRPr lang="en-US" dirty="0">
              <a:latin typeface="Arial" pitchFamily="34" charset="0"/>
            </a:endParaRPr>
          </a:p>
          <a:p>
            <a:pPr eaLnBrk="1" hangingPunct="1"/>
            <a:r>
              <a:rPr lang="en-US" b="1" dirty="0">
                <a:latin typeface="Arial" pitchFamily="34" charset="0"/>
              </a:rPr>
              <a:t>Availability = MTTF / MTBF = MTTF / (MTTF + MTTR)</a:t>
            </a:r>
            <a:endParaRPr lang="en-US" dirty="0">
              <a:latin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2400" b="1" baseline="0" smtClean="0">
                <a:latin typeface="Calibri" pitchFamily="34" charset="0"/>
              </a:rPr>
              <a:t>3.1.2. Defect rate (density)</a:t>
            </a:r>
            <a:br>
              <a:rPr lang="en-US" sz="2400" b="1" baseline="0" smtClean="0">
                <a:latin typeface="Calibri" pitchFamily="34" charset="0"/>
              </a:rPr>
            </a:br>
            <a:endParaRPr lang="en-US" sz="2400" b="1" baseline="0" smtClean="0">
              <a:latin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2575" y="849660"/>
            <a:ext cx="8632825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b="1" dirty="0">
                <a:latin typeface="Arial" pitchFamily="34" charset="0"/>
              </a:rPr>
              <a:t>  Number of defects per KLOC or per Number of Function Point, </a:t>
            </a:r>
            <a:r>
              <a:rPr lang="en-US" sz="2200" b="1" dirty="0" smtClean="0">
                <a:latin typeface="Arial" pitchFamily="34" charset="0"/>
              </a:rPr>
              <a:t>in </a:t>
            </a:r>
            <a:r>
              <a:rPr lang="en-US" sz="2200" b="1" dirty="0">
                <a:latin typeface="Arial" pitchFamily="34" charset="0"/>
              </a:rPr>
              <a:t>a given time unit</a:t>
            </a:r>
            <a:r>
              <a:rPr lang="en-US" sz="2200" dirty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sz="2200" dirty="0">
                <a:latin typeface="Arial" pitchFamily="34" charset="0"/>
              </a:rPr>
              <a:t>Example: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sz="2200" dirty="0">
                <a:latin typeface="Arial" pitchFamily="34" charset="0"/>
              </a:rPr>
              <a:t>“The latent defect rate for this product, during next four years, is 2.0 defects per KLOC”.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Arial" pitchFamily="34" charset="0"/>
              </a:rPr>
              <a:t>Crude metric: a defect may involve one or </a:t>
            </a:r>
            <a:r>
              <a:rPr lang="en-US" sz="2200" b="1" dirty="0">
                <a:latin typeface="Arial" pitchFamily="34" charset="0"/>
              </a:rPr>
              <a:t>more</a:t>
            </a:r>
            <a:r>
              <a:rPr lang="en-US" sz="2200" dirty="0">
                <a:latin typeface="Arial" pitchFamily="34" charset="0"/>
              </a:rPr>
              <a:t> lines of code 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sz="2200" b="1" dirty="0">
                <a:latin typeface="Arial" pitchFamily="34" charset="0"/>
              </a:rPr>
              <a:t>Lines Of Code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Arial" pitchFamily="34" charset="0"/>
              </a:rPr>
              <a:t>Different counting tools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Arial" pitchFamily="34" charset="0"/>
              </a:rPr>
              <a:t>Defect rate metric has to be completed with the counting method for LOC!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sz="2200" dirty="0">
                <a:latin typeface="Arial" pitchFamily="34" charset="0"/>
              </a:rPr>
              <a:t>Not recommended to compare defect rates of two products written in different languages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endParaRPr lang="en-US" sz="2200" dirty="0">
              <a:latin typeface="Arial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67200" y="3886200"/>
          <a:ext cx="2535752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838080" imgH="419040" progId="Equation.3">
                  <p:embed/>
                </p:oleObj>
              </mc:Choice>
              <mc:Fallback>
                <p:oleObj name="Equation" r:id="rId4" imgW="83808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86200"/>
                        <a:ext cx="2535752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9213-23B6-4E15-B180-67E57699633A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aseline="0" dirty="0">
                <a:latin typeface="Calibri" pitchFamily="34" charset="0"/>
              </a:rPr>
              <a:t>Defect Density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baseline="0">
                <a:latin typeface="Calibri" pitchFamily="34" charset="0"/>
              </a:rPr>
              <a:t>Defect Density Example</a:t>
            </a:r>
          </a:p>
          <a:p>
            <a:pPr lvl="1"/>
            <a:r>
              <a:rPr lang="en-US" baseline="0">
                <a:latin typeface="Calibri" pitchFamily="34" charset="0"/>
              </a:rPr>
              <a:t>Product is one year old, and is 10 KLOC</a:t>
            </a:r>
          </a:p>
          <a:p>
            <a:pPr lvl="2"/>
            <a:r>
              <a:rPr lang="en-US" baseline="0">
                <a:latin typeface="Calibri" pitchFamily="34" charset="0"/>
              </a:rPr>
              <a:t>Unique causes of observed failures = 50</a:t>
            </a:r>
          </a:p>
          <a:p>
            <a:pPr lvl="2"/>
            <a:r>
              <a:rPr lang="en-US" baseline="0">
                <a:latin typeface="Calibri" pitchFamily="34" charset="0"/>
              </a:rPr>
              <a:t>Current Defect Density = 50/10K x 1K = 5 defects per KLOC per year</a:t>
            </a:r>
          </a:p>
          <a:p>
            <a:pPr lvl="1"/>
            <a:r>
              <a:rPr lang="en-US" baseline="0">
                <a:latin typeface="Calibri" pitchFamily="34" charset="0"/>
              </a:rPr>
              <a:t>After second year</a:t>
            </a:r>
          </a:p>
          <a:p>
            <a:pPr lvl="2"/>
            <a:r>
              <a:rPr lang="en-US" baseline="0">
                <a:latin typeface="Calibri" pitchFamily="34" charset="0"/>
              </a:rPr>
              <a:t>Unique causes of observed failures = 75</a:t>
            </a:r>
          </a:p>
          <a:p>
            <a:pPr lvl="2"/>
            <a:r>
              <a:rPr lang="en-US" baseline="0">
                <a:latin typeface="Calibri" pitchFamily="34" charset="0"/>
              </a:rPr>
              <a:t>Current Defect Density = 75 / 10K x 1K                               = 7.5 defects per KLOC per 2year                                 or 3.75 per KLOC per year</a:t>
            </a:r>
          </a:p>
          <a:p>
            <a:pPr lvl="1"/>
            <a:endParaRPr lang="en-US" baseline="0">
              <a:latin typeface="Calibri" pitchFamily="34" charset="0"/>
            </a:endParaRPr>
          </a:p>
          <a:p>
            <a:pPr lvl="1"/>
            <a:endParaRPr lang="en-US" baseline="0">
              <a:latin typeface="Calibri" pitchFamily="34" charset="0"/>
            </a:endParaRPr>
          </a:p>
          <a:p>
            <a:pPr lvl="1"/>
            <a:endParaRPr lang="en-US" baseline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46125" y="722313"/>
            <a:ext cx="7677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Defect rate for subsequent versions (releases) of a software product:</a:t>
            </a:r>
          </a:p>
          <a:p>
            <a:pPr eaLnBrk="1" hangingPunct="1"/>
            <a:endParaRPr lang="en-US" b="1">
              <a:solidFill>
                <a:schemeClr val="tx2"/>
              </a:solidFill>
              <a:latin typeface="Arial" pitchFamily="34" charset="0"/>
            </a:endParaRPr>
          </a:p>
          <a:p>
            <a:pPr eaLnBrk="1" hangingPunct="1"/>
            <a:endParaRPr lang="en-US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1325" y="1408113"/>
            <a:ext cx="8702675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>
                <a:latin typeface="Arial" pitchFamily="34" charset="0"/>
              </a:rPr>
              <a:t>Example: </a:t>
            </a:r>
          </a:p>
          <a:p>
            <a:pPr eaLnBrk="1" hangingPunct="1"/>
            <a:endParaRPr lang="en-US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b="1">
                <a:latin typeface="Arial" pitchFamily="34" charset="0"/>
              </a:rPr>
              <a:t>LOC:</a:t>
            </a:r>
            <a:r>
              <a:rPr lang="en-US">
                <a:latin typeface="Arial" pitchFamily="34" charset="0"/>
              </a:rPr>
              <a:t> instruction statements (executable + data definitions – not comments).</a:t>
            </a:r>
          </a:p>
          <a:p>
            <a:pPr eaLnBrk="1" hangingPunct="1">
              <a:lnSpc>
                <a:spcPct val="150000"/>
              </a:lnSpc>
            </a:pPr>
            <a:r>
              <a:rPr lang="en-US" b="1">
                <a:latin typeface="Arial" pitchFamily="34" charset="0"/>
              </a:rPr>
              <a:t>Size metrics:</a:t>
            </a:r>
            <a:r>
              <a:rPr lang="en-US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Shipped Source Instructions (SSI)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New and Changed Source Instructions (CSI)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SSI (current release) = SSI (previous release)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                                     + CSI (for the current version)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                                     - deleted code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Arial" pitchFamily="34" charset="0"/>
              </a:rPr>
              <a:t>                                     - changed code (to avoid double count in both SSI and CSI)</a:t>
            </a: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17525" y="417513"/>
            <a:ext cx="8489950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Defects after the release of a product: </a:t>
            </a:r>
          </a:p>
          <a:p>
            <a:pPr eaLnBrk="1" hangingPunct="1"/>
            <a:endParaRPr lang="en-US" b="1">
              <a:solidFill>
                <a:schemeClr val="tx2"/>
              </a:solidFill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b="1">
                <a:latin typeface="Arial" pitchFamily="34" charset="0"/>
              </a:rPr>
              <a:t>field defects</a:t>
            </a:r>
            <a:r>
              <a:rPr lang="en-US">
                <a:latin typeface="Arial" pitchFamily="34" charset="0"/>
              </a:rPr>
              <a:t> – found by the customer (reported problems that required bug fixing)</a:t>
            </a:r>
          </a:p>
          <a:p>
            <a:pPr eaLnBrk="1" hangingPunct="1">
              <a:lnSpc>
                <a:spcPct val="150000"/>
              </a:lnSpc>
            </a:pPr>
            <a:r>
              <a:rPr lang="en-US" b="1">
                <a:latin typeface="Arial" pitchFamily="34" charset="0"/>
              </a:rPr>
              <a:t>internal defects</a:t>
            </a:r>
            <a:r>
              <a:rPr lang="en-US">
                <a:latin typeface="Arial" pitchFamily="34" charset="0"/>
              </a:rPr>
              <a:t> – found internally</a:t>
            </a: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2209800"/>
            <a:ext cx="370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Arial" pitchFamily="34" charset="0"/>
              </a:rPr>
              <a:t>Post release defect rate metrics:</a:t>
            </a:r>
          </a:p>
          <a:p>
            <a:pPr eaLnBrk="1" hangingPunct="1"/>
            <a:endParaRPr lang="en-US" b="1">
              <a:latin typeface="Arial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7525" y="2592388"/>
            <a:ext cx="55149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Total defects per KSSI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Field defects per KSSI 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Release – origin defects (field + internal) per KCSI 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Released – origin field defects per KCSI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7175" y="4657725"/>
            <a:ext cx="848042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>
                <a:latin typeface="Arial" pitchFamily="34" charset="0"/>
              </a:rPr>
              <a:t>Defect rate using number of Function Points: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 If defects per unit of function is low, then the software should have better quality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Arial" pitchFamily="34" charset="0"/>
              </a:rPr>
              <a:t>   even though the defects per KLOC value could be higher – </a:t>
            </a:r>
          </a:p>
          <a:p>
            <a:pPr eaLnBrk="1" hangingPunct="1">
              <a:lnSpc>
                <a:spcPct val="130000"/>
              </a:lnSpc>
            </a:pPr>
            <a:r>
              <a:rPr lang="en-US">
                <a:latin typeface="Arial" pitchFamily="34" charset="0"/>
              </a:rPr>
              <a:t>   when the functions were implemented by fewer lines of code.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Customer Perspective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 smtClean="0">
                <a:latin typeface="Calibri" pitchFamily="34" charset="0"/>
              </a:rPr>
              <a:t>Another way to measure size is Function Point.</a:t>
            </a:r>
          </a:p>
          <a:p>
            <a:r>
              <a:rPr lang="en-US" baseline="0" dirty="0" smtClean="0">
                <a:latin typeface="Calibri" pitchFamily="34" charset="0"/>
              </a:rPr>
              <a:t>Function can be defined as a collection of executable statements that performs a certain task, together with declarations of the formal parameter and local variables manipulated by those statements.</a:t>
            </a:r>
          </a:p>
          <a:p>
            <a:r>
              <a:rPr lang="en-US" baseline="0" dirty="0" smtClean="0">
                <a:latin typeface="Calibri" pitchFamily="34" charset="0"/>
              </a:rPr>
              <a:t>Function point has gaining acceptance in application development in terms of both productivity and quality.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65F-0285-47C4-A95A-A0B2C6FA4641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Customer Problem Metrics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baseline="0">
                <a:latin typeface="Calibri" pitchFamily="34" charset="0"/>
              </a:rPr>
              <a:t>In addition to valid defects, other issues are viewed as ‘problems’ by customers:</a:t>
            </a:r>
          </a:p>
          <a:p>
            <a:pPr lvl="1"/>
            <a:r>
              <a:rPr lang="en-US" baseline="0">
                <a:latin typeface="Calibri" pitchFamily="34" charset="0"/>
              </a:rPr>
              <a:t>Usability</a:t>
            </a:r>
          </a:p>
          <a:p>
            <a:pPr lvl="1"/>
            <a:r>
              <a:rPr lang="en-US" baseline="0">
                <a:latin typeface="Calibri" pitchFamily="34" charset="0"/>
              </a:rPr>
              <a:t>Unclear documentation/information</a:t>
            </a:r>
          </a:p>
          <a:p>
            <a:pPr lvl="1"/>
            <a:r>
              <a:rPr lang="en-US" baseline="0">
                <a:latin typeface="Calibri" pitchFamily="34" charset="0"/>
              </a:rPr>
              <a:t>Missing documentation/information</a:t>
            </a:r>
          </a:p>
          <a:p>
            <a:pPr lvl="1"/>
            <a:r>
              <a:rPr lang="en-US" baseline="0">
                <a:latin typeface="Calibri" pitchFamily="34" charset="0"/>
              </a:rPr>
              <a:t>Duplicate problems (counted as invalid)</a:t>
            </a:r>
          </a:p>
          <a:p>
            <a:pPr lvl="1"/>
            <a:r>
              <a:rPr lang="en-US" baseline="0">
                <a:latin typeface="Calibri" pitchFamily="34" charset="0"/>
              </a:rPr>
              <a:t>User errors (traps)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33753-9C1C-4A56-9A97-E72AF6502A9F}" type="slidenum">
              <a:rPr lang="en-US"/>
              <a:pPr/>
              <a:t>2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Software Quality Metrics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92500"/>
          </a:bodyPr>
          <a:lstStyle/>
          <a:p>
            <a:r>
              <a:rPr lang="en-US" sz="2800" baseline="0" dirty="0">
                <a:latin typeface="Calibri" pitchFamily="34" charset="0"/>
              </a:rPr>
              <a:t>Three kinds of Software Quality Metrics</a:t>
            </a:r>
          </a:p>
          <a:p>
            <a:pPr lvl="1"/>
            <a:r>
              <a:rPr lang="en-US" sz="2400" u="sng" baseline="0" dirty="0">
                <a:latin typeface="Calibri" pitchFamily="34" charset="0"/>
              </a:rPr>
              <a:t>Product Metrics</a:t>
            </a:r>
            <a:r>
              <a:rPr lang="en-US" sz="2400" baseline="0" dirty="0">
                <a:latin typeface="Calibri" pitchFamily="34" charset="0"/>
              </a:rPr>
              <a:t> - describe the characteristics of </a:t>
            </a:r>
            <a:r>
              <a:rPr lang="en-US" sz="2400" baseline="0" dirty="0" smtClean="0">
                <a:latin typeface="Calibri" pitchFamily="34" charset="0"/>
              </a:rPr>
              <a:t>product. Its  related to operation and maintenance of software</a:t>
            </a:r>
            <a:endParaRPr lang="en-US" sz="2400" baseline="0" dirty="0">
              <a:latin typeface="Calibri" pitchFamily="34" charset="0"/>
            </a:endParaRPr>
          </a:p>
          <a:p>
            <a:pPr lvl="2"/>
            <a:r>
              <a:rPr lang="en-US" sz="2000" baseline="0" dirty="0">
                <a:latin typeface="Calibri" pitchFamily="34" charset="0"/>
              </a:rPr>
              <a:t>size, complexity, design features, performance, and quality level</a:t>
            </a:r>
          </a:p>
          <a:p>
            <a:pPr lvl="1"/>
            <a:r>
              <a:rPr lang="en-US" sz="2400" u="sng" baseline="0" dirty="0">
                <a:latin typeface="Calibri" pitchFamily="34" charset="0"/>
              </a:rPr>
              <a:t>Process Metrics</a:t>
            </a:r>
            <a:r>
              <a:rPr lang="en-US" sz="2400" baseline="0" dirty="0">
                <a:latin typeface="Calibri" pitchFamily="34" charset="0"/>
              </a:rPr>
              <a:t> - used for improving software development/maintenance process</a:t>
            </a:r>
          </a:p>
          <a:p>
            <a:pPr lvl="2"/>
            <a:r>
              <a:rPr lang="en-US" sz="2000" baseline="0" dirty="0">
                <a:latin typeface="Calibri" pitchFamily="34" charset="0"/>
              </a:rPr>
              <a:t>effectiveness of defect removal, pattern of testing defect arrival, and response time of fixes</a:t>
            </a:r>
          </a:p>
          <a:p>
            <a:pPr lvl="1"/>
            <a:r>
              <a:rPr lang="en-US" sz="2400" u="sng" baseline="0" dirty="0">
                <a:latin typeface="Calibri" pitchFamily="34" charset="0"/>
              </a:rPr>
              <a:t>Project Metrics</a:t>
            </a:r>
            <a:r>
              <a:rPr lang="en-US" sz="2400" baseline="0" dirty="0">
                <a:latin typeface="Calibri" pitchFamily="34" charset="0"/>
              </a:rPr>
              <a:t> - describe the project characteristics and execution</a:t>
            </a:r>
          </a:p>
          <a:p>
            <a:pPr lvl="2"/>
            <a:r>
              <a:rPr lang="en-US" sz="2000" baseline="0" dirty="0">
                <a:latin typeface="Calibri" pitchFamily="34" charset="0"/>
              </a:rPr>
              <a:t>number of developers, cost, schedule, productivity, etc.</a:t>
            </a:r>
          </a:p>
          <a:p>
            <a:pPr lvl="2"/>
            <a:r>
              <a:rPr lang="en-US" sz="2000" baseline="0" dirty="0">
                <a:latin typeface="Calibri" pitchFamily="34" charset="0"/>
              </a:rPr>
              <a:t>fairly straight forward</a:t>
            </a:r>
            <a:endParaRPr lang="en-US" baseline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A6AE-952A-4C7B-8F3C-D88E2F8E5A4B}" type="slidenum">
              <a:rPr lang="en-US"/>
              <a:pPr/>
              <a:t>20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baseline="0">
                <a:latin typeface="Calibri" pitchFamily="34" charset="0"/>
              </a:rPr>
              <a:t>Function Point Analysis (FPA)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baseline="0">
                <a:latin typeface="Calibri" pitchFamily="34" charset="0"/>
              </a:rPr>
              <a:t>Low and high weighting factors are used to account for complexity</a:t>
            </a:r>
          </a:p>
          <a:p>
            <a:pPr lvl="1"/>
            <a:r>
              <a:rPr lang="en-US" baseline="0">
                <a:latin typeface="Calibri" pitchFamily="34" charset="0"/>
              </a:rPr>
              <a:t>External inputs, low = 3, high = 6</a:t>
            </a:r>
          </a:p>
          <a:p>
            <a:pPr lvl="1"/>
            <a:r>
              <a:rPr lang="en-US" baseline="0">
                <a:latin typeface="Calibri" pitchFamily="34" charset="0"/>
              </a:rPr>
              <a:t>External outputs, low = 4, high = 7</a:t>
            </a:r>
          </a:p>
          <a:p>
            <a:pPr lvl="1"/>
            <a:r>
              <a:rPr lang="en-US" baseline="0">
                <a:latin typeface="Calibri" pitchFamily="34" charset="0"/>
              </a:rPr>
              <a:t>Logical internal files, low = 7, high = 15</a:t>
            </a:r>
          </a:p>
          <a:p>
            <a:pPr lvl="1"/>
            <a:r>
              <a:rPr lang="en-US" baseline="0">
                <a:latin typeface="Calibri" pitchFamily="34" charset="0"/>
              </a:rPr>
              <a:t>External interface files, low = 5, high = 10</a:t>
            </a:r>
          </a:p>
          <a:p>
            <a:pPr lvl="1"/>
            <a:r>
              <a:rPr lang="en-US" baseline="0">
                <a:latin typeface="Calibri" pitchFamily="34" charset="0"/>
              </a:rPr>
              <a:t>External inquiries, low = 3, high = 6</a:t>
            </a:r>
          </a:p>
          <a:p>
            <a:r>
              <a:rPr lang="en-US" baseline="0">
                <a:latin typeface="Calibri" pitchFamily="34" charset="0"/>
              </a:rPr>
              <a:t>Function Count (FC) is then calculated</a:t>
            </a:r>
          </a:p>
          <a:p>
            <a:pPr lvl="1"/>
            <a:r>
              <a:rPr lang="en-US" baseline="0">
                <a:latin typeface="Calibri" pitchFamily="34" charset="0"/>
              </a:rPr>
              <a:t>FC = sum of each component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AB6A-561B-41A6-B546-E0C1DDB406D6}" type="slidenum">
              <a:rPr lang="en-US"/>
              <a:pPr/>
              <a:t>21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28194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Function Point Analysis (FPA)</a:t>
            </a:r>
            <a:br>
              <a:rPr lang="en-US" baseline="0">
                <a:latin typeface="Calibri" pitchFamily="34" charset="0"/>
              </a:rPr>
            </a:br>
            <a:r>
              <a:rPr lang="en-US" baseline="0">
                <a:latin typeface="Calibri" pitchFamily="34" charset="0"/>
              </a:rPr>
              <a:t/>
            </a:r>
            <a:br>
              <a:rPr lang="en-US" baseline="0">
                <a:latin typeface="Calibri" pitchFamily="34" charset="0"/>
              </a:rPr>
            </a:br>
            <a:r>
              <a:rPr lang="en-US" sz="3200" baseline="0">
                <a:latin typeface="Calibri" pitchFamily="34" charset="0"/>
              </a:rPr>
              <a:t>14 system characteristics are then accessed for impact on scale of 0 to 5</a:t>
            </a:r>
            <a:r>
              <a:rPr lang="en-US" sz="4000" baseline="0">
                <a:latin typeface="Calibri" pitchFamily="34" charset="0"/>
              </a:rPr>
              <a:t/>
            </a:r>
            <a:br>
              <a:rPr lang="en-US" sz="4000" baseline="0">
                <a:latin typeface="Calibri" pitchFamily="34" charset="0"/>
              </a:rPr>
            </a:br>
            <a:endParaRPr lang="en-US" baseline="0">
              <a:latin typeface="Calibri" pitchFamily="34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200400"/>
            <a:ext cx="3810000" cy="2895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1. Data communications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2. Distributed functions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3. Performance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4. Heavily used configuration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5. Transaction rate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6. On-line data entry</a:t>
            </a:r>
          </a:p>
          <a:p>
            <a:pPr lvl="1"/>
            <a:endParaRPr lang="en-US" sz="1800" baseline="0">
              <a:latin typeface="Calibri" pitchFamily="34" charset="0"/>
            </a:endParaRPr>
          </a:p>
          <a:p>
            <a:pPr lvl="1"/>
            <a:endParaRPr lang="en-US" sz="1800" baseline="0">
              <a:latin typeface="Calibri" pitchFamily="34" charset="0"/>
            </a:endParaRP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3124200"/>
            <a:ext cx="3810000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7. End-user efficiency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8. On-line update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9. Complex processing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10. Reusability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11. Installation ease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12. Operational ease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13. Multiple sites</a:t>
            </a:r>
          </a:p>
          <a:p>
            <a:pPr>
              <a:buFontTx/>
              <a:buNone/>
            </a:pPr>
            <a:r>
              <a:rPr lang="en-US" sz="2000" baseline="0">
                <a:latin typeface="Calibri" pitchFamily="34" charset="0"/>
              </a:rPr>
              <a:t>14. Facilitation of change</a:t>
            </a:r>
          </a:p>
          <a:p>
            <a:endParaRPr lang="en-US" baseline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D2AC-1028-4B02-AC8B-4D9208EC2C74}" type="slidenum">
              <a:rPr lang="en-US"/>
              <a:pPr/>
              <a:t>22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Function Point Analysis (FPA)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baseline="0">
                <a:latin typeface="Calibri" pitchFamily="34" charset="0"/>
              </a:rPr>
              <a:t>Value Adjustment Factor (VAF) then calculated (a.k.a Processing Complexity Adjustment)</a:t>
            </a:r>
          </a:p>
          <a:p>
            <a:pPr lvl="1">
              <a:buFontTx/>
              <a:buNone/>
            </a:pPr>
            <a:r>
              <a:rPr lang="en-US" sz="2400" baseline="0">
                <a:latin typeface="Calibri" pitchFamily="34" charset="0"/>
              </a:rPr>
              <a:t>VAF = 0.65 + (0.01 x C)</a:t>
            </a:r>
          </a:p>
          <a:p>
            <a:pPr lvl="1">
              <a:buFontTx/>
              <a:buNone/>
            </a:pPr>
            <a:r>
              <a:rPr lang="en-US" sz="2400" baseline="0">
                <a:latin typeface="Calibri" pitchFamily="34" charset="0"/>
              </a:rPr>
              <a:t>where C the sum of all the complexity ratings</a:t>
            </a:r>
          </a:p>
          <a:p>
            <a:r>
              <a:rPr lang="en-US" sz="2800" baseline="0">
                <a:latin typeface="Calibri" pitchFamily="34" charset="0"/>
              </a:rPr>
              <a:t>Then Function Points (FP) are calculated</a:t>
            </a:r>
          </a:p>
          <a:p>
            <a:pPr lvl="1">
              <a:buFontTx/>
              <a:buNone/>
            </a:pPr>
            <a:r>
              <a:rPr lang="en-US" sz="2400" baseline="0">
                <a:latin typeface="Calibri" pitchFamily="34" charset="0"/>
              </a:rPr>
              <a:t>FP = FC x VAF</a:t>
            </a:r>
          </a:p>
          <a:p>
            <a:r>
              <a:rPr lang="en-US" sz="2800" baseline="0">
                <a:latin typeface="Calibri" pitchFamily="34" charset="0"/>
              </a:rPr>
              <a:t>The resulting value is the function point rating for the software.  This number can also be used to convert to a LOC rating for comparison reasons.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D04-1FCD-4717-A404-DD0E6A0E8CA0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Customer Problem Metrics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baseline="0" dirty="0" smtClean="0">
                <a:latin typeface="Calibri" pitchFamily="34" charset="0"/>
              </a:rPr>
              <a:t>Problem per user month (PUM) </a:t>
            </a:r>
            <a:r>
              <a:rPr lang="en-US" sz="2400" b="1" baseline="0" dirty="0">
                <a:latin typeface="Calibri" pitchFamily="34" charset="0"/>
              </a:rPr>
              <a:t>example:</a:t>
            </a:r>
          </a:p>
          <a:p>
            <a:pPr lvl="1">
              <a:buFontTx/>
              <a:buNone/>
            </a:pPr>
            <a:r>
              <a:rPr lang="en-US" sz="2000" baseline="0" dirty="0">
                <a:latin typeface="Calibri" pitchFamily="34" charset="0"/>
              </a:rPr>
              <a:t>Total defects = 75, Licenses = 50, Months = 6</a:t>
            </a:r>
          </a:p>
          <a:p>
            <a:pPr lvl="1">
              <a:buFontTx/>
              <a:buNone/>
            </a:pPr>
            <a:r>
              <a:rPr lang="en-US" sz="2000" baseline="0" dirty="0">
                <a:latin typeface="Calibri" pitchFamily="34" charset="0"/>
              </a:rPr>
              <a:t>PUM = 75 / (50 x 6) = .25 problems/user month</a:t>
            </a:r>
          </a:p>
          <a:p>
            <a:r>
              <a:rPr lang="en-US" sz="2400" b="1" baseline="0" dirty="0">
                <a:latin typeface="Calibri" pitchFamily="34" charset="0"/>
              </a:rPr>
              <a:t>PUM is usually calculated for each month after a software release, and averaged for the year.</a:t>
            </a:r>
          </a:p>
          <a:p>
            <a:r>
              <a:rPr lang="en-US" sz="2400" b="1" baseline="0" dirty="0">
                <a:latin typeface="Calibri" pitchFamily="34" charset="0"/>
              </a:rPr>
              <a:t>Note - PUM counts a defect multiple times, depending on how pervasive it is</a:t>
            </a:r>
            <a:r>
              <a:rPr lang="en-US" sz="2400" baseline="0" dirty="0">
                <a:latin typeface="Calibri" pitchFamily="34" charset="0"/>
              </a:rPr>
              <a:t> (I.e. mainstream function defects are costly</a:t>
            </a:r>
            <a:r>
              <a:rPr lang="en-US" sz="2400" baseline="0" dirty="0" smtClean="0">
                <a:latin typeface="Calibri" pitchFamily="34" charset="0"/>
              </a:rPr>
              <a:t>)</a:t>
            </a:r>
          </a:p>
          <a:p>
            <a:r>
              <a:rPr lang="en-US" sz="2400" dirty="0" smtClean="0">
                <a:latin typeface="Calibri" pitchFamily="34" charset="0"/>
              </a:rPr>
              <a:t>No of license-months=No of install license of </a:t>
            </a:r>
            <a:r>
              <a:rPr lang="en-US" sz="2400" smtClean="0">
                <a:latin typeface="Calibri" pitchFamily="34" charset="0"/>
              </a:rPr>
              <a:t>the software x No </a:t>
            </a:r>
            <a:r>
              <a:rPr lang="en-US" sz="2400" dirty="0" smtClean="0">
                <a:latin typeface="Calibri" pitchFamily="34" charset="0"/>
              </a:rPr>
              <a:t>of the month in the calculation period.</a:t>
            </a:r>
            <a:endParaRPr lang="en-US" sz="2400" baseline="0" dirty="0">
              <a:latin typeface="Calibri" pitchFamily="34" charset="0"/>
            </a:endParaRPr>
          </a:p>
          <a:p>
            <a:r>
              <a:rPr lang="en-US" sz="2400" b="1" baseline="0" dirty="0">
                <a:latin typeface="Calibri" pitchFamily="34" charset="0"/>
              </a:rPr>
              <a:t>Ways to lower PUM:</a:t>
            </a:r>
            <a:endParaRPr lang="en-US" sz="2400" baseline="0" dirty="0">
              <a:latin typeface="Calibri" pitchFamily="34" charset="0"/>
            </a:endParaRPr>
          </a:p>
          <a:p>
            <a:pPr lvl="1"/>
            <a:r>
              <a:rPr lang="en-US" sz="2000" baseline="0" dirty="0">
                <a:latin typeface="Calibri" pitchFamily="34" charset="0"/>
              </a:rPr>
              <a:t>Improve the development process to reduce defects</a:t>
            </a:r>
          </a:p>
          <a:p>
            <a:pPr lvl="1"/>
            <a:r>
              <a:rPr lang="en-US" sz="2000" baseline="0" dirty="0">
                <a:latin typeface="Calibri" pitchFamily="34" charset="0"/>
              </a:rPr>
              <a:t>Reduce non-defect-oriented problems (better documentation, usability, etc.)</a:t>
            </a:r>
          </a:p>
          <a:p>
            <a:pPr lvl="1"/>
            <a:r>
              <a:rPr lang="en-US" sz="2000" baseline="0" dirty="0">
                <a:latin typeface="Calibri" pitchFamily="34" charset="0"/>
              </a:rPr>
              <a:t>Increase the number of licenses (?!)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F9FD-DF1C-407E-9363-89F8FCE1A04B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Customer Satisfaction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aseline="0">
                <a:latin typeface="Calibri" pitchFamily="34" charset="0"/>
              </a:rPr>
              <a:t>PUM and Defect Rate are not true measurements of customer satisfaction, but they do contribute.</a:t>
            </a:r>
          </a:p>
          <a:p>
            <a:pPr>
              <a:lnSpc>
                <a:spcPct val="120000"/>
              </a:lnSpc>
            </a:pPr>
            <a:r>
              <a:rPr lang="en-US" sz="2400" baseline="0">
                <a:latin typeface="Calibri" pitchFamily="34" charset="0"/>
              </a:rPr>
              <a:t>Timing, availability, company image, services, and (customized) customer solutions also contribute.</a:t>
            </a:r>
          </a:p>
          <a:p>
            <a:pPr>
              <a:lnSpc>
                <a:spcPct val="120000"/>
              </a:lnSpc>
            </a:pPr>
            <a:r>
              <a:rPr lang="en-US" sz="2400" baseline="0">
                <a:latin typeface="Calibri" pitchFamily="34" charset="0"/>
              </a:rPr>
              <a:t>Customer satisfaction is usually measured using the five point (Likert scale), via a customer survey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1800" baseline="0">
                <a:latin typeface="Calibri" pitchFamily="34" charset="0"/>
              </a:rPr>
              <a:t>1. - Very dissatisfied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1800" baseline="0">
                <a:latin typeface="Calibri" pitchFamily="34" charset="0"/>
              </a:rPr>
              <a:t>2. - Dissatisfied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1800" baseline="0">
                <a:latin typeface="Calibri" pitchFamily="34" charset="0"/>
              </a:rPr>
              <a:t>3. - Neutral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1800" baseline="0">
                <a:latin typeface="Calibri" pitchFamily="34" charset="0"/>
              </a:rPr>
              <a:t>4. - Satisfied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sz="1800" baseline="0">
                <a:latin typeface="Calibri" pitchFamily="34" charset="0"/>
              </a:rPr>
              <a:t>5. - Very satisfied</a:t>
            </a:r>
          </a:p>
          <a:p>
            <a:pPr>
              <a:buFontTx/>
              <a:buNone/>
            </a:pPr>
            <a:endParaRPr lang="en-US" sz="2800" baseline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B3A21-DA1C-46E3-A6CF-A6F1E131DABF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Customer Satisfaction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800" baseline="0" dirty="0">
                <a:latin typeface="Calibri" pitchFamily="34" charset="0"/>
              </a:rPr>
              <a:t>Common metrics for Customer Satisfaction:</a:t>
            </a:r>
          </a:p>
          <a:p>
            <a:pPr lvl="1"/>
            <a:r>
              <a:rPr lang="en-US" sz="2400" baseline="0" dirty="0">
                <a:latin typeface="Calibri" pitchFamily="34" charset="0"/>
              </a:rPr>
              <a:t>Percent of very satisfied </a:t>
            </a:r>
            <a:r>
              <a:rPr lang="en-US" sz="2400" baseline="0" dirty="0" smtClean="0">
                <a:latin typeface="Calibri" pitchFamily="34" charset="0"/>
              </a:rPr>
              <a:t>customers=100%</a:t>
            </a:r>
            <a:endParaRPr lang="en-US" sz="2400" baseline="0" dirty="0">
              <a:latin typeface="Calibri" pitchFamily="34" charset="0"/>
            </a:endParaRPr>
          </a:p>
          <a:p>
            <a:pPr lvl="1"/>
            <a:r>
              <a:rPr lang="en-US" sz="2400" baseline="0" dirty="0">
                <a:latin typeface="Calibri" pitchFamily="34" charset="0"/>
              </a:rPr>
              <a:t>Percent of satisfied customers </a:t>
            </a:r>
            <a:r>
              <a:rPr lang="en-US" sz="2400" baseline="0" dirty="0" smtClean="0">
                <a:latin typeface="Calibri" pitchFamily="34" charset="0"/>
              </a:rPr>
              <a:t>=75%</a:t>
            </a:r>
            <a:r>
              <a:rPr lang="en-US" sz="2000" baseline="0" dirty="0" smtClean="0">
                <a:latin typeface="Calibri" pitchFamily="34" charset="0"/>
              </a:rPr>
              <a:t>(very </a:t>
            </a:r>
            <a:r>
              <a:rPr lang="en-US" sz="2000" baseline="0" dirty="0">
                <a:latin typeface="Calibri" pitchFamily="34" charset="0"/>
              </a:rPr>
              <a:t>satisfied and satisfied</a:t>
            </a:r>
            <a:r>
              <a:rPr lang="en-US" sz="2000" baseline="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2000" baseline="0" dirty="0" smtClean="0">
                <a:latin typeface="Calibri" pitchFamily="34" charset="0"/>
              </a:rPr>
              <a:t>Neutral = 50%</a:t>
            </a:r>
            <a:endParaRPr lang="en-US" sz="2000" baseline="0" dirty="0">
              <a:latin typeface="Calibri" pitchFamily="34" charset="0"/>
            </a:endParaRPr>
          </a:p>
          <a:p>
            <a:pPr lvl="1"/>
            <a:r>
              <a:rPr lang="en-US" sz="2400" baseline="0" dirty="0">
                <a:latin typeface="Calibri" pitchFamily="34" charset="0"/>
              </a:rPr>
              <a:t>Percent of dissatisfied customers </a:t>
            </a:r>
            <a:r>
              <a:rPr lang="en-US" sz="2400" baseline="0" dirty="0" smtClean="0">
                <a:latin typeface="Calibri" pitchFamily="34" charset="0"/>
              </a:rPr>
              <a:t>=25%</a:t>
            </a:r>
            <a:r>
              <a:rPr lang="en-US" sz="2000" baseline="0" dirty="0" smtClean="0">
                <a:latin typeface="Calibri" pitchFamily="34" charset="0"/>
              </a:rPr>
              <a:t>(dissatisfied </a:t>
            </a:r>
            <a:r>
              <a:rPr lang="en-US" sz="2000" baseline="0" dirty="0">
                <a:latin typeface="Calibri" pitchFamily="34" charset="0"/>
              </a:rPr>
              <a:t>and very dissatisfied)</a:t>
            </a:r>
          </a:p>
          <a:p>
            <a:pPr lvl="1"/>
            <a:r>
              <a:rPr lang="en-US" sz="2400" baseline="0" dirty="0">
                <a:latin typeface="Calibri" pitchFamily="34" charset="0"/>
              </a:rPr>
              <a:t>Percent of </a:t>
            </a:r>
            <a:r>
              <a:rPr lang="en-US" sz="2400" baseline="0" dirty="0" smtClean="0">
                <a:latin typeface="Calibri" pitchFamily="34" charset="0"/>
              </a:rPr>
              <a:t>non-satisfied=0% </a:t>
            </a:r>
            <a:r>
              <a:rPr lang="en-US" sz="2000" baseline="0" dirty="0">
                <a:latin typeface="Calibri" pitchFamily="34" charset="0"/>
              </a:rPr>
              <a:t>(neutral, dissatisfied, and very dissatisfied)</a:t>
            </a:r>
          </a:p>
          <a:p>
            <a:pPr lvl="1"/>
            <a:endParaRPr lang="en-US" sz="2000" baseline="0" dirty="0">
              <a:latin typeface="Calibri" pitchFamily="34" charset="0"/>
            </a:endParaRPr>
          </a:p>
          <a:p>
            <a:r>
              <a:rPr lang="en-US" sz="2800" baseline="0" dirty="0">
                <a:latin typeface="Calibri" pitchFamily="34" charset="0"/>
              </a:rPr>
              <a:t>Scope of three quality metrics (defects, customer problems, customer satisfaction).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baseline="0" dirty="0" smtClean="0">
                <a:latin typeface="Calibri" pitchFamily="34" charset="0"/>
              </a:rPr>
              <a:t/>
            </a:r>
            <a:br>
              <a:rPr lang="en-US" b="1" baseline="0" dirty="0" smtClean="0">
                <a:latin typeface="Calibri" pitchFamily="34" charset="0"/>
              </a:rPr>
            </a:br>
            <a:r>
              <a:rPr lang="en-US" b="1" baseline="0" dirty="0" smtClean="0">
                <a:latin typeface="Calibri" pitchFamily="34" charset="0"/>
              </a:rPr>
              <a:t>2.Process Quality Metrics</a:t>
            </a:r>
            <a:r>
              <a:rPr lang="en-US" baseline="0" dirty="0" smtClean="0">
                <a:latin typeface="Calibri" pitchFamily="34" charset="0"/>
              </a:rPr>
              <a:t/>
            </a:r>
            <a:br>
              <a:rPr lang="en-US" baseline="0" dirty="0" smtClean="0">
                <a:latin typeface="Calibri" pitchFamily="34" charset="0"/>
              </a:rPr>
            </a:br>
            <a:endParaRPr lang="en-US" baseline="0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aseline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It plays an important role.</a:t>
            </a:r>
          </a:p>
          <a:p>
            <a:r>
              <a:rPr lang="en-US" baseline="0" dirty="0" smtClean="0">
                <a:latin typeface="Calibri" pitchFamily="34" charset="0"/>
              </a:rPr>
              <a:t>Tracking defect arrival during formal machine testing for some organizations.</a:t>
            </a:r>
          </a:p>
          <a:p>
            <a:r>
              <a:rPr lang="en-US" baseline="0" dirty="0" smtClean="0">
                <a:latin typeface="Calibri" pitchFamily="34" charset="0"/>
              </a:rPr>
              <a:t>Well established software metrics programs cover various parameters in each phase of the development cycle.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E374E-0136-4D77-8CE1-DEA462EDFE1B}" type="slidenum">
              <a:rPr lang="en-US"/>
              <a:pPr/>
              <a:t>28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600" baseline="0" dirty="0">
                <a:latin typeface="Calibri" pitchFamily="34" charset="0"/>
              </a:rPr>
              <a:t>Defect Density During Machine Testing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r>
              <a:rPr lang="en-US" sz="2800" u="sng" baseline="0" dirty="0">
                <a:latin typeface="Calibri" pitchFamily="34" charset="0"/>
              </a:rPr>
              <a:t>Machine Testing</a:t>
            </a:r>
            <a:r>
              <a:rPr lang="en-US" sz="2800" baseline="0" dirty="0">
                <a:latin typeface="Calibri" pitchFamily="34" charset="0"/>
              </a:rPr>
              <a:t> - testing after code is integrated into the system library (I.e. integration testing, function testing, system testing, regression testing)</a:t>
            </a:r>
          </a:p>
          <a:p>
            <a:r>
              <a:rPr lang="en-US" sz="2800" baseline="0" dirty="0">
                <a:latin typeface="Calibri" pitchFamily="34" charset="0"/>
              </a:rPr>
              <a:t>Commonly held beliefs:  </a:t>
            </a:r>
          </a:p>
          <a:p>
            <a:pPr lvl="1"/>
            <a:r>
              <a:rPr lang="en-US" sz="2000" baseline="0" dirty="0">
                <a:latin typeface="Calibri" pitchFamily="34" charset="0"/>
              </a:rPr>
              <a:t>There is a positive correlation between defect rates found during </a:t>
            </a:r>
            <a:r>
              <a:rPr lang="en-US" sz="2000" baseline="0" dirty="0">
                <a:solidFill>
                  <a:srgbClr val="FF0000"/>
                </a:solidFill>
                <a:latin typeface="Calibri" pitchFamily="34" charset="0"/>
              </a:rPr>
              <a:t>testing</a:t>
            </a:r>
            <a:r>
              <a:rPr lang="en-US" sz="2000" baseline="0" dirty="0">
                <a:latin typeface="Calibri" pitchFamily="34" charset="0"/>
              </a:rPr>
              <a:t> and the number of defects injected </a:t>
            </a:r>
            <a:r>
              <a:rPr lang="en-US" sz="2000" baseline="0" dirty="0">
                <a:solidFill>
                  <a:srgbClr val="FF0000"/>
                </a:solidFill>
                <a:latin typeface="Calibri" pitchFamily="34" charset="0"/>
              </a:rPr>
              <a:t>during development.</a:t>
            </a:r>
          </a:p>
          <a:p>
            <a:pPr lvl="1"/>
            <a:r>
              <a:rPr lang="en-US" sz="2000" baseline="0" dirty="0">
                <a:latin typeface="Calibri" pitchFamily="34" charset="0"/>
              </a:rPr>
              <a:t>There is a positive correlation between the defect rates found during </a:t>
            </a:r>
            <a:r>
              <a:rPr lang="en-US" sz="2000" baseline="0" dirty="0">
                <a:solidFill>
                  <a:srgbClr val="FF0000"/>
                </a:solidFill>
                <a:latin typeface="Calibri" pitchFamily="34" charset="0"/>
              </a:rPr>
              <a:t>testing</a:t>
            </a:r>
            <a:r>
              <a:rPr lang="en-US" sz="2000" baseline="0" dirty="0">
                <a:latin typeface="Calibri" pitchFamily="34" charset="0"/>
              </a:rPr>
              <a:t> and the defect rate once </a:t>
            </a:r>
            <a:r>
              <a:rPr lang="en-US" sz="2000" baseline="0" dirty="0">
                <a:solidFill>
                  <a:srgbClr val="FF0000"/>
                </a:solidFill>
                <a:latin typeface="Calibri" pitchFamily="34" charset="0"/>
              </a:rPr>
              <a:t>product is released</a:t>
            </a:r>
            <a:r>
              <a:rPr lang="en-US" sz="2000" baseline="0" dirty="0">
                <a:latin typeface="Calibri" pitchFamily="34" charset="0"/>
              </a:rPr>
              <a:t>.</a:t>
            </a:r>
          </a:p>
          <a:p>
            <a:r>
              <a:rPr lang="en-US" sz="2800" baseline="0" dirty="0">
                <a:latin typeface="Calibri" pitchFamily="34" charset="0"/>
              </a:rPr>
              <a:t>Counter argument:  Better testing will uncover more defects (I.e. maybe the code is just being tested better)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4017-9A6F-42CF-9B2E-4B31837C901B}" type="slidenum">
              <a:rPr lang="en-US"/>
              <a:pPr/>
              <a:t>29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600" baseline="0">
                <a:latin typeface="Calibri" pitchFamily="34" charset="0"/>
              </a:rPr>
              <a:t>Defect Density During Machine Testing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r>
              <a:rPr lang="en-US" sz="2800" baseline="0">
                <a:latin typeface="Calibri" pitchFamily="34" charset="0"/>
              </a:rPr>
              <a:t>Release quality:</a:t>
            </a:r>
          </a:p>
          <a:p>
            <a:pPr lvl="1">
              <a:buFontTx/>
              <a:buNone/>
            </a:pPr>
            <a:r>
              <a:rPr lang="en-US" sz="2400" baseline="0">
                <a:latin typeface="Calibri" pitchFamily="34" charset="0"/>
              </a:rPr>
              <a:t>If defect rate during testing is the </a:t>
            </a:r>
            <a:r>
              <a:rPr lang="en-US" sz="2400" u="sng" baseline="0">
                <a:latin typeface="Calibri" pitchFamily="34" charset="0"/>
              </a:rPr>
              <a:t>same or lower</a:t>
            </a:r>
            <a:r>
              <a:rPr lang="en-US" sz="2400" baseline="0">
                <a:latin typeface="Calibri" pitchFamily="34" charset="0"/>
              </a:rPr>
              <a:t> than previous release then: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If current release testing is worse then:</a:t>
            </a:r>
          </a:p>
          <a:p>
            <a:pPr lvl="3">
              <a:buFontTx/>
              <a:buNone/>
            </a:pPr>
            <a:r>
              <a:rPr lang="en-US" sz="1800" baseline="0">
                <a:latin typeface="Calibri" pitchFamily="34" charset="0"/>
              </a:rPr>
              <a:t>testing needs to be improved (inconclusive about quality)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Else if release testing is the same (or better):</a:t>
            </a:r>
          </a:p>
          <a:p>
            <a:pPr lvl="3">
              <a:buFontTx/>
              <a:buNone/>
            </a:pPr>
            <a:r>
              <a:rPr lang="en-US" sz="1800" baseline="0">
                <a:latin typeface="Calibri" pitchFamily="34" charset="0"/>
              </a:rPr>
              <a:t>the quality is better than previous release</a:t>
            </a:r>
          </a:p>
          <a:p>
            <a:pPr lvl="1">
              <a:buFontTx/>
              <a:buNone/>
            </a:pPr>
            <a:r>
              <a:rPr lang="en-US" sz="2400" baseline="0">
                <a:latin typeface="Calibri" pitchFamily="34" charset="0"/>
              </a:rPr>
              <a:t>If defect rate during testing is </a:t>
            </a:r>
            <a:r>
              <a:rPr lang="en-US" sz="2400" u="sng" baseline="0">
                <a:latin typeface="Calibri" pitchFamily="34" charset="0"/>
              </a:rPr>
              <a:t>higher</a:t>
            </a:r>
            <a:r>
              <a:rPr lang="en-US" sz="2400" baseline="0">
                <a:latin typeface="Calibri" pitchFamily="34" charset="0"/>
              </a:rPr>
              <a:t> than previous release then: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If testing process was improved then:</a:t>
            </a:r>
          </a:p>
          <a:p>
            <a:pPr lvl="3">
              <a:buFontTx/>
              <a:buNone/>
            </a:pPr>
            <a:r>
              <a:rPr lang="en-US" sz="1800" baseline="0">
                <a:latin typeface="Calibri" pitchFamily="34" charset="0"/>
              </a:rPr>
              <a:t>the quality is the same or better then previous release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Else if testing process was not improved then:</a:t>
            </a:r>
          </a:p>
          <a:p>
            <a:pPr lvl="3">
              <a:buFontTx/>
              <a:buNone/>
            </a:pPr>
            <a:r>
              <a:rPr lang="en-US" sz="1800" baseline="0">
                <a:latin typeface="Calibri" pitchFamily="34" charset="0"/>
              </a:rPr>
              <a:t>the quality is worse than previous release (more defects)</a:t>
            </a:r>
          </a:p>
          <a:p>
            <a:pPr lvl="3">
              <a:buFontTx/>
              <a:buNone/>
            </a:pPr>
            <a:endParaRPr lang="en-US" sz="1800" baseline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EC07FED9-7305-42E0-86C3-8A05D823F9A6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aseline="0">
                <a:latin typeface="Calibri" pitchFamily="34" charset="0"/>
              </a:rPr>
              <a:t>A Good Manager Measures</a:t>
            </a:r>
            <a:endParaRPr lang="th-TH" baseline="0">
              <a:latin typeface="Calibri" pitchFamily="34" charset="0"/>
              <a:cs typeface="Angsana New" pitchFamily="18" charset="-34"/>
            </a:endParaRPr>
          </a:p>
        </p:txBody>
      </p:sp>
      <p:sp>
        <p:nvSpPr>
          <p:cNvPr id="125955" name="Oval 3"/>
          <p:cNvSpPr>
            <a:spLocks noChangeArrowheads="1"/>
          </p:cNvSpPr>
          <p:nvPr/>
        </p:nvSpPr>
        <p:spPr bwMode="auto">
          <a:xfrm>
            <a:off x="2389188" y="2484438"/>
            <a:ext cx="2730500" cy="1981200"/>
          </a:xfrm>
          <a:prstGeom prst="ellipse">
            <a:avLst/>
          </a:prstGeom>
          <a:solidFill>
            <a:srgbClr val="D7FA7E"/>
          </a:solidFill>
          <a:ln w="12700">
            <a:noFill/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2389188" y="2484438"/>
            <a:ext cx="2730500" cy="1981200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786188" y="4224338"/>
            <a:ext cx="2044700" cy="1981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3786188" y="4224338"/>
            <a:ext cx="20447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2743200" y="3200400"/>
            <a:ext cx="21653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measurement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3810000" y="4330700"/>
            <a:ext cx="1871663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What do we</a:t>
            </a:r>
          </a:p>
          <a:p>
            <a:pPr eaLnBrk="0" hangingPunct="0"/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3835400" y="4635500"/>
            <a:ext cx="13843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use as a</a:t>
            </a:r>
          </a:p>
          <a:p>
            <a:pPr eaLnBrk="0" hangingPunct="0"/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848100" y="4965700"/>
            <a:ext cx="114617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basis?</a:t>
            </a:r>
          </a:p>
          <a:p>
            <a:pPr eaLnBrk="0" hangingPunct="0"/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3784600" y="5270500"/>
            <a:ext cx="14700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•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size?</a:t>
            </a:r>
          </a:p>
          <a:p>
            <a:pPr eaLnBrk="0" hangingPunct="0"/>
            <a:endParaRPr lang="en-US" b="1"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784600" y="5588000"/>
            <a:ext cx="20939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•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function?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5715000" y="2921000"/>
            <a:ext cx="2366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project metrics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5175250" y="2336800"/>
            <a:ext cx="2520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process metrics</a:t>
            </a: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1422400" y="2108200"/>
            <a:ext cx="1350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process</a:t>
            </a:r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1454150" y="4152900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product</a:t>
            </a:r>
          </a:p>
        </p:txBody>
      </p:sp>
      <p:sp>
        <p:nvSpPr>
          <p:cNvPr id="125969" name="Arc 17"/>
          <p:cNvSpPr>
            <a:spLocks/>
          </p:cNvSpPr>
          <p:nvPr/>
        </p:nvSpPr>
        <p:spPr bwMode="auto">
          <a:xfrm>
            <a:off x="2744788" y="2359025"/>
            <a:ext cx="698500" cy="495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 flipV="1">
            <a:off x="4586288" y="2560638"/>
            <a:ext cx="482600" cy="3302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4967288" y="3157538"/>
            <a:ext cx="685800" cy="1270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2" name="Arc 20"/>
          <p:cNvSpPr>
            <a:spLocks/>
          </p:cNvSpPr>
          <p:nvPr/>
        </p:nvSpPr>
        <p:spPr bwMode="auto">
          <a:xfrm>
            <a:off x="2719388" y="3894138"/>
            <a:ext cx="558800" cy="4572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73" name="Freeform 21"/>
          <p:cNvSpPr>
            <a:spLocks/>
          </p:cNvSpPr>
          <p:nvPr/>
        </p:nvSpPr>
        <p:spPr bwMode="auto">
          <a:xfrm>
            <a:off x="3659188" y="3754438"/>
            <a:ext cx="22113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299"/>
              </a:cxn>
              <a:cxn ang="0">
                <a:pos x="96" y="299"/>
              </a:cxn>
              <a:cxn ang="0">
                <a:pos x="0" y="0"/>
              </a:cxn>
            </a:cxnLst>
            <a:rect l="0" t="0" r="r" b="b"/>
            <a:pathLst>
              <a:path w="1393" h="300">
                <a:moveTo>
                  <a:pt x="0" y="0"/>
                </a:moveTo>
                <a:lnTo>
                  <a:pt x="1392" y="299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4" name="Freeform 22"/>
          <p:cNvSpPr>
            <a:spLocks/>
          </p:cNvSpPr>
          <p:nvPr/>
        </p:nvSpPr>
        <p:spPr bwMode="auto">
          <a:xfrm>
            <a:off x="3659188" y="3754438"/>
            <a:ext cx="153987" cy="2439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536"/>
              </a:cxn>
              <a:cxn ang="0">
                <a:pos x="96" y="299"/>
              </a:cxn>
              <a:cxn ang="0">
                <a:pos x="0" y="0"/>
              </a:cxn>
            </a:cxnLst>
            <a:rect l="0" t="0" r="r" b="b"/>
            <a:pathLst>
              <a:path w="97" h="1537">
                <a:moveTo>
                  <a:pt x="0" y="0"/>
                </a:moveTo>
                <a:lnTo>
                  <a:pt x="48" y="1536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5505450" y="3581400"/>
            <a:ext cx="24844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product metrics</a:t>
            </a:r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4891088" y="3754438"/>
            <a:ext cx="571500" cy="381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baseline="0">
                <a:latin typeface="Calibri" pitchFamily="34" charset="0"/>
              </a:rPr>
              <a:t>Defect Density During Machine Testing</a:t>
            </a:r>
            <a:endParaRPr lang="en-US" sz="3100" baseline="0">
              <a:latin typeface="Calibri" pitchFamily="34" charset="0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GB" sz="2400" baseline="0">
                <a:latin typeface="Calibri" pitchFamily="34" charset="0"/>
              </a:rPr>
              <a:t>	</a:t>
            </a:r>
            <a:r>
              <a:rPr lang="en-GB" sz="2400" b="1" baseline="0">
                <a:solidFill>
                  <a:srgbClr val="000066"/>
                </a:solidFill>
                <a:latin typeface="Calibri" pitchFamily="34" charset="0"/>
              </a:rPr>
              <a:t>Scenario 1: </a:t>
            </a:r>
            <a:r>
              <a:rPr lang="en-GB" sz="2400" baseline="0">
                <a:latin typeface="Calibri" pitchFamily="34" charset="0"/>
              </a:rPr>
              <a:t>Defect rate during testing is the 			      same or lower than previous release.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baseline="0">
              <a:latin typeface="Calibri" pitchFamily="34" charset="0"/>
            </a:endParaRPr>
          </a:p>
        </p:txBody>
      </p:sp>
      <p:sp>
        <p:nvSpPr>
          <p:cNvPr id="211972" name="AutoShape 4"/>
          <p:cNvSpPr>
            <a:spLocks noChangeArrowheads="1"/>
          </p:cNvSpPr>
          <p:nvPr/>
        </p:nvSpPr>
        <p:spPr bwMode="auto">
          <a:xfrm>
            <a:off x="4067175" y="3741738"/>
            <a:ext cx="1223963" cy="1127125"/>
          </a:xfrm>
          <a:prstGeom prst="diamond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590550" y="3217863"/>
            <a:ext cx="80851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200">
                <a:solidFill>
                  <a:srgbClr val="FF3300"/>
                </a:solidFill>
              </a:rPr>
              <a:t>Reasoning:</a:t>
            </a:r>
            <a:r>
              <a:rPr lang="en-GB" sz="2200"/>
              <a:t> Does the testing for the current release deteriorate?</a:t>
            </a:r>
            <a:endParaRPr lang="en-US" sz="2200"/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1258888" y="5300663"/>
            <a:ext cx="2376487" cy="10096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/>
              <a:t>Quality Prospect </a:t>
            </a:r>
          </a:p>
          <a:p>
            <a:pPr algn="ctr"/>
            <a:r>
              <a:rPr lang="en-GB" sz="2200"/>
              <a:t>is positive</a:t>
            </a:r>
            <a:endParaRPr lang="en-US" sz="2200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5795963" y="5229225"/>
            <a:ext cx="2376487" cy="10810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200"/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5867400" y="5229225"/>
            <a:ext cx="22336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200"/>
              <a:t>You need to</a:t>
            </a:r>
          </a:p>
          <a:p>
            <a:pPr algn="ctr"/>
            <a:r>
              <a:rPr lang="en-GB" sz="2200"/>
              <a:t>perform more </a:t>
            </a:r>
          </a:p>
          <a:p>
            <a:pPr algn="ctr"/>
            <a:r>
              <a:rPr lang="en-GB" sz="2200"/>
              <a:t>testing</a:t>
            </a:r>
          </a:p>
          <a:p>
            <a:endParaRPr lang="en-US" sz="2200"/>
          </a:p>
        </p:txBody>
      </p:sp>
      <p:cxnSp>
        <p:nvCxnSpPr>
          <p:cNvPr id="211980" name="AutoShape 12"/>
          <p:cNvCxnSpPr>
            <a:cxnSpLocks noChangeShapeType="1"/>
            <a:stCxn id="211972" idx="1"/>
            <a:endCxn id="211975" idx="0"/>
          </p:cNvCxnSpPr>
          <p:nvPr/>
        </p:nvCxnSpPr>
        <p:spPr bwMode="auto">
          <a:xfrm rot="10800000" flipV="1">
            <a:off x="2447925" y="4305300"/>
            <a:ext cx="1619250" cy="995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1981" name="AutoShape 13"/>
          <p:cNvCxnSpPr>
            <a:cxnSpLocks noChangeShapeType="1"/>
            <a:stCxn id="211972" idx="3"/>
            <a:endCxn id="211979" idx="0"/>
          </p:cNvCxnSpPr>
          <p:nvPr/>
        </p:nvCxnSpPr>
        <p:spPr bwMode="auto">
          <a:xfrm>
            <a:off x="5291138" y="4305300"/>
            <a:ext cx="1693862" cy="923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3476625" y="395287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b="1"/>
              <a:t>No</a:t>
            </a:r>
            <a:endParaRPr lang="en-US" sz="1800" b="1"/>
          </a:p>
        </p:txBody>
      </p:sp>
      <p:sp>
        <p:nvSpPr>
          <p:cNvPr id="211983" name="Text Box 15"/>
          <p:cNvSpPr txBox="1">
            <a:spLocks noChangeArrowheads="1"/>
          </p:cNvSpPr>
          <p:nvPr/>
        </p:nvSpPr>
        <p:spPr bwMode="auto">
          <a:xfrm>
            <a:off x="5435600" y="3952875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b="1"/>
              <a:t>Yes</a:t>
            </a:r>
            <a:endParaRPr lang="en-US" sz="1800" b="1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100" baseline="0">
                <a:latin typeface="Calibri" pitchFamily="34" charset="0"/>
              </a:rPr>
              <a:t>Defect Density During Machine Testing</a:t>
            </a:r>
            <a:endParaRPr lang="en-US" sz="3100" baseline="0">
              <a:latin typeface="Calibri" pitchFamily="34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016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GB" sz="2400" baseline="0">
                <a:latin typeface="Calibri" pitchFamily="34" charset="0"/>
              </a:rPr>
              <a:t>	</a:t>
            </a:r>
            <a:r>
              <a:rPr lang="en-GB" sz="2400" b="1" baseline="0">
                <a:solidFill>
                  <a:srgbClr val="000066"/>
                </a:solidFill>
                <a:latin typeface="Calibri" pitchFamily="34" charset="0"/>
              </a:rPr>
              <a:t>Scenario 2: </a:t>
            </a:r>
            <a:r>
              <a:rPr lang="en-GB" sz="2400" baseline="0">
                <a:latin typeface="Calibri" pitchFamily="34" charset="0"/>
              </a:rPr>
              <a:t>Defect rate is substantially higher 			      than that of the previous release</a:t>
            </a:r>
            <a:endParaRPr lang="en-US" sz="2400" baseline="0">
              <a:latin typeface="Calibri" pitchFamily="34" charset="0"/>
            </a:endParaRPr>
          </a:p>
        </p:txBody>
      </p:sp>
      <p:sp>
        <p:nvSpPr>
          <p:cNvPr id="212996" name="AutoShape 4"/>
          <p:cNvSpPr>
            <a:spLocks noChangeArrowheads="1"/>
          </p:cNvSpPr>
          <p:nvPr/>
        </p:nvSpPr>
        <p:spPr bwMode="auto">
          <a:xfrm>
            <a:off x="4067175" y="3741738"/>
            <a:ext cx="1223963" cy="1127125"/>
          </a:xfrm>
          <a:prstGeom prst="diamond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07950" y="3217863"/>
            <a:ext cx="89519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200">
                <a:solidFill>
                  <a:srgbClr val="FF3300"/>
                </a:solidFill>
              </a:rPr>
              <a:t>Reasoning:</a:t>
            </a:r>
            <a:r>
              <a:rPr lang="en-GB" sz="2200"/>
              <a:t> Did we plan for and actually improve testing effectiveness?</a:t>
            </a:r>
            <a:endParaRPr lang="en-US" sz="220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1258888" y="5300663"/>
            <a:ext cx="2376487" cy="10096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200"/>
              <a:t>Quality Prospect </a:t>
            </a:r>
          </a:p>
          <a:p>
            <a:pPr algn="ctr"/>
            <a:r>
              <a:rPr lang="en-GB" sz="2200"/>
              <a:t>is positive</a:t>
            </a:r>
            <a:endParaRPr lang="en-US" sz="2200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5795963" y="5229225"/>
            <a:ext cx="2376487" cy="108108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200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5867400" y="5229225"/>
            <a:ext cx="22336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800"/>
              <a:t>Quality prospect negative. Perform more testing.</a:t>
            </a:r>
          </a:p>
          <a:p>
            <a:endParaRPr lang="en-US" sz="1800"/>
          </a:p>
        </p:txBody>
      </p:sp>
      <p:cxnSp>
        <p:nvCxnSpPr>
          <p:cNvPr id="213001" name="AutoShape 9"/>
          <p:cNvCxnSpPr>
            <a:cxnSpLocks noChangeShapeType="1"/>
            <a:stCxn id="212996" idx="1"/>
            <a:endCxn id="212998" idx="0"/>
          </p:cNvCxnSpPr>
          <p:nvPr/>
        </p:nvCxnSpPr>
        <p:spPr bwMode="auto">
          <a:xfrm rot="10800000" flipV="1">
            <a:off x="2447925" y="4305300"/>
            <a:ext cx="1619250" cy="9953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3002" name="AutoShape 10"/>
          <p:cNvCxnSpPr>
            <a:cxnSpLocks noChangeShapeType="1"/>
            <a:stCxn id="212996" idx="3"/>
            <a:endCxn id="213000" idx="0"/>
          </p:cNvCxnSpPr>
          <p:nvPr/>
        </p:nvCxnSpPr>
        <p:spPr bwMode="auto">
          <a:xfrm>
            <a:off x="5291138" y="4305300"/>
            <a:ext cx="1693862" cy="923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3405188" y="3952875"/>
            <a:ext cx="590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b="1"/>
              <a:t>Yes</a:t>
            </a:r>
            <a:endParaRPr lang="en-US" sz="1800" b="1"/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5364163" y="3952875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1800" b="1"/>
              <a:t>No</a:t>
            </a:r>
            <a:endParaRPr lang="en-US" sz="1800" b="1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300" baseline="0">
                <a:latin typeface="Calibri" pitchFamily="34" charset="0"/>
              </a:rPr>
              <a:t>Defect Arrival Pattern During Testing</a:t>
            </a:r>
            <a:endParaRPr lang="en-US" sz="3300" baseline="0">
              <a:latin typeface="Calibri" pitchFamily="34" charset="0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>
                <a:latin typeface="Calibri" pitchFamily="34" charset="0"/>
              </a:rPr>
              <a:t>Overall defect density during testing is a summary indicator</a:t>
            </a:r>
          </a:p>
          <a:p>
            <a:r>
              <a:rPr lang="en-GB" baseline="0" dirty="0">
                <a:latin typeface="Calibri" pitchFamily="34" charset="0"/>
              </a:rPr>
              <a:t>However, the </a:t>
            </a:r>
            <a:r>
              <a:rPr lang="en-GB" baseline="0" dirty="0" smtClean="0">
                <a:latin typeface="Calibri" pitchFamily="34" charset="0"/>
              </a:rPr>
              <a:t>pattern </a:t>
            </a:r>
            <a:r>
              <a:rPr lang="en-GB" baseline="0" dirty="0">
                <a:latin typeface="Calibri" pitchFamily="34" charset="0"/>
              </a:rPr>
              <a:t>of defect arrivals gives more information</a:t>
            </a:r>
          </a:p>
          <a:p>
            <a:r>
              <a:rPr lang="en-GB" baseline="0" dirty="0">
                <a:latin typeface="Calibri" pitchFamily="34" charset="0"/>
              </a:rPr>
              <a:t>Even with the same overall defect rate during test, arrival patterns can be different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C5E8A-68CB-4298-BF88-4455A0539880}" type="slidenum">
              <a:rPr lang="en-US"/>
              <a:pPr/>
              <a:t>33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Defect Arrival Rate During Machine Testing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r>
              <a:rPr lang="en-US" sz="2800" baseline="0" dirty="0">
                <a:latin typeface="Calibri" pitchFamily="34" charset="0"/>
              </a:rPr>
              <a:t>Defect arrival rate provides more information to supplement the defect density metric</a:t>
            </a:r>
          </a:p>
          <a:p>
            <a:r>
              <a:rPr lang="en-US" sz="2800" baseline="0" dirty="0">
                <a:latin typeface="Calibri" pitchFamily="34" charset="0"/>
              </a:rPr>
              <a:t>This metric is a view of the patterns and</a:t>
            </a:r>
            <a:r>
              <a:rPr lang="en-US" sz="2800" baseline="0" dirty="0">
                <a:solidFill>
                  <a:srgbClr val="FF0000"/>
                </a:solidFill>
                <a:latin typeface="Calibri" pitchFamily="34" charset="0"/>
              </a:rPr>
              <a:t> time between defects.</a:t>
            </a:r>
          </a:p>
          <a:p>
            <a:r>
              <a:rPr lang="en-US" sz="2800" baseline="0" dirty="0">
                <a:latin typeface="Calibri" pitchFamily="34" charset="0"/>
              </a:rPr>
              <a:t>Different arrival patterns (can) indicate </a:t>
            </a:r>
            <a:r>
              <a:rPr lang="en-US" sz="2800" baseline="0" dirty="0">
                <a:solidFill>
                  <a:srgbClr val="FF0000"/>
                </a:solidFill>
                <a:latin typeface="Calibri" pitchFamily="34" charset="0"/>
              </a:rPr>
              <a:t>different quality levels in the software.</a:t>
            </a:r>
          </a:p>
          <a:p>
            <a:r>
              <a:rPr lang="en-US" sz="2800" baseline="0" dirty="0">
                <a:latin typeface="Calibri" pitchFamily="34" charset="0"/>
              </a:rPr>
              <a:t>Objective - to see declining and stabilizing arrival rates over time</a:t>
            </a:r>
          </a:p>
          <a:p>
            <a:pPr lvl="1"/>
            <a:r>
              <a:rPr lang="en-US" sz="2400" baseline="0" dirty="0">
                <a:latin typeface="Calibri" pitchFamily="34" charset="0"/>
              </a:rPr>
              <a:t>Supports the idea of “shake-out” testing where you attempt to find all the highest level bugs first so that additional testing is not impacted.</a:t>
            </a:r>
          </a:p>
          <a:p>
            <a:pPr lvl="3">
              <a:buFontTx/>
              <a:buNone/>
            </a:pPr>
            <a:endParaRPr lang="en-US" sz="1800" baseline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9" name="Rectangle 9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GB" baseline="0">
                <a:latin typeface="Calibri" pitchFamily="34" charset="0"/>
              </a:rPr>
              <a:t>Two Different Arrival Patterns</a:t>
            </a:r>
            <a:endParaRPr lang="en-US" baseline="0">
              <a:latin typeface="Calibri" pitchFamily="34" charset="0"/>
            </a:endParaRPr>
          </a:p>
        </p:txBody>
      </p:sp>
      <p:graphicFrame>
        <p:nvGraphicFramePr>
          <p:cNvPr id="21505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3850" y="4221163"/>
          <a:ext cx="4103688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SmartDraw" r:id="rId3" imgW="9418320" imgH="3599640" progId="">
                  <p:embed/>
                </p:oleObj>
              </mc:Choice>
              <mc:Fallback>
                <p:oleObj name="SmartDraw" r:id="rId3" imgW="9418320" imgH="3599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21163"/>
                        <a:ext cx="4103688" cy="194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3" name="Object 1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498975" y="4303713"/>
          <a:ext cx="4032250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SmartDraw" r:id="rId5" imgW="10764000" imgH="3599640" progId="">
                  <p:embed/>
                </p:oleObj>
              </mc:Choice>
              <mc:Fallback>
                <p:oleObj name="SmartDraw" r:id="rId5" imgW="10764000" imgH="3599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4303713"/>
                        <a:ext cx="4032250" cy="186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5" name="Object 1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98975" y="1776413"/>
          <a:ext cx="410527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SmartDraw" r:id="rId7" imgW="4902480" imgH="3154680" progId="">
                  <p:embed/>
                </p:oleObj>
              </mc:Choice>
              <mc:Fallback>
                <p:oleObj name="SmartDraw" r:id="rId7" imgW="4902480" imgH="3154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776413"/>
                        <a:ext cx="4105275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6" name="Object 1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3850" y="1773238"/>
          <a:ext cx="403225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SmartDraw" r:id="rId9" imgW="4902480" imgH="3154680" progId="">
                  <p:embed/>
                </p:oleObj>
              </mc:Choice>
              <mc:Fallback>
                <p:oleObj name="SmartDraw" r:id="rId9" imgW="4902480" imgH="31546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73238"/>
                        <a:ext cx="4032250" cy="217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44E8-6FA7-4AEC-8111-2E85746262C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714C-852F-4AA1-A113-BB2B6A9867DC}" type="slidenum">
              <a:rPr lang="en-US"/>
              <a:pPr/>
              <a:t>35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Defect Arrival Rate During Machine Testing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sz="2800" baseline="0">
                <a:latin typeface="Calibri" pitchFamily="34" charset="0"/>
              </a:rPr>
              <a:t>Three different metrics for arrival rate: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Raw defect (includes duplicates, and invalids) arrivals during testing phase per some time interval (day, week, month, etc).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Valid defect arrivals during testing phase per some time interval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Defect backlog over time. This is a measure of workload which could adversely affect quality.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A84F-0137-46CB-BDA2-254F70A870B0}" type="slidenum">
              <a:rPr lang="en-US"/>
              <a:pPr/>
              <a:t>36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Phased-Based Defect Removal Pattern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 sz="2800" baseline="0" dirty="0">
                <a:solidFill>
                  <a:srgbClr val="FF0000"/>
                </a:solidFill>
                <a:latin typeface="Calibri" pitchFamily="34" charset="0"/>
              </a:rPr>
              <a:t>An extension of defect density metric.</a:t>
            </a:r>
          </a:p>
          <a:p>
            <a:r>
              <a:rPr lang="en-US" sz="2800" baseline="0" dirty="0">
                <a:latin typeface="Calibri" pitchFamily="34" charset="0"/>
              </a:rPr>
              <a:t>Defects are </a:t>
            </a:r>
            <a:r>
              <a:rPr lang="en-US" sz="2800" baseline="0" dirty="0">
                <a:solidFill>
                  <a:srgbClr val="FF0000"/>
                </a:solidFill>
                <a:latin typeface="Calibri" pitchFamily="34" charset="0"/>
              </a:rPr>
              <a:t>tracked at all</a:t>
            </a:r>
            <a:r>
              <a:rPr lang="en-US" sz="2800" baseline="0" dirty="0">
                <a:latin typeface="Calibri" pitchFamily="34" charset="0"/>
              </a:rPr>
              <a:t> (inspection/test) phases of development cycle (design reviews, code reviews, unit test, integration test, function test, and system test).</a:t>
            </a:r>
          </a:p>
          <a:p>
            <a:r>
              <a:rPr lang="en-US" sz="2800" baseline="0" dirty="0">
                <a:latin typeface="Calibri" pitchFamily="34" charset="0"/>
              </a:rPr>
              <a:t>This metric can be correlated to </a:t>
            </a:r>
            <a:r>
              <a:rPr lang="en-US" sz="2800" baseline="0" dirty="0">
                <a:solidFill>
                  <a:srgbClr val="FF0000"/>
                </a:solidFill>
                <a:latin typeface="Calibri" pitchFamily="34" charset="0"/>
              </a:rPr>
              <a:t>inspection coverage, and test coverage metrics</a:t>
            </a:r>
            <a:r>
              <a:rPr lang="en-US" sz="2800" baseline="0" dirty="0">
                <a:latin typeface="Calibri" pitchFamily="34" charset="0"/>
              </a:rPr>
              <a:t>.</a:t>
            </a:r>
          </a:p>
          <a:p>
            <a:r>
              <a:rPr lang="en-US" sz="2800" baseline="0" dirty="0">
                <a:latin typeface="Calibri" pitchFamily="34" charset="0"/>
              </a:rPr>
              <a:t>Helps to identify the overall defect removal ability of the development process</a:t>
            </a:r>
            <a:r>
              <a:rPr lang="en-US" sz="2800" baseline="0" dirty="0" smtClean="0">
                <a:latin typeface="Calibri" pitchFamily="34" charset="0"/>
              </a:rPr>
              <a:t>.</a:t>
            </a:r>
            <a:endParaRPr lang="en-US" sz="2800" baseline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aseline="0">
                <a:latin typeface="Calibri" pitchFamily="34" charset="0"/>
              </a:rPr>
              <a:t>Phase-Based Defect Removal Pattern</a:t>
            </a:r>
            <a:endParaRPr lang="en-US" sz="3200" baseline="0">
              <a:latin typeface="Calibri" pitchFamily="34" charset="0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baseline="0" dirty="0" smtClean="0">
                <a:latin typeface="Calibri" pitchFamily="34" charset="0"/>
              </a:rPr>
              <a:t>The </a:t>
            </a:r>
            <a:r>
              <a:rPr lang="en-GB" baseline="0" dirty="0">
                <a:solidFill>
                  <a:srgbClr val="FF0000"/>
                </a:solidFill>
                <a:latin typeface="Calibri" pitchFamily="34" charset="0"/>
              </a:rPr>
              <a:t>earlier defects are found, the cheaper they are to fix</a:t>
            </a:r>
          </a:p>
          <a:p>
            <a:pPr>
              <a:lnSpc>
                <a:spcPct val="90000"/>
              </a:lnSpc>
            </a:pPr>
            <a:r>
              <a:rPr lang="en-GB" baseline="0" dirty="0">
                <a:solidFill>
                  <a:srgbClr val="FF0000"/>
                </a:solidFill>
                <a:latin typeface="Calibri" pitchFamily="34" charset="0"/>
              </a:rPr>
              <a:t>This metric helps you monitor when your defects are being found</a:t>
            </a:r>
            <a:endParaRPr lang="en-US" baseline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aseline="0">
                <a:latin typeface="Calibri" pitchFamily="34" charset="0"/>
              </a:rPr>
              <a:t>Phase-Based Defect Removal Pattern </a:t>
            </a:r>
            <a:br>
              <a:rPr lang="en-GB" sz="3200" baseline="0">
                <a:latin typeface="Calibri" pitchFamily="34" charset="0"/>
              </a:rPr>
            </a:br>
            <a:r>
              <a:rPr lang="en-GB" sz="3200" baseline="0">
                <a:latin typeface="Calibri" pitchFamily="34" charset="0"/>
              </a:rPr>
              <a:t>Example</a:t>
            </a:r>
            <a:endParaRPr lang="en-US" sz="3200" baseline="0">
              <a:latin typeface="Calibri" pitchFamily="34" charset="0"/>
            </a:endParaRPr>
          </a:p>
        </p:txBody>
      </p:sp>
      <p:graphicFrame>
        <p:nvGraphicFramePr>
          <p:cNvPr id="221188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-180975" y="1773238"/>
          <a:ext cx="73453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hart" r:id="rId3" imgW="3752850" imgH="1981200" progId="MSGraph.Chart.8">
                  <p:embed followColorScheme="full"/>
                </p:oleObj>
              </mc:Choice>
              <mc:Fallback>
                <p:oleObj name="Chart" r:id="rId3" imgW="3752850" imgH="19812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0975" y="1773238"/>
                        <a:ext cx="7345363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-179388" y="4294188"/>
          <a:ext cx="741521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hart" r:id="rId5" imgW="3752850" imgH="1981200" progId="MSGraph.Chart.8">
                  <p:embed followColorScheme="full"/>
                </p:oleObj>
              </mc:Choice>
              <mc:Fallback>
                <p:oleObj name="Chart" r:id="rId5" imgW="3752850" imgH="1981200" progId="MSGraph.Chart.8">
                  <p:embed followColorScheme="full"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9388" y="4294188"/>
                        <a:ext cx="741521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6516688" y="1870075"/>
            <a:ext cx="23050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u="sng">
                <a:solidFill>
                  <a:srgbClr val="000066"/>
                </a:solidFill>
              </a:rPr>
              <a:t>Project A</a:t>
            </a:r>
          </a:p>
          <a:p>
            <a:pPr>
              <a:spcBef>
                <a:spcPct val="50000"/>
              </a:spcBef>
            </a:pPr>
            <a:r>
              <a:rPr lang="en-GB" sz="1800"/>
              <a:t>Most defects found before testing</a:t>
            </a:r>
          </a:p>
          <a:p>
            <a:pPr>
              <a:spcBef>
                <a:spcPct val="50000"/>
              </a:spcBef>
            </a:pPr>
            <a:r>
              <a:rPr lang="en-GB" sz="1800"/>
              <a:t>Ideal situation</a:t>
            </a:r>
            <a:endParaRPr lang="en-US" sz="1800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6516688" y="4410075"/>
            <a:ext cx="230505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u="sng">
                <a:solidFill>
                  <a:srgbClr val="000066"/>
                </a:solidFill>
              </a:rPr>
              <a:t>Project B</a:t>
            </a:r>
          </a:p>
          <a:p>
            <a:pPr>
              <a:spcBef>
                <a:spcPct val="50000"/>
              </a:spcBef>
            </a:pPr>
            <a:r>
              <a:rPr lang="en-GB" sz="1800"/>
              <a:t>Most defects found </a:t>
            </a:r>
            <a:r>
              <a:rPr lang="en-GB" sz="1800" b="1"/>
              <a:t>during</a:t>
            </a:r>
            <a:r>
              <a:rPr lang="en-GB" sz="1800"/>
              <a:t> testing</a:t>
            </a:r>
          </a:p>
          <a:p>
            <a:pPr>
              <a:spcBef>
                <a:spcPct val="50000"/>
              </a:spcBef>
            </a:pPr>
            <a:r>
              <a:rPr lang="en-GB" sz="1800"/>
              <a:t>More expensive to fix</a:t>
            </a:r>
          </a:p>
          <a:p>
            <a:pPr>
              <a:spcBef>
                <a:spcPct val="50000"/>
              </a:spcBef>
            </a:pPr>
            <a:r>
              <a:rPr lang="en-GB" sz="1800"/>
              <a:t>Should be corrected</a:t>
            </a:r>
            <a:endParaRPr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92CAC-B952-40F6-A74C-3E18CAFCE4E1}" type="slidenum">
              <a:rPr lang="en-US"/>
              <a:pPr/>
              <a:t>39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Defect Removal Effectiveness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sz="2800" baseline="0" dirty="0">
                <a:latin typeface="Calibri" pitchFamily="34" charset="0"/>
              </a:rPr>
              <a:t>Defect Removal Effectiveness (DRE):</a:t>
            </a:r>
          </a:p>
          <a:p>
            <a:r>
              <a:rPr lang="en-US" sz="2800" baseline="0" dirty="0">
                <a:latin typeface="Calibri" pitchFamily="34" charset="0"/>
              </a:rPr>
              <a:t>DRE = (Defects removed in the phase / defects </a:t>
            </a:r>
            <a:r>
              <a:rPr lang="en-US" sz="2800" baseline="0" dirty="0" smtClean="0">
                <a:latin typeface="Calibri" pitchFamily="34" charset="0"/>
              </a:rPr>
              <a:t>latent (hidden) </a:t>
            </a:r>
            <a:r>
              <a:rPr lang="en-US" sz="2800" baseline="0" dirty="0">
                <a:latin typeface="Calibri" pitchFamily="34" charset="0"/>
              </a:rPr>
              <a:t>in product) x 100%</a:t>
            </a:r>
          </a:p>
          <a:p>
            <a:r>
              <a:rPr lang="en-US" sz="2800" baseline="0" dirty="0">
                <a:latin typeface="Calibri" pitchFamily="34" charset="0"/>
              </a:rPr>
              <a:t>Where the latent defects can be calculated as the sum of all defects found in later phases, and the field (this is a constantly changing number)</a:t>
            </a:r>
          </a:p>
          <a:p>
            <a:endParaRPr lang="en-US" sz="2800" baseline="0" dirty="0">
              <a:latin typeface="Calibri" pitchFamily="34" charset="0"/>
            </a:endParaRPr>
          </a:p>
          <a:p>
            <a:endParaRPr lang="en-US" sz="2800" baseline="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936DC-783E-4592-860A-E227AEAE3FFF}" type="slidenum">
              <a:rPr lang="en-US"/>
              <a:pPr/>
              <a:t>4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aseline="0">
                <a:latin typeface="Calibri" pitchFamily="34" charset="0"/>
              </a:rPr>
              <a:t>Software Quality Metrics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sz="2800" u="sng" baseline="0">
                <a:latin typeface="Calibri" pitchFamily="34" charset="0"/>
              </a:rPr>
              <a:t>Product Metrics</a:t>
            </a:r>
            <a:r>
              <a:rPr lang="en-US" sz="2800" baseline="0">
                <a:latin typeface="Calibri" pitchFamily="34" charset="0"/>
              </a:rPr>
              <a:t> 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Mean Time to Failure (MTTF)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Defect Density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Problems per User Month (PUM)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Customer Satisfaction</a:t>
            </a:r>
          </a:p>
          <a:p>
            <a:r>
              <a:rPr lang="en-US" sz="2800" u="sng" baseline="0">
                <a:latin typeface="Calibri" pitchFamily="34" charset="0"/>
              </a:rPr>
              <a:t>Process Project Metrics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Defect density during machine testing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Defect arrival patterns during machine testing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Phased-based defect removal</a:t>
            </a:r>
          </a:p>
          <a:p>
            <a:pPr lvl="1"/>
            <a:r>
              <a:rPr lang="en-US" sz="2400" baseline="0">
                <a:latin typeface="Calibri" pitchFamily="34" charset="0"/>
              </a:rPr>
              <a:t>Defect removal effectiveness</a:t>
            </a:r>
            <a:endParaRPr lang="en-US" baseline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C16C-94F5-4509-81F8-E974F9F0E9C4}" type="slidenum">
              <a:rPr lang="en-US"/>
              <a:pPr/>
              <a:t>40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Defect Removal Effectiveness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sz="2800" baseline="0">
                <a:latin typeface="Calibri" pitchFamily="34" charset="0"/>
              </a:rPr>
              <a:t>Example - Defects per phase:</a:t>
            </a: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HLD (I0) review</a:t>
            </a:r>
            <a:r>
              <a:rPr lang="en-US" sz="2000" baseline="0">
                <a:latin typeface="Calibri" pitchFamily="34" charset="0"/>
              </a:rPr>
              <a:t>  I0 = 5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(found= 5, latent=4, total=9),</a:t>
            </a:r>
            <a:r>
              <a:rPr lang="en-US" sz="2000" baseline="0">
                <a:latin typeface="Calibri" pitchFamily="34" charset="0"/>
              </a:rPr>
              <a:t> </a:t>
            </a:r>
            <a:r>
              <a:rPr lang="en-US" sz="1800" baseline="0">
                <a:latin typeface="Calibri" pitchFamily="34" charset="0"/>
              </a:rPr>
              <a:t>DRE=(5/9x100%)=55%</a:t>
            </a:r>
            <a:endParaRPr lang="en-US" sz="2000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LLD (I1) review</a:t>
            </a:r>
            <a:r>
              <a:rPr lang="en-US" sz="2000" baseline="0">
                <a:latin typeface="Calibri" pitchFamily="34" charset="0"/>
              </a:rPr>
              <a:t>  I0 = 3, I1 = 4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 = 4, latent=6, total=10),</a:t>
            </a:r>
            <a:r>
              <a:rPr lang="en-US" sz="2000" baseline="0">
                <a:latin typeface="Calibri" pitchFamily="34" charset="0"/>
              </a:rPr>
              <a:t> </a:t>
            </a:r>
            <a:r>
              <a:rPr lang="en-US" sz="1800" baseline="0">
                <a:latin typeface="Calibri" pitchFamily="34" charset="0"/>
              </a:rPr>
              <a:t>DRE=(4/10x100%)=40%</a:t>
            </a:r>
            <a:endParaRPr lang="en-US" sz="20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Code inspection (I2)</a:t>
            </a:r>
            <a:r>
              <a:rPr lang="en-US" sz="2000" baseline="0">
                <a:latin typeface="Calibri" pitchFamily="34" charset="0"/>
              </a:rPr>
              <a:t> I0  = 1, I1 = 1, I2 = 10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 = 10, latent=6, total=16),</a:t>
            </a:r>
            <a:r>
              <a:rPr lang="en-US" sz="2000" baseline="0">
                <a:latin typeface="Calibri" pitchFamily="34" charset="0"/>
              </a:rPr>
              <a:t> </a:t>
            </a:r>
            <a:r>
              <a:rPr lang="en-US" sz="1800" baseline="0">
                <a:latin typeface="Calibri" pitchFamily="34" charset="0"/>
              </a:rPr>
              <a:t>DRE=(6/16x100%)=38%</a:t>
            </a:r>
            <a:endParaRPr lang="en-US" sz="20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Unit Test (UT)</a:t>
            </a:r>
            <a:r>
              <a:rPr lang="en-US" sz="2000" baseline="0">
                <a:latin typeface="Calibri" pitchFamily="34" charset="0"/>
              </a:rPr>
              <a:t> I0 = 0, I1 = 1, I2 = 5, UT = 3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(found = 3, latent=1, total=4), </a:t>
            </a:r>
            <a:r>
              <a:rPr lang="en-US" sz="1800" baseline="0">
                <a:latin typeface="Calibri" pitchFamily="34" charset="0"/>
              </a:rPr>
              <a:t>DRE = (3/4x100%) = 75%</a:t>
            </a:r>
            <a:endParaRPr lang="en-US" sz="18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Component Test (CT)</a:t>
            </a:r>
            <a:r>
              <a:rPr lang="en-US" sz="2000" baseline="0">
                <a:latin typeface="Calibri" pitchFamily="34" charset="0"/>
              </a:rPr>
              <a:t> I0 = 0, I1 = 0, I2 = 1, UT = 1, CT = 3</a:t>
            </a:r>
          </a:p>
          <a:p>
            <a:pPr lvl="2">
              <a:buFontTx/>
              <a:buNone/>
            </a:pPr>
            <a:r>
              <a:rPr lang="en-US" sz="2000" baseline="0">
                <a:latin typeface="Calibri" pitchFamily="34" charset="0"/>
              </a:rPr>
              <a:t>(found = 3, latent=1, total=4), </a:t>
            </a:r>
            <a:r>
              <a:rPr lang="en-US" sz="1800" baseline="0">
                <a:latin typeface="Calibri" pitchFamily="34" charset="0"/>
              </a:rPr>
              <a:t>DRE=(3/4x100%)= 75%</a:t>
            </a:r>
            <a:endParaRPr lang="en-US" sz="18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System Test (ST)</a:t>
            </a:r>
            <a:r>
              <a:rPr lang="en-US" sz="2000" baseline="0">
                <a:latin typeface="Calibri" pitchFamily="34" charset="0"/>
              </a:rPr>
              <a:t> I0 = 0, I1 = 0, I2 = 0, UT = 0, CT = 1, ST = 2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 = 2, latent=1, total=3), DRE = (2/3x100%) = 67%</a:t>
            </a:r>
            <a:endParaRPr lang="en-US" sz="20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2000" u="sng" baseline="0">
                <a:latin typeface="Calibri" pitchFamily="34" charset="0"/>
              </a:rPr>
              <a:t>Field = 2</a:t>
            </a:r>
            <a:r>
              <a:rPr lang="en-US" sz="2000" baseline="0">
                <a:latin typeface="Calibri" pitchFamily="34" charset="0"/>
              </a:rPr>
              <a:t>  I0 = 0, I1 = 0, I2 = 0, UT = 0, CT = 0, ST = 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6647-45FF-4793-868A-708B30F1EA6C}" type="slidenum">
              <a:rPr lang="en-US"/>
              <a:pPr/>
              <a:t>41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sz="3200" baseline="0">
                <a:latin typeface="Calibri" pitchFamily="34" charset="0"/>
              </a:rPr>
              <a:t>Defect Removal Effectiveness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sz="2800" baseline="0">
                <a:latin typeface="Calibri" pitchFamily="34" charset="0"/>
              </a:rPr>
              <a:t>Example - Defects per phase:</a:t>
            </a: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HLD (I0) review</a:t>
            </a:r>
            <a:r>
              <a:rPr lang="en-US" sz="1800" baseline="0">
                <a:latin typeface="Calibri" pitchFamily="34" charset="0"/>
              </a:rPr>
              <a:t>  I0 = 5</a:t>
            </a:r>
          </a:p>
          <a:p>
            <a:pPr lvl="2">
              <a:buFontTx/>
              <a:buNone/>
            </a:pPr>
            <a:r>
              <a:rPr lang="en-US" sz="1600" baseline="0">
                <a:latin typeface="Calibri" pitchFamily="34" charset="0"/>
              </a:rPr>
              <a:t>(found= 5, latent=4, total=9),</a:t>
            </a:r>
            <a:r>
              <a:rPr lang="en-US" sz="1800" baseline="0">
                <a:latin typeface="Calibri" pitchFamily="34" charset="0"/>
              </a:rPr>
              <a:t> </a:t>
            </a:r>
            <a:r>
              <a:rPr lang="en-US" sz="1600" baseline="0">
                <a:latin typeface="Calibri" pitchFamily="34" charset="0"/>
              </a:rPr>
              <a:t>DRE=(5/9x100%)=55%</a:t>
            </a:r>
            <a:endParaRPr lang="en-US" sz="1800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LLD (I1) review</a:t>
            </a:r>
            <a:r>
              <a:rPr lang="en-US" sz="1800" baseline="0">
                <a:latin typeface="Calibri" pitchFamily="34" charset="0"/>
              </a:rPr>
              <a:t>  I0 = 3, I1 = 4</a:t>
            </a:r>
          </a:p>
          <a:p>
            <a:pPr lvl="2">
              <a:buFontTx/>
              <a:buNone/>
            </a:pPr>
            <a:r>
              <a:rPr lang="en-US" sz="1600" baseline="0">
                <a:latin typeface="Calibri" pitchFamily="34" charset="0"/>
              </a:rPr>
              <a:t>(found = 4, latent=6, total=10),</a:t>
            </a:r>
            <a:r>
              <a:rPr lang="en-US" sz="1800" baseline="0">
                <a:latin typeface="Calibri" pitchFamily="34" charset="0"/>
              </a:rPr>
              <a:t> </a:t>
            </a:r>
            <a:r>
              <a:rPr lang="en-US" sz="1600" baseline="0">
                <a:latin typeface="Calibri" pitchFamily="34" charset="0"/>
              </a:rPr>
              <a:t>DRE=(4/10x100%)=40%</a:t>
            </a:r>
            <a:endParaRPr lang="en-US" sz="18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b="1" u="sng" baseline="0">
                <a:latin typeface="Calibri" pitchFamily="34" charset="0"/>
              </a:rPr>
              <a:t>Code inspection (I2)</a:t>
            </a:r>
            <a:r>
              <a:rPr lang="en-US" sz="1800" baseline="0">
                <a:latin typeface="Calibri" pitchFamily="34" charset="0"/>
              </a:rPr>
              <a:t> I0  = 1, I1 = 1, </a:t>
            </a:r>
            <a:r>
              <a:rPr lang="en-US" sz="1800" b="1" baseline="0">
                <a:latin typeface="Calibri" pitchFamily="34" charset="0"/>
              </a:rPr>
              <a:t>I2 = 10</a:t>
            </a:r>
            <a:endParaRPr lang="en-US" sz="1800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600" b="1" baseline="0">
                <a:latin typeface="Calibri" pitchFamily="34" charset="0"/>
              </a:rPr>
              <a:t>(found = 10, latent=6, total=16),</a:t>
            </a:r>
            <a:r>
              <a:rPr lang="en-US" sz="1800" b="1" baseline="0">
                <a:latin typeface="Calibri" pitchFamily="34" charset="0"/>
              </a:rPr>
              <a:t> </a:t>
            </a:r>
            <a:r>
              <a:rPr lang="en-US" sz="1600" b="1" baseline="0">
                <a:latin typeface="Calibri" pitchFamily="34" charset="0"/>
              </a:rPr>
              <a:t>DRE=(10/16x100%)=62.5%</a:t>
            </a:r>
            <a:endParaRPr lang="en-US" sz="18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Unit Test (UT)</a:t>
            </a:r>
            <a:r>
              <a:rPr lang="en-US" sz="1800" baseline="0">
                <a:latin typeface="Calibri" pitchFamily="34" charset="0"/>
              </a:rPr>
              <a:t> I0 = 0, I1 = 1, </a:t>
            </a:r>
            <a:r>
              <a:rPr lang="en-US" sz="1800" b="1" baseline="0">
                <a:latin typeface="Calibri" pitchFamily="34" charset="0"/>
              </a:rPr>
              <a:t>I2 = 5</a:t>
            </a:r>
            <a:r>
              <a:rPr lang="en-US" sz="1800" baseline="0">
                <a:latin typeface="Calibri" pitchFamily="34" charset="0"/>
              </a:rPr>
              <a:t>, UT = 3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 = 3, latent=1, total=4), </a:t>
            </a:r>
            <a:r>
              <a:rPr lang="en-US" sz="1600" baseline="0">
                <a:latin typeface="Calibri" pitchFamily="34" charset="0"/>
              </a:rPr>
              <a:t>DRE = (3/4x100%) = 75%</a:t>
            </a:r>
            <a:endParaRPr lang="en-US" sz="16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Component Test (CT)</a:t>
            </a:r>
            <a:r>
              <a:rPr lang="en-US" sz="1800" baseline="0">
                <a:latin typeface="Calibri" pitchFamily="34" charset="0"/>
              </a:rPr>
              <a:t> I0 = 0, I1 = 0, </a:t>
            </a:r>
            <a:r>
              <a:rPr lang="en-US" sz="1800" b="1" baseline="0">
                <a:latin typeface="Calibri" pitchFamily="34" charset="0"/>
              </a:rPr>
              <a:t>I2 = 1</a:t>
            </a:r>
            <a:r>
              <a:rPr lang="en-US" sz="1800" baseline="0">
                <a:latin typeface="Calibri" pitchFamily="34" charset="0"/>
              </a:rPr>
              <a:t>, UT = 1, CT = 3</a:t>
            </a:r>
          </a:p>
          <a:p>
            <a:pPr lvl="2">
              <a:buFontTx/>
              <a:buNone/>
            </a:pPr>
            <a:r>
              <a:rPr lang="en-US" sz="1800" baseline="0">
                <a:latin typeface="Calibri" pitchFamily="34" charset="0"/>
              </a:rPr>
              <a:t>(found = 3, latent=1, total=4), </a:t>
            </a:r>
            <a:r>
              <a:rPr lang="en-US" sz="1600" baseline="0">
                <a:latin typeface="Calibri" pitchFamily="34" charset="0"/>
              </a:rPr>
              <a:t>DRE=(3/4x100%)= 75%</a:t>
            </a:r>
            <a:endParaRPr lang="en-US" sz="16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System Test (ST)</a:t>
            </a:r>
            <a:r>
              <a:rPr lang="en-US" sz="1800" baseline="0">
                <a:latin typeface="Calibri" pitchFamily="34" charset="0"/>
              </a:rPr>
              <a:t> I0 = 0, I1 = 0, </a:t>
            </a:r>
            <a:r>
              <a:rPr lang="en-US" sz="1800" b="1" baseline="0">
                <a:latin typeface="Calibri" pitchFamily="34" charset="0"/>
              </a:rPr>
              <a:t>I2 = 0</a:t>
            </a:r>
            <a:r>
              <a:rPr lang="en-US" sz="1800" baseline="0">
                <a:latin typeface="Calibri" pitchFamily="34" charset="0"/>
              </a:rPr>
              <a:t>, UT = 0, CT = 1, ST = 2</a:t>
            </a:r>
          </a:p>
          <a:p>
            <a:pPr lvl="2">
              <a:buFontTx/>
              <a:buNone/>
            </a:pPr>
            <a:r>
              <a:rPr lang="en-US" sz="1600" baseline="0">
                <a:latin typeface="Calibri" pitchFamily="34" charset="0"/>
              </a:rPr>
              <a:t>(found = 2, latent=1, total=3), DRE = (2/3x100%) = 67%</a:t>
            </a:r>
            <a:endParaRPr lang="en-US" sz="1800" u="sng" baseline="0">
              <a:latin typeface="Calibri" pitchFamily="34" charset="0"/>
            </a:endParaRPr>
          </a:p>
          <a:p>
            <a:pPr lvl="2">
              <a:buFontTx/>
              <a:buNone/>
            </a:pPr>
            <a:r>
              <a:rPr lang="en-US" sz="1800" u="sng" baseline="0">
                <a:latin typeface="Calibri" pitchFamily="34" charset="0"/>
              </a:rPr>
              <a:t>Field = 2</a:t>
            </a:r>
            <a:r>
              <a:rPr lang="en-US" sz="1800" baseline="0">
                <a:latin typeface="Calibri" pitchFamily="34" charset="0"/>
              </a:rPr>
              <a:t>  I0 = 0, I1 = 0, </a:t>
            </a:r>
            <a:r>
              <a:rPr lang="en-US" sz="1800" b="1" baseline="0">
                <a:latin typeface="Calibri" pitchFamily="34" charset="0"/>
              </a:rPr>
              <a:t>I2 = 0</a:t>
            </a:r>
            <a:r>
              <a:rPr lang="en-US" sz="1800" baseline="0">
                <a:latin typeface="Calibri" pitchFamily="34" charset="0"/>
              </a:rPr>
              <a:t>, UT = 0, CT = 0, ST = 1</a:t>
            </a:r>
            <a:endParaRPr lang="en-US" sz="2000" baseline="0">
              <a:latin typeface="Calibri" pitchFamily="34" charset="0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146925" y="1793875"/>
            <a:ext cx="9731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Found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43800" y="3352800"/>
            <a:ext cx="9699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Latent</a:t>
            </a: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>
            <a:off x="5562600" y="1981200"/>
            <a:ext cx="1600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Line 7"/>
          <p:cNvSpPr>
            <a:spLocks noChangeShapeType="1"/>
          </p:cNvSpPr>
          <p:nvPr/>
        </p:nvSpPr>
        <p:spPr bwMode="auto">
          <a:xfrm flipH="1">
            <a:off x="5715000" y="3810000"/>
            <a:ext cx="2362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H="1">
            <a:off x="5334000" y="3810000"/>
            <a:ext cx="2743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4648200" y="3810000"/>
            <a:ext cx="34290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 flipH="1" flipV="1">
            <a:off x="5105400" y="3657600"/>
            <a:ext cx="2895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0">
                <a:latin typeface="Calibri" pitchFamily="34" charset="0"/>
              </a:rPr>
              <a:t>Other useful process metrics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Fix response time</a:t>
            </a:r>
          </a:p>
          <a:p>
            <a:pPr lvl="1"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Average time to fix a defect</a:t>
            </a:r>
          </a:p>
          <a:p>
            <a:pPr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Percent delinquent fixes</a:t>
            </a:r>
          </a:p>
          <a:p>
            <a:pPr lvl="1"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Fixes which exceed the recommended fix time according to their severity level</a:t>
            </a:r>
          </a:p>
          <a:p>
            <a:pPr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Fix quality </a:t>
            </a:r>
          </a:p>
          <a:p>
            <a:pPr lvl="1">
              <a:lnSpc>
                <a:spcPct val="90000"/>
              </a:lnSpc>
            </a:pPr>
            <a:r>
              <a:rPr lang="en-GB" baseline="0">
                <a:latin typeface="Calibri" pitchFamily="34" charset="0"/>
              </a:rPr>
              <a:t>Percentage of fixes which turn out to be defective</a:t>
            </a:r>
            <a:endParaRPr lang="en-US" baseline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baseline="0" dirty="0" smtClean="0">
                <a:latin typeface="Calibri" pitchFamily="34" charset="0"/>
              </a:rPr>
              <a:t/>
            </a:r>
            <a:br>
              <a:rPr lang="en-US" b="1" baseline="0" dirty="0" smtClean="0">
                <a:latin typeface="Calibri" pitchFamily="34" charset="0"/>
              </a:rPr>
            </a:br>
            <a:r>
              <a:rPr lang="en-US" b="1" baseline="0" dirty="0" smtClean="0">
                <a:latin typeface="Calibri" pitchFamily="34" charset="0"/>
              </a:rPr>
              <a:t>3.Metrics </a:t>
            </a:r>
            <a:r>
              <a:rPr lang="en-US" b="1" baseline="0" dirty="0">
                <a:latin typeface="Calibri" pitchFamily="34" charset="0"/>
              </a:rPr>
              <a:t>for Software Maintenance</a:t>
            </a:r>
            <a:r>
              <a:rPr lang="en-US" baseline="0" dirty="0">
                <a:latin typeface="Calibri" pitchFamily="34" charset="0"/>
              </a:rPr>
              <a:t/>
            </a:r>
            <a:br>
              <a:rPr lang="en-US" baseline="0" dirty="0">
                <a:latin typeface="Calibri" pitchFamily="34" charset="0"/>
              </a:rPr>
            </a:br>
            <a:endParaRPr lang="en-US" baseline="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 smtClean="0">
                <a:latin typeface="Calibri" pitchFamily="34" charset="0"/>
              </a:rPr>
              <a:t>Development of a software product complete and released to the market , it enter the maintenance phase.</a:t>
            </a:r>
          </a:p>
          <a:p>
            <a:r>
              <a:rPr lang="en-US" baseline="0" dirty="0" smtClean="0">
                <a:latin typeface="Calibri" pitchFamily="34" charset="0"/>
              </a:rPr>
              <a:t>No of defects and problem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is identified by development process</a:t>
            </a:r>
            <a:r>
              <a:rPr lang="en-US" baseline="0" dirty="0" smtClean="0">
                <a:latin typeface="Calibri" pitchFamily="34" charset="0"/>
              </a:rPr>
              <a:t> before maintenance.</a:t>
            </a:r>
          </a:p>
          <a:p>
            <a:r>
              <a:rPr lang="en-US" baseline="0" dirty="0" smtClean="0">
                <a:latin typeface="Calibri" pitchFamily="34" charset="0"/>
              </a:rPr>
              <a:t>In maintenance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phase fix the problem as soon as possible </a:t>
            </a:r>
            <a:r>
              <a:rPr lang="en-US" baseline="0" dirty="0" smtClean="0">
                <a:latin typeface="Calibri" pitchFamily="34" charset="0"/>
              </a:rPr>
              <a:t> and with excellent fix quality.</a:t>
            </a:r>
          </a:p>
          <a:p>
            <a:r>
              <a:rPr lang="en-US" baseline="0" dirty="0" smtClean="0">
                <a:latin typeface="Calibri" pitchFamily="34" charset="0"/>
              </a:rPr>
              <a:t>Still not able to improve defect rate , can improve the customer satisfaction to a large extent.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Fix Backlog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Fix backlog is a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workload statement for software maintenance.</a:t>
            </a:r>
          </a:p>
          <a:p>
            <a:r>
              <a:rPr lang="en-US" baseline="0" dirty="0" smtClean="0">
                <a:latin typeface="Calibri" pitchFamily="34" charset="0"/>
              </a:rPr>
              <a:t>It is related to both the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rate of defect arrivals</a:t>
            </a:r>
            <a:r>
              <a:rPr lang="en-US" baseline="0" dirty="0" smtClean="0">
                <a:latin typeface="Calibri" pitchFamily="34" charset="0"/>
              </a:rPr>
              <a:t> and the rate at which fixes for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reported problems become available.</a:t>
            </a:r>
          </a:p>
          <a:p>
            <a:r>
              <a:rPr lang="en-US" baseline="0" dirty="0" smtClean="0">
                <a:latin typeface="Calibri" pitchFamily="34" charset="0"/>
              </a:rPr>
              <a:t>It is a simple count of </a:t>
            </a:r>
            <a:r>
              <a:rPr lang="en-US" baseline="0" dirty="0" smtClean="0">
                <a:solidFill>
                  <a:srgbClr val="FF0000"/>
                </a:solidFill>
                <a:latin typeface="Calibri" pitchFamily="34" charset="0"/>
              </a:rPr>
              <a:t>reported problems that remain at the end of each time period</a:t>
            </a:r>
            <a:r>
              <a:rPr lang="en-US" baseline="0" dirty="0" smtClean="0">
                <a:latin typeface="Calibri" pitchFamily="34" charset="0"/>
              </a:rPr>
              <a:t> (week, month, etc.)</a:t>
            </a:r>
          </a:p>
          <a:p>
            <a:endParaRPr lang="en-US" baseline="0" dirty="0" smtClean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Backlog Management Index (BMI)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BMI = (Number of problems closed during the month &lt;divided by&gt; Number of problem arrivals during the month) x 100%.</a:t>
            </a:r>
          </a:p>
          <a:p>
            <a:r>
              <a:rPr lang="en-US" baseline="0" smtClean="0">
                <a:latin typeface="Calibri" pitchFamily="34" charset="0"/>
              </a:rPr>
              <a:t>If BMI is larger than 100, it means the backlog is reduced.</a:t>
            </a:r>
          </a:p>
          <a:p>
            <a:r>
              <a:rPr lang="en-US" baseline="0" smtClean="0">
                <a:latin typeface="Calibri" pitchFamily="34" charset="0"/>
              </a:rPr>
              <a:t>If BMI is less than 100, then the backlog is increased.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00" baseline="0" smtClean="0">
                <a:latin typeface="Calibri" pitchFamily="34" charset="0"/>
              </a:rPr>
              <a:t>Opened Problems, Closed Problems, and Backlog Management Index by Month</a:t>
            </a:r>
          </a:p>
        </p:txBody>
      </p:sp>
      <p:pic>
        <p:nvPicPr>
          <p:cNvPr id="4710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0435" t="27777" r="35304" b="8333"/>
          <a:stretch>
            <a:fillRect/>
          </a:stretch>
        </p:blipFill>
        <p:spPr>
          <a:xfrm>
            <a:off x="1752600" y="1981200"/>
            <a:ext cx="6477000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smtClean="0">
                <a:latin typeface="Calibri" pitchFamily="34" charset="0"/>
              </a:rPr>
              <a:t>Fix Response Time and Fix Responsiveness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aseline="0" smtClean="0">
                <a:latin typeface="Calibri" pitchFamily="34" charset="0"/>
              </a:rPr>
              <a:t>The fix response time metric is usually calculated as: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aseline="0" smtClean="0">
                <a:latin typeface="Calibri" pitchFamily="34" charset="0"/>
              </a:rPr>
              <a:t>		Mean time of all problems from open to 	closed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aseline="0" smtClean="0">
                <a:latin typeface="Calibri" pitchFamily="34" charset="0"/>
              </a:rPr>
              <a:t>Metric may be used for different defect severity levels.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aseline="0" smtClean="0">
                <a:latin typeface="Calibri" pitchFamily="34" charset="0"/>
              </a:rPr>
              <a:t>Fix response time relates to customer satisfaction.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aseline="0" smtClean="0">
                <a:latin typeface="Calibri" pitchFamily="34" charset="0"/>
              </a:rPr>
              <a:t>But meeting agreed-to fix time is more than just achieving a short fix time.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aseline="0" smtClean="0">
                <a:latin typeface="Calibri" pitchFamily="34" charset="0"/>
              </a:rPr>
              <a:t>A possible metric is the percentage of delivered fixes meeting committed dates to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Percent Delinquent Fixes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aseline="0" smtClean="0">
                <a:latin typeface="Calibri" pitchFamily="34" charset="0"/>
              </a:rPr>
              <a:t>The mean response time metric is a central tendency measure.</a:t>
            </a:r>
          </a:p>
          <a:p>
            <a:r>
              <a:rPr lang="en-US" sz="2400" baseline="0" smtClean="0">
                <a:latin typeface="Calibri" pitchFamily="34" charset="0"/>
              </a:rPr>
              <a:t>A more sensitive metric is the percentage of delinquent fixes (for each fix, if the turnaround time greatly exceeds the required response time, it is classified as delinquent).</a:t>
            </a:r>
          </a:p>
          <a:p>
            <a:r>
              <a:rPr lang="en-US" sz="2400" baseline="0" smtClean="0">
                <a:latin typeface="Calibri" pitchFamily="34" charset="0"/>
              </a:rPr>
              <a:t>Percent delinquent fixes = (Number of fixes that exceeded the response time criteria by severity level &lt;divided by&gt; Number of fixes delivered in a specified time) x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Percent Delinquent Fixes (Cont’d)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This is not a real-time metric because it is for closed problems only.</a:t>
            </a:r>
          </a:p>
          <a:p>
            <a:r>
              <a:rPr lang="en-US" baseline="0" smtClean="0">
                <a:latin typeface="Calibri" pitchFamily="34" charset="0"/>
              </a:rPr>
              <a:t>For a real-time metric we must factor in problems that are still open.</a:t>
            </a:r>
          </a:p>
          <a:p>
            <a:r>
              <a:rPr lang="en-US" baseline="0" smtClean="0">
                <a:latin typeface="Calibri" pitchFamily="34" charset="0"/>
              </a:rPr>
              <a:t>We can use the following metric</a:t>
            </a:r>
          </a:p>
          <a:p>
            <a:pPr>
              <a:buFont typeface="Wingdings" pitchFamily="2" charset="2"/>
              <a:buNone/>
            </a:pPr>
            <a:r>
              <a:rPr lang="en-US" baseline="0" smtClean="0">
                <a:latin typeface="Calibri" pitchFamily="34" charset="0"/>
              </a:rPr>
              <a:t>		Real-Time Delinquency Index = 100 	x Delinquent / (Backlog + Arrivals)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3850"/>
            <a:ext cx="8004175" cy="86995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b="1" baseline="0" dirty="0" smtClean="0">
                <a:latin typeface="Calibri" pitchFamily="34" charset="0"/>
              </a:rPr>
              <a:t> Software product quality metrics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5800" y="1286738"/>
            <a:ext cx="7835892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Some terminology:</a:t>
            </a:r>
          </a:p>
          <a:p>
            <a:pPr lvl="1"/>
            <a:r>
              <a:rPr lang="en-US" sz="2400" u="sng" dirty="0" smtClean="0"/>
              <a:t>Error</a:t>
            </a:r>
            <a:r>
              <a:rPr lang="en-US" sz="2400" dirty="0" smtClean="0"/>
              <a:t> - a human mistake that results in incorrect (or incomplete) software</a:t>
            </a:r>
          </a:p>
          <a:p>
            <a:pPr lvl="2"/>
            <a:r>
              <a:rPr lang="en-US" sz="2000" dirty="0" smtClean="0"/>
              <a:t>faulty requirement, design flaw, coding error</a:t>
            </a:r>
          </a:p>
          <a:p>
            <a:pPr lvl="1"/>
            <a:r>
              <a:rPr lang="en-US" sz="2400" u="sng" dirty="0" smtClean="0"/>
              <a:t>Fault (a.k.a. defect)</a:t>
            </a:r>
            <a:r>
              <a:rPr lang="en-US" sz="2400" dirty="0" smtClean="0"/>
              <a:t> - a condition within the system that causes a unit of the system to not function properly</a:t>
            </a:r>
          </a:p>
          <a:p>
            <a:pPr lvl="2"/>
            <a:r>
              <a:rPr lang="en-US" sz="2000" dirty="0" smtClean="0"/>
              <a:t>GPF, </a:t>
            </a:r>
            <a:r>
              <a:rPr lang="en-US" sz="2000" dirty="0" err="1" smtClean="0"/>
              <a:t>Abend</a:t>
            </a:r>
            <a:r>
              <a:rPr lang="en-US" sz="2000" dirty="0" smtClean="0"/>
              <a:t>, crash, lock-up, dead-lock, error message, etc.</a:t>
            </a:r>
          </a:p>
          <a:p>
            <a:pPr lvl="1"/>
            <a:r>
              <a:rPr lang="en-US" sz="2400" u="sng" dirty="0" smtClean="0"/>
              <a:t>Failure</a:t>
            </a:r>
            <a:r>
              <a:rPr lang="en-US" sz="2400" dirty="0" smtClean="0"/>
              <a:t> - required function (I.e. the goal) cannot be performed</a:t>
            </a:r>
          </a:p>
          <a:p>
            <a:r>
              <a:rPr lang="en-US" dirty="0" smtClean="0"/>
              <a:t>An error results in a fault which may cause one or more failures.</a:t>
            </a:r>
          </a:p>
          <a:p>
            <a:pPr eaLnBrk="1" hangingPunct="1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smtClean="0">
                <a:latin typeface="Calibri" pitchFamily="34" charset="0"/>
              </a:rPr>
              <a:t>Real-Time Delinquency Index</a:t>
            </a:r>
          </a:p>
        </p:txBody>
      </p:sp>
      <p:pic>
        <p:nvPicPr>
          <p:cNvPr id="5120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l="12521" t="36111" r="37392" b="30556"/>
          <a:stretch>
            <a:fillRect/>
          </a:stretch>
        </p:blipFill>
        <p:spPr>
          <a:xfrm>
            <a:off x="1524000" y="1981200"/>
            <a:ext cx="6858000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aseline="0" smtClean="0">
                <a:latin typeface="Calibri" pitchFamily="34" charset="0"/>
              </a:rPr>
              <a:t>Fix Quality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>
                <a:latin typeface="Calibri" pitchFamily="34" charset="0"/>
              </a:rPr>
              <a:t>The number of defective fixes is another quality metric for maintenance.</a:t>
            </a:r>
          </a:p>
          <a:p>
            <a:r>
              <a:rPr lang="en-US" baseline="0" dirty="0" smtClean="0">
                <a:latin typeface="Calibri" pitchFamily="34" charset="0"/>
              </a:rPr>
              <a:t>The metric of percent defective fixes is simply the percentage of all fixes in a time interval that are defective.</a:t>
            </a:r>
          </a:p>
          <a:p>
            <a:r>
              <a:rPr lang="en-US" baseline="0" dirty="0" smtClean="0">
                <a:latin typeface="Calibri" pitchFamily="34" charset="0"/>
              </a:rPr>
              <a:t>Recording both the time the defective fix was discovered and the time the fix was made to be able to calculate the latent period of the defective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23850"/>
            <a:ext cx="8004175" cy="86995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b="1" baseline="0" dirty="0" smtClean="0">
                <a:latin typeface="Calibri" pitchFamily="34" charset="0"/>
              </a:rPr>
              <a:t> Software product quality metrics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09600" y="1061621"/>
            <a:ext cx="8001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Calibri" pitchFamily="34" charset="0"/>
              </a:rPr>
              <a:t>The </a:t>
            </a:r>
            <a:r>
              <a:rPr lang="en-US" sz="2800" b="1" dirty="0">
                <a:latin typeface="Calibri" pitchFamily="34" charset="0"/>
              </a:rPr>
              <a:t>quality</a:t>
            </a:r>
            <a:r>
              <a:rPr lang="en-US" sz="2800" dirty="0">
                <a:latin typeface="Calibri" pitchFamily="34" charset="0"/>
              </a:rPr>
              <a:t> of a product: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en-US" sz="2800" dirty="0">
                <a:latin typeface="Calibri" pitchFamily="34" charset="0"/>
              </a:rPr>
              <a:t>the “totality of characteristics that bear on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its ability </a:t>
            </a:r>
            <a:endParaRPr lang="en-US" sz="2800" dirty="0" smtClean="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to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satisfy stated or implied needs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</a:rPr>
              <a:t>”.</a:t>
            </a:r>
            <a:endParaRPr lang="en-US" sz="2800" dirty="0">
              <a:latin typeface="Calibri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latin typeface="Calibri" pitchFamily="34" charset="0"/>
              </a:rPr>
              <a:t> Metrics of the external quality </a:t>
            </a:r>
            <a:r>
              <a:rPr lang="en-US" sz="2800" dirty="0" smtClean="0">
                <a:latin typeface="Calibri" pitchFamily="34" charset="0"/>
              </a:rPr>
              <a:t>attributes</a:t>
            </a:r>
            <a:endParaRPr lang="en-US" sz="2800" dirty="0">
              <a:latin typeface="Calibri" pitchFamily="34" charset="0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itchFamily="34" charset="0"/>
              </a:rPr>
              <a:t> producer’s perspective: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“conformance to requirements”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>
                <a:latin typeface="Calibri" pitchFamily="34" charset="0"/>
              </a:rPr>
              <a:t> customer’s perspective: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</a:rPr>
              <a:t>“fitness for use” - customer’s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Product quality metrics</a:t>
            </a:r>
            <a:endParaRPr lang="en-US" baseline="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>
                <a:latin typeface="Calibri" pitchFamily="34" charset="0"/>
              </a:rPr>
              <a:t>Software quality consist of two levels: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Intrinsic product quality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Customer satisfaction</a:t>
            </a:r>
          </a:p>
          <a:p>
            <a:r>
              <a:rPr lang="en-US" baseline="0" dirty="0" smtClean="0">
                <a:latin typeface="Calibri" pitchFamily="34" charset="0"/>
              </a:rPr>
              <a:t>Levels: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Mean time to failure 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Defect density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Customer problems</a:t>
            </a:r>
          </a:p>
          <a:p>
            <a:pPr lvl="1"/>
            <a:r>
              <a:rPr lang="en-US" baseline="0" dirty="0" smtClean="0">
                <a:latin typeface="Calibri" pitchFamily="34" charset="0"/>
              </a:rPr>
              <a:t>Customer satisfaction</a:t>
            </a:r>
          </a:p>
          <a:p>
            <a:endParaRPr lang="en-US" baseline="0" dirty="0" smtClean="0">
              <a:latin typeface="Calibri" pitchFamily="34" charset="0"/>
            </a:endParaRPr>
          </a:p>
          <a:p>
            <a:pPr lvl="1">
              <a:buNone/>
            </a:pPr>
            <a:endParaRPr lang="en-US" baseline="0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72390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Intrinsic product quality metrics</a:t>
            </a:r>
            <a:r>
              <a:rPr lang="en-US" b="1">
                <a:latin typeface="Arial" pitchFamily="34" charset="0"/>
              </a:rPr>
              <a:t>:</a:t>
            </a:r>
          </a:p>
          <a:p>
            <a:pPr marL="342900" indent="-342900" eaLnBrk="1" hangingPunct="1">
              <a:lnSpc>
                <a:spcPct val="150000"/>
              </a:lnSpc>
            </a:pPr>
            <a:endParaRPr lang="en-US" b="1">
              <a:latin typeface="Arial" pitchFamily="34" charset="0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Reliability: number of hours the software can run before a failure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Defect density (rate): 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>
                <a:latin typeface="Arial" pitchFamily="34" charset="0"/>
              </a:rPr>
              <a:t>       number of defects contained in software, relative to its size. </a:t>
            </a:r>
          </a:p>
          <a:p>
            <a:pPr marL="342900" indent="-342900" eaLnBrk="1" hangingPunct="1">
              <a:lnSpc>
                <a:spcPct val="150000"/>
              </a:lnSpc>
            </a:pPr>
            <a:endParaRPr lang="en-US" b="1">
              <a:latin typeface="Arial" pitchFamily="34" charset="0"/>
            </a:endParaRPr>
          </a:p>
          <a:p>
            <a:pPr marL="342900" indent="-342900" eaLnBrk="1" hangingPunct="1">
              <a:lnSpc>
                <a:spcPct val="150000"/>
              </a:lnSpc>
            </a:pPr>
            <a:r>
              <a:rPr lang="en-US" b="1">
                <a:solidFill>
                  <a:schemeClr val="tx2"/>
                </a:solidFill>
                <a:latin typeface="Arial" pitchFamily="34" charset="0"/>
              </a:rPr>
              <a:t>Customer oriented metrics: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Customer problems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en-US">
                <a:latin typeface="Arial" pitchFamily="34" charset="0"/>
              </a:rPr>
              <a:t>Customer satisfaction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2400" b="1" baseline="0" dirty="0" smtClean="0">
                <a:latin typeface="Calibri" pitchFamily="34" charset="0"/>
              </a:rPr>
              <a:t>3.1.1. Reliability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65125" y="1296988"/>
            <a:ext cx="839787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Arial" pitchFamily="34" charset="0"/>
              </a:rPr>
              <a:t>Software Reliability</a:t>
            </a:r>
            <a:r>
              <a:rPr lang="en-US" dirty="0">
                <a:latin typeface="Arial" pitchFamily="34" charset="0"/>
              </a:rPr>
              <a:t>: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Arial" pitchFamily="34" charset="0"/>
              </a:rPr>
              <a:t>The probability that a program will perform its specified function,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Arial" pitchFamily="34" charset="0"/>
              </a:rPr>
              <a:t>for a stated time period, under specified conditions.</a:t>
            </a:r>
            <a:endParaRPr lang="en-US" b="1" dirty="0">
              <a:latin typeface="Arial" pitchFamily="34" charset="0"/>
            </a:endParaRPr>
          </a:p>
          <a:p>
            <a:pPr eaLnBrk="1" hangingPunct="1"/>
            <a:endParaRPr lang="en-US" b="1" dirty="0">
              <a:latin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Arial" pitchFamily="34" charset="0"/>
              </a:rPr>
              <a:t>Usually estimated during system tests</a:t>
            </a:r>
            <a:r>
              <a:rPr lang="en-US" dirty="0">
                <a:latin typeface="Arial" pitchFamily="34" charset="0"/>
              </a:rPr>
              <a:t>, using statistical </a:t>
            </a:r>
            <a:r>
              <a:rPr lang="en-US" dirty="0" smtClean="0">
                <a:latin typeface="Arial" pitchFamily="34" charset="0"/>
              </a:rPr>
              <a:t>tests, based </a:t>
            </a:r>
            <a:r>
              <a:rPr lang="en-US" dirty="0">
                <a:latin typeface="Arial" pitchFamily="34" charset="0"/>
              </a:rPr>
              <a:t>on the </a:t>
            </a:r>
            <a:r>
              <a:rPr lang="en-US" b="1" dirty="0">
                <a:latin typeface="Arial" pitchFamily="34" charset="0"/>
              </a:rPr>
              <a:t>software usage profile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39941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>
                <a:latin typeface="Arial" pitchFamily="34" charset="0"/>
              </a:rPr>
              <a:t>Reliability metrics:</a:t>
            </a:r>
          </a:p>
          <a:p>
            <a:pPr eaLnBrk="1" hangingPunct="1"/>
            <a:endParaRPr lang="en-US" b="1" dirty="0">
              <a:latin typeface="Arial" pitchFamily="34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MTBF (Mean Time Between Failures)</a:t>
            </a:r>
          </a:p>
          <a:p>
            <a:pPr eaLnBrk="1" hangingPunct="1"/>
            <a:endParaRPr lang="en-US" dirty="0">
              <a:solidFill>
                <a:schemeClr val="tx2"/>
              </a:solidFill>
              <a:latin typeface="Arial" pitchFamily="34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MTTF (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Mean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Time To Failure)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0CC8-34DC-4A0B-84E7-3493373C76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3273</Words>
  <Application>Microsoft Office PowerPoint</Application>
  <PresentationFormat>On-screen Show (4:3)</PresentationFormat>
  <Paragraphs>434</Paragraphs>
  <Slides>51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Angsana New</vt:lpstr>
      <vt:lpstr>Arial</vt:lpstr>
      <vt:lpstr>Calibri</vt:lpstr>
      <vt:lpstr>Helvetica</vt:lpstr>
      <vt:lpstr>Times New Roman</vt:lpstr>
      <vt:lpstr>Wingdings</vt:lpstr>
      <vt:lpstr>Office Theme</vt:lpstr>
      <vt:lpstr>Equation</vt:lpstr>
      <vt:lpstr>SmartDraw</vt:lpstr>
      <vt:lpstr>Chart</vt:lpstr>
      <vt:lpstr>Product Quality Metrics </vt:lpstr>
      <vt:lpstr>Software Quality Metrics</vt:lpstr>
      <vt:lpstr>A Good Manager Measures</vt:lpstr>
      <vt:lpstr>Software Quality Metrics</vt:lpstr>
      <vt:lpstr> Software product quality metrics</vt:lpstr>
      <vt:lpstr> Software product quality metrics</vt:lpstr>
      <vt:lpstr>Product quality metrics</vt:lpstr>
      <vt:lpstr>PowerPoint Presentation</vt:lpstr>
      <vt:lpstr>3.1.1. Reliability</vt:lpstr>
      <vt:lpstr>Mean Time Between Failure (MTBF)</vt:lpstr>
      <vt:lpstr>PowerPoint Presentation</vt:lpstr>
      <vt:lpstr>PowerPoint Presentation</vt:lpstr>
      <vt:lpstr>PowerPoint Presentation</vt:lpstr>
      <vt:lpstr>3.1.2. Defect rate (density) </vt:lpstr>
      <vt:lpstr>Defect Density</vt:lpstr>
      <vt:lpstr>PowerPoint Presentation</vt:lpstr>
      <vt:lpstr>PowerPoint Presentation</vt:lpstr>
      <vt:lpstr>Customer Perspective</vt:lpstr>
      <vt:lpstr>Customer Problem Metrics</vt:lpstr>
      <vt:lpstr>Function Point Analysis (FPA)</vt:lpstr>
      <vt:lpstr>Function Point Analysis (FPA)  14 system characteristics are then accessed for impact on scale of 0 to 5 </vt:lpstr>
      <vt:lpstr>Function Point Analysis (FPA)</vt:lpstr>
      <vt:lpstr>Customer Problem Metrics</vt:lpstr>
      <vt:lpstr>Customer Satisfaction</vt:lpstr>
      <vt:lpstr>Customer Satisfaction</vt:lpstr>
      <vt:lpstr> 2.Process Quality Metrics </vt:lpstr>
      <vt:lpstr>PowerPoint Presentation</vt:lpstr>
      <vt:lpstr>Defect Density During Machine Testing</vt:lpstr>
      <vt:lpstr>Defect Density During Machine Testing</vt:lpstr>
      <vt:lpstr>Defect Density During Machine Testing</vt:lpstr>
      <vt:lpstr>Defect Density During Machine Testing</vt:lpstr>
      <vt:lpstr>Defect Arrival Pattern During Testing</vt:lpstr>
      <vt:lpstr>Defect Arrival Rate During Machine Testing</vt:lpstr>
      <vt:lpstr>Two Different Arrival Patterns</vt:lpstr>
      <vt:lpstr>Defect Arrival Rate During Machine Testing</vt:lpstr>
      <vt:lpstr>Phased-Based Defect Removal Pattern</vt:lpstr>
      <vt:lpstr>Phase-Based Defect Removal Pattern</vt:lpstr>
      <vt:lpstr>Phase-Based Defect Removal Pattern  Example</vt:lpstr>
      <vt:lpstr>Defect Removal Effectiveness</vt:lpstr>
      <vt:lpstr>Defect Removal Effectiveness</vt:lpstr>
      <vt:lpstr>Defect Removal Effectiveness</vt:lpstr>
      <vt:lpstr>Other useful process metrics</vt:lpstr>
      <vt:lpstr> 3.Metrics for Software Maintenance </vt:lpstr>
      <vt:lpstr>Fix Backlog</vt:lpstr>
      <vt:lpstr>Backlog Management Index (BMI)</vt:lpstr>
      <vt:lpstr>Opened Problems, Closed Problems, and Backlog Management Index by Month</vt:lpstr>
      <vt:lpstr>Fix Response Time and Fix Responsiveness</vt:lpstr>
      <vt:lpstr>Percent Delinquent Fixes</vt:lpstr>
      <vt:lpstr>Percent Delinquent Fixes (Cont’d)</vt:lpstr>
      <vt:lpstr>Real-Time Delinquency Index</vt:lpstr>
      <vt:lpstr>Fix Quality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Quality Metrics</dc:title>
  <dc:creator>DELL</dc:creator>
  <cp:lastModifiedBy>Admin</cp:lastModifiedBy>
  <cp:revision>40</cp:revision>
  <dcterms:created xsi:type="dcterms:W3CDTF">2011-10-04T04:30:38Z</dcterms:created>
  <dcterms:modified xsi:type="dcterms:W3CDTF">2018-09-05T08:31:02Z</dcterms:modified>
</cp:coreProperties>
</file>