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5" r:id="rId4"/>
    <p:sldId id="283" r:id="rId5"/>
    <p:sldId id="258" r:id="rId6"/>
    <p:sldId id="259" r:id="rId7"/>
    <p:sldId id="282" r:id="rId8"/>
    <p:sldId id="260" r:id="rId9"/>
    <p:sldId id="261" r:id="rId10"/>
    <p:sldId id="262" r:id="rId11"/>
    <p:sldId id="263" r:id="rId12"/>
    <p:sldId id="273" r:id="rId13"/>
    <p:sldId id="284" r:id="rId14"/>
    <p:sldId id="264" r:id="rId15"/>
    <p:sldId id="265" r:id="rId16"/>
    <p:sldId id="266" r:id="rId17"/>
    <p:sldId id="267" r:id="rId18"/>
    <p:sldId id="268" r:id="rId19"/>
    <p:sldId id="269" r:id="rId20"/>
    <p:sldId id="270" r:id="rId21"/>
    <p:sldId id="271" r:id="rId22"/>
    <p:sldId id="272" r:id="rId23"/>
    <p:sldId id="274" r:id="rId24"/>
    <p:sldId id="275" r:id="rId25"/>
    <p:sldId id="276" r:id="rId26"/>
    <p:sldId id="277" r:id="rId27"/>
    <p:sldId id="278" r:id="rId28"/>
    <p:sldId id="279" r:id="rId29"/>
    <p:sldId id="280"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rive.google.com/file/d/1ta5m7qQb8Jvwxct7HUrfJPvLhWcNDA9Q/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799" y="4101257"/>
            <a:ext cx="9800823" cy="2518483"/>
          </a:xfrm>
        </p:spPr>
        <p:txBody>
          <a:bodyPr>
            <a:normAutofit fontScale="90000"/>
          </a:bodyPr>
          <a:lstStyle/>
          <a:p>
            <a:r>
              <a:rPr lang="en-IN" dirty="0"/>
              <a:t/>
            </a:r>
            <a:br>
              <a:rPr lang="en-IN" dirty="0"/>
            </a:br>
            <a:r>
              <a:rPr lang="en-IN" dirty="0" smtClean="0"/>
              <a:t/>
            </a:r>
            <a:br>
              <a:rPr lang="en-IN" dirty="0" smtClean="0"/>
            </a:br>
            <a:endParaRPr lang="en-IN" b="1" dirty="0"/>
          </a:p>
        </p:txBody>
      </p:sp>
      <p:pic>
        <p:nvPicPr>
          <p:cNvPr id="4" name="Picture 3"/>
          <p:cNvPicPr>
            <a:picLocks noChangeAspect="1"/>
          </p:cNvPicPr>
          <p:nvPr/>
        </p:nvPicPr>
        <p:blipFill>
          <a:blip r:embed="rId2"/>
          <a:stretch>
            <a:fillRect/>
          </a:stretch>
        </p:blipFill>
        <p:spPr>
          <a:xfrm>
            <a:off x="1983346" y="287695"/>
            <a:ext cx="9053849" cy="3388559"/>
          </a:xfrm>
          <a:prstGeom prst="rect">
            <a:avLst/>
          </a:prstGeom>
        </p:spPr>
      </p:pic>
      <p:sp>
        <p:nvSpPr>
          <p:cNvPr id="3" name="Rectangle 2"/>
          <p:cNvSpPr/>
          <p:nvPr/>
        </p:nvSpPr>
        <p:spPr>
          <a:xfrm>
            <a:off x="2275268" y="4628710"/>
            <a:ext cx="9457386" cy="1477328"/>
          </a:xfrm>
          <a:prstGeom prst="rect">
            <a:avLst/>
          </a:prstGeom>
        </p:spPr>
        <p:txBody>
          <a:bodyPr wrap="square">
            <a:spAutoFit/>
          </a:bodyPr>
          <a:lstStyle/>
          <a:p>
            <a:r>
              <a:rPr lang="en-US" sz="3600" b="1" dirty="0" err="1"/>
              <a:t>Blockchain</a:t>
            </a:r>
            <a:r>
              <a:rPr lang="en-US" sz="3600" b="1" dirty="0"/>
              <a:t> Solution for </a:t>
            </a:r>
            <a:r>
              <a:rPr lang="en-IN" sz="3600" b="1" dirty="0"/>
              <a:t>vehicle collateralized </a:t>
            </a:r>
            <a:r>
              <a:rPr lang="en-IN" sz="3600" b="1" dirty="0" smtClean="0"/>
              <a:t>Loans </a:t>
            </a:r>
            <a:r>
              <a:rPr lang="en-IN" b="1" dirty="0"/>
              <a:t/>
            </a:r>
            <a:br>
              <a:rPr lang="en-IN" b="1" dirty="0"/>
            </a:br>
            <a:endParaRPr lang="en-IN" dirty="0"/>
          </a:p>
        </p:txBody>
      </p:sp>
    </p:spTree>
    <p:extLst>
      <p:ext uri="{BB962C8B-B14F-4D97-AF65-F5344CB8AC3E}">
        <p14:creationId xmlns:p14="http://schemas.microsoft.com/office/powerpoint/2010/main" val="55388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Ensure background checks for debtors are performed</a:t>
            </a:r>
            <a:br>
              <a:rPr lang="en-US" dirty="0"/>
            </a:br>
            <a:endParaRPr lang="en-IN" dirty="0"/>
          </a:p>
        </p:txBody>
      </p:sp>
      <p:sp>
        <p:nvSpPr>
          <p:cNvPr id="3" name="Content Placeholder 2"/>
          <p:cNvSpPr>
            <a:spLocks noGrp="1"/>
          </p:cNvSpPr>
          <p:nvPr>
            <p:ph idx="1"/>
          </p:nvPr>
        </p:nvSpPr>
        <p:spPr/>
        <p:txBody>
          <a:bodyPr/>
          <a:lstStyle/>
          <a:p>
            <a:r>
              <a:rPr lang="en-US" dirty="0" smtClean="0"/>
              <a:t>The lenders in the block chain ecosystem can clearly establish and publish the rate of interest along with the collateral details they will need to </a:t>
            </a:r>
            <a:r>
              <a:rPr lang="en-US" dirty="0" err="1" smtClean="0"/>
              <a:t>dispurse</a:t>
            </a:r>
            <a:r>
              <a:rPr lang="en-US" dirty="0" smtClean="0"/>
              <a:t> the loan amount , The borrower will have to list any of his digital assets such as NFT’s , </a:t>
            </a:r>
            <a:r>
              <a:rPr lang="en-US" dirty="0" err="1" smtClean="0"/>
              <a:t>Cryptocurrency</a:t>
            </a:r>
            <a:r>
              <a:rPr lang="en-US" dirty="0" smtClean="0"/>
              <a:t> , Physical assets(its digital representative) which will necessarily be collateralized to have access to the loan amount . Since all these assets are in digital form , the background check is smooth and seamless unlike how </a:t>
            </a:r>
            <a:r>
              <a:rPr lang="en-US" dirty="0" err="1" smtClean="0"/>
              <a:t>rigourous</a:t>
            </a:r>
            <a:r>
              <a:rPr lang="en-US" dirty="0" smtClean="0"/>
              <a:t> it could get for a centralized bank .</a:t>
            </a:r>
          </a:p>
          <a:p>
            <a:endParaRPr lang="en-IN" dirty="0"/>
          </a:p>
        </p:txBody>
      </p:sp>
      <p:pic>
        <p:nvPicPr>
          <p:cNvPr id="4" name="Picture 3"/>
          <p:cNvPicPr>
            <a:picLocks noChangeAspect="1"/>
          </p:cNvPicPr>
          <p:nvPr/>
        </p:nvPicPr>
        <p:blipFill>
          <a:blip r:embed="rId2"/>
          <a:stretch>
            <a:fillRect/>
          </a:stretch>
        </p:blipFill>
        <p:spPr>
          <a:xfrm>
            <a:off x="3240798" y="4460451"/>
            <a:ext cx="6147901" cy="2300958"/>
          </a:xfrm>
          <a:prstGeom prst="rect">
            <a:avLst/>
          </a:prstGeom>
        </p:spPr>
      </p:pic>
    </p:spTree>
    <p:extLst>
      <p:ext uri="{BB962C8B-B14F-4D97-AF65-F5344CB8AC3E}">
        <p14:creationId xmlns:p14="http://schemas.microsoft.com/office/powerpoint/2010/main" val="938538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Track vehicle ownership transparently</a:t>
            </a:r>
            <a:br>
              <a:rPr lang="en-IN" dirty="0"/>
            </a:br>
            <a:endParaRPr lang="en-IN" dirty="0"/>
          </a:p>
        </p:txBody>
      </p:sp>
      <p:sp>
        <p:nvSpPr>
          <p:cNvPr id="3" name="Content Placeholder 2"/>
          <p:cNvSpPr>
            <a:spLocks noGrp="1"/>
          </p:cNvSpPr>
          <p:nvPr>
            <p:ph idx="1"/>
          </p:nvPr>
        </p:nvSpPr>
        <p:spPr/>
        <p:txBody>
          <a:bodyPr/>
          <a:lstStyle/>
          <a:p>
            <a:r>
              <a:rPr lang="en-US" dirty="0" smtClean="0"/>
              <a:t>The vehicle ownership will need to be represented In the digital form as a compulsory requirement in the </a:t>
            </a:r>
            <a:r>
              <a:rPr lang="en-US" dirty="0" err="1" smtClean="0"/>
              <a:t>blockchain</a:t>
            </a:r>
            <a:r>
              <a:rPr lang="en-US" dirty="0" smtClean="0"/>
              <a:t> . Hence , the data is now immutable and transparent for it to be accessed by all the stakeholders in the </a:t>
            </a:r>
            <a:r>
              <a:rPr lang="en-US" dirty="0" err="1" smtClean="0"/>
              <a:t>blockchain</a:t>
            </a:r>
            <a:r>
              <a:rPr lang="en-US" dirty="0" smtClean="0"/>
              <a:t> solution .</a:t>
            </a:r>
          </a:p>
          <a:p>
            <a:endParaRPr lang="en-IN" dirty="0"/>
          </a:p>
        </p:txBody>
      </p:sp>
      <p:pic>
        <p:nvPicPr>
          <p:cNvPr id="4" name="Picture 3"/>
          <p:cNvPicPr>
            <a:picLocks noChangeAspect="1"/>
          </p:cNvPicPr>
          <p:nvPr/>
        </p:nvPicPr>
        <p:blipFill>
          <a:blip r:embed="rId2"/>
          <a:stretch>
            <a:fillRect/>
          </a:stretch>
        </p:blipFill>
        <p:spPr>
          <a:xfrm>
            <a:off x="2589212" y="3838864"/>
            <a:ext cx="6147901" cy="2300958"/>
          </a:xfrm>
          <a:prstGeom prst="rect">
            <a:avLst/>
          </a:prstGeom>
        </p:spPr>
      </p:pic>
    </p:spTree>
    <p:extLst>
      <p:ext uri="{BB962C8B-B14F-4D97-AF65-F5344CB8AC3E}">
        <p14:creationId xmlns:p14="http://schemas.microsoft.com/office/powerpoint/2010/main" val="2476296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Interfacing them with </a:t>
            </a:r>
            <a:r>
              <a:rPr lang="en-US" dirty="0" err="1"/>
              <a:t>blockchain</a:t>
            </a:r>
            <a:r>
              <a:rPr lang="en-US" dirty="0"/>
              <a:t> (e.g., as oracles)</a:t>
            </a:r>
            <a:br>
              <a:rPr lang="en-US" dirty="0"/>
            </a:br>
            <a:endParaRPr lang="en-IN" dirty="0"/>
          </a:p>
        </p:txBody>
      </p:sp>
      <p:sp>
        <p:nvSpPr>
          <p:cNvPr id="3" name="Content Placeholder 2"/>
          <p:cNvSpPr>
            <a:spLocks noGrp="1"/>
          </p:cNvSpPr>
          <p:nvPr>
            <p:ph idx="1"/>
          </p:nvPr>
        </p:nvSpPr>
        <p:spPr/>
        <p:txBody>
          <a:bodyPr/>
          <a:lstStyle/>
          <a:p>
            <a:r>
              <a:rPr lang="en-US" dirty="0" smtClean="0"/>
              <a:t>The car manufacturers ,RTO  , Insurance companies can connect their database using oracles or </a:t>
            </a:r>
            <a:r>
              <a:rPr lang="en-US" dirty="0" err="1" smtClean="0"/>
              <a:t>sidechains</a:t>
            </a:r>
            <a:r>
              <a:rPr lang="en-US" dirty="0" smtClean="0"/>
              <a:t> . This will further enable the smooth communication between al the actors involved .</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2918827" y="3838864"/>
            <a:ext cx="6147901" cy="2300958"/>
          </a:xfrm>
          <a:prstGeom prst="rect">
            <a:avLst/>
          </a:prstGeom>
        </p:spPr>
      </p:pic>
    </p:spTree>
    <p:extLst>
      <p:ext uri="{BB962C8B-B14F-4D97-AF65-F5344CB8AC3E}">
        <p14:creationId xmlns:p14="http://schemas.microsoft.com/office/powerpoint/2010/main" val="2548990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involved in the decentralized solution </a:t>
            </a:r>
            <a:endParaRPr lang="en-IN" dirty="0"/>
          </a:p>
        </p:txBody>
      </p:sp>
      <p:sp>
        <p:nvSpPr>
          <p:cNvPr id="3" name="Content Placeholder 2"/>
          <p:cNvSpPr>
            <a:spLocks noGrp="1"/>
          </p:cNvSpPr>
          <p:nvPr>
            <p:ph idx="1"/>
          </p:nvPr>
        </p:nvSpPr>
        <p:spPr/>
        <p:txBody>
          <a:bodyPr/>
          <a:lstStyle/>
          <a:p>
            <a:r>
              <a:rPr lang="en-US" dirty="0" smtClean="0"/>
              <a:t>Borrower</a:t>
            </a:r>
          </a:p>
          <a:p>
            <a:r>
              <a:rPr lang="en-US" dirty="0" smtClean="0"/>
              <a:t>Lender</a:t>
            </a:r>
          </a:p>
          <a:p>
            <a:r>
              <a:rPr lang="en-US" dirty="0" smtClean="0"/>
              <a:t>Blockchain solution interface</a:t>
            </a:r>
          </a:p>
          <a:p>
            <a:r>
              <a:rPr lang="en-US" dirty="0" smtClean="0"/>
              <a:t>Car manufacturer</a:t>
            </a:r>
          </a:p>
          <a:p>
            <a:r>
              <a:rPr lang="en-US" dirty="0" smtClean="0"/>
              <a:t>RTO </a:t>
            </a:r>
          </a:p>
          <a:p>
            <a:r>
              <a:rPr lang="en-US" dirty="0" smtClean="0"/>
              <a:t>Insurance companies.</a:t>
            </a:r>
          </a:p>
          <a:p>
            <a:endParaRPr lang="en-US" dirty="0"/>
          </a:p>
          <a:p>
            <a:r>
              <a:rPr lang="en-US" dirty="0" smtClean="0"/>
              <a:t>We are looking at the Block chain solution being offered by car manufacturers to the End user and the actors involved in </a:t>
            </a:r>
            <a:r>
              <a:rPr lang="en-US" dirty="0" err="1" smtClean="0"/>
              <a:t>thr</a:t>
            </a:r>
            <a:r>
              <a:rPr lang="en-US" dirty="0" smtClean="0"/>
              <a:t> ecosystem are as per above .</a:t>
            </a:r>
          </a:p>
          <a:p>
            <a:endParaRPr lang="en-IN" dirty="0"/>
          </a:p>
        </p:txBody>
      </p:sp>
    </p:spTree>
    <p:extLst>
      <p:ext uri="{BB962C8B-B14F-4D97-AF65-F5344CB8AC3E}">
        <p14:creationId xmlns:p14="http://schemas.microsoft.com/office/powerpoint/2010/main" val="3131560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286" y="540912"/>
            <a:ext cx="8911687" cy="3271233"/>
          </a:xfrm>
        </p:spPr>
        <p:txBody>
          <a:bodyPr>
            <a:normAutofit fontScale="90000"/>
          </a:bodyPr>
          <a:lstStyle/>
          <a:p>
            <a:r>
              <a:rPr lang="en-IN" b="1" dirty="0" smtClean="0"/>
              <a:t>What are the further advantages </a:t>
            </a:r>
            <a:r>
              <a:rPr lang="en-IN" b="1" dirty="0" err="1" smtClean="0"/>
              <a:t>Blockchain</a:t>
            </a:r>
            <a:r>
              <a:rPr lang="en-IN" b="1" dirty="0" smtClean="0"/>
              <a:t> can offer to the buyers, sellers and everyone one involved in the Ecosystem </a:t>
            </a:r>
            <a:r>
              <a:rPr lang="en-IN" b="1" dirty="0"/>
              <a:t>Vehicle Collateralized Loans</a:t>
            </a:r>
            <a:br>
              <a:rPr lang="en-IN" b="1" dirty="0"/>
            </a:br>
            <a:endParaRPr lang="en-IN" dirty="0"/>
          </a:p>
        </p:txBody>
      </p:sp>
      <p:pic>
        <p:nvPicPr>
          <p:cNvPr id="3" name="Picture 2"/>
          <p:cNvPicPr>
            <a:picLocks noChangeAspect="1"/>
          </p:cNvPicPr>
          <p:nvPr/>
        </p:nvPicPr>
        <p:blipFill>
          <a:blip r:embed="rId2"/>
          <a:stretch>
            <a:fillRect/>
          </a:stretch>
        </p:blipFill>
        <p:spPr>
          <a:xfrm>
            <a:off x="2274884" y="3812145"/>
            <a:ext cx="6147901" cy="2300958"/>
          </a:xfrm>
          <a:prstGeom prst="rect">
            <a:avLst/>
          </a:prstGeom>
        </p:spPr>
      </p:pic>
    </p:spTree>
    <p:extLst>
      <p:ext uri="{BB962C8B-B14F-4D97-AF65-F5344CB8AC3E}">
        <p14:creationId xmlns:p14="http://schemas.microsoft.com/office/powerpoint/2010/main" val="1838119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Decentralisation</a:t>
            </a:r>
            <a:r>
              <a:rPr lang="en-US" dirty="0"/>
              <a:t> allows for P2P lending and </a:t>
            </a:r>
            <a:r>
              <a:rPr lang="en-US" dirty="0" err="1"/>
              <a:t>democratised</a:t>
            </a:r>
            <a:r>
              <a:rPr lang="en-US" dirty="0"/>
              <a:t> </a:t>
            </a:r>
            <a:r>
              <a:rPr lang="en-US" dirty="0" err="1"/>
              <a:t>incentivisation</a:t>
            </a:r>
            <a:r>
              <a:rPr lang="en-US" dirty="0"/>
              <a:t> to the lenders</a:t>
            </a:r>
            <a:br>
              <a:rPr lang="en-US" dirty="0"/>
            </a:br>
            <a:endParaRPr lang="en-IN" dirty="0"/>
          </a:p>
        </p:txBody>
      </p:sp>
      <p:sp>
        <p:nvSpPr>
          <p:cNvPr id="3" name="Content Placeholder 2"/>
          <p:cNvSpPr>
            <a:spLocks noGrp="1"/>
          </p:cNvSpPr>
          <p:nvPr>
            <p:ph idx="1"/>
          </p:nvPr>
        </p:nvSpPr>
        <p:spPr/>
        <p:txBody>
          <a:bodyPr/>
          <a:lstStyle/>
          <a:p>
            <a:r>
              <a:rPr lang="en-US" dirty="0" smtClean="0"/>
              <a:t>P2P lending allows Borrower to find the lender who would best meet their requirement . This can also enable pool lending with multiple lenders and one buyer .</a:t>
            </a:r>
          </a:p>
          <a:p>
            <a:r>
              <a:rPr lang="en-US" dirty="0" smtClean="0"/>
              <a:t>The lender who may have </a:t>
            </a:r>
            <a:r>
              <a:rPr lang="en-US" dirty="0" err="1" smtClean="0"/>
              <a:t>cryptocurrency</a:t>
            </a:r>
            <a:r>
              <a:rPr lang="en-US" dirty="0"/>
              <a:t> </a:t>
            </a:r>
            <a:r>
              <a:rPr lang="en-US" dirty="0" smtClean="0"/>
              <a:t>can lend they necessary amount to the borrower with the  rate of interest and conditions he wishes to choose.</a:t>
            </a:r>
          </a:p>
          <a:p>
            <a:endParaRPr lang="en-US" dirty="0" smtClean="0"/>
          </a:p>
          <a:p>
            <a:endParaRPr lang="en-US" dirty="0"/>
          </a:p>
          <a:p>
            <a:endParaRPr lang="en-IN" dirty="0"/>
          </a:p>
        </p:txBody>
      </p:sp>
      <p:pic>
        <p:nvPicPr>
          <p:cNvPr id="4" name="Picture 3"/>
          <p:cNvPicPr>
            <a:picLocks noChangeAspect="1"/>
          </p:cNvPicPr>
          <p:nvPr/>
        </p:nvPicPr>
        <p:blipFill>
          <a:blip r:embed="rId2"/>
          <a:stretch>
            <a:fillRect/>
          </a:stretch>
        </p:blipFill>
        <p:spPr>
          <a:xfrm>
            <a:off x="3292315" y="4305905"/>
            <a:ext cx="6147901" cy="2300958"/>
          </a:xfrm>
          <a:prstGeom prst="rect">
            <a:avLst/>
          </a:prstGeom>
        </p:spPr>
      </p:pic>
    </p:spTree>
    <p:extLst>
      <p:ext uri="{BB962C8B-B14F-4D97-AF65-F5344CB8AC3E}">
        <p14:creationId xmlns:p14="http://schemas.microsoft.com/office/powerpoint/2010/main" val="1068906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Easing audit trail management in case of loan defaults or any other complications</a:t>
            </a:r>
            <a:br>
              <a:rPr lang="en-US" dirty="0"/>
            </a:br>
            <a:endParaRPr lang="en-IN" dirty="0"/>
          </a:p>
        </p:txBody>
      </p:sp>
      <p:sp>
        <p:nvSpPr>
          <p:cNvPr id="3" name="Content Placeholder 2"/>
          <p:cNvSpPr>
            <a:spLocks noGrp="1"/>
          </p:cNvSpPr>
          <p:nvPr>
            <p:ph idx="1"/>
          </p:nvPr>
        </p:nvSpPr>
        <p:spPr/>
        <p:txBody>
          <a:bodyPr/>
          <a:lstStyle/>
          <a:p>
            <a:r>
              <a:rPr lang="en-US" dirty="0" smtClean="0"/>
              <a:t>Since the borrower will be keeping any of his digital assets as collateral , these digital assets will be transfer to the lender in case of any loan default .</a:t>
            </a:r>
          </a:p>
          <a:p>
            <a:endParaRPr lang="en-US" dirty="0"/>
          </a:p>
          <a:p>
            <a:endParaRPr lang="en-IN" dirty="0"/>
          </a:p>
        </p:txBody>
      </p:sp>
      <p:pic>
        <p:nvPicPr>
          <p:cNvPr id="4" name="Picture 3"/>
          <p:cNvPicPr>
            <a:picLocks noChangeAspect="1"/>
          </p:cNvPicPr>
          <p:nvPr/>
        </p:nvPicPr>
        <p:blipFill>
          <a:blip r:embed="rId2"/>
          <a:stretch>
            <a:fillRect/>
          </a:stretch>
        </p:blipFill>
        <p:spPr>
          <a:xfrm>
            <a:off x="2751402" y="3503054"/>
            <a:ext cx="7255483" cy="3078051"/>
          </a:xfrm>
          <a:prstGeom prst="rect">
            <a:avLst/>
          </a:prstGeom>
        </p:spPr>
      </p:pic>
    </p:spTree>
    <p:extLst>
      <p:ext uri="{BB962C8B-B14F-4D97-AF65-F5344CB8AC3E}">
        <p14:creationId xmlns:p14="http://schemas.microsoft.com/office/powerpoint/2010/main" val="4230132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Loans across borders allow for more liquidity opportunities </a:t>
            </a:r>
            <a:br>
              <a:rPr lang="en-US" dirty="0"/>
            </a:br>
            <a:endParaRPr lang="en-IN" dirty="0"/>
          </a:p>
        </p:txBody>
      </p:sp>
      <p:sp>
        <p:nvSpPr>
          <p:cNvPr id="3" name="Content Placeholder 2"/>
          <p:cNvSpPr>
            <a:spLocks noGrp="1"/>
          </p:cNvSpPr>
          <p:nvPr>
            <p:ph idx="1"/>
          </p:nvPr>
        </p:nvSpPr>
        <p:spPr/>
        <p:txBody>
          <a:bodyPr/>
          <a:lstStyle/>
          <a:p>
            <a:r>
              <a:rPr lang="en-US" dirty="0" smtClean="0"/>
              <a:t>Since we are talking of the Blockchain solution  in the digital word, The loan amount can be transferred from and to any part of the world .</a:t>
            </a:r>
          </a:p>
          <a:p>
            <a:endParaRPr lang="en-IN" dirty="0"/>
          </a:p>
        </p:txBody>
      </p:sp>
      <p:pic>
        <p:nvPicPr>
          <p:cNvPr id="4" name="Picture 3"/>
          <p:cNvPicPr>
            <a:picLocks noChangeAspect="1"/>
          </p:cNvPicPr>
          <p:nvPr/>
        </p:nvPicPr>
        <p:blipFill>
          <a:blip r:embed="rId2"/>
          <a:stretch>
            <a:fillRect/>
          </a:stretch>
        </p:blipFill>
        <p:spPr>
          <a:xfrm>
            <a:off x="2841554" y="3438659"/>
            <a:ext cx="7062300" cy="3284113"/>
          </a:xfrm>
          <a:prstGeom prst="rect">
            <a:avLst/>
          </a:prstGeom>
        </p:spPr>
      </p:pic>
    </p:spTree>
    <p:extLst>
      <p:ext uri="{BB962C8B-B14F-4D97-AF65-F5344CB8AC3E}">
        <p14:creationId xmlns:p14="http://schemas.microsoft.com/office/powerpoint/2010/main" val="1537327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Verified ownership trail of the asset</a:t>
            </a:r>
            <a:br>
              <a:rPr lang="en-US" dirty="0"/>
            </a:br>
            <a:endParaRPr lang="en-IN" dirty="0"/>
          </a:p>
        </p:txBody>
      </p:sp>
      <p:sp>
        <p:nvSpPr>
          <p:cNvPr id="3" name="Content Placeholder 2"/>
          <p:cNvSpPr>
            <a:spLocks noGrp="1"/>
          </p:cNvSpPr>
          <p:nvPr>
            <p:ph idx="1"/>
          </p:nvPr>
        </p:nvSpPr>
        <p:spPr/>
        <p:txBody>
          <a:bodyPr/>
          <a:lstStyle/>
          <a:p>
            <a:r>
              <a:rPr lang="en-US" dirty="0" smtClean="0"/>
              <a:t>The assets would be represented in the </a:t>
            </a:r>
            <a:r>
              <a:rPr lang="en-US" dirty="0" err="1" smtClean="0"/>
              <a:t>blockchain</a:t>
            </a:r>
            <a:r>
              <a:rPr lang="en-US" dirty="0" smtClean="0"/>
              <a:t> which would make it immutable , Hence all the details of ownership of vehicle along with the records cannot be tampered .</a:t>
            </a:r>
          </a:p>
          <a:p>
            <a:endParaRPr lang="en-US" dirty="0"/>
          </a:p>
          <a:p>
            <a:endParaRPr lang="en-IN" dirty="0"/>
          </a:p>
        </p:txBody>
      </p:sp>
      <p:pic>
        <p:nvPicPr>
          <p:cNvPr id="4" name="Picture 3"/>
          <p:cNvPicPr>
            <a:picLocks noChangeAspect="1"/>
          </p:cNvPicPr>
          <p:nvPr/>
        </p:nvPicPr>
        <p:blipFill>
          <a:blip r:embed="rId2"/>
          <a:stretch>
            <a:fillRect/>
          </a:stretch>
        </p:blipFill>
        <p:spPr>
          <a:xfrm>
            <a:off x="2790038" y="3618963"/>
            <a:ext cx="7397150" cy="3013657"/>
          </a:xfrm>
          <a:prstGeom prst="rect">
            <a:avLst/>
          </a:prstGeom>
        </p:spPr>
      </p:pic>
    </p:spTree>
    <p:extLst>
      <p:ext uri="{BB962C8B-B14F-4D97-AF65-F5344CB8AC3E}">
        <p14:creationId xmlns:p14="http://schemas.microsoft.com/office/powerpoint/2010/main" val="3556360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3" y="624110"/>
            <a:ext cx="8800049" cy="2235000"/>
          </a:xfrm>
        </p:spPr>
        <p:txBody>
          <a:bodyPr>
            <a:normAutofit fontScale="90000"/>
          </a:bodyPr>
          <a:lstStyle/>
          <a:p>
            <a:r>
              <a:rPr lang="en-US" dirty="0"/>
              <a:t>Operational requirements for managing physical asset registration and verification</a:t>
            </a:r>
            <a:br>
              <a:rPr lang="en-US" dirty="0"/>
            </a:br>
            <a:r>
              <a:rPr lang="en-US" dirty="0"/>
              <a:t>Use of NFTs (creation, asset ownership and transfers)</a:t>
            </a:r>
            <a:br>
              <a:rPr lang="en-US" dirty="0"/>
            </a:br>
            <a:endParaRPr lang="en-IN" dirty="0"/>
          </a:p>
        </p:txBody>
      </p:sp>
      <p:sp>
        <p:nvSpPr>
          <p:cNvPr id="3" name="Content Placeholder 2"/>
          <p:cNvSpPr>
            <a:spLocks noGrp="1"/>
          </p:cNvSpPr>
          <p:nvPr>
            <p:ph idx="1"/>
          </p:nvPr>
        </p:nvSpPr>
        <p:spPr>
          <a:xfrm>
            <a:off x="2575775" y="3387144"/>
            <a:ext cx="8928837" cy="2524078"/>
          </a:xfrm>
        </p:spPr>
        <p:txBody>
          <a:bodyPr/>
          <a:lstStyle/>
          <a:p>
            <a:r>
              <a:rPr lang="en-US" dirty="0" smtClean="0"/>
              <a:t>We have already looked at How is it maintained the current centralized system, How can it be mainlined in the decentralized system?</a:t>
            </a:r>
          </a:p>
          <a:p>
            <a:r>
              <a:rPr lang="en-US" dirty="0" smtClean="0"/>
              <a:t>In  a decentralized system , we can have smart contracts with functionality of creating , owning and transferring ownership of the assets by tokenizing them .</a:t>
            </a:r>
            <a:endParaRPr lang="en-US" dirty="0"/>
          </a:p>
        </p:txBody>
      </p:sp>
      <p:pic>
        <p:nvPicPr>
          <p:cNvPr id="4" name="Picture 3"/>
          <p:cNvPicPr>
            <a:picLocks noChangeAspect="1"/>
          </p:cNvPicPr>
          <p:nvPr/>
        </p:nvPicPr>
        <p:blipFill>
          <a:blip r:embed="rId2"/>
          <a:stretch>
            <a:fillRect/>
          </a:stretch>
        </p:blipFill>
        <p:spPr>
          <a:xfrm>
            <a:off x="3966242" y="4881093"/>
            <a:ext cx="6147901" cy="1738648"/>
          </a:xfrm>
          <a:prstGeom prst="rect">
            <a:avLst/>
          </a:prstGeom>
        </p:spPr>
      </p:pic>
    </p:spTree>
    <p:extLst>
      <p:ext uri="{BB962C8B-B14F-4D97-AF65-F5344CB8AC3E}">
        <p14:creationId xmlns:p14="http://schemas.microsoft.com/office/powerpoint/2010/main" val="240995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 to obtain a loan from the centralized banks</a:t>
            </a:r>
            <a:endParaRPr lang="en-IN" dirty="0"/>
          </a:p>
        </p:txBody>
      </p:sp>
      <p:sp>
        <p:nvSpPr>
          <p:cNvPr id="3" name="Content Placeholder 2"/>
          <p:cNvSpPr>
            <a:spLocks noGrp="1"/>
          </p:cNvSpPr>
          <p:nvPr>
            <p:ph idx="1"/>
          </p:nvPr>
        </p:nvSpPr>
        <p:spPr/>
        <p:txBody>
          <a:bodyPr/>
          <a:lstStyle/>
          <a:p>
            <a:r>
              <a:rPr lang="en-US" dirty="0"/>
              <a:t>When a user is trying to buy a vehicle, if the user wishes to opt for a loan, the user approaches multiple financial institutions with a request. These institutions have their criteria to arrive at an amount that can be disbursed and a rate of interest that can be applied.  </a:t>
            </a:r>
          </a:p>
          <a:p>
            <a:r>
              <a:rPr lang="en-US" dirty="0"/>
              <a:t>For example, bank A may decide to provide a loan for 80% of the cost of the vehicle and at the interest rate of 8.5% to the user, while bank B might provide 90% of the amount at an interest rate of 8.65%. </a:t>
            </a:r>
          </a:p>
          <a:p>
            <a:r>
              <a:rPr lang="en-US" dirty="0" smtClean="0"/>
              <a:t>Customers </a:t>
            </a:r>
            <a:r>
              <a:rPr lang="en-US" dirty="0"/>
              <a:t>may be offered loans based on the car’s value, but the valuation is dependent on the bank. The valuation of a car depends on the </a:t>
            </a:r>
            <a:r>
              <a:rPr lang="en-US" dirty="0" smtClean="0"/>
              <a:t>following: Age , Condition ,</a:t>
            </a:r>
            <a:r>
              <a:rPr lang="en-US" dirty="0"/>
              <a:t> Depreciation value that increases with age</a:t>
            </a:r>
          </a:p>
          <a:p>
            <a:endParaRPr lang="en-IN" dirty="0"/>
          </a:p>
        </p:txBody>
      </p:sp>
    </p:spTree>
    <p:extLst>
      <p:ext uri="{BB962C8B-B14F-4D97-AF65-F5344CB8AC3E}">
        <p14:creationId xmlns:p14="http://schemas.microsoft.com/office/powerpoint/2010/main" val="2261040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would the lender be </a:t>
            </a:r>
            <a:r>
              <a:rPr lang="en-US" dirty="0" smtClean="0"/>
              <a:t>incentivized? </a:t>
            </a:r>
            <a:r>
              <a:rPr lang="en-US" dirty="0"/>
              <a:t>What would be the moving parameters involved?</a:t>
            </a:r>
            <a:endParaRPr lang="en-IN" dirty="0"/>
          </a:p>
        </p:txBody>
      </p:sp>
      <p:sp>
        <p:nvSpPr>
          <p:cNvPr id="3" name="Content Placeholder 2"/>
          <p:cNvSpPr>
            <a:spLocks noGrp="1"/>
          </p:cNvSpPr>
          <p:nvPr>
            <p:ph idx="1"/>
          </p:nvPr>
        </p:nvSpPr>
        <p:spPr/>
        <p:txBody>
          <a:bodyPr/>
          <a:lstStyle/>
          <a:p>
            <a:r>
              <a:rPr lang="en-US" dirty="0" smtClean="0"/>
              <a:t>Since we are looking at the </a:t>
            </a:r>
            <a:r>
              <a:rPr lang="en-US" dirty="0" err="1" smtClean="0"/>
              <a:t>the</a:t>
            </a:r>
            <a:r>
              <a:rPr lang="en-US" dirty="0" smtClean="0"/>
              <a:t> solution being provided by the car manufacturer, they will have the ecosystem of lenders and borrowers and the </a:t>
            </a:r>
            <a:r>
              <a:rPr lang="en-US" dirty="0" err="1" smtClean="0"/>
              <a:t>incentivation</a:t>
            </a:r>
            <a:r>
              <a:rPr lang="en-US" dirty="0" smtClean="0"/>
              <a:t> will be as per the lender’s published interest rate . Unlike centralized system , this will be a secured P2P transaction between lenders and borrowers.</a:t>
            </a:r>
          </a:p>
        </p:txBody>
      </p:sp>
      <p:pic>
        <p:nvPicPr>
          <p:cNvPr id="4" name="Picture 3"/>
          <p:cNvPicPr>
            <a:picLocks noChangeAspect="1"/>
          </p:cNvPicPr>
          <p:nvPr/>
        </p:nvPicPr>
        <p:blipFill>
          <a:blip r:embed="rId2"/>
          <a:stretch>
            <a:fillRect/>
          </a:stretch>
        </p:blipFill>
        <p:spPr>
          <a:xfrm>
            <a:off x="2859111" y="3915178"/>
            <a:ext cx="7418230" cy="2807595"/>
          </a:xfrm>
          <a:prstGeom prst="rect">
            <a:avLst/>
          </a:prstGeom>
        </p:spPr>
      </p:pic>
    </p:spTree>
    <p:extLst>
      <p:ext uri="{BB962C8B-B14F-4D97-AF65-F5344CB8AC3E}">
        <p14:creationId xmlns:p14="http://schemas.microsoft.com/office/powerpoint/2010/main" val="3939552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Risk assessment for creditors</a:t>
            </a:r>
            <a:br>
              <a:rPr lang="en-IN" dirty="0"/>
            </a:br>
            <a:endParaRPr lang="en-IN" dirty="0"/>
          </a:p>
        </p:txBody>
      </p:sp>
      <p:sp>
        <p:nvSpPr>
          <p:cNvPr id="3" name="Content Placeholder 2"/>
          <p:cNvSpPr>
            <a:spLocks noGrp="1"/>
          </p:cNvSpPr>
          <p:nvPr>
            <p:ph idx="1"/>
          </p:nvPr>
        </p:nvSpPr>
        <p:spPr/>
        <p:txBody>
          <a:bodyPr/>
          <a:lstStyle/>
          <a:p>
            <a:r>
              <a:rPr lang="en-IN" dirty="0" smtClean="0"/>
              <a:t>The Creditors will be secured to give credit based on the collateral to be provided by the debtor /customer who is buying the car and lending for the same .</a:t>
            </a:r>
            <a:endParaRPr lang="en-IN" dirty="0"/>
          </a:p>
        </p:txBody>
      </p:sp>
      <p:pic>
        <p:nvPicPr>
          <p:cNvPr id="4" name="Picture 3"/>
          <p:cNvPicPr>
            <a:picLocks noChangeAspect="1"/>
          </p:cNvPicPr>
          <p:nvPr/>
        </p:nvPicPr>
        <p:blipFill>
          <a:blip r:embed="rId2"/>
          <a:stretch>
            <a:fillRect/>
          </a:stretch>
        </p:blipFill>
        <p:spPr>
          <a:xfrm>
            <a:off x="3227920" y="3593205"/>
            <a:ext cx="7113815" cy="3065172"/>
          </a:xfrm>
          <a:prstGeom prst="rect">
            <a:avLst/>
          </a:prstGeom>
        </p:spPr>
      </p:pic>
    </p:spTree>
    <p:extLst>
      <p:ext uri="{BB962C8B-B14F-4D97-AF65-F5344CB8AC3E}">
        <p14:creationId xmlns:p14="http://schemas.microsoft.com/office/powerpoint/2010/main" val="147927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Marketplace for the discovery of the amount of credit extended and interest rates</a:t>
            </a:r>
            <a:br>
              <a:rPr lang="en-US" dirty="0"/>
            </a:br>
            <a:endParaRPr lang="en-IN" dirty="0"/>
          </a:p>
        </p:txBody>
      </p:sp>
      <p:sp>
        <p:nvSpPr>
          <p:cNvPr id="3" name="Content Placeholder 2"/>
          <p:cNvSpPr>
            <a:spLocks noGrp="1"/>
          </p:cNvSpPr>
          <p:nvPr>
            <p:ph idx="1"/>
          </p:nvPr>
        </p:nvSpPr>
        <p:spPr/>
        <p:txBody>
          <a:bodyPr/>
          <a:lstStyle/>
          <a:p>
            <a:r>
              <a:rPr lang="en-IN" dirty="0" smtClean="0"/>
              <a:t>The credit extension will be offered to  the borrower according to the  collateral he is willing to keep for the vehicle .there will be specific solutions according to the valuation of the collateral.</a:t>
            </a:r>
            <a:endParaRPr lang="en-IN" dirty="0"/>
          </a:p>
        </p:txBody>
      </p:sp>
      <p:pic>
        <p:nvPicPr>
          <p:cNvPr id="4" name="Picture 3"/>
          <p:cNvPicPr>
            <a:picLocks noChangeAspect="1"/>
          </p:cNvPicPr>
          <p:nvPr/>
        </p:nvPicPr>
        <p:blipFill>
          <a:blip r:embed="rId2"/>
          <a:stretch>
            <a:fillRect/>
          </a:stretch>
        </p:blipFill>
        <p:spPr>
          <a:xfrm>
            <a:off x="3124889" y="3554569"/>
            <a:ext cx="7306998" cy="3090930"/>
          </a:xfrm>
          <a:prstGeom prst="rect">
            <a:avLst/>
          </a:prstGeom>
        </p:spPr>
      </p:pic>
    </p:spTree>
    <p:extLst>
      <p:ext uri="{BB962C8B-B14F-4D97-AF65-F5344CB8AC3E}">
        <p14:creationId xmlns:p14="http://schemas.microsoft.com/office/powerpoint/2010/main" val="2735314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Ability to pool credit for small creditors and distribution of incentives</a:t>
            </a:r>
            <a:br>
              <a:rPr lang="en-US" dirty="0"/>
            </a:br>
            <a:endParaRPr lang="en-IN" dirty="0"/>
          </a:p>
        </p:txBody>
      </p:sp>
      <p:sp>
        <p:nvSpPr>
          <p:cNvPr id="3" name="Content Placeholder 2"/>
          <p:cNvSpPr>
            <a:spLocks noGrp="1"/>
          </p:cNvSpPr>
          <p:nvPr>
            <p:ph idx="1"/>
          </p:nvPr>
        </p:nvSpPr>
        <p:spPr/>
        <p:txBody>
          <a:bodyPr/>
          <a:lstStyle/>
          <a:p>
            <a:r>
              <a:rPr lang="en-IN" dirty="0" smtClean="0"/>
              <a:t>The borrower has an option to pool credit </a:t>
            </a:r>
            <a:r>
              <a:rPr lang="en-IN" dirty="0" err="1" smtClean="0"/>
              <a:t>frm</a:t>
            </a:r>
            <a:r>
              <a:rPr lang="en-IN" dirty="0" smtClean="0"/>
              <a:t> several lenders . This will enable him to probably have a better rate at the same time the lenders will be able to distribute the risks .</a:t>
            </a:r>
          </a:p>
          <a:p>
            <a:endParaRPr lang="en-IN" dirty="0"/>
          </a:p>
          <a:p>
            <a:endParaRPr lang="en-IN" dirty="0"/>
          </a:p>
        </p:txBody>
      </p:sp>
      <p:pic>
        <p:nvPicPr>
          <p:cNvPr id="4" name="Picture 3"/>
          <p:cNvPicPr>
            <a:picLocks noChangeAspect="1"/>
          </p:cNvPicPr>
          <p:nvPr/>
        </p:nvPicPr>
        <p:blipFill>
          <a:blip r:embed="rId2"/>
          <a:stretch>
            <a:fillRect/>
          </a:stretch>
        </p:blipFill>
        <p:spPr>
          <a:xfrm>
            <a:off x="3296992" y="3541691"/>
            <a:ext cx="7147775" cy="3155324"/>
          </a:xfrm>
          <a:prstGeom prst="rect">
            <a:avLst/>
          </a:prstGeom>
        </p:spPr>
      </p:pic>
    </p:spTree>
    <p:extLst>
      <p:ext uri="{BB962C8B-B14F-4D97-AF65-F5344CB8AC3E}">
        <p14:creationId xmlns:p14="http://schemas.microsoft.com/office/powerpoint/2010/main" val="2616305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Loan defaults and how to manage them</a:t>
            </a:r>
            <a:br>
              <a:rPr lang="en-US" dirty="0"/>
            </a:br>
            <a:endParaRPr lang="en-IN" dirty="0"/>
          </a:p>
        </p:txBody>
      </p:sp>
      <p:sp>
        <p:nvSpPr>
          <p:cNvPr id="3" name="Content Placeholder 2"/>
          <p:cNvSpPr>
            <a:spLocks noGrp="1"/>
          </p:cNvSpPr>
          <p:nvPr>
            <p:ph idx="1"/>
          </p:nvPr>
        </p:nvSpPr>
        <p:spPr/>
        <p:txBody>
          <a:bodyPr/>
          <a:lstStyle/>
          <a:p>
            <a:r>
              <a:rPr lang="en-IN" dirty="0" smtClean="0"/>
              <a:t>The collateral will be taken from the borrower in case of default of loan .</a:t>
            </a:r>
          </a:p>
          <a:p>
            <a:endParaRPr lang="en-IN" dirty="0"/>
          </a:p>
        </p:txBody>
      </p:sp>
      <p:pic>
        <p:nvPicPr>
          <p:cNvPr id="4" name="Picture 3"/>
          <p:cNvPicPr>
            <a:picLocks noChangeAspect="1"/>
          </p:cNvPicPr>
          <p:nvPr/>
        </p:nvPicPr>
        <p:blipFill>
          <a:blip r:embed="rId2"/>
          <a:stretch>
            <a:fillRect/>
          </a:stretch>
        </p:blipFill>
        <p:spPr>
          <a:xfrm>
            <a:off x="3579856" y="3013657"/>
            <a:ext cx="7225517" cy="3126166"/>
          </a:xfrm>
          <a:prstGeom prst="rect">
            <a:avLst/>
          </a:prstGeom>
        </p:spPr>
      </p:pic>
    </p:spTree>
    <p:extLst>
      <p:ext uri="{BB962C8B-B14F-4D97-AF65-F5344CB8AC3E}">
        <p14:creationId xmlns:p14="http://schemas.microsoft.com/office/powerpoint/2010/main" val="120117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Choice of one or more </a:t>
            </a:r>
            <a:r>
              <a:rPr lang="en-US" dirty="0" smtClean="0"/>
              <a:t>block chain </a:t>
            </a:r>
            <a:r>
              <a:rPr lang="en-US" dirty="0"/>
              <a:t>frameworks, which, why and how?</a:t>
            </a:r>
            <a:br>
              <a:rPr lang="en-US" dirty="0"/>
            </a:br>
            <a:endParaRPr lang="en-IN" dirty="0"/>
          </a:p>
        </p:txBody>
      </p:sp>
      <p:sp>
        <p:nvSpPr>
          <p:cNvPr id="3" name="Content Placeholder 2"/>
          <p:cNvSpPr>
            <a:spLocks noGrp="1"/>
          </p:cNvSpPr>
          <p:nvPr>
            <p:ph idx="1"/>
          </p:nvPr>
        </p:nvSpPr>
        <p:spPr/>
        <p:txBody>
          <a:bodyPr/>
          <a:lstStyle/>
          <a:p>
            <a:r>
              <a:rPr lang="en-IN" dirty="0" smtClean="0"/>
              <a:t>This could be a solution offered on Ethereum with lenders, borrowers, RTO , insurance company and car manufacturer </a:t>
            </a:r>
            <a:endParaRPr lang="en-IN" dirty="0"/>
          </a:p>
        </p:txBody>
      </p:sp>
      <p:pic>
        <p:nvPicPr>
          <p:cNvPr id="4" name="Picture 3"/>
          <p:cNvPicPr>
            <a:picLocks noChangeAspect="1"/>
          </p:cNvPicPr>
          <p:nvPr/>
        </p:nvPicPr>
        <p:blipFill>
          <a:blip r:embed="rId2"/>
          <a:stretch>
            <a:fillRect/>
          </a:stretch>
        </p:blipFill>
        <p:spPr>
          <a:xfrm>
            <a:off x="2210489" y="3322749"/>
            <a:ext cx="8208519" cy="3322750"/>
          </a:xfrm>
          <a:prstGeom prst="rect">
            <a:avLst/>
          </a:prstGeom>
        </p:spPr>
      </p:pic>
    </p:spTree>
    <p:extLst>
      <p:ext uri="{BB962C8B-B14F-4D97-AF65-F5344CB8AC3E}">
        <p14:creationId xmlns:p14="http://schemas.microsoft.com/office/powerpoint/2010/main" val="4087331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 level technical architecture diagram</a:t>
            </a:r>
            <a:br>
              <a:rPr lang="en-US" dirty="0"/>
            </a:br>
            <a:endParaRPr lang="en-IN" dirty="0"/>
          </a:p>
        </p:txBody>
      </p:sp>
      <p:sp>
        <p:nvSpPr>
          <p:cNvPr id="3" name="Content Placeholder 2"/>
          <p:cNvSpPr>
            <a:spLocks noGrp="1"/>
          </p:cNvSpPr>
          <p:nvPr>
            <p:ph idx="1"/>
          </p:nvPr>
        </p:nvSpPr>
        <p:spPr/>
        <p:txBody>
          <a:bodyPr/>
          <a:lstStyle/>
          <a:p>
            <a:r>
              <a:rPr lang="en-IN" dirty="0" smtClean="0"/>
              <a:t> </a:t>
            </a:r>
            <a:endParaRPr lang="en-IN" dirty="0"/>
          </a:p>
        </p:txBody>
      </p:sp>
      <p:pic>
        <p:nvPicPr>
          <p:cNvPr id="5" name="Google Shape;490;p48"/>
          <p:cNvPicPr preferRelativeResize="0"/>
          <p:nvPr/>
        </p:nvPicPr>
        <p:blipFill>
          <a:blip r:embed="rId2">
            <a:alphaModFix/>
          </a:blip>
          <a:stretch>
            <a:fillRect/>
          </a:stretch>
        </p:blipFill>
        <p:spPr>
          <a:xfrm>
            <a:off x="3116688" y="1540991"/>
            <a:ext cx="8847786" cy="4962839"/>
          </a:xfrm>
          <a:prstGeom prst="rect">
            <a:avLst/>
          </a:prstGeom>
          <a:noFill/>
          <a:ln>
            <a:noFill/>
          </a:ln>
        </p:spPr>
      </p:pic>
    </p:spTree>
    <p:extLst>
      <p:ext uri="{BB962C8B-B14F-4D97-AF65-F5344CB8AC3E}">
        <p14:creationId xmlns:p14="http://schemas.microsoft.com/office/powerpoint/2010/main" val="2153707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workflow diagram for all parties involved</a:t>
            </a:r>
            <a:br>
              <a:rPr lang="en-US" dirty="0"/>
            </a:br>
            <a:endParaRPr lang="en-IN" dirty="0"/>
          </a:p>
        </p:txBody>
      </p:sp>
      <p:sp>
        <p:nvSpPr>
          <p:cNvPr id="3" name="Content Placeholder 2"/>
          <p:cNvSpPr>
            <a:spLocks noGrp="1"/>
          </p:cNvSpPr>
          <p:nvPr>
            <p:ph idx="1"/>
          </p:nvPr>
        </p:nvSpPr>
        <p:spPr/>
        <p:txBody>
          <a:bodyPr/>
          <a:lstStyle/>
          <a:p>
            <a:r>
              <a:rPr lang="en-IN" dirty="0" smtClean="0"/>
              <a:t>Car Manufacturer </a:t>
            </a:r>
            <a:endParaRPr lang="en-IN" sz="1000" dirty="0">
              <a:solidFill>
                <a:srgbClr val="FF0000"/>
              </a:solidFill>
            </a:endParaRPr>
          </a:p>
          <a:p>
            <a:r>
              <a:rPr lang="en-IN" dirty="0" smtClean="0"/>
              <a:t>Borrower</a:t>
            </a:r>
            <a:endParaRPr lang="en-IN" dirty="0"/>
          </a:p>
          <a:p>
            <a:r>
              <a:rPr lang="en-IN" dirty="0" smtClean="0"/>
              <a:t>Lender</a:t>
            </a:r>
          </a:p>
          <a:p>
            <a:r>
              <a:rPr lang="en-IN" dirty="0" smtClean="0"/>
              <a:t>Insurance company</a:t>
            </a:r>
          </a:p>
          <a:p>
            <a:r>
              <a:rPr lang="en-IN" dirty="0" smtClean="0"/>
              <a:t>RTO</a:t>
            </a:r>
          </a:p>
          <a:p>
            <a:endParaRPr lang="en-IN" dirty="0"/>
          </a:p>
          <a:p>
            <a:endParaRPr lang="en-IN" dirty="0" smtClean="0"/>
          </a:p>
        </p:txBody>
      </p:sp>
      <p:pic>
        <p:nvPicPr>
          <p:cNvPr id="5" name="Picture 4"/>
          <p:cNvPicPr>
            <a:picLocks noChangeAspect="1"/>
          </p:cNvPicPr>
          <p:nvPr/>
        </p:nvPicPr>
        <p:blipFill>
          <a:blip r:embed="rId2"/>
          <a:stretch>
            <a:fillRect/>
          </a:stretch>
        </p:blipFill>
        <p:spPr>
          <a:xfrm>
            <a:off x="6795068" y="1635617"/>
            <a:ext cx="4209660" cy="4582196"/>
          </a:xfrm>
          <a:prstGeom prst="rect">
            <a:avLst/>
          </a:prstGeom>
        </p:spPr>
      </p:pic>
      <p:sp>
        <p:nvSpPr>
          <p:cNvPr id="6" name="Rectangle 5"/>
          <p:cNvSpPr/>
          <p:nvPr/>
        </p:nvSpPr>
        <p:spPr>
          <a:xfrm>
            <a:off x="8281116" y="2133600"/>
            <a:ext cx="875763" cy="577081"/>
          </a:xfrm>
          <a:prstGeom prst="rect">
            <a:avLst/>
          </a:prstGeom>
        </p:spPr>
        <p:txBody>
          <a:bodyPr wrap="square">
            <a:spAutoFit/>
          </a:bodyPr>
          <a:lstStyle/>
          <a:p>
            <a:r>
              <a:rPr lang="en-IN" sz="1050" dirty="0">
                <a:solidFill>
                  <a:srgbClr val="FF0000"/>
                </a:solidFill>
              </a:rPr>
              <a:t>Car Manufacturer </a:t>
            </a:r>
          </a:p>
        </p:txBody>
      </p:sp>
      <p:sp>
        <p:nvSpPr>
          <p:cNvPr id="7" name="Rectangle 6"/>
          <p:cNvSpPr/>
          <p:nvPr/>
        </p:nvSpPr>
        <p:spPr>
          <a:xfrm>
            <a:off x="9633397" y="3244335"/>
            <a:ext cx="746975" cy="461665"/>
          </a:xfrm>
          <a:prstGeom prst="rect">
            <a:avLst/>
          </a:prstGeom>
        </p:spPr>
        <p:txBody>
          <a:bodyPr wrap="square">
            <a:spAutoFit/>
          </a:bodyPr>
          <a:lstStyle/>
          <a:p>
            <a:r>
              <a:rPr lang="en-IN" sz="1200" dirty="0">
                <a:solidFill>
                  <a:srgbClr val="FF0000"/>
                </a:solidFill>
              </a:rPr>
              <a:t>Borrower</a:t>
            </a:r>
          </a:p>
        </p:txBody>
      </p:sp>
      <p:sp>
        <p:nvSpPr>
          <p:cNvPr id="8" name="Rectangle 7"/>
          <p:cNvSpPr/>
          <p:nvPr/>
        </p:nvSpPr>
        <p:spPr>
          <a:xfrm>
            <a:off x="9211462" y="4918588"/>
            <a:ext cx="700833" cy="276999"/>
          </a:xfrm>
          <a:prstGeom prst="rect">
            <a:avLst/>
          </a:prstGeom>
        </p:spPr>
        <p:txBody>
          <a:bodyPr wrap="none">
            <a:spAutoFit/>
          </a:bodyPr>
          <a:lstStyle/>
          <a:p>
            <a:r>
              <a:rPr lang="en-IN" sz="1200" dirty="0" smtClean="0">
                <a:solidFill>
                  <a:srgbClr val="FF0000"/>
                </a:solidFill>
              </a:rPr>
              <a:t>Lender</a:t>
            </a:r>
            <a:endParaRPr lang="en-IN" sz="1200" dirty="0">
              <a:solidFill>
                <a:srgbClr val="FF0000"/>
              </a:solidFill>
            </a:endParaRPr>
          </a:p>
        </p:txBody>
      </p:sp>
      <p:sp>
        <p:nvSpPr>
          <p:cNvPr id="9" name="Rectangle 8"/>
          <p:cNvSpPr/>
          <p:nvPr/>
        </p:nvSpPr>
        <p:spPr>
          <a:xfrm>
            <a:off x="7352662" y="4795477"/>
            <a:ext cx="1083001" cy="523220"/>
          </a:xfrm>
          <a:prstGeom prst="rect">
            <a:avLst/>
          </a:prstGeom>
        </p:spPr>
        <p:txBody>
          <a:bodyPr wrap="square">
            <a:spAutoFit/>
          </a:bodyPr>
          <a:lstStyle/>
          <a:p>
            <a:r>
              <a:rPr lang="en-IN" sz="1400" dirty="0">
                <a:solidFill>
                  <a:srgbClr val="FF0000"/>
                </a:solidFill>
              </a:rPr>
              <a:t>Insurance company</a:t>
            </a:r>
          </a:p>
        </p:txBody>
      </p:sp>
      <p:sp>
        <p:nvSpPr>
          <p:cNvPr id="10" name="Rectangle 9"/>
          <p:cNvSpPr/>
          <p:nvPr/>
        </p:nvSpPr>
        <p:spPr>
          <a:xfrm>
            <a:off x="7219326" y="3244335"/>
            <a:ext cx="622286" cy="369332"/>
          </a:xfrm>
          <a:prstGeom prst="rect">
            <a:avLst/>
          </a:prstGeom>
        </p:spPr>
        <p:txBody>
          <a:bodyPr wrap="none">
            <a:spAutoFit/>
          </a:bodyPr>
          <a:lstStyle/>
          <a:p>
            <a:r>
              <a:rPr lang="en-IN" dirty="0">
                <a:solidFill>
                  <a:srgbClr val="FF0000"/>
                </a:solidFill>
              </a:rPr>
              <a:t>RTO</a:t>
            </a:r>
          </a:p>
        </p:txBody>
      </p:sp>
    </p:spTree>
    <p:extLst>
      <p:ext uri="{BB962C8B-B14F-4D97-AF65-F5344CB8AC3E}">
        <p14:creationId xmlns:p14="http://schemas.microsoft.com/office/powerpoint/2010/main" val="142096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Barrier of entry analysis </a:t>
            </a:r>
            <a:br>
              <a:rPr lang="en-IN" dirty="0"/>
            </a:br>
            <a:endParaRPr lang="en-IN" dirty="0"/>
          </a:p>
        </p:txBody>
      </p:sp>
      <p:sp>
        <p:nvSpPr>
          <p:cNvPr id="3" name="Content Placeholder 2"/>
          <p:cNvSpPr>
            <a:spLocks noGrp="1"/>
          </p:cNvSpPr>
          <p:nvPr>
            <p:ph idx="1"/>
          </p:nvPr>
        </p:nvSpPr>
        <p:spPr/>
        <p:txBody>
          <a:bodyPr/>
          <a:lstStyle/>
          <a:p>
            <a:pPr marL="457200" lvl="0" indent="-304800">
              <a:spcBef>
                <a:spcPts val="0"/>
              </a:spcBef>
              <a:buSzPts val="1200"/>
              <a:buChar char="●"/>
            </a:pPr>
            <a:r>
              <a:rPr lang="en-US" dirty="0"/>
              <a:t>User experience for </a:t>
            </a:r>
            <a:r>
              <a:rPr lang="en-US" b="1" dirty="0"/>
              <a:t>Onboarding of Debtors and Lenders</a:t>
            </a:r>
            <a:r>
              <a:rPr lang="en-US" dirty="0"/>
              <a:t> would be key for adoption of the platform. </a:t>
            </a:r>
          </a:p>
          <a:p>
            <a:pPr marL="457200" lvl="0" indent="-304800">
              <a:spcBef>
                <a:spcPts val="0"/>
              </a:spcBef>
              <a:buSzPts val="1200"/>
              <a:buChar char="●"/>
            </a:pPr>
            <a:r>
              <a:rPr lang="en-US" dirty="0"/>
              <a:t>Initially the current vehicle registry system will need to run in parallel with the new digital asset registry. </a:t>
            </a:r>
          </a:p>
          <a:p>
            <a:pPr marL="457200" lvl="0" indent="-304800">
              <a:spcBef>
                <a:spcPts val="0"/>
              </a:spcBef>
              <a:buSzPts val="1200"/>
              <a:buChar char="●"/>
            </a:pPr>
            <a:r>
              <a:rPr lang="en-US" dirty="0"/>
              <a:t>Existing Vehicle registry system, rating agencies and regulators should be able to provide reliable oracle services for the network. </a:t>
            </a:r>
          </a:p>
          <a:p>
            <a:pPr marL="457200" lvl="0" indent="-304800">
              <a:spcBef>
                <a:spcPts val="0"/>
              </a:spcBef>
              <a:buSzPts val="1200"/>
              <a:buChar char="●"/>
            </a:pPr>
            <a:r>
              <a:rPr lang="en-US" dirty="0"/>
              <a:t>Debtors may hesitate to rely on crypto assets as collaterals because of the lack of clarity on the crypto regulations.</a:t>
            </a:r>
          </a:p>
          <a:p>
            <a:pPr marL="457200" lvl="0" indent="-304800">
              <a:spcBef>
                <a:spcPts val="0"/>
              </a:spcBef>
              <a:buSzPts val="1200"/>
              <a:buChar char="●"/>
            </a:pPr>
            <a:r>
              <a:rPr lang="en-US" dirty="0"/>
              <a:t>Along with transparency, the system will need to offer competitive loan amount and interest rates to attract new Lenders as well as debtors. </a:t>
            </a:r>
          </a:p>
          <a:p>
            <a:pPr marL="457200" lvl="0" indent="-304800">
              <a:spcBef>
                <a:spcPts val="0"/>
              </a:spcBef>
              <a:buSzPts val="1200"/>
              <a:buChar char="●"/>
            </a:pPr>
            <a:r>
              <a:rPr lang="en-US" dirty="0"/>
              <a:t>New users may lack trust because of the historical Security vulnerabilities of the smart contracts and lack of Interoperability with existing or future networks. </a:t>
            </a:r>
          </a:p>
        </p:txBody>
      </p:sp>
    </p:spTree>
    <p:extLst>
      <p:ext uri="{BB962C8B-B14F-4D97-AF65-F5344CB8AC3E}">
        <p14:creationId xmlns:p14="http://schemas.microsoft.com/office/powerpoint/2010/main" val="2237892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recommendations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457200" lvl="0" indent="-311150">
              <a:spcBef>
                <a:spcPts val="0"/>
              </a:spcBef>
              <a:buSzPts val="1300"/>
              <a:buChar char="●"/>
            </a:pPr>
            <a:r>
              <a:rPr lang="en-US" dirty="0"/>
              <a:t>Digital marketplace enhances operational efficiency and allows more lenders and debtors to benefit from the transparent business processes and auditable system of records.</a:t>
            </a:r>
          </a:p>
          <a:p>
            <a:pPr marL="457200" lvl="0" indent="-298450">
              <a:spcBef>
                <a:spcPts val="1600"/>
              </a:spcBef>
              <a:buSzPts val="1100"/>
              <a:buChar char="●"/>
            </a:pPr>
            <a:r>
              <a:rPr lang="en-US" dirty="0"/>
              <a:t>Digitization of the business processes and reusable KYC ensures Faster turnaround time </a:t>
            </a:r>
          </a:p>
          <a:p>
            <a:pPr marL="457200" lvl="0" indent="-298450">
              <a:spcBef>
                <a:spcPts val="1600"/>
              </a:spcBef>
              <a:buSzPts val="1100"/>
              <a:buChar char="●"/>
            </a:pPr>
            <a:r>
              <a:rPr lang="en-US" dirty="0"/>
              <a:t>Network could be enhanced to form a Immutable digital registry for ownership, accident and maintenance records </a:t>
            </a:r>
            <a:r>
              <a:rPr lang="en-US" dirty="0">
                <a:solidFill>
                  <a:schemeClr val="dk2"/>
                </a:solidFill>
              </a:rPr>
              <a:t>for private and commercial vehicles.</a:t>
            </a:r>
          </a:p>
          <a:p>
            <a:pPr marL="457200" lvl="0" indent="-311150">
              <a:lnSpc>
                <a:spcPct val="115000"/>
              </a:lnSpc>
              <a:spcBef>
                <a:spcPts val="1600"/>
              </a:spcBef>
              <a:buSzPts val="1300"/>
              <a:buChar char="●"/>
            </a:pPr>
            <a:r>
              <a:rPr lang="en-US" dirty="0"/>
              <a:t>The system will need to offer competitive loan amount and interest rates to attract new Lenders as well as debtors. </a:t>
            </a:r>
          </a:p>
          <a:p>
            <a:pPr marL="457200" lvl="0" indent="-311150">
              <a:lnSpc>
                <a:spcPct val="115000"/>
              </a:lnSpc>
              <a:spcBef>
                <a:spcPts val="1600"/>
              </a:spcBef>
              <a:spcAft>
                <a:spcPts val="1600"/>
              </a:spcAft>
              <a:buSzPts val="1300"/>
              <a:buChar char="●"/>
            </a:pPr>
            <a:r>
              <a:rPr lang="en-US" dirty="0"/>
              <a:t>The network could be enhanced in the future to include many more user-friendly features </a:t>
            </a:r>
          </a:p>
        </p:txBody>
      </p:sp>
    </p:spTree>
    <p:extLst>
      <p:ext uri="{BB962C8B-B14F-4D97-AF65-F5344CB8AC3E}">
        <p14:creationId xmlns:p14="http://schemas.microsoft.com/office/powerpoint/2010/main" val="285668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solution to obtain a loan from the centralized </a:t>
            </a:r>
            <a:r>
              <a:rPr lang="en-US" dirty="0" smtClean="0"/>
              <a:t>banks… continue</a:t>
            </a:r>
            <a:endParaRPr lang="en-IN" dirty="0"/>
          </a:p>
        </p:txBody>
      </p:sp>
      <p:sp>
        <p:nvSpPr>
          <p:cNvPr id="3" name="Content Placeholder 2"/>
          <p:cNvSpPr>
            <a:spLocks noGrp="1"/>
          </p:cNvSpPr>
          <p:nvPr>
            <p:ph idx="1"/>
          </p:nvPr>
        </p:nvSpPr>
        <p:spPr/>
        <p:txBody>
          <a:bodyPr>
            <a:normAutofit fontScale="92500" lnSpcReduction="10000"/>
          </a:bodyPr>
          <a:lstStyle/>
          <a:p>
            <a:r>
              <a:rPr lang="en-US" dirty="0"/>
              <a:t>To provide loans, banks also look at individuals' creditworthiness. This is done generally by looking at your credit history, income sources and credit scores from rating agencies. </a:t>
            </a:r>
          </a:p>
          <a:p>
            <a:r>
              <a:rPr lang="en-US" dirty="0"/>
              <a:t>If a user uses a loan to buy a car, though the user maintains primary ownership of the vehicle for all practical purposes, the user cannot sell the car against which a loan is taken without paying back the loan amount to the bank and getting its approval. </a:t>
            </a:r>
          </a:p>
          <a:p>
            <a:r>
              <a:rPr lang="en-US" dirty="0"/>
              <a:t>The line is marked on the customer’s certificate of registration (the RC book), an important documentary proof of ownership at the regional transport office (RTO). This would restrict the sale of the car until the hypothecation is removed. One needs to obtain a no-objection certificate from the bank and give it to the RTO before proceeding to do so.</a:t>
            </a:r>
          </a:p>
          <a:p>
            <a:r>
              <a:rPr lang="en-US" dirty="0"/>
              <a:t>This process in the current scenario is </a:t>
            </a:r>
            <a:r>
              <a:rPr lang="en-US" dirty="0" smtClean="0"/>
              <a:t>centralized </a:t>
            </a:r>
            <a:r>
              <a:rPr lang="en-US" dirty="0"/>
              <a:t>as it is the banks that enjoy all the advantages and dictate terms. </a:t>
            </a:r>
          </a:p>
          <a:p>
            <a:endParaRPr lang="en-IN" dirty="0"/>
          </a:p>
        </p:txBody>
      </p:sp>
    </p:spTree>
    <p:extLst>
      <p:ext uri="{BB962C8B-B14F-4D97-AF65-F5344CB8AC3E}">
        <p14:creationId xmlns:p14="http://schemas.microsoft.com/office/powerpoint/2010/main" val="3964186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 for the video presentation </a:t>
            </a:r>
            <a:endParaRPr lang="en-IN" dirty="0"/>
          </a:p>
        </p:txBody>
      </p:sp>
      <p:sp>
        <p:nvSpPr>
          <p:cNvPr id="3" name="Content Placeholder 2"/>
          <p:cNvSpPr>
            <a:spLocks noGrp="1"/>
          </p:cNvSpPr>
          <p:nvPr>
            <p:ph idx="1"/>
          </p:nvPr>
        </p:nvSpPr>
        <p:spPr/>
        <p:txBody>
          <a:bodyPr/>
          <a:lstStyle/>
          <a:p>
            <a:r>
              <a:rPr lang="en-IN" b="1" dirty="0">
                <a:hlinkClick r:id="rId2"/>
              </a:rPr>
              <a:t>https://</a:t>
            </a:r>
            <a:r>
              <a:rPr lang="en-IN" b="1" dirty="0" smtClean="0">
                <a:hlinkClick r:id="rId2"/>
              </a:rPr>
              <a:t>drive.google.com/file/d/1ta5m7qQb8Jvwxct7HUrfJPvLhWcNDA9Q/view</a:t>
            </a:r>
            <a:endParaRPr lang="en-IN" b="1" dirty="0" smtClean="0"/>
          </a:p>
          <a:p>
            <a:endParaRPr lang="en-IN" dirty="0"/>
          </a:p>
        </p:txBody>
      </p:sp>
    </p:spTree>
    <p:extLst>
      <p:ext uri="{BB962C8B-B14F-4D97-AF65-F5344CB8AC3E}">
        <p14:creationId xmlns:p14="http://schemas.microsoft.com/office/powerpoint/2010/main" val="263581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involved in the centralized solution ?</a:t>
            </a:r>
            <a:endParaRPr lang="en-IN" dirty="0"/>
          </a:p>
        </p:txBody>
      </p:sp>
      <p:sp>
        <p:nvSpPr>
          <p:cNvPr id="3" name="Content Placeholder 2"/>
          <p:cNvSpPr>
            <a:spLocks noGrp="1"/>
          </p:cNvSpPr>
          <p:nvPr>
            <p:ph idx="1"/>
          </p:nvPr>
        </p:nvSpPr>
        <p:spPr/>
        <p:txBody>
          <a:bodyPr/>
          <a:lstStyle/>
          <a:p>
            <a:r>
              <a:rPr lang="en-US" dirty="0" smtClean="0"/>
              <a:t>Buyer</a:t>
            </a:r>
          </a:p>
          <a:p>
            <a:r>
              <a:rPr lang="en-US" dirty="0" smtClean="0"/>
              <a:t>Banks</a:t>
            </a:r>
          </a:p>
          <a:p>
            <a:r>
              <a:rPr lang="en-US" dirty="0" smtClean="0"/>
              <a:t>RTO</a:t>
            </a:r>
          </a:p>
          <a:p>
            <a:r>
              <a:rPr lang="en-US" dirty="0" smtClean="0"/>
              <a:t>Insurance company</a:t>
            </a:r>
          </a:p>
          <a:p>
            <a:r>
              <a:rPr lang="en-US" dirty="0" smtClean="0"/>
              <a:t>Seller of Car/ Cat Manufacturers</a:t>
            </a:r>
          </a:p>
          <a:p>
            <a:endParaRPr lang="en-IN" dirty="0"/>
          </a:p>
        </p:txBody>
      </p:sp>
      <p:pic>
        <p:nvPicPr>
          <p:cNvPr id="4" name="Picture 3"/>
          <p:cNvPicPr>
            <a:picLocks noChangeAspect="1"/>
          </p:cNvPicPr>
          <p:nvPr/>
        </p:nvPicPr>
        <p:blipFill>
          <a:blip r:embed="rId2"/>
          <a:stretch>
            <a:fillRect/>
          </a:stretch>
        </p:blipFill>
        <p:spPr>
          <a:xfrm>
            <a:off x="2210489" y="4344541"/>
            <a:ext cx="6147901" cy="2300958"/>
          </a:xfrm>
          <a:prstGeom prst="rect">
            <a:avLst/>
          </a:prstGeom>
        </p:spPr>
      </p:pic>
    </p:spTree>
    <p:extLst>
      <p:ext uri="{BB962C8B-B14F-4D97-AF65-F5344CB8AC3E}">
        <p14:creationId xmlns:p14="http://schemas.microsoft.com/office/powerpoint/2010/main" val="2659853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in the current system for obtaining a Loan through centralized solution</a:t>
            </a:r>
            <a:endParaRPr lang="en-IN" dirty="0"/>
          </a:p>
        </p:txBody>
      </p:sp>
      <p:sp>
        <p:nvSpPr>
          <p:cNvPr id="3" name="Content Placeholder 2"/>
          <p:cNvSpPr>
            <a:spLocks noGrp="1"/>
          </p:cNvSpPr>
          <p:nvPr>
            <p:ph idx="1"/>
          </p:nvPr>
        </p:nvSpPr>
        <p:spPr/>
        <p:txBody>
          <a:bodyPr/>
          <a:lstStyle/>
          <a:p>
            <a:r>
              <a:rPr lang="en-US" dirty="0" smtClean="0"/>
              <a:t>The process is not  </a:t>
            </a:r>
            <a:r>
              <a:rPr lang="en-US" dirty="0"/>
              <a:t>transparent and customer </a:t>
            </a:r>
            <a:r>
              <a:rPr lang="en-US" dirty="0" smtClean="0"/>
              <a:t>friendly from the buyer’s point of view .</a:t>
            </a:r>
            <a:endParaRPr lang="en-US" dirty="0"/>
          </a:p>
          <a:p>
            <a:r>
              <a:rPr lang="en-US" dirty="0" smtClean="0"/>
              <a:t>Debtors will include banks and NBFC’s and hence there is central authority involved in disbursing the loan . </a:t>
            </a:r>
            <a:endParaRPr lang="en-US" dirty="0"/>
          </a:p>
          <a:p>
            <a:r>
              <a:rPr lang="en-US" dirty="0"/>
              <a:t>B</a:t>
            </a:r>
            <a:r>
              <a:rPr lang="en-US" dirty="0" smtClean="0"/>
              <a:t>ackground </a:t>
            </a:r>
            <a:r>
              <a:rPr lang="en-US" dirty="0"/>
              <a:t>checks for debtors are </a:t>
            </a:r>
            <a:r>
              <a:rPr lang="en-US" dirty="0" smtClean="0"/>
              <a:t>performed in a rigorous manner. This further leaves the customer  dissatisfied .</a:t>
            </a:r>
            <a:endParaRPr lang="en-US" dirty="0"/>
          </a:p>
          <a:p>
            <a:r>
              <a:rPr lang="en-US" dirty="0" smtClean="0"/>
              <a:t>Tracking of  </a:t>
            </a:r>
            <a:r>
              <a:rPr lang="en-US" dirty="0"/>
              <a:t>vehicle </a:t>
            </a:r>
            <a:r>
              <a:rPr lang="en-US" dirty="0" smtClean="0"/>
              <a:t>ownership although can be tracked  transparently , there is scope of data being manipulated as the tracking of information of the vehicle is done from a centralized database .</a:t>
            </a:r>
            <a:endParaRPr lang="en-US" dirty="0"/>
          </a:p>
          <a:p>
            <a:endParaRPr lang="en-IN" dirty="0"/>
          </a:p>
        </p:txBody>
      </p:sp>
    </p:spTree>
    <p:extLst>
      <p:ext uri="{BB962C8B-B14F-4D97-AF65-F5344CB8AC3E}">
        <p14:creationId xmlns:p14="http://schemas.microsoft.com/office/powerpoint/2010/main" val="4253598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5287293"/>
          </a:xfrm>
        </p:spPr>
        <p:txBody>
          <a:bodyPr>
            <a:normAutofit/>
          </a:bodyPr>
          <a:lstStyle/>
          <a:p>
            <a:r>
              <a:rPr lang="en-US" dirty="0" smtClean="0"/>
              <a:t/>
            </a:r>
            <a:br>
              <a:rPr lang="en-US" dirty="0" smtClean="0"/>
            </a:br>
            <a:r>
              <a:rPr lang="en-US" dirty="0"/>
              <a:t/>
            </a:r>
            <a:br>
              <a:rPr lang="en-US" dirty="0"/>
            </a:br>
            <a:r>
              <a:rPr lang="en-US" dirty="0" smtClean="0"/>
              <a:t/>
            </a:r>
            <a:br>
              <a:rPr lang="en-US" dirty="0" smtClean="0"/>
            </a:br>
            <a:r>
              <a:rPr lang="en-US" dirty="0" smtClean="0"/>
              <a:t>Can </a:t>
            </a:r>
            <a:r>
              <a:rPr lang="en-US" dirty="0"/>
              <a:t> </a:t>
            </a:r>
            <a:r>
              <a:rPr lang="en-US" dirty="0" smtClean="0"/>
              <a:t>decentralized Finance </a:t>
            </a:r>
            <a:r>
              <a:rPr lang="en-US" dirty="0"/>
              <a:t>technology like </a:t>
            </a:r>
            <a:r>
              <a:rPr lang="en-US" dirty="0" smtClean="0"/>
              <a:t>block chain </a:t>
            </a:r>
            <a:r>
              <a:rPr lang="en-US" dirty="0"/>
              <a:t>can help to achieve the following </a:t>
            </a:r>
            <a:r>
              <a:rPr lang="en-US" dirty="0" smtClean="0"/>
              <a:t>objectives</a:t>
            </a:r>
            <a:r>
              <a:rPr lang="en-US" dirty="0"/>
              <a:t> </a:t>
            </a:r>
            <a:r>
              <a:rPr lang="en-US" dirty="0" smtClean="0"/>
              <a:t>??</a:t>
            </a:r>
            <a:r>
              <a:rPr lang="en-US" dirty="0"/>
              <a:t/>
            </a:r>
            <a:br>
              <a:rPr lang="en-US" dirty="0"/>
            </a:br>
            <a:endParaRPr lang="en-IN" dirty="0"/>
          </a:p>
        </p:txBody>
      </p:sp>
      <p:pic>
        <p:nvPicPr>
          <p:cNvPr id="3" name="Picture 2"/>
          <p:cNvPicPr>
            <a:picLocks noChangeAspect="1"/>
          </p:cNvPicPr>
          <p:nvPr/>
        </p:nvPicPr>
        <p:blipFill>
          <a:blip r:embed="rId2"/>
          <a:stretch>
            <a:fillRect/>
          </a:stretch>
        </p:blipFill>
        <p:spPr>
          <a:xfrm>
            <a:off x="2867311" y="4215752"/>
            <a:ext cx="6147901" cy="2300958"/>
          </a:xfrm>
          <a:prstGeom prst="rect">
            <a:avLst/>
          </a:prstGeom>
        </p:spPr>
      </p:pic>
    </p:spTree>
    <p:extLst>
      <p:ext uri="{BB962C8B-B14F-4D97-AF65-F5344CB8AC3E}">
        <p14:creationId xmlns:p14="http://schemas.microsoft.com/office/powerpoint/2010/main" val="1674830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decentralised finance? </a:t>
            </a:r>
          </a:p>
        </p:txBody>
      </p:sp>
      <p:sp>
        <p:nvSpPr>
          <p:cNvPr id="3" name="Content Placeholder 2"/>
          <p:cNvSpPr>
            <a:spLocks noGrp="1"/>
          </p:cNvSpPr>
          <p:nvPr>
            <p:ph idx="1"/>
          </p:nvPr>
        </p:nvSpPr>
        <p:spPr/>
        <p:txBody>
          <a:bodyPr/>
          <a:lstStyle/>
          <a:p>
            <a:r>
              <a:rPr lang="en-US" dirty="0" smtClean="0"/>
              <a:t>Decentralized finance uses  </a:t>
            </a:r>
            <a:r>
              <a:rPr lang="en-US" dirty="0"/>
              <a:t>currency, peer-to-peer money, and digital currency all </a:t>
            </a:r>
            <a:r>
              <a:rPr lang="en-US" b="1" dirty="0"/>
              <a:t>refer to bank-free methods of transferring wealth or ownership of any other commodity without needing a third party</a:t>
            </a:r>
            <a:r>
              <a:rPr lang="en-US" dirty="0"/>
              <a:t>. Most centralized, and some decentralized, markets use fiat currency—or physical money issued by a central bank, like U.S. </a:t>
            </a:r>
            <a:r>
              <a:rPr lang="en-US" dirty="0" smtClean="0"/>
              <a:t>dollars</a:t>
            </a:r>
            <a:r>
              <a:rPr lang="en-US" dirty="0"/>
              <a:t> </a:t>
            </a:r>
            <a:r>
              <a:rPr lang="en-US" dirty="0" smtClean="0"/>
              <a:t>whereas </a:t>
            </a:r>
            <a:r>
              <a:rPr lang="en-US" dirty="0"/>
              <a:t>Decentralized finance, or </a:t>
            </a:r>
            <a:r>
              <a:rPr lang="en-US" dirty="0" err="1"/>
              <a:t>DeFi</a:t>
            </a:r>
            <a:r>
              <a:rPr lang="en-US" dirty="0"/>
              <a:t>, aims to use technology to remove intermediaries between parties in a financial transaction</a:t>
            </a:r>
            <a:r>
              <a:rPr lang="en-US" dirty="0" smtClean="0"/>
              <a:t>.</a:t>
            </a:r>
          </a:p>
          <a:p>
            <a:r>
              <a:rPr lang="en-US" dirty="0" smtClean="0"/>
              <a:t>We can use DEFI technology specifically in our use case ..wherein the person who Is in need of the car can use DEFI technology to disburse the final amount to the car manufacturer and the lender of the amount could be any one who has digital capability to </a:t>
            </a:r>
            <a:r>
              <a:rPr lang="en-US" dirty="0"/>
              <a:t>disburse </a:t>
            </a:r>
            <a:r>
              <a:rPr lang="en-US" dirty="0" smtClean="0"/>
              <a:t>the loan .</a:t>
            </a:r>
            <a:endParaRPr lang="en-US" dirty="0"/>
          </a:p>
          <a:p>
            <a:endParaRPr lang="en-US" dirty="0"/>
          </a:p>
          <a:p>
            <a:endParaRPr lang="en-IN" dirty="0"/>
          </a:p>
        </p:txBody>
      </p:sp>
    </p:spTree>
    <p:extLst>
      <p:ext uri="{BB962C8B-B14F-4D97-AF65-F5344CB8AC3E}">
        <p14:creationId xmlns:p14="http://schemas.microsoft.com/office/powerpoint/2010/main" val="1649686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Blockchain will help in making the  </a:t>
            </a:r>
            <a:r>
              <a:rPr lang="en-US" dirty="0"/>
              <a:t>process more transparent and customer friendly</a:t>
            </a:r>
            <a:br>
              <a:rPr lang="en-US" dirty="0"/>
            </a:br>
            <a:endParaRPr lang="en-IN" dirty="0"/>
          </a:p>
        </p:txBody>
      </p:sp>
      <p:sp>
        <p:nvSpPr>
          <p:cNvPr id="3" name="Content Placeholder 2"/>
          <p:cNvSpPr>
            <a:spLocks noGrp="1"/>
          </p:cNvSpPr>
          <p:nvPr>
            <p:ph idx="1"/>
          </p:nvPr>
        </p:nvSpPr>
        <p:spPr/>
        <p:txBody>
          <a:bodyPr/>
          <a:lstStyle/>
          <a:p>
            <a:r>
              <a:rPr lang="en-US" dirty="0"/>
              <a:t>T</a:t>
            </a:r>
            <a:r>
              <a:rPr lang="en-US" dirty="0" smtClean="0"/>
              <a:t>he Blockchain solution ecosystem involves  Buyers, Lenders ,RTO ,Insurance company , Seller </a:t>
            </a:r>
            <a:r>
              <a:rPr lang="en-US" dirty="0"/>
              <a:t>of Car/ </a:t>
            </a:r>
            <a:r>
              <a:rPr lang="en-US" dirty="0" smtClean="0"/>
              <a:t>Car Manufacturers .All the stakeholders will have  real time access to the </a:t>
            </a:r>
            <a:r>
              <a:rPr lang="en-US" dirty="0" err="1" smtClean="0"/>
              <a:t>blockchain</a:t>
            </a:r>
            <a:r>
              <a:rPr lang="en-US" dirty="0" smtClean="0"/>
              <a:t> database  , this will reduce the overall need for communication between the parties . The necessary information can be accessed  from the </a:t>
            </a:r>
            <a:r>
              <a:rPr lang="en-US" dirty="0" err="1" smtClean="0"/>
              <a:t>blockchain</a:t>
            </a:r>
            <a:r>
              <a:rPr lang="en-US" dirty="0" smtClean="0"/>
              <a:t> database </a:t>
            </a: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3099132" y="4022411"/>
            <a:ext cx="6147901" cy="2300958"/>
          </a:xfrm>
          <a:prstGeom prst="rect">
            <a:avLst/>
          </a:prstGeom>
        </p:spPr>
      </p:pic>
    </p:spTree>
    <p:extLst>
      <p:ext uri="{BB962C8B-B14F-4D97-AF65-F5344CB8AC3E}">
        <p14:creationId xmlns:p14="http://schemas.microsoft.com/office/powerpoint/2010/main" val="1550572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Increase the reach of debtors and do not limit them to financial institutions</a:t>
            </a:r>
            <a:br>
              <a:rPr lang="en-US" dirty="0"/>
            </a:br>
            <a:endParaRPr lang="en-IN" dirty="0"/>
          </a:p>
        </p:txBody>
      </p:sp>
      <p:sp>
        <p:nvSpPr>
          <p:cNvPr id="3" name="Content Placeholder 2"/>
          <p:cNvSpPr>
            <a:spLocks noGrp="1"/>
          </p:cNvSpPr>
          <p:nvPr>
            <p:ph idx="1"/>
          </p:nvPr>
        </p:nvSpPr>
        <p:spPr/>
        <p:txBody>
          <a:bodyPr/>
          <a:lstStyle/>
          <a:p>
            <a:r>
              <a:rPr lang="en-US" dirty="0" err="1" smtClean="0"/>
              <a:t>SInce</a:t>
            </a:r>
            <a:r>
              <a:rPr lang="en-US" dirty="0" smtClean="0"/>
              <a:t> the </a:t>
            </a:r>
            <a:r>
              <a:rPr lang="en-US" dirty="0" err="1" smtClean="0"/>
              <a:t>blockchain</a:t>
            </a:r>
            <a:r>
              <a:rPr lang="en-US" dirty="0" smtClean="0"/>
              <a:t> solution will allow the lenders to publish the rate of interest they are willing to offer with their collateral requirements  and the buyers could publish the interest they are willing to pay (with the details of assets they are willing to put as collateral , this will allow the </a:t>
            </a:r>
            <a:r>
              <a:rPr lang="en-US" dirty="0" err="1" smtClean="0"/>
              <a:t>blockchain</a:t>
            </a:r>
            <a:r>
              <a:rPr lang="en-US" dirty="0" smtClean="0"/>
              <a:t> solution to be a seamless market place </a:t>
            </a:r>
            <a:r>
              <a:rPr lang="en-US" dirty="0" err="1" smtClean="0"/>
              <a:t>wherin</a:t>
            </a:r>
            <a:r>
              <a:rPr lang="en-US" dirty="0" smtClean="0"/>
              <a:t> the necessary communication between the lender and the borrower can be done .</a:t>
            </a:r>
          </a:p>
          <a:p>
            <a:endParaRPr lang="en-IN" dirty="0"/>
          </a:p>
        </p:txBody>
      </p:sp>
      <p:pic>
        <p:nvPicPr>
          <p:cNvPr id="4" name="Picture 3"/>
          <p:cNvPicPr>
            <a:picLocks noChangeAspect="1"/>
          </p:cNvPicPr>
          <p:nvPr/>
        </p:nvPicPr>
        <p:blipFill>
          <a:blip r:embed="rId2"/>
          <a:stretch>
            <a:fillRect/>
          </a:stretch>
        </p:blipFill>
        <p:spPr>
          <a:xfrm>
            <a:off x="2790038" y="4138479"/>
            <a:ext cx="6147901" cy="2300958"/>
          </a:xfrm>
          <a:prstGeom prst="rect">
            <a:avLst/>
          </a:prstGeom>
        </p:spPr>
      </p:pic>
    </p:spTree>
    <p:extLst>
      <p:ext uri="{BB962C8B-B14F-4D97-AF65-F5344CB8AC3E}">
        <p14:creationId xmlns:p14="http://schemas.microsoft.com/office/powerpoint/2010/main" val="1640861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873</TotalTime>
  <Words>1413</Words>
  <Application>Microsoft Office PowerPoint</Application>
  <PresentationFormat>Widescreen</PresentationFormat>
  <Paragraphs>99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Wisp</vt:lpstr>
      <vt:lpstr>  </vt:lpstr>
      <vt:lpstr>Current solution to obtain a loan from the centralized banks</vt:lpstr>
      <vt:lpstr>Current solution to obtain a loan from the centralized banks… continue</vt:lpstr>
      <vt:lpstr>Actors involved in the centralized solution ?</vt:lpstr>
      <vt:lpstr>Challenges in the current system for obtaining a Loan through centralized solution</vt:lpstr>
      <vt:lpstr>   Can  decentralized Finance technology like block chain can help to achieve the following objectives ?? </vt:lpstr>
      <vt:lpstr>What is decentralised finance? </vt:lpstr>
      <vt:lpstr>Blockchain will help in making the  process more transparent and customer friendly </vt:lpstr>
      <vt:lpstr>Increase the reach of debtors and do not limit them to financial institutions </vt:lpstr>
      <vt:lpstr>Ensure background checks for debtors are performed </vt:lpstr>
      <vt:lpstr>Track vehicle ownership transparently </vt:lpstr>
      <vt:lpstr>Interfacing them with blockchain (e.g., as oracles) </vt:lpstr>
      <vt:lpstr>Actors involved in the decentralized solution </vt:lpstr>
      <vt:lpstr>What are the further advantages Blockchain can offer to the buyers, sellers and everyone one involved in the Ecosystem Vehicle Collateralized Loans </vt:lpstr>
      <vt:lpstr>Decentralisation allows for P2P lending and democratised incentivisation to the lenders </vt:lpstr>
      <vt:lpstr>Easing audit trail management in case of loan defaults or any other complications </vt:lpstr>
      <vt:lpstr>Loans across borders allow for more liquidity opportunities  </vt:lpstr>
      <vt:lpstr>Verified ownership trail of the asset </vt:lpstr>
      <vt:lpstr>Operational requirements for managing physical asset registration and verification Use of NFTs (creation, asset ownership and transfers) </vt:lpstr>
      <vt:lpstr>How would the lender be incentivized? What would be the moving parameters involved?</vt:lpstr>
      <vt:lpstr>Risk assessment for creditors </vt:lpstr>
      <vt:lpstr>Marketplace for the discovery of the amount of credit extended and interest rates </vt:lpstr>
      <vt:lpstr>Ability to pool credit for small creditors and distribution of incentives </vt:lpstr>
      <vt:lpstr>Loan defaults and how to manage them </vt:lpstr>
      <vt:lpstr>Choice of one or more block chain frameworks, which, why and how? </vt:lpstr>
      <vt:lpstr>High level technical architecture diagram </vt:lpstr>
      <vt:lpstr>User workflow diagram for all parties involved </vt:lpstr>
      <vt:lpstr>Barrier of entry analysis  </vt:lpstr>
      <vt:lpstr>Conclusion and recommendations </vt:lpstr>
      <vt:lpstr>Link for the video presentation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Architecting Blockchain solutions</dc:title>
  <dc:creator>admin</dc:creator>
  <cp:lastModifiedBy>admin</cp:lastModifiedBy>
  <cp:revision>31</cp:revision>
  <dcterms:created xsi:type="dcterms:W3CDTF">2021-12-30T15:31:20Z</dcterms:created>
  <dcterms:modified xsi:type="dcterms:W3CDTF">2021-12-31T18:31:30Z</dcterms:modified>
</cp:coreProperties>
</file>