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FADDDE0-EBDD-4385-A0DB-CBB8E9A95A32}">
  <a:tblStyle styleId="{8FADDDE0-EBDD-4385-A0DB-CBB8E9A95A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054d8969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054d8969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054d8969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054d8969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054d8969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054d8969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054d8969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054d8969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54d8969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054d8969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054d8969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054d8969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054d8969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054d8969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Credit Card Fraud Detection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machine learning Way</a:t>
            </a:r>
            <a:endParaRPr/>
          </a:p>
        </p:txBody>
      </p:sp>
      <p:sp>
        <p:nvSpPr>
          <p:cNvPr id="88" name="Google Shape;88;p13"/>
          <p:cNvSpPr txBox="1"/>
          <p:nvPr/>
        </p:nvSpPr>
        <p:spPr>
          <a:xfrm>
            <a:off x="5936875" y="3659850"/>
            <a:ext cx="2891100" cy="12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By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Lokesh Soni</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Asmita Goswami</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Anshul Jain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Harsh Banshiwal</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solidFill>
                  <a:srgbClr val="000000"/>
                </a:solidFill>
                <a:latin typeface="Arial"/>
                <a:ea typeface="Arial"/>
                <a:cs typeface="Arial"/>
                <a:sym typeface="Arial"/>
              </a:rPr>
              <a:t>This project is to demonstrate the technical feasibility of a deep learning approach to design of an effective fraud detection system is necessary in order to reduce the losses incurred by the customers and financial companies. Research has been done on many models and methods to prevent and detect frauds. </a:t>
            </a:r>
            <a:endParaRPr sz="18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and inputs</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latin typeface="Arial"/>
                <a:ea typeface="Arial"/>
                <a:cs typeface="Arial"/>
                <a:sym typeface="Arial"/>
              </a:rPr>
              <a:t>The data set contains 284,807 transactions. The mean value of all transactions is $88.35 while the largest transaction recorded in this data set amounts to $25,691.16.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532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 of Fraudulent vs Non-</a:t>
            </a:r>
            <a:r>
              <a:rPr lang="en"/>
              <a:t>Fraudulent</a:t>
            </a:r>
            <a:endParaRPr/>
          </a:p>
        </p:txBody>
      </p:sp>
      <p:pic>
        <p:nvPicPr>
          <p:cNvPr id="106" name="Google Shape;106;p16"/>
          <p:cNvPicPr preferRelativeResize="0"/>
          <p:nvPr/>
        </p:nvPicPr>
        <p:blipFill>
          <a:blip r:embed="rId3">
            <a:alphaModFix/>
          </a:blip>
          <a:stretch>
            <a:fillRect/>
          </a:stretch>
        </p:blipFill>
        <p:spPr>
          <a:xfrm>
            <a:off x="2617700" y="1853850"/>
            <a:ext cx="4023059" cy="2984850"/>
          </a:xfrm>
          <a:prstGeom prst="rect">
            <a:avLst/>
          </a:prstGeom>
          <a:noFill/>
          <a:ln>
            <a:noFill/>
          </a:ln>
        </p:spPr>
      </p:pic>
      <p:sp>
        <p:nvSpPr>
          <p:cNvPr id="107" name="Google Shape;107;p16"/>
          <p:cNvSpPr txBox="1"/>
          <p:nvPr>
            <p:ph idx="1" type="body"/>
          </p:nvPr>
        </p:nvSpPr>
        <p:spPr>
          <a:xfrm>
            <a:off x="774275" y="938125"/>
            <a:ext cx="7820700" cy="325500"/>
          </a:xfrm>
          <a:prstGeom prst="rect">
            <a:avLst/>
          </a:prstGeom>
        </p:spPr>
        <p:txBody>
          <a:bodyPr anchorCtr="0" anchor="t" bIns="91425" lIns="91425" spcFirstLastPara="1" rIns="91425" wrap="square" tIns="91425">
            <a:noAutofit/>
          </a:bodyPr>
          <a:lstStyle/>
          <a:p>
            <a:pPr indent="0" lvl="0" marL="0" rtl="0" algn="just">
              <a:lnSpc>
                <a:spcPct val="100000"/>
              </a:lnSpc>
              <a:spcBef>
                <a:spcPts val="2900"/>
              </a:spcBef>
              <a:spcAft>
                <a:spcPts val="0"/>
              </a:spcAft>
              <a:buNone/>
            </a:pPr>
            <a:r>
              <a:rPr lang="en" sz="1400">
                <a:solidFill>
                  <a:srgbClr val="000000"/>
                </a:solidFill>
                <a:highlight>
                  <a:srgbClr val="FFFFFF"/>
                </a:highlight>
                <a:latin typeface="Arial"/>
                <a:ea typeface="Arial"/>
                <a:cs typeface="Arial"/>
                <a:sym typeface="Arial"/>
              </a:rPr>
              <a:t>Most transactions are non-fraudulent. In fact, 99.83% of the transactions in this data set were not fraudulent while only 0.17% were fraudulent.</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113" name="Google Shape;113;p17"/>
          <p:cNvSpPr txBox="1"/>
          <p:nvPr>
            <p:ph idx="1" type="body"/>
          </p:nvPr>
        </p:nvSpPr>
        <p:spPr>
          <a:xfrm>
            <a:off x="727650" y="1547250"/>
            <a:ext cx="7688700" cy="2261100"/>
          </a:xfrm>
          <a:prstGeom prst="rect">
            <a:avLst/>
          </a:prstGeom>
        </p:spPr>
        <p:txBody>
          <a:bodyPr anchorCtr="0" anchor="t" bIns="91425" lIns="91425" spcFirstLastPara="1" rIns="91425" wrap="square" tIns="91425">
            <a:noAutofit/>
          </a:bodyPr>
          <a:lstStyle/>
          <a:p>
            <a:pPr indent="0" lvl="0" marL="0" rtl="0" algn="just">
              <a:lnSpc>
                <a:spcPct val="158000"/>
              </a:lnSpc>
              <a:spcBef>
                <a:spcPts val="2200"/>
              </a:spcBef>
              <a:spcAft>
                <a:spcPts val="0"/>
              </a:spcAft>
              <a:buClr>
                <a:srgbClr val="000000"/>
              </a:buClr>
              <a:buSzPts val="1100"/>
              <a:buFont typeface="Arial"/>
              <a:buNone/>
            </a:pPr>
            <a:r>
              <a:rPr lang="en" sz="1200">
                <a:solidFill>
                  <a:srgbClr val="000000"/>
                </a:solidFill>
                <a:latin typeface="Arial"/>
                <a:ea typeface="Arial"/>
                <a:cs typeface="Arial"/>
                <a:sym typeface="Arial"/>
              </a:rPr>
              <a:t>To create our balanced training data set, I took all of the fraudulent transactions in our data set and counted them. Then, I randomly selected the same number of non-fraudulent transactions and concatenated the two. After shuffling this newly created data set, I decided to output the class distributions once more to visualize the difference.</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sz="1200">
              <a:latin typeface="Arial"/>
              <a:ea typeface="Arial"/>
              <a:cs typeface="Arial"/>
              <a:sym typeface="Arial"/>
            </a:endParaRPr>
          </a:p>
        </p:txBody>
      </p:sp>
      <p:pic>
        <p:nvPicPr>
          <p:cNvPr id="114" name="Google Shape;114;p17"/>
          <p:cNvPicPr preferRelativeResize="0"/>
          <p:nvPr/>
        </p:nvPicPr>
        <p:blipFill>
          <a:blip r:embed="rId3">
            <a:alphaModFix/>
          </a:blip>
          <a:stretch>
            <a:fillRect/>
          </a:stretch>
        </p:blipFill>
        <p:spPr>
          <a:xfrm>
            <a:off x="2673725" y="2740975"/>
            <a:ext cx="3024438" cy="226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Algorithms</a:t>
            </a:r>
            <a:endParaRPr/>
          </a:p>
        </p:txBody>
      </p:sp>
      <p:sp>
        <p:nvSpPr>
          <p:cNvPr id="120" name="Google Shape;120;p18"/>
          <p:cNvSpPr txBox="1"/>
          <p:nvPr>
            <p:ph idx="1" type="body"/>
          </p:nvPr>
        </p:nvSpPr>
        <p:spPr>
          <a:xfrm>
            <a:off x="729450" y="1850275"/>
            <a:ext cx="7688700" cy="2261100"/>
          </a:xfrm>
          <a:prstGeom prst="rect">
            <a:avLst/>
          </a:prstGeom>
        </p:spPr>
        <p:txBody>
          <a:bodyPr anchorCtr="0" anchor="t" bIns="91425" lIns="91425" spcFirstLastPara="1" rIns="91425" wrap="square" tIns="91425">
            <a:noAutofit/>
          </a:bodyPr>
          <a:lstStyle/>
          <a:p>
            <a:pPr indent="0" lvl="0" marL="0" rtl="0" algn="just">
              <a:lnSpc>
                <a:spcPct val="158000"/>
              </a:lnSpc>
              <a:spcBef>
                <a:spcPts val="600"/>
              </a:spcBef>
              <a:spcAft>
                <a:spcPts val="0"/>
              </a:spcAft>
              <a:buClr>
                <a:srgbClr val="000000"/>
              </a:buClr>
              <a:buSzPts val="1100"/>
              <a:buFont typeface="Arial"/>
              <a:buNone/>
            </a:pPr>
            <a:r>
              <a:rPr lang="en" sz="1800">
                <a:solidFill>
                  <a:srgbClr val="000000"/>
                </a:solidFill>
                <a:latin typeface="Arial"/>
                <a:ea typeface="Arial"/>
                <a:cs typeface="Arial"/>
                <a:sym typeface="Arial"/>
              </a:rPr>
              <a:t>I first performed an 80/20 train-test split, splitting our balanced data set into two pieces. To avoid overfitting, I used the very common resampling technique of k-fold cross-validation. This simply means that you separate your training data into k parts (folds) and then fit your model on k-1 folds before making predictions for the kth hold-out fold. You then repeat this process for every single fold and average the resulting predictions.</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1643850" y="1164475"/>
            <a:ext cx="7688700" cy="2261100"/>
          </a:xfrm>
          <a:prstGeom prst="rect">
            <a:avLst/>
          </a:prstGeom>
        </p:spPr>
        <p:txBody>
          <a:bodyPr anchorCtr="0" anchor="t" bIns="91425" lIns="91425" spcFirstLastPara="1" rIns="91425" wrap="square" tIns="91425">
            <a:noAutofit/>
          </a:bodyPr>
          <a:lstStyle/>
          <a:p>
            <a:pPr indent="-342900" lvl="0" marL="749300" rtl="0" algn="just">
              <a:lnSpc>
                <a:spcPct val="158000"/>
              </a:lnSpc>
              <a:spcBef>
                <a:spcPts val="440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Logistic Regression</a:t>
            </a:r>
            <a:endParaRPr sz="1800">
              <a:solidFill>
                <a:srgbClr val="000000"/>
              </a:solidFill>
              <a:latin typeface="Arial"/>
              <a:ea typeface="Arial"/>
              <a:cs typeface="Arial"/>
              <a:sym typeface="Arial"/>
            </a:endParaRPr>
          </a:p>
          <a:p>
            <a:pPr indent="-342900" lvl="0" marL="749300" rtl="0" algn="just">
              <a:lnSpc>
                <a:spcPct val="158000"/>
              </a:lnSpc>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Linear Discriminant Analysis</a:t>
            </a:r>
            <a:endParaRPr sz="1800">
              <a:solidFill>
                <a:srgbClr val="000000"/>
              </a:solidFill>
              <a:latin typeface="Arial"/>
              <a:ea typeface="Arial"/>
              <a:cs typeface="Arial"/>
              <a:sym typeface="Arial"/>
            </a:endParaRPr>
          </a:p>
          <a:p>
            <a:pPr indent="-342900" lvl="0" marL="749300" rtl="0" algn="just">
              <a:lnSpc>
                <a:spcPct val="158000"/>
              </a:lnSpc>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K Nearest Neighbors (KNN)</a:t>
            </a:r>
            <a:endParaRPr sz="1800">
              <a:solidFill>
                <a:srgbClr val="000000"/>
              </a:solidFill>
              <a:latin typeface="Arial"/>
              <a:ea typeface="Arial"/>
              <a:cs typeface="Arial"/>
              <a:sym typeface="Arial"/>
            </a:endParaRPr>
          </a:p>
          <a:p>
            <a:pPr indent="-342900" lvl="0" marL="749300" rtl="0" algn="just">
              <a:lnSpc>
                <a:spcPct val="158000"/>
              </a:lnSpc>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Classification Trees</a:t>
            </a:r>
            <a:endParaRPr sz="1800">
              <a:solidFill>
                <a:srgbClr val="000000"/>
              </a:solidFill>
              <a:latin typeface="Arial"/>
              <a:ea typeface="Arial"/>
              <a:cs typeface="Arial"/>
              <a:sym typeface="Arial"/>
            </a:endParaRPr>
          </a:p>
          <a:p>
            <a:pPr indent="-342900" lvl="0" marL="749300" rtl="0" algn="just">
              <a:lnSpc>
                <a:spcPct val="158000"/>
              </a:lnSpc>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Support Vector Classifier</a:t>
            </a:r>
            <a:endParaRPr sz="1800">
              <a:solidFill>
                <a:srgbClr val="000000"/>
              </a:solidFill>
              <a:latin typeface="Arial"/>
              <a:ea typeface="Arial"/>
              <a:cs typeface="Arial"/>
              <a:sym typeface="Arial"/>
            </a:endParaRPr>
          </a:p>
          <a:p>
            <a:pPr indent="-342900" lvl="0" marL="749300" rtl="0" algn="just">
              <a:lnSpc>
                <a:spcPct val="158000"/>
              </a:lnSpc>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Random Forest Classifier</a:t>
            </a:r>
            <a:endParaRPr sz="1800">
              <a:solidFill>
                <a:srgbClr val="000000"/>
              </a:solidFill>
              <a:latin typeface="Arial"/>
              <a:ea typeface="Arial"/>
              <a:cs typeface="Arial"/>
              <a:sym typeface="Arial"/>
            </a:endParaRPr>
          </a:p>
          <a:p>
            <a:pPr indent="-342900" lvl="0" marL="749300" rtl="0" algn="just">
              <a:lnSpc>
                <a:spcPct val="158000"/>
              </a:lnSpc>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XGBoost Classifier</a:t>
            </a:r>
            <a:endParaRPr sz="1800">
              <a:latin typeface="Arial"/>
              <a:ea typeface="Arial"/>
              <a:cs typeface="Arial"/>
              <a:sym typeface="Arial"/>
            </a:endParaRPr>
          </a:p>
        </p:txBody>
      </p:sp>
      <p:sp>
        <p:nvSpPr>
          <p:cNvPr id="126" name="Google Shape;126;p19"/>
          <p:cNvSpPr txBox="1"/>
          <p:nvPr>
            <p:ph type="title"/>
          </p:nvPr>
        </p:nvSpPr>
        <p:spPr>
          <a:xfrm>
            <a:off x="7294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Used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graphicFrame>
        <p:nvGraphicFramePr>
          <p:cNvPr id="132" name="Google Shape;132;p20"/>
          <p:cNvGraphicFramePr/>
          <p:nvPr/>
        </p:nvGraphicFramePr>
        <p:xfrm>
          <a:off x="1207125" y="1930050"/>
          <a:ext cx="3000000" cy="3000000"/>
        </p:xfrm>
        <a:graphic>
          <a:graphicData uri="http://schemas.openxmlformats.org/drawingml/2006/table">
            <a:tbl>
              <a:tblPr>
                <a:noFill/>
                <a:tableStyleId>{8FADDDE0-EBDD-4385-A0DB-CBB8E9A95A32}</a:tableStyleId>
              </a:tblPr>
              <a:tblGrid>
                <a:gridCol w="2899550"/>
                <a:gridCol w="2899550"/>
              </a:tblGrid>
              <a:tr h="290800">
                <a:tc>
                  <a:txBody>
                    <a:bodyPr>
                      <a:noAutofit/>
                    </a:bodyPr>
                    <a:lstStyle/>
                    <a:p>
                      <a:pPr indent="0" lvl="0" marL="0" rtl="0" algn="l">
                        <a:spcBef>
                          <a:spcPts val="0"/>
                        </a:spcBef>
                        <a:spcAft>
                          <a:spcPts val="0"/>
                        </a:spcAft>
                        <a:buNone/>
                      </a:pPr>
                      <a:r>
                        <a:rPr lang="en" sz="1200"/>
                        <a:t>Logistic Regression</a:t>
                      </a:r>
                      <a:endParaRPr sz="1200"/>
                    </a:p>
                  </a:txBody>
                  <a:tcPr marT="91425" marB="91425" marR="91425" marL="91425"/>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200">
                          <a:highlight>
                            <a:srgbClr val="FFFFFF"/>
                          </a:highlight>
                        </a:rPr>
                        <a:t>0.969935 (0.015809)</a:t>
                      </a:r>
                      <a:endParaRPr sz="1200"/>
                    </a:p>
                  </a:txBody>
                  <a:tcPr marT="91425" marB="91425" marR="91425" marL="91425"/>
                </a:tc>
              </a:tr>
              <a:tr h="290800">
                <a:tc>
                  <a:txBody>
                    <a:bodyPr>
                      <a:noAutofit/>
                    </a:bodyPr>
                    <a:lstStyle/>
                    <a:p>
                      <a:pPr indent="0" lvl="0" marL="0" rtl="0" algn="l">
                        <a:spcBef>
                          <a:spcPts val="0"/>
                        </a:spcBef>
                        <a:spcAft>
                          <a:spcPts val="0"/>
                        </a:spcAft>
                        <a:buNone/>
                      </a:pPr>
                      <a:r>
                        <a:rPr lang="en"/>
                        <a:t>Linear Discriminant Analysis</a:t>
                      </a:r>
                      <a:endParaRPr sz="1200"/>
                    </a:p>
                  </a:txBody>
                  <a:tcPr marT="91425" marB="91425" marR="91425" marL="91425"/>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200">
                          <a:highlight>
                            <a:srgbClr val="FFFFFF"/>
                          </a:highlight>
                        </a:rPr>
                        <a:t>0.971031 (0.018132)</a:t>
                      </a:r>
                      <a:endParaRPr sz="1200"/>
                    </a:p>
                  </a:txBody>
                  <a:tcPr marT="91425" marB="91425" marR="91425" marL="91425"/>
                </a:tc>
              </a:tr>
              <a:tr h="290800">
                <a:tc>
                  <a:txBody>
                    <a:bodyPr>
                      <a:noAutofit/>
                    </a:bodyPr>
                    <a:lstStyle/>
                    <a:p>
                      <a:pPr indent="0" lvl="0" marL="0" rtl="0" algn="l">
                        <a:spcBef>
                          <a:spcPts val="0"/>
                        </a:spcBef>
                        <a:spcAft>
                          <a:spcPts val="0"/>
                        </a:spcAft>
                        <a:buNone/>
                      </a:pPr>
                      <a:r>
                        <a:rPr lang="en" sz="1200"/>
                        <a:t>K Nearest Neighbors </a:t>
                      </a:r>
                      <a:endParaRPr sz="1200"/>
                    </a:p>
                  </a:txBody>
                  <a:tcPr marT="91425" marB="91425" marR="91425" marL="91425"/>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200">
                          <a:highlight>
                            <a:srgbClr val="FFFFFF"/>
                          </a:highlight>
                        </a:rPr>
                        <a:t>0.952787 (0.029242)</a:t>
                      </a:r>
                      <a:endParaRPr sz="1200"/>
                    </a:p>
                  </a:txBody>
                  <a:tcPr marT="91425" marB="91425" marR="91425" marL="91425"/>
                </a:tc>
              </a:tr>
              <a:tr h="290800">
                <a:tc>
                  <a:txBody>
                    <a:bodyPr>
                      <a:noAutofit/>
                    </a:bodyPr>
                    <a:lstStyle/>
                    <a:p>
                      <a:pPr indent="0" lvl="0" marL="0" rtl="0" algn="l">
                        <a:spcBef>
                          <a:spcPts val="0"/>
                        </a:spcBef>
                        <a:spcAft>
                          <a:spcPts val="0"/>
                        </a:spcAft>
                        <a:buNone/>
                      </a:pPr>
                      <a:r>
                        <a:rPr lang="en" sz="1200"/>
                        <a:t>Classification Trees</a:t>
                      </a:r>
                      <a:endParaRPr sz="1200"/>
                    </a:p>
                  </a:txBody>
                  <a:tcPr marT="91425" marB="91425" marR="91425" marL="91425"/>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200">
                          <a:highlight>
                            <a:srgbClr val="FFFFFF"/>
                          </a:highlight>
                        </a:rPr>
                        <a:t>0.903660 (0.032223)</a:t>
                      </a:r>
                      <a:endParaRPr sz="1200"/>
                    </a:p>
                  </a:txBody>
                  <a:tcPr marT="91425" marB="91425" marR="91425" marL="91425"/>
                </a:tc>
              </a:tr>
              <a:tr h="290800">
                <a:tc>
                  <a:txBody>
                    <a:bodyPr>
                      <a:noAutofit/>
                    </a:bodyPr>
                    <a:lstStyle/>
                    <a:p>
                      <a:pPr indent="0" lvl="0" marL="0" rtl="0" algn="l">
                        <a:spcBef>
                          <a:spcPts val="0"/>
                        </a:spcBef>
                        <a:spcAft>
                          <a:spcPts val="0"/>
                        </a:spcAft>
                        <a:buNone/>
                      </a:pPr>
                      <a:r>
                        <a:rPr lang="en" sz="1200"/>
                        <a:t>SVM</a:t>
                      </a:r>
                      <a:endParaRPr sz="1200"/>
                    </a:p>
                  </a:txBody>
                  <a:tcPr marT="91425" marB="91425" marR="91425" marL="91425"/>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200">
                          <a:highlight>
                            <a:srgbClr val="FFFFFF"/>
                          </a:highlight>
                        </a:rPr>
                        <a:t>0.966792 (0.015858)</a:t>
                      </a:r>
                      <a:endParaRPr sz="1200"/>
                    </a:p>
                  </a:txBody>
                  <a:tcPr marT="91425" marB="91425" marR="91425" marL="91425"/>
                </a:tc>
              </a:tr>
              <a:tr h="290800">
                <a:tc>
                  <a:txBody>
                    <a:bodyPr>
                      <a:noAutofit/>
                    </a:bodyPr>
                    <a:lstStyle/>
                    <a:p>
                      <a:pPr indent="0" lvl="0" marL="0" rtl="0" algn="l">
                        <a:spcBef>
                          <a:spcPts val="0"/>
                        </a:spcBef>
                        <a:spcAft>
                          <a:spcPts val="0"/>
                        </a:spcAft>
                        <a:buNone/>
                      </a:pPr>
                      <a:r>
                        <a:rPr lang="en" sz="1200"/>
                        <a:t>Random Forest Classifier</a:t>
                      </a:r>
                      <a:endParaRPr sz="1200"/>
                    </a:p>
                  </a:txBody>
                  <a:tcPr marT="91425" marB="91425" marR="91425" marL="91425"/>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200">
                          <a:highlight>
                            <a:srgbClr val="FFFFFF"/>
                          </a:highlight>
                        </a:rPr>
                        <a:t>0.968781 (0.025161)</a:t>
                      </a:r>
                      <a:endParaRPr sz="1200"/>
                    </a:p>
                  </a:txBody>
                  <a:tcPr marT="91425" marB="91425" marR="91425" marL="91425"/>
                </a:tc>
              </a:tr>
              <a:tr h="290800">
                <a:tc>
                  <a:txBody>
                    <a:bodyPr>
                      <a:noAutofit/>
                    </a:bodyPr>
                    <a:lstStyle/>
                    <a:p>
                      <a:pPr indent="0" lvl="0" marL="0" rtl="0" algn="l">
                        <a:spcBef>
                          <a:spcPts val="0"/>
                        </a:spcBef>
                        <a:spcAft>
                          <a:spcPts val="0"/>
                        </a:spcAft>
                        <a:buNone/>
                      </a:pPr>
                      <a:r>
                        <a:rPr lang="en" sz="1200"/>
                        <a:t>XGBoot Classifier</a:t>
                      </a:r>
                      <a:endParaRPr sz="1200"/>
                    </a:p>
                  </a:txBody>
                  <a:tcPr marT="91425" marB="91425" marR="91425" marL="91425"/>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200">
                          <a:highlight>
                            <a:srgbClr val="FFFFFF"/>
                          </a:highlight>
                        </a:rPr>
                        <a:t>0.964089 (0.022961)</a:t>
                      </a:r>
                      <a:endParaRPr sz="12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