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8" r:id="rId10"/>
    <p:sldId id="264" r:id="rId11"/>
    <p:sldId id="265" r:id="rId12"/>
    <p:sldId id="266" r:id="rId13"/>
    <p:sldId id="272" r:id="rId14"/>
    <p:sldId id="273" r:id="rId15"/>
    <p:sldId id="271" r:id="rId16"/>
    <p:sldId id="269" r:id="rId17"/>
    <p:sldId id="267"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0" d="100"/>
          <a:sy n="80" d="100"/>
        </p:scale>
        <p:origin x="354"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E552C493-0712-4BFE-B548-F4DB47D7AED0}"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7E942-266D-49B8-9F0D-F4FF7F99A32C}" type="slidenum">
              <a:rPr lang="en-IN" smtClean="0"/>
              <a:t>‹#›</a:t>
            </a:fld>
            <a:endParaRPr lang="en-IN"/>
          </a:p>
        </p:txBody>
      </p:sp>
    </p:spTree>
    <p:extLst>
      <p:ext uri="{BB962C8B-B14F-4D97-AF65-F5344CB8AC3E}">
        <p14:creationId xmlns:p14="http://schemas.microsoft.com/office/powerpoint/2010/main" val="2565400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52C493-0712-4BFE-B548-F4DB47D7AED0}"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7E942-266D-49B8-9F0D-F4FF7F99A32C}" type="slidenum">
              <a:rPr lang="en-IN" smtClean="0"/>
              <a:t>‹#›</a:t>
            </a:fld>
            <a:endParaRPr lang="en-IN"/>
          </a:p>
        </p:txBody>
      </p:sp>
    </p:spTree>
    <p:extLst>
      <p:ext uri="{BB962C8B-B14F-4D97-AF65-F5344CB8AC3E}">
        <p14:creationId xmlns:p14="http://schemas.microsoft.com/office/powerpoint/2010/main" val="2706721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52C493-0712-4BFE-B548-F4DB47D7AED0}"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7E942-266D-49B8-9F0D-F4FF7F99A32C}" type="slidenum">
              <a:rPr lang="en-IN" smtClean="0"/>
              <a:t>‹#›</a:t>
            </a:fld>
            <a:endParaRPr lang="en-IN"/>
          </a:p>
        </p:txBody>
      </p:sp>
    </p:spTree>
    <p:extLst>
      <p:ext uri="{BB962C8B-B14F-4D97-AF65-F5344CB8AC3E}">
        <p14:creationId xmlns:p14="http://schemas.microsoft.com/office/powerpoint/2010/main" val="28760958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E552C493-0712-4BFE-B548-F4DB47D7AED0}"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7E942-266D-49B8-9F0D-F4FF7F99A32C}" type="slidenum">
              <a:rPr lang="en-IN" smtClean="0"/>
              <a:t>‹#›</a:t>
            </a:fld>
            <a:endParaRPr lang="en-IN"/>
          </a:p>
        </p:txBody>
      </p:sp>
    </p:spTree>
    <p:extLst>
      <p:ext uri="{BB962C8B-B14F-4D97-AF65-F5344CB8AC3E}">
        <p14:creationId xmlns:p14="http://schemas.microsoft.com/office/powerpoint/2010/main" val="659371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552C493-0712-4BFE-B548-F4DB47D7AED0}" type="datetimeFigureOut">
              <a:rPr lang="en-IN" smtClean="0"/>
              <a:t>05-08-2025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2A7E942-266D-49B8-9F0D-F4FF7F99A32C}" type="slidenum">
              <a:rPr lang="en-IN" smtClean="0"/>
              <a:t>‹#›</a:t>
            </a:fld>
            <a:endParaRPr lang="en-IN"/>
          </a:p>
        </p:txBody>
      </p:sp>
    </p:spTree>
    <p:extLst>
      <p:ext uri="{BB962C8B-B14F-4D97-AF65-F5344CB8AC3E}">
        <p14:creationId xmlns:p14="http://schemas.microsoft.com/office/powerpoint/2010/main" val="32202159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E552C493-0712-4BFE-B548-F4DB47D7AED0}" type="datetimeFigureOut">
              <a:rPr lang="en-IN" smtClean="0"/>
              <a:t>05-08-2025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A7E942-266D-49B8-9F0D-F4FF7F99A32C}" type="slidenum">
              <a:rPr lang="en-IN" smtClean="0"/>
              <a:t>‹#›</a:t>
            </a:fld>
            <a:endParaRPr lang="en-IN"/>
          </a:p>
        </p:txBody>
      </p:sp>
    </p:spTree>
    <p:extLst>
      <p:ext uri="{BB962C8B-B14F-4D97-AF65-F5344CB8AC3E}">
        <p14:creationId xmlns:p14="http://schemas.microsoft.com/office/powerpoint/2010/main" val="354201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E552C493-0712-4BFE-B548-F4DB47D7AED0}" type="datetimeFigureOut">
              <a:rPr lang="en-IN" smtClean="0"/>
              <a:t>05-08-2025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2A7E942-266D-49B8-9F0D-F4FF7F99A32C}" type="slidenum">
              <a:rPr lang="en-IN" smtClean="0"/>
              <a:t>‹#›</a:t>
            </a:fld>
            <a:endParaRPr lang="en-IN"/>
          </a:p>
        </p:txBody>
      </p:sp>
    </p:spTree>
    <p:extLst>
      <p:ext uri="{BB962C8B-B14F-4D97-AF65-F5344CB8AC3E}">
        <p14:creationId xmlns:p14="http://schemas.microsoft.com/office/powerpoint/2010/main" val="2517221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E552C493-0712-4BFE-B548-F4DB47D7AED0}" type="datetimeFigureOut">
              <a:rPr lang="en-IN" smtClean="0"/>
              <a:t>05-08-2025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2A7E942-266D-49B8-9F0D-F4FF7F99A32C}" type="slidenum">
              <a:rPr lang="en-IN" smtClean="0"/>
              <a:t>‹#›</a:t>
            </a:fld>
            <a:endParaRPr lang="en-IN"/>
          </a:p>
        </p:txBody>
      </p:sp>
    </p:spTree>
    <p:extLst>
      <p:ext uri="{BB962C8B-B14F-4D97-AF65-F5344CB8AC3E}">
        <p14:creationId xmlns:p14="http://schemas.microsoft.com/office/powerpoint/2010/main" val="2088567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52C493-0712-4BFE-B548-F4DB47D7AED0}" type="datetimeFigureOut">
              <a:rPr lang="en-IN" smtClean="0"/>
              <a:t>05-08-2025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2A7E942-266D-49B8-9F0D-F4FF7F99A32C}" type="slidenum">
              <a:rPr lang="en-IN" smtClean="0"/>
              <a:t>‹#›</a:t>
            </a:fld>
            <a:endParaRPr lang="en-IN"/>
          </a:p>
        </p:txBody>
      </p:sp>
    </p:spTree>
    <p:extLst>
      <p:ext uri="{BB962C8B-B14F-4D97-AF65-F5344CB8AC3E}">
        <p14:creationId xmlns:p14="http://schemas.microsoft.com/office/powerpoint/2010/main" val="176844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52C493-0712-4BFE-B548-F4DB47D7AED0}" type="datetimeFigureOut">
              <a:rPr lang="en-IN" smtClean="0"/>
              <a:t>05-08-2025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A7E942-266D-49B8-9F0D-F4FF7F99A32C}" type="slidenum">
              <a:rPr lang="en-IN" smtClean="0"/>
              <a:t>‹#›</a:t>
            </a:fld>
            <a:endParaRPr lang="en-IN"/>
          </a:p>
        </p:txBody>
      </p:sp>
    </p:spTree>
    <p:extLst>
      <p:ext uri="{BB962C8B-B14F-4D97-AF65-F5344CB8AC3E}">
        <p14:creationId xmlns:p14="http://schemas.microsoft.com/office/powerpoint/2010/main" val="6928239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552C493-0712-4BFE-B548-F4DB47D7AED0}" type="datetimeFigureOut">
              <a:rPr lang="en-IN" smtClean="0"/>
              <a:t>05-08-2025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2A7E942-266D-49B8-9F0D-F4FF7F99A32C}" type="slidenum">
              <a:rPr lang="en-IN" smtClean="0"/>
              <a:t>‹#›</a:t>
            </a:fld>
            <a:endParaRPr lang="en-IN"/>
          </a:p>
        </p:txBody>
      </p:sp>
    </p:spTree>
    <p:extLst>
      <p:ext uri="{BB962C8B-B14F-4D97-AF65-F5344CB8AC3E}">
        <p14:creationId xmlns:p14="http://schemas.microsoft.com/office/powerpoint/2010/main" val="10889740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52C493-0712-4BFE-B548-F4DB47D7AED0}" type="datetimeFigureOut">
              <a:rPr lang="en-IN" smtClean="0"/>
              <a:t>05-08-2025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A7E942-266D-49B8-9F0D-F4FF7F99A32C}" type="slidenum">
              <a:rPr lang="en-IN" smtClean="0"/>
              <a:t>‹#›</a:t>
            </a:fld>
            <a:endParaRPr lang="en-IN"/>
          </a:p>
        </p:txBody>
      </p:sp>
    </p:spTree>
    <p:extLst>
      <p:ext uri="{BB962C8B-B14F-4D97-AF65-F5344CB8AC3E}">
        <p14:creationId xmlns:p14="http://schemas.microsoft.com/office/powerpoint/2010/main" val="1179214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CSE3513 </a:t>
            </a:r>
            <a:endParaRPr lang="en-IN" dirty="0"/>
          </a:p>
        </p:txBody>
      </p:sp>
      <p:sp>
        <p:nvSpPr>
          <p:cNvPr id="3" name="Subtitle 2"/>
          <p:cNvSpPr>
            <a:spLocks noGrp="1"/>
          </p:cNvSpPr>
          <p:nvPr>
            <p:ph type="subTitle" idx="1"/>
          </p:nvPr>
        </p:nvSpPr>
        <p:spPr/>
        <p:txBody>
          <a:bodyPr/>
          <a:lstStyle/>
          <a:p>
            <a:r>
              <a:rPr lang="en-US" dirty="0" smtClean="0"/>
              <a:t>NoSQL Data Management</a:t>
            </a:r>
          </a:p>
          <a:p>
            <a:r>
              <a:rPr lang="en-US" dirty="0" smtClean="0"/>
              <a:t>Semester 5</a:t>
            </a:r>
            <a:br>
              <a:rPr lang="en-US" dirty="0" smtClean="0"/>
            </a:br>
            <a:r>
              <a:rPr lang="en-US" dirty="0" smtClean="0"/>
              <a:t>CSE Core</a:t>
            </a:r>
            <a:endParaRPr lang="en-IN" dirty="0"/>
          </a:p>
        </p:txBody>
      </p:sp>
    </p:spTree>
    <p:extLst>
      <p:ext uri="{BB962C8B-B14F-4D97-AF65-F5344CB8AC3E}">
        <p14:creationId xmlns:p14="http://schemas.microsoft.com/office/powerpoint/2010/main" val="37143018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Integration with Sustainable Development Goals (SDGs)</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85805862"/>
              </p:ext>
            </p:extLst>
          </p:nvPr>
        </p:nvGraphicFramePr>
        <p:xfrm>
          <a:off x="838200" y="2629694"/>
          <a:ext cx="10515600" cy="3017520"/>
        </p:xfrm>
        <a:graphic>
          <a:graphicData uri="http://schemas.openxmlformats.org/drawingml/2006/table">
            <a:tbl>
              <a:tblPr/>
              <a:tblGrid>
                <a:gridCol w="3505200">
                  <a:extLst>
                    <a:ext uri="{9D8B030D-6E8A-4147-A177-3AD203B41FA5}">
                      <a16:colId xmlns:a16="http://schemas.microsoft.com/office/drawing/2014/main" val="381694882"/>
                    </a:ext>
                  </a:extLst>
                </a:gridCol>
                <a:gridCol w="3505200">
                  <a:extLst>
                    <a:ext uri="{9D8B030D-6E8A-4147-A177-3AD203B41FA5}">
                      <a16:colId xmlns:a16="http://schemas.microsoft.com/office/drawing/2014/main" val="2168672737"/>
                    </a:ext>
                  </a:extLst>
                </a:gridCol>
                <a:gridCol w="3505200">
                  <a:extLst>
                    <a:ext uri="{9D8B030D-6E8A-4147-A177-3AD203B41FA5}">
                      <a16:colId xmlns:a16="http://schemas.microsoft.com/office/drawing/2014/main" val="1043271517"/>
                    </a:ext>
                  </a:extLst>
                </a:gridCol>
              </a:tblGrid>
              <a:tr h="0">
                <a:tc>
                  <a:txBody>
                    <a:bodyPr/>
                    <a:lstStyle/>
                    <a:p>
                      <a:r>
                        <a:rPr lang="en-IN" b="1"/>
                        <a:t>Module</a:t>
                      </a:r>
                      <a:endParaRPr lang="en-IN"/>
                    </a:p>
                  </a:txBody>
                  <a:tcPr anchor="ctr">
                    <a:lnL>
                      <a:noFill/>
                    </a:lnL>
                    <a:lnR>
                      <a:noFill/>
                    </a:lnR>
                    <a:lnT>
                      <a:noFill/>
                    </a:lnT>
                    <a:lnB>
                      <a:noFill/>
                    </a:lnB>
                  </a:tcPr>
                </a:tc>
                <a:tc>
                  <a:txBody>
                    <a:bodyPr/>
                    <a:lstStyle/>
                    <a:p>
                      <a:r>
                        <a:rPr lang="en-IN" b="1"/>
                        <a:t>Mapped SDG</a:t>
                      </a:r>
                      <a:endParaRPr lang="en-IN"/>
                    </a:p>
                  </a:txBody>
                  <a:tcPr anchor="ctr">
                    <a:lnL>
                      <a:noFill/>
                    </a:lnL>
                    <a:lnR>
                      <a:noFill/>
                    </a:lnR>
                    <a:lnT>
                      <a:noFill/>
                    </a:lnT>
                    <a:lnB>
                      <a:noFill/>
                    </a:lnB>
                  </a:tcPr>
                </a:tc>
                <a:tc>
                  <a:txBody>
                    <a:bodyPr/>
                    <a:lstStyle/>
                    <a:p>
                      <a:r>
                        <a:rPr lang="en-IN" b="1"/>
                        <a:t>Justification</a:t>
                      </a:r>
                      <a:endParaRPr lang="en-IN"/>
                    </a:p>
                  </a:txBody>
                  <a:tcPr anchor="ctr">
                    <a:lnL>
                      <a:noFill/>
                    </a:lnL>
                    <a:lnR>
                      <a:noFill/>
                    </a:lnR>
                    <a:lnT>
                      <a:noFill/>
                    </a:lnT>
                    <a:lnB>
                      <a:noFill/>
                    </a:lnB>
                  </a:tcPr>
                </a:tc>
                <a:extLst>
                  <a:ext uri="{0D108BD9-81ED-4DB2-BD59-A6C34878D82A}">
                    <a16:rowId xmlns:a16="http://schemas.microsoft.com/office/drawing/2014/main" val="1497613746"/>
                  </a:ext>
                </a:extLst>
              </a:tr>
              <a:tr h="0">
                <a:tc>
                  <a:txBody>
                    <a:bodyPr/>
                    <a:lstStyle/>
                    <a:p>
                      <a:r>
                        <a:rPr lang="en-IN"/>
                        <a:t>Module I</a:t>
                      </a:r>
                    </a:p>
                  </a:txBody>
                  <a:tcPr anchor="ctr">
                    <a:lnL>
                      <a:noFill/>
                    </a:lnL>
                    <a:lnR>
                      <a:noFill/>
                    </a:lnR>
                    <a:lnT>
                      <a:noFill/>
                    </a:lnT>
                    <a:lnB>
                      <a:noFill/>
                    </a:lnB>
                  </a:tcPr>
                </a:tc>
                <a:tc>
                  <a:txBody>
                    <a:bodyPr/>
                    <a:lstStyle/>
                    <a:p>
                      <a:r>
                        <a:rPr lang="en-IN" dirty="0"/>
                        <a:t>SDG </a:t>
                      </a:r>
                      <a:r>
                        <a:rPr lang="en-IN" dirty="0" smtClean="0"/>
                        <a:t>9 (</a:t>
                      </a:r>
                      <a:r>
                        <a:rPr lang="en-US" sz="1800" kern="1200" dirty="0" smtClean="0">
                          <a:solidFill>
                            <a:schemeClr val="tx1"/>
                          </a:solidFill>
                          <a:effectLst/>
                          <a:latin typeface="+mn-lt"/>
                          <a:ea typeface="+mn-ea"/>
                          <a:cs typeface="+mn-cs"/>
                        </a:rPr>
                        <a:t>Reduced Inequalities)</a:t>
                      </a:r>
                      <a:endParaRPr lang="en-IN" dirty="0"/>
                    </a:p>
                  </a:txBody>
                  <a:tcPr anchor="ctr">
                    <a:lnL>
                      <a:noFill/>
                    </a:lnL>
                    <a:lnR>
                      <a:noFill/>
                    </a:lnR>
                    <a:lnT>
                      <a:noFill/>
                    </a:lnT>
                    <a:lnB>
                      <a:noFill/>
                    </a:lnB>
                  </a:tcPr>
                </a:tc>
                <a:tc>
                  <a:txBody>
                    <a:bodyPr/>
                    <a:lstStyle/>
                    <a:p>
                      <a:r>
                        <a:rPr lang="en-IN"/>
                        <a:t>Innovation in data architecture</a:t>
                      </a:r>
                    </a:p>
                  </a:txBody>
                  <a:tcPr anchor="ctr">
                    <a:lnL>
                      <a:noFill/>
                    </a:lnL>
                    <a:lnR>
                      <a:noFill/>
                    </a:lnR>
                    <a:lnT>
                      <a:noFill/>
                    </a:lnT>
                    <a:lnB>
                      <a:noFill/>
                    </a:lnB>
                  </a:tcPr>
                </a:tc>
                <a:extLst>
                  <a:ext uri="{0D108BD9-81ED-4DB2-BD59-A6C34878D82A}">
                    <a16:rowId xmlns:a16="http://schemas.microsoft.com/office/drawing/2014/main" val="4209250978"/>
                  </a:ext>
                </a:extLst>
              </a:tr>
              <a:tr h="0">
                <a:tc>
                  <a:txBody>
                    <a:bodyPr/>
                    <a:lstStyle/>
                    <a:p>
                      <a:r>
                        <a:rPr lang="en-IN"/>
                        <a:t>Module II</a:t>
                      </a:r>
                    </a:p>
                  </a:txBody>
                  <a:tcPr anchor="ctr">
                    <a:lnL>
                      <a:noFill/>
                    </a:lnL>
                    <a:lnR>
                      <a:noFill/>
                    </a:lnR>
                    <a:lnT>
                      <a:noFill/>
                    </a:lnT>
                    <a:lnB>
                      <a:noFill/>
                    </a:lnB>
                  </a:tcPr>
                </a:tc>
                <a:tc>
                  <a:txBody>
                    <a:bodyPr/>
                    <a:lstStyle/>
                    <a:p>
                      <a:r>
                        <a:rPr lang="en-IN" dirty="0"/>
                        <a:t>SDG </a:t>
                      </a:r>
                      <a:r>
                        <a:rPr lang="en-IN" dirty="0" smtClean="0"/>
                        <a:t>11 (</a:t>
                      </a:r>
                      <a:r>
                        <a:rPr lang="en-US" sz="1800" kern="1200" dirty="0" smtClean="0">
                          <a:solidFill>
                            <a:schemeClr val="tx1"/>
                          </a:solidFill>
                          <a:effectLst/>
                          <a:latin typeface="+mn-lt"/>
                          <a:ea typeface="+mn-ea"/>
                          <a:cs typeface="+mn-cs"/>
                        </a:rPr>
                        <a:t>Sustainable Cities and Communities)</a:t>
                      </a:r>
                      <a:endParaRPr lang="en-IN" dirty="0"/>
                    </a:p>
                  </a:txBody>
                  <a:tcPr anchor="ctr">
                    <a:lnL>
                      <a:noFill/>
                    </a:lnL>
                    <a:lnR>
                      <a:noFill/>
                    </a:lnR>
                    <a:lnT>
                      <a:noFill/>
                    </a:lnT>
                    <a:lnB>
                      <a:noFill/>
                    </a:lnB>
                  </a:tcPr>
                </a:tc>
                <a:tc>
                  <a:txBody>
                    <a:bodyPr/>
                    <a:lstStyle/>
                    <a:p>
                      <a:r>
                        <a:rPr lang="en-US"/>
                        <a:t>Supports smart systems and cities</a:t>
                      </a:r>
                    </a:p>
                  </a:txBody>
                  <a:tcPr anchor="ctr">
                    <a:lnL>
                      <a:noFill/>
                    </a:lnL>
                    <a:lnR>
                      <a:noFill/>
                    </a:lnR>
                    <a:lnT>
                      <a:noFill/>
                    </a:lnT>
                    <a:lnB>
                      <a:noFill/>
                    </a:lnB>
                  </a:tcPr>
                </a:tc>
                <a:extLst>
                  <a:ext uri="{0D108BD9-81ED-4DB2-BD59-A6C34878D82A}">
                    <a16:rowId xmlns:a16="http://schemas.microsoft.com/office/drawing/2014/main" val="4075959885"/>
                  </a:ext>
                </a:extLst>
              </a:tr>
              <a:tr h="0">
                <a:tc>
                  <a:txBody>
                    <a:bodyPr/>
                    <a:lstStyle/>
                    <a:p>
                      <a:r>
                        <a:rPr lang="en-IN"/>
                        <a:t>Module III</a:t>
                      </a:r>
                    </a:p>
                  </a:txBody>
                  <a:tcPr anchor="ctr">
                    <a:lnL>
                      <a:noFill/>
                    </a:lnL>
                    <a:lnR>
                      <a:noFill/>
                    </a:lnR>
                    <a:lnT>
                      <a:noFill/>
                    </a:lnT>
                    <a:lnB>
                      <a:noFill/>
                    </a:lnB>
                  </a:tcPr>
                </a:tc>
                <a:tc>
                  <a:txBody>
                    <a:bodyPr/>
                    <a:lstStyle/>
                    <a:p>
                      <a:r>
                        <a:rPr lang="en-IN" dirty="0"/>
                        <a:t>SDG </a:t>
                      </a:r>
                      <a:r>
                        <a:rPr lang="en-IN" dirty="0" smtClean="0"/>
                        <a:t>12 (</a:t>
                      </a:r>
                      <a:r>
                        <a:rPr lang="en-US" sz="1800" kern="1200" dirty="0" smtClean="0">
                          <a:solidFill>
                            <a:schemeClr val="tx1"/>
                          </a:solidFill>
                          <a:effectLst/>
                          <a:latin typeface="+mn-lt"/>
                          <a:ea typeface="+mn-ea"/>
                          <a:cs typeface="+mn-cs"/>
                        </a:rPr>
                        <a:t>Responsible Consumption and Production)</a:t>
                      </a:r>
                      <a:endParaRPr lang="en-IN" dirty="0"/>
                    </a:p>
                  </a:txBody>
                  <a:tcPr anchor="ctr">
                    <a:lnL>
                      <a:noFill/>
                    </a:lnL>
                    <a:lnR>
                      <a:noFill/>
                    </a:lnR>
                    <a:lnT>
                      <a:noFill/>
                    </a:lnT>
                    <a:lnB>
                      <a:noFill/>
                    </a:lnB>
                  </a:tcPr>
                </a:tc>
                <a:tc>
                  <a:txBody>
                    <a:bodyPr/>
                    <a:lstStyle/>
                    <a:p>
                      <a:r>
                        <a:rPr lang="en-US"/>
                        <a:t>Promotes sustainable and efficient data handling</a:t>
                      </a:r>
                    </a:p>
                  </a:txBody>
                  <a:tcPr anchor="ctr">
                    <a:lnL>
                      <a:noFill/>
                    </a:lnL>
                    <a:lnR>
                      <a:noFill/>
                    </a:lnR>
                    <a:lnT>
                      <a:noFill/>
                    </a:lnT>
                    <a:lnB>
                      <a:noFill/>
                    </a:lnB>
                  </a:tcPr>
                </a:tc>
                <a:extLst>
                  <a:ext uri="{0D108BD9-81ED-4DB2-BD59-A6C34878D82A}">
                    <a16:rowId xmlns:a16="http://schemas.microsoft.com/office/drawing/2014/main" val="3384911161"/>
                  </a:ext>
                </a:extLst>
              </a:tr>
              <a:tr h="0">
                <a:tc>
                  <a:txBody>
                    <a:bodyPr/>
                    <a:lstStyle/>
                    <a:p>
                      <a:r>
                        <a:rPr lang="en-IN"/>
                        <a:t>Module IV</a:t>
                      </a:r>
                    </a:p>
                  </a:txBody>
                  <a:tcPr anchor="ctr">
                    <a:lnL>
                      <a:noFill/>
                    </a:lnL>
                    <a:lnR>
                      <a:noFill/>
                    </a:lnR>
                    <a:lnT>
                      <a:noFill/>
                    </a:lnT>
                    <a:lnB>
                      <a:noFill/>
                    </a:lnB>
                  </a:tcPr>
                </a:tc>
                <a:tc>
                  <a:txBody>
                    <a:bodyPr/>
                    <a:lstStyle/>
                    <a:p>
                      <a:r>
                        <a:rPr lang="en-IN" dirty="0"/>
                        <a:t>SDG </a:t>
                      </a:r>
                      <a:r>
                        <a:rPr lang="en-IN" dirty="0" smtClean="0"/>
                        <a:t>9 (Reduced Inequalities)</a:t>
                      </a:r>
                      <a:endParaRPr lang="en-IN" dirty="0"/>
                    </a:p>
                  </a:txBody>
                  <a:tcPr anchor="ctr">
                    <a:lnL>
                      <a:noFill/>
                    </a:lnL>
                    <a:lnR>
                      <a:noFill/>
                    </a:lnR>
                    <a:lnT>
                      <a:noFill/>
                    </a:lnT>
                    <a:lnB>
                      <a:noFill/>
                    </a:lnB>
                  </a:tcPr>
                </a:tc>
                <a:tc>
                  <a:txBody>
                    <a:bodyPr/>
                    <a:lstStyle/>
                    <a:p>
                      <a:r>
                        <a:rPr lang="en-IN"/>
                        <a:t>Industry-aligned learning</a:t>
                      </a:r>
                    </a:p>
                  </a:txBody>
                  <a:tcPr anchor="ctr">
                    <a:lnL>
                      <a:noFill/>
                    </a:lnL>
                    <a:lnR>
                      <a:noFill/>
                    </a:lnR>
                    <a:lnT>
                      <a:noFill/>
                    </a:lnT>
                    <a:lnB>
                      <a:noFill/>
                    </a:lnB>
                  </a:tcPr>
                </a:tc>
                <a:extLst>
                  <a:ext uri="{0D108BD9-81ED-4DB2-BD59-A6C34878D82A}">
                    <a16:rowId xmlns:a16="http://schemas.microsoft.com/office/drawing/2014/main" val="3279618862"/>
                  </a:ext>
                </a:extLst>
              </a:tr>
              <a:tr h="0">
                <a:tc>
                  <a:txBody>
                    <a:bodyPr/>
                    <a:lstStyle/>
                    <a:p>
                      <a:r>
                        <a:rPr lang="en-IN"/>
                        <a:t>Module V</a:t>
                      </a:r>
                    </a:p>
                  </a:txBody>
                  <a:tcPr anchor="ctr">
                    <a:lnL>
                      <a:noFill/>
                    </a:lnL>
                    <a:lnR>
                      <a:noFill/>
                    </a:lnR>
                    <a:lnT>
                      <a:noFill/>
                    </a:lnT>
                    <a:lnB>
                      <a:noFill/>
                    </a:lnB>
                  </a:tcPr>
                </a:tc>
                <a:tc>
                  <a:txBody>
                    <a:bodyPr/>
                    <a:lstStyle/>
                    <a:p>
                      <a:r>
                        <a:rPr lang="en-IN" dirty="0"/>
                        <a:t>SDG </a:t>
                      </a:r>
                      <a:r>
                        <a:rPr lang="en-IN" dirty="0" smtClean="0"/>
                        <a:t>4 (</a:t>
                      </a:r>
                      <a:r>
                        <a:rPr lang="en-US" sz="1800" kern="1200" dirty="0" smtClean="0">
                          <a:solidFill>
                            <a:schemeClr val="tx1"/>
                          </a:solidFill>
                          <a:effectLst/>
                          <a:latin typeface="+mn-lt"/>
                          <a:ea typeface="+mn-ea"/>
                          <a:cs typeface="+mn-cs"/>
                        </a:rPr>
                        <a:t>Quality Education)</a:t>
                      </a:r>
                      <a:endParaRPr lang="en-IN" dirty="0"/>
                    </a:p>
                  </a:txBody>
                  <a:tcPr anchor="ctr">
                    <a:lnL>
                      <a:noFill/>
                    </a:lnL>
                    <a:lnR>
                      <a:noFill/>
                    </a:lnR>
                    <a:lnT>
                      <a:noFill/>
                    </a:lnT>
                    <a:lnB>
                      <a:noFill/>
                    </a:lnB>
                  </a:tcPr>
                </a:tc>
                <a:tc>
                  <a:txBody>
                    <a:bodyPr/>
                    <a:lstStyle/>
                    <a:p>
                      <a:r>
                        <a:rPr lang="en-US" dirty="0"/>
                        <a:t>Hands-on, quality education on advanced topics</a:t>
                      </a:r>
                    </a:p>
                  </a:txBody>
                  <a:tcPr anchor="ctr">
                    <a:lnL>
                      <a:noFill/>
                    </a:lnL>
                    <a:lnR>
                      <a:noFill/>
                    </a:lnR>
                    <a:lnT>
                      <a:noFill/>
                    </a:lnT>
                    <a:lnB>
                      <a:noFill/>
                    </a:lnB>
                  </a:tcPr>
                </a:tc>
                <a:extLst>
                  <a:ext uri="{0D108BD9-81ED-4DB2-BD59-A6C34878D82A}">
                    <a16:rowId xmlns:a16="http://schemas.microsoft.com/office/drawing/2014/main" val="2928902601"/>
                  </a:ext>
                </a:extLst>
              </a:tr>
            </a:tbl>
          </a:graphicData>
        </a:graphic>
      </p:graphicFrame>
    </p:spTree>
    <p:extLst>
      <p:ext uri="{BB962C8B-B14F-4D97-AF65-F5344CB8AC3E}">
        <p14:creationId xmlns:p14="http://schemas.microsoft.com/office/powerpoint/2010/main" val="36767478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Assessment &amp; Learning Design</a:t>
            </a:r>
            <a:endParaRPr lang="en-IN" dirty="0"/>
          </a:p>
        </p:txBody>
      </p:sp>
      <p:graphicFrame>
        <p:nvGraphicFramePr>
          <p:cNvPr id="4" name="Content Placeholder 3"/>
          <p:cNvGraphicFramePr>
            <a:graphicFrameLocks noGrp="1"/>
          </p:cNvGraphicFramePr>
          <p:nvPr>
            <p:ph idx="1"/>
          </p:nvPr>
        </p:nvGraphicFramePr>
        <p:xfrm>
          <a:off x="838200" y="2675414"/>
          <a:ext cx="10515600" cy="2651760"/>
        </p:xfrm>
        <a:graphic>
          <a:graphicData uri="http://schemas.openxmlformats.org/drawingml/2006/table">
            <a:tbl>
              <a:tblPr/>
              <a:tblGrid>
                <a:gridCol w="3505200">
                  <a:extLst>
                    <a:ext uri="{9D8B030D-6E8A-4147-A177-3AD203B41FA5}">
                      <a16:colId xmlns:a16="http://schemas.microsoft.com/office/drawing/2014/main" val="2211426256"/>
                    </a:ext>
                  </a:extLst>
                </a:gridCol>
                <a:gridCol w="3505200">
                  <a:extLst>
                    <a:ext uri="{9D8B030D-6E8A-4147-A177-3AD203B41FA5}">
                      <a16:colId xmlns:a16="http://schemas.microsoft.com/office/drawing/2014/main" val="379620161"/>
                    </a:ext>
                  </a:extLst>
                </a:gridCol>
                <a:gridCol w="3505200">
                  <a:extLst>
                    <a:ext uri="{9D8B030D-6E8A-4147-A177-3AD203B41FA5}">
                      <a16:colId xmlns:a16="http://schemas.microsoft.com/office/drawing/2014/main" val="367642415"/>
                    </a:ext>
                  </a:extLst>
                </a:gridCol>
              </a:tblGrid>
              <a:tr h="0">
                <a:tc>
                  <a:txBody>
                    <a:bodyPr/>
                    <a:lstStyle/>
                    <a:p>
                      <a:r>
                        <a:rPr lang="en-IN" b="1"/>
                        <a:t>Assessment Type</a:t>
                      </a:r>
                      <a:endParaRPr lang="en-IN"/>
                    </a:p>
                  </a:txBody>
                  <a:tcPr anchor="ctr">
                    <a:lnL>
                      <a:noFill/>
                    </a:lnL>
                    <a:lnR>
                      <a:noFill/>
                    </a:lnR>
                    <a:lnT>
                      <a:noFill/>
                    </a:lnT>
                    <a:lnB>
                      <a:noFill/>
                    </a:lnB>
                  </a:tcPr>
                </a:tc>
                <a:tc>
                  <a:txBody>
                    <a:bodyPr/>
                    <a:lstStyle/>
                    <a:p>
                      <a:r>
                        <a:rPr lang="en-IN" b="1"/>
                        <a:t>Purpose</a:t>
                      </a:r>
                      <a:endParaRPr lang="en-IN"/>
                    </a:p>
                  </a:txBody>
                  <a:tcPr anchor="ctr">
                    <a:lnL>
                      <a:noFill/>
                    </a:lnL>
                    <a:lnR>
                      <a:noFill/>
                    </a:lnR>
                    <a:lnT>
                      <a:noFill/>
                    </a:lnT>
                    <a:lnB>
                      <a:noFill/>
                    </a:lnB>
                  </a:tcPr>
                </a:tc>
                <a:tc>
                  <a:txBody>
                    <a:bodyPr/>
                    <a:lstStyle/>
                    <a:p>
                      <a:r>
                        <a:rPr lang="en-IN" b="1"/>
                        <a:t>Mapped Domain</a:t>
                      </a:r>
                      <a:endParaRPr lang="en-IN"/>
                    </a:p>
                  </a:txBody>
                  <a:tcPr anchor="ctr">
                    <a:lnL>
                      <a:noFill/>
                    </a:lnL>
                    <a:lnR>
                      <a:noFill/>
                    </a:lnR>
                    <a:lnT>
                      <a:noFill/>
                    </a:lnT>
                    <a:lnB>
                      <a:noFill/>
                    </a:lnB>
                  </a:tcPr>
                </a:tc>
                <a:extLst>
                  <a:ext uri="{0D108BD9-81ED-4DB2-BD59-A6C34878D82A}">
                    <a16:rowId xmlns:a16="http://schemas.microsoft.com/office/drawing/2014/main" val="2410702728"/>
                  </a:ext>
                </a:extLst>
              </a:tr>
              <a:tr h="0">
                <a:tc>
                  <a:txBody>
                    <a:bodyPr/>
                    <a:lstStyle/>
                    <a:p>
                      <a:r>
                        <a:rPr lang="en-IN"/>
                        <a:t>Theory Exams (Mid &amp; End)</a:t>
                      </a:r>
                    </a:p>
                  </a:txBody>
                  <a:tcPr anchor="ctr">
                    <a:lnL>
                      <a:noFill/>
                    </a:lnL>
                    <a:lnR>
                      <a:noFill/>
                    </a:lnR>
                    <a:lnT>
                      <a:noFill/>
                    </a:lnT>
                    <a:lnB>
                      <a:noFill/>
                    </a:lnB>
                  </a:tcPr>
                </a:tc>
                <a:tc>
                  <a:txBody>
                    <a:bodyPr/>
                    <a:lstStyle/>
                    <a:p>
                      <a:r>
                        <a:rPr lang="en-IN"/>
                        <a:t>Conceptual understanding, design analysis</a:t>
                      </a:r>
                    </a:p>
                  </a:txBody>
                  <a:tcPr anchor="ctr">
                    <a:lnL>
                      <a:noFill/>
                    </a:lnL>
                    <a:lnR>
                      <a:noFill/>
                    </a:lnR>
                    <a:lnT>
                      <a:noFill/>
                    </a:lnT>
                    <a:lnB>
                      <a:noFill/>
                    </a:lnB>
                  </a:tcPr>
                </a:tc>
                <a:tc>
                  <a:txBody>
                    <a:bodyPr/>
                    <a:lstStyle/>
                    <a:p>
                      <a:r>
                        <a:rPr lang="en-IN"/>
                        <a:t>Cognitive (L2–L4)</a:t>
                      </a:r>
                    </a:p>
                  </a:txBody>
                  <a:tcPr anchor="ctr">
                    <a:lnL>
                      <a:noFill/>
                    </a:lnL>
                    <a:lnR>
                      <a:noFill/>
                    </a:lnR>
                    <a:lnT>
                      <a:noFill/>
                    </a:lnT>
                    <a:lnB>
                      <a:noFill/>
                    </a:lnB>
                  </a:tcPr>
                </a:tc>
                <a:extLst>
                  <a:ext uri="{0D108BD9-81ED-4DB2-BD59-A6C34878D82A}">
                    <a16:rowId xmlns:a16="http://schemas.microsoft.com/office/drawing/2014/main" val="3297374638"/>
                  </a:ext>
                </a:extLst>
              </a:tr>
              <a:tr h="0">
                <a:tc>
                  <a:txBody>
                    <a:bodyPr/>
                    <a:lstStyle/>
                    <a:p>
                      <a:r>
                        <a:rPr lang="en-IN"/>
                        <a:t>Practical Lab Evaluations</a:t>
                      </a:r>
                    </a:p>
                  </a:txBody>
                  <a:tcPr anchor="ctr">
                    <a:lnL>
                      <a:noFill/>
                    </a:lnL>
                    <a:lnR>
                      <a:noFill/>
                    </a:lnR>
                    <a:lnT>
                      <a:noFill/>
                    </a:lnT>
                    <a:lnB>
                      <a:noFill/>
                    </a:lnB>
                  </a:tcPr>
                </a:tc>
                <a:tc>
                  <a:txBody>
                    <a:bodyPr/>
                    <a:lstStyle/>
                    <a:p>
                      <a:r>
                        <a:rPr lang="en-US"/>
                        <a:t>Tool use, data modeling, query performance</a:t>
                      </a:r>
                    </a:p>
                  </a:txBody>
                  <a:tcPr anchor="ctr">
                    <a:lnL>
                      <a:noFill/>
                    </a:lnL>
                    <a:lnR>
                      <a:noFill/>
                    </a:lnR>
                    <a:lnT>
                      <a:noFill/>
                    </a:lnT>
                    <a:lnB>
                      <a:noFill/>
                    </a:lnB>
                  </a:tcPr>
                </a:tc>
                <a:tc>
                  <a:txBody>
                    <a:bodyPr/>
                    <a:lstStyle/>
                    <a:p>
                      <a:r>
                        <a:rPr lang="en-IN"/>
                        <a:t>Psychomotor</a:t>
                      </a:r>
                    </a:p>
                  </a:txBody>
                  <a:tcPr anchor="ctr">
                    <a:lnL>
                      <a:noFill/>
                    </a:lnL>
                    <a:lnR>
                      <a:noFill/>
                    </a:lnR>
                    <a:lnT>
                      <a:noFill/>
                    </a:lnT>
                    <a:lnB>
                      <a:noFill/>
                    </a:lnB>
                  </a:tcPr>
                </a:tc>
                <a:extLst>
                  <a:ext uri="{0D108BD9-81ED-4DB2-BD59-A6C34878D82A}">
                    <a16:rowId xmlns:a16="http://schemas.microsoft.com/office/drawing/2014/main" val="1147918790"/>
                  </a:ext>
                </a:extLst>
              </a:tr>
              <a:tr h="0">
                <a:tc>
                  <a:txBody>
                    <a:bodyPr/>
                    <a:lstStyle/>
                    <a:p>
                      <a:r>
                        <a:rPr lang="en-IN"/>
                        <a:t>Continuous Assessments</a:t>
                      </a:r>
                    </a:p>
                  </a:txBody>
                  <a:tcPr anchor="ctr">
                    <a:lnL>
                      <a:noFill/>
                    </a:lnL>
                    <a:lnR>
                      <a:noFill/>
                    </a:lnR>
                    <a:lnT>
                      <a:noFill/>
                    </a:lnT>
                    <a:lnB>
                      <a:noFill/>
                    </a:lnB>
                  </a:tcPr>
                </a:tc>
                <a:tc>
                  <a:txBody>
                    <a:bodyPr/>
                    <a:lstStyle/>
                    <a:p>
                      <a:r>
                        <a:rPr lang="en-IN"/>
                        <a:t>Project-based learning, creative solutions</a:t>
                      </a:r>
                    </a:p>
                  </a:txBody>
                  <a:tcPr anchor="ctr">
                    <a:lnL>
                      <a:noFill/>
                    </a:lnL>
                    <a:lnR>
                      <a:noFill/>
                    </a:lnR>
                    <a:lnT>
                      <a:noFill/>
                    </a:lnT>
                    <a:lnB>
                      <a:noFill/>
                    </a:lnB>
                  </a:tcPr>
                </a:tc>
                <a:tc>
                  <a:txBody>
                    <a:bodyPr/>
                    <a:lstStyle/>
                    <a:p>
                      <a:r>
                        <a:rPr lang="en-IN"/>
                        <a:t>Cognitive + Psychomotor</a:t>
                      </a:r>
                    </a:p>
                  </a:txBody>
                  <a:tcPr anchor="ctr">
                    <a:lnL>
                      <a:noFill/>
                    </a:lnL>
                    <a:lnR>
                      <a:noFill/>
                    </a:lnR>
                    <a:lnT>
                      <a:noFill/>
                    </a:lnT>
                    <a:lnB>
                      <a:noFill/>
                    </a:lnB>
                  </a:tcPr>
                </a:tc>
                <a:extLst>
                  <a:ext uri="{0D108BD9-81ED-4DB2-BD59-A6C34878D82A}">
                    <a16:rowId xmlns:a16="http://schemas.microsoft.com/office/drawing/2014/main" val="1995681944"/>
                  </a:ext>
                </a:extLst>
              </a:tr>
              <a:tr h="0">
                <a:tc>
                  <a:txBody>
                    <a:bodyPr/>
                    <a:lstStyle/>
                    <a:p>
                      <a:r>
                        <a:rPr lang="en-IN"/>
                        <a:t>Assignments &amp; Records</a:t>
                      </a:r>
                    </a:p>
                  </a:txBody>
                  <a:tcPr anchor="ctr">
                    <a:lnL>
                      <a:noFill/>
                    </a:lnL>
                    <a:lnR>
                      <a:noFill/>
                    </a:lnR>
                    <a:lnT>
                      <a:noFill/>
                    </a:lnT>
                    <a:lnB>
                      <a:noFill/>
                    </a:lnB>
                  </a:tcPr>
                </a:tc>
                <a:tc>
                  <a:txBody>
                    <a:bodyPr/>
                    <a:lstStyle/>
                    <a:p>
                      <a:r>
                        <a:rPr lang="en-IN"/>
                        <a:t>Reflective and responsible learning</a:t>
                      </a:r>
                    </a:p>
                  </a:txBody>
                  <a:tcPr anchor="ctr">
                    <a:lnL>
                      <a:noFill/>
                    </a:lnL>
                    <a:lnR>
                      <a:noFill/>
                    </a:lnR>
                    <a:lnT>
                      <a:noFill/>
                    </a:lnT>
                    <a:lnB>
                      <a:noFill/>
                    </a:lnB>
                  </a:tcPr>
                </a:tc>
                <a:tc>
                  <a:txBody>
                    <a:bodyPr/>
                    <a:lstStyle/>
                    <a:p>
                      <a:r>
                        <a:rPr lang="en-IN" dirty="0"/>
                        <a:t>Affective + Psychomotor</a:t>
                      </a:r>
                    </a:p>
                  </a:txBody>
                  <a:tcPr anchor="ctr">
                    <a:lnL>
                      <a:noFill/>
                    </a:lnL>
                    <a:lnR>
                      <a:noFill/>
                    </a:lnR>
                    <a:lnT>
                      <a:noFill/>
                    </a:lnT>
                    <a:lnB>
                      <a:noFill/>
                    </a:lnB>
                  </a:tcPr>
                </a:tc>
                <a:extLst>
                  <a:ext uri="{0D108BD9-81ED-4DB2-BD59-A6C34878D82A}">
                    <a16:rowId xmlns:a16="http://schemas.microsoft.com/office/drawing/2014/main" val="4031120649"/>
                  </a:ext>
                </a:extLst>
              </a:tr>
            </a:tbl>
          </a:graphicData>
        </a:graphic>
      </p:graphicFrame>
    </p:spTree>
    <p:extLst>
      <p:ext uri="{BB962C8B-B14F-4D97-AF65-F5344CB8AC3E}">
        <p14:creationId xmlns:p14="http://schemas.microsoft.com/office/powerpoint/2010/main" val="3989550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This Course is Industry-Relevant</a:t>
            </a:r>
            <a:endParaRPr lang="en-IN" dirty="0"/>
          </a:p>
        </p:txBody>
      </p:sp>
      <p:sp>
        <p:nvSpPr>
          <p:cNvPr id="3" name="Content Placeholder 2"/>
          <p:cNvSpPr>
            <a:spLocks noGrp="1"/>
          </p:cNvSpPr>
          <p:nvPr>
            <p:ph idx="1"/>
          </p:nvPr>
        </p:nvSpPr>
        <p:spPr/>
        <p:txBody>
          <a:bodyPr/>
          <a:lstStyle/>
          <a:p>
            <a:r>
              <a:rPr lang="en-US" dirty="0" smtClean="0"/>
              <a:t>Prepares students for modern roles in </a:t>
            </a:r>
            <a:r>
              <a:rPr lang="en-US" b="1" dirty="0" smtClean="0"/>
              <a:t>Big Data</a:t>
            </a:r>
            <a:r>
              <a:rPr lang="en-US" dirty="0" smtClean="0"/>
              <a:t>, </a:t>
            </a:r>
            <a:r>
              <a:rPr lang="en-US" b="1" dirty="0" smtClean="0"/>
              <a:t>Cloud Architecture</a:t>
            </a:r>
            <a:r>
              <a:rPr lang="en-US" dirty="0" smtClean="0"/>
              <a:t>, and </a:t>
            </a:r>
            <a:r>
              <a:rPr lang="en-US" b="1" dirty="0" smtClean="0"/>
              <a:t>Backend Engineering</a:t>
            </a:r>
            <a:r>
              <a:rPr lang="en-US" dirty="0" smtClean="0"/>
              <a:t>.</a:t>
            </a:r>
          </a:p>
          <a:p>
            <a:r>
              <a:rPr lang="en-US" dirty="0" smtClean="0"/>
              <a:t>Introduces </a:t>
            </a:r>
            <a:r>
              <a:rPr lang="en-US" b="1" dirty="0" smtClean="0"/>
              <a:t>real-world tools</a:t>
            </a:r>
            <a:r>
              <a:rPr lang="en-US" dirty="0" smtClean="0"/>
              <a:t>: MongoDB, </a:t>
            </a:r>
            <a:r>
              <a:rPr lang="en-US" dirty="0" err="1" smtClean="0"/>
              <a:t>Redis</a:t>
            </a:r>
            <a:r>
              <a:rPr lang="en-US" dirty="0" smtClean="0"/>
              <a:t>, </a:t>
            </a:r>
            <a:r>
              <a:rPr lang="en-US" dirty="0" err="1" smtClean="0"/>
              <a:t>CouchDB</a:t>
            </a:r>
            <a:r>
              <a:rPr lang="en-US" dirty="0" smtClean="0"/>
              <a:t>, Neo4j, </a:t>
            </a:r>
            <a:r>
              <a:rPr lang="en-US" dirty="0" err="1" smtClean="0"/>
              <a:t>MapReduce</a:t>
            </a:r>
            <a:r>
              <a:rPr lang="en-US" dirty="0" smtClean="0"/>
              <a:t>.</a:t>
            </a:r>
          </a:p>
          <a:p>
            <a:r>
              <a:rPr lang="en-US" dirty="0" smtClean="0"/>
              <a:t>Aligns well with industry use cases like:</a:t>
            </a:r>
          </a:p>
          <a:p>
            <a:pPr marL="0" indent="0">
              <a:buNone/>
            </a:pPr>
            <a:r>
              <a:rPr lang="en-US" dirty="0" smtClean="0"/>
              <a:t>           1. Session Management</a:t>
            </a:r>
          </a:p>
          <a:p>
            <a:pPr marL="0" indent="0">
              <a:buNone/>
            </a:pPr>
            <a:r>
              <a:rPr lang="en-US" dirty="0"/>
              <a:t> </a:t>
            </a:r>
            <a:r>
              <a:rPr lang="en-US" dirty="0" smtClean="0"/>
              <a:t>          2. Analytics Platforms</a:t>
            </a:r>
          </a:p>
          <a:p>
            <a:pPr marL="0" indent="0">
              <a:buNone/>
            </a:pPr>
            <a:r>
              <a:rPr lang="en-US" dirty="0"/>
              <a:t> </a:t>
            </a:r>
            <a:r>
              <a:rPr lang="en-US" dirty="0" smtClean="0"/>
              <a:t>          3. Recommendation Engines.</a:t>
            </a:r>
            <a:endParaRPr lang="en-IN" dirty="0"/>
          </a:p>
        </p:txBody>
      </p:sp>
    </p:spTree>
    <p:extLst>
      <p:ext uri="{BB962C8B-B14F-4D97-AF65-F5344CB8AC3E}">
        <p14:creationId xmlns:p14="http://schemas.microsoft.com/office/powerpoint/2010/main" val="2867957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IN" dirty="0"/>
          </a:p>
        </p:txBody>
      </p:sp>
      <p:sp>
        <p:nvSpPr>
          <p:cNvPr id="3" name="Content Placeholder 2"/>
          <p:cNvSpPr>
            <a:spLocks noGrp="1"/>
          </p:cNvSpPr>
          <p:nvPr>
            <p:ph idx="1"/>
          </p:nvPr>
        </p:nvSpPr>
        <p:spPr>
          <a:xfrm>
            <a:off x="838200" y="1429840"/>
            <a:ext cx="10515600" cy="4351338"/>
          </a:xfrm>
        </p:spPr>
        <p:txBody>
          <a:bodyPr>
            <a:normAutofit fontScale="47500" lnSpcReduction="20000"/>
          </a:bodyPr>
          <a:lstStyle/>
          <a:p>
            <a:pPr marL="0" indent="0">
              <a:buNone/>
            </a:pPr>
            <a:r>
              <a:rPr lang="en-US" dirty="0"/>
              <a:t> </a:t>
            </a:r>
            <a:endParaRPr lang="en-IN" dirty="0"/>
          </a:p>
          <a:p>
            <a:pPr marL="0" indent="0" algn="just" fontAlgn="base">
              <a:buNone/>
            </a:pPr>
            <a:r>
              <a:rPr lang="en-US" sz="3600" b="1" dirty="0"/>
              <a:t>Module-I</a:t>
            </a:r>
            <a:r>
              <a:rPr lang="en-US" sz="3600" dirty="0"/>
              <a:t>: </a:t>
            </a:r>
            <a:r>
              <a:rPr lang="en-US" sz="3600" b="1" dirty="0"/>
              <a:t>Introduction to NoSQL and Aggregate-Oriented Data Models</a:t>
            </a:r>
            <a:endParaRPr lang="en-IN" sz="3600" dirty="0"/>
          </a:p>
          <a:p>
            <a:pPr marL="0" indent="0" algn="just" fontAlgn="base">
              <a:buNone/>
            </a:pPr>
            <a:r>
              <a:rPr lang="en-IN" sz="3600" b="1" dirty="0"/>
              <a:t>                                                                                                               </a:t>
            </a:r>
            <a:r>
              <a:rPr lang="en-US" sz="3600" b="1" dirty="0"/>
              <a:t>[14 </a:t>
            </a:r>
            <a:r>
              <a:rPr lang="en-IN" sz="3600" b="1" dirty="0"/>
              <a:t>Sessions L-6 P-8</a:t>
            </a:r>
            <a:r>
              <a:rPr lang="en-US" sz="3600" b="1" dirty="0"/>
              <a:t>] [</a:t>
            </a:r>
            <a:r>
              <a:rPr lang="en-IN" sz="3600" b="1" dirty="0"/>
              <a:t>Understand</a:t>
            </a:r>
            <a:r>
              <a:rPr lang="en-US" sz="3600" b="1" dirty="0"/>
              <a:t>]</a:t>
            </a:r>
            <a:r>
              <a:rPr lang="en-US" sz="3600" dirty="0"/>
              <a:t>                                                                                         </a:t>
            </a:r>
            <a:endParaRPr lang="en-IN" sz="3600" dirty="0"/>
          </a:p>
          <a:p>
            <a:pPr marL="0" indent="0" algn="just" fontAlgn="base">
              <a:buNone/>
            </a:pPr>
            <a:r>
              <a:rPr lang="en-IN" sz="3600" dirty="0"/>
              <a:t>Why NoSQL? The Value of Relational Databases, Getting at Persistent Data, Concurrency, Integration, A (Mostly) Standard Model, Impedance Mismatch, Application and Integration Databases, Attack of the Clusters, The Emergence of NoSQL, Aggregate Data Models; Aggregates, Example of Relations and Aggregates, Consequences of Aggregate Orientation, Key-Value and Document Data Models, Column-Family Stores, Summarizing </a:t>
            </a:r>
            <a:r>
              <a:rPr lang="en-IN" sz="3600" dirty="0" err="1"/>
              <a:t>AggregateOriented</a:t>
            </a:r>
            <a:r>
              <a:rPr lang="en-IN" sz="3600" dirty="0"/>
              <a:t> Databases. More Details on Data Models; Relationships, Graph Databases, Schema less Databases, Materialized Views, Modelling for Data Access. </a:t>
            </a:r>
          </a:p>
          <a:p>
            <a:pPr marL="0" indent="0" algn="just">
              <a:buNone/>
            </a:pPr>
            <a:r>
              <a:rPr lang="en-US" sz="3600" dirty="0"/>
              <a:t> </a:t>
            </a:r>
            <a:endParaRPr lang="en-IN" sz="3600" dirty="0"/>
          </a:p>
          <a:p>
            <a:pPr marL="0" indent="0" algn="just">
              <a:buNone/>
            </a:pPr>
            <a:r>
              <a:rPr lang="en-US" sz="3600" b="1" dirty="0"/>
              <a:t>Module: II: Distributed Data Systems and Consistency Models</a:t>
            </a:r>
            <a:r>
              <a:rPr lang="en-US" sz="3600" dirty="0"/>
              <a:t>         </a:t>
            </a:r>
            <a:r>
              <a:rPr lang="en-US" sz="3600" b="1" dirty="0"/>
              <a:t>[</a:t>
            </a:r>
            <a:r>
              <a:rPr lang="en-IN" sz="3600" b="1" dirty="0"/>
              <a:t>12 Sessions L-6 P-6</a:t>
            </a:r>
            <a:r>
              <a:rPr lang="en-US" sz="3600" b="1" dirty="0"/>
              <a:t>]  [</a:t>
            </a:r>
            <a:r>
              <a:rPr lang="en-IN" sz="3600" b="1" dirty="0" err="1"/>
              <a:t>Analyze</a:t>
            </a:r>
            <a:r>
              <a:rPr lang="en-US" sz="3600" b="1" dirty="0"/>
              <a:t>]</a:t>
            </a:r>
            <a:r>
              <a:rPr lang="en-US" sz="3600" dirty="0"/>
              <a:t> </a:t>
            </a:r>
            <a:endParaRPr lang="en-IN" sz="3600" dirty="0"/>
          </a:p>
          <a:p>
            <a:pPr marL="0" indent="0" algn="just">
              <a:buNone/>
            </a:pPr>
            <a:r>
              <a:rPr lang="en-IN" sz="3600" dirty="0"/>
              <a:t>Distribution Models; Single Server, </a:t>
            </a:r>
            <a:r>
              <a:rPr lang="en-IN" sz="3600" dirty="0" err="1"/>
              <a:t>Sharding</a:t>
            </a:r>
            <a:r>
              <a:rPr lang="en-IN" sz="3600" dirty="0"/>
              <a:t>, Master-Slave Replication, Peer-to-Peer Replication, Combining </a:t>
            </a:r>
            <a:r>
              <a:rPr lang="en-IN" sz="3600" dirty="0" err="1"/>
              <a:t>Sharding</a:t>
            </a:r>
            <a:r>
              <a:rPr lang="en-IN" sz="3600" dirty="0"/>
              <a:t> and Replication Consistency, Update Consistency, Read Consistency, Relaxing Consistency, The CAP Theorem, Relaxing Durability, Quorums. Version Stamps, Business and System Transactions, Version Stamps on Multiple Nodes. </a:t>
            </a:r>
          </a:p>
          <a:p>
            <a:pPr marL="0" indent="0">
              <a:buNone/>
            </a:pPr>
            <a:r>
              <a:rPr lang="en-US" b="1" dirty="0"/>
              <a:t> </a:t>
            </a:r>
            <a:endParaRPr lang="en-IN" dirty="0"/>
          </a:p>
          <a:p>
            <a:pPr marL="0" indent="0">
              <a:buNone/>
            </a:pPr>
            <a:r>
              <a:rPr lang="en-US" b="1" dirty="0"/>
              <a:t> </a:t>
            </a:r>
            <a:endParaRPr lang="en-IN" dirty="0"/>
          </a:p>
          <a:p>
            <a:pPr marL="0" indent="0">
              <a:buNone/>
            </a:pPr>
            <a:endParaRPr lang="en-IN" dirty="0"/>
          </a:p>
        </p:txBody>
      </p:sp>
    </p:spTree>
    <p:extLst>
      <p:ext uri="{BB962C8B-B14F-4D97-AF65-F5344CB8AC3E}">
        <p14:creationId xmlns:p14="http://schemas.microsoft.com/office/powerpoint/2010/main" val="3348794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Syllabus</a:t>
            </a:r>
            <a:endParaRPr lang="en-IN" dirty="0"/>
          </a:p>
        </p:txBody>
      </p:sp>
      <p:sp>
        <p:nvSpPr>
          <p:cNvPr id="3" name="Content Placeholder 2"/>
          <p:cNvSpPr>
            <a:spLocks noGrp="1"/>
          </p:cNvSpPr>
          <p:nvPr>
            <p:ph idx="1"/>
          </p:nvPr>
        </p:nvSpPr>
        <p:spPr>
          <a:xfrm>
            <a:off x="838200" y="1429840"/>
            <a:ext cx="10515600" cy="4351338"/>
          </a:xfrm>
        </p:spPr>
        <p:txBody>
          <a:bodyPr>
            <a:normAutofit fontScale="32500" lnSpcReduction="20000"/>
          </a:bodyPr>
          <a:lstStyle/>
          <a:p>
            <a:pPr marL="0" indent="0" algn="just">
              <a:buNone/>
            </a:pPr>
            <a:r>
              <a:rPr lang="en-US" dirty="0"/>
              <a:t> </a:t>
            </a:r>
            <a:r>
              <a:rPr lang="en-IN" sz="4500" b="1" dirty="0"/>
              <a:t>Module: III: Key-Value Stores and Map-Reduce Framework</a:t>
            </a:r>
            <a:r>
              <a:rPr lang="en-IN" sz="4500" dirty="0"/>
              <a:t>               [</a:t>
            </a:r>
            <a:r>
              <a:rPr lang="en-IN" sz="4500" b="1" dirty="0"/>
              <a:t>12 Sessions L-6 P-6] [</a:t>
            </a:r>
            <a:r>
              <a:rPr lang="en-IN" sz="4500" b="1" dirty="0" err="1"/>
              <a:t>Analyze</a:t>
            </a:r>
            <a:r>
              <a:rPr lang="en-IN" sz="4500" b="1" dirty="0"/>
              <a:t>]</a:t>
            </a:r>
            <a:r>
              <a:rPr lang="en-IN" sz="4500" dirty="0"/>
              <a:t> </a:t>
            </a:r>
          </a:p>
          <a:p>
            <a:pPr marL="0" indent="0" algn="just">
              <a:buNone/>
            </a:pPr>
            <a:r>
              <a:rPr lang="en-IN" sz="4500" dirty="0"/>
              <a:t>Map-Reduce, Basic Map-Reduce, Partitioning and Combining, Composing Map-Reduce Calculations, A Two Stage Map-Reduce Example, Incremental Map-Reduce Key-Value Databases, What Is a Key-Value Store, Key-Value Store Features, Consistency, Transactions, Query Features, Structure of Data, Scaling, Suitable Use Cases, Storing Session Information, User Profiles, Preference, Shopping Cart Data, When Not to Use, Relationships among Data, Multi operation Transactions, Query by Data, Operations by Sets. </a:t>
            </a:r>
          </a:p>
          <a:p>
            <a:pPr marL="0" indent="0" algn="just">
              <a:buNone/>
            </a:pPr>
            <a:r>
              <a:rPr lang="en-IN" sz="4500" dirty="0"/>
              <a:t> </a:t>
            </a:r>
          </a:p>
          <a:p>
            <a:pPr marL="0" indent="0" algn="just">
              <a:buNone/>
            </a:pPr>
            <a:r>
              <a:rPr lang="en-IN" sz="4500" dirty="0"/>
              <a:t> </a:t>
            </a:r>
          </a:p>
          <a:p>
            <a:pPr marL="0" indent="0" algn="just" fontAlgn="base">
              <a:buNone/>
            </a:pPr>
            <a:r>
              <a:rPr lang="en-US" sz="4500" b="1" dirty="0"/>
              <a:t>Module: IV: Document-Oriented Databases and Use Cases</a:t>
            </a:r>
            <a:r>
              <a:rPr lang="en-US" sz="4500" dirty="0"/>
              <a:t>                      </a:t>
            </a:r>
            <a:r>
              <a:rPr lang="en-US" sz="4500" b="1" dirty="0"/>
              <a:t>[10</a:t>
            </a:r>
            <a:r>
              <a:rPr lang="en-IN" sz="4500" b="1" dirty="0"/>
              <a:t> Sessions L-6 P-4</a:t>
            </a:r>
            <a:r>
              <a:rPr lang="en-US" sz="4500" b="1" dirty="0"/>
              <a:t>] [</a:t>
            </a:r>
            <a:r>
              <a:rPr lang="en-IN" sz="4500" b="1" dirty="0"/>
              <a:t>Create</a:t>
            </a:r>
            <a:r>
              <a:rPr lang="en-US" sz="4500" b="1" dirty="0"/>
              <a:t>]</a:t>
            </a:r>
            <a:r>
              <a:rPr lang="en-US" sz="4500" dirty="0"/>
              <a:t> </a:t>
            </a:r>
            <a:endParaRPr lang="en-IN" sz="4500" dirty="0"/>
          </a:p>
          <a:p>
            <a:pPr marL="0" indent="0" algn="just">
              <a:buNone/>
            </a:pPr>
            <a:r>
              <a:rPr lang="en-IN" sz="4500" dirty="0"/>
              <a:t>Document Databases, What Is a Document Database?, Features, Consistency, Transactions, Availability, Query Features, Scaling, Suitable Use Cases, Event Logging, Content Management Systems, Blogging Platforms, Web Analytics or Real-Time Analytics, E- Commerce Applications, When Not to Use, Complex Transactions Spanning Different Operations, Queries against Varying Aggregate Structure.</a:t>
            </a:r>
          </a:p>
          <a:p>
            <a:pPr marL="0" indent="0" algn="just">
              <a:buNone/>
            </a:pPr>
            <a:r>
              <a:rPr lang="en-IN" sz="4500" dirty="0"/>
              <a:t> </a:t>
            </a:r>
          </a:p>
          <a:p>
            <a:pPr marL="0" indent="0" algn="just" fontAlgn="base">
              <a:buNone/>
            </a:pPr>
            <a:r>
              <a:rPr lang="en-US" sz="4500" b="1" dirty="0"/>
              <a:t>Module: V: Graph Databases and Connected Data Solutions</a:t>
            </a:r>
            <a:r>
              <a:rPr lang="en-US" sz="4500" dirty="0"/>
              <a:t>                    </a:t>
            </a:r>
            <a:r>
              <a:rPr lang="en-US" sz="4500" b="1" dirty="0"/>
              <a:t>[8</a:t>
            </a:r>
            <a:r>
              <a:rPr lang="en-IN" sz="4500" b="1" dirty="0"/>
              <a:t> Sessions L-4 P-4</a:t>
            </a:r>
            <a:r>
              <a:rPr lang="en-US" sz="4500" b="1" dirty="0"/>
              <a:t>] [</a:t>
            </a:r>
            <a:r>
              <a:rPr lang="en-IN" sz="4500" b="1" dirty="0"/>
              <a:t>Apply</a:t>
            </a:r>
            <a:r>
              <a:rPr lang="en-US" sz="4500" b="1" dirty="0"/>
              <a:t>]</a:t>
            </a:r>
            <a:r>
              <a:rPr lang="en-US" sz="4500" dirty="0"/>
              <a:t> </a:t>
            </a:r>
            <a:endParaRPr lang="en-IN" sz="4500" dirty="0"/>
          </a:p>
          <a:p>
            <a:pPr marL="0" indent="0" algn="just" fontAlgn="base">
              <a:buNone/>
            </a:pPr>
            <a:r>
              <a:rPr lang="en-IN" sz="4500" dirty="0"/>
              <a:t>Graph Databases, What Is a Graph Database?, Features, Consistency, Transactions, Availability, Query Features, Scaling, Suitable Use Cases, Connected Data, Routing, Dispatch, and Location-Based Services, Recommendation Engines, When Not to Use. </a:t>
            </a:r>
          </a:p>
          <a:p>
            <a:pPr marL="0" indent="0">
              <a:buNone/>
            </a:pPr>
            <a:endParaRPr lang="en-IN" dirty="0"/>
          </a:p>
          <a:p>
            <a:pPr marL="0" indent="0" algn="just" fontAlgn="base">
              <a:buNone/>
            </a:pPr>
            <a:endParaRPr lang="en-IN" dirty="0"/>
          </a:p>
          <a:p>
            <a:pPr marL="0" indent="0">
              <a:buNone/>
            </a:pPr>
            <a:endParaRPr lang="en-IN" dirty="0"/>
          </a:p>
        </p:txBody>
      </p:sp>
    </p:spTree>
    <p:extLst>
      <p:ext uri="{BB962C8B-B14F-4D97-AF65-F5344CB8AC3E}">
        <p14:creationId xmlns:p14="http://schemas.microsoft.com/office/powerpoint/2010/main" val="2801890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Books</a:t>
            </a:r>
            <a:endParaRPr lang="en-IN" dirty="0"/>
          </a:p>
        </p:txBody>
      </p:sp>
      <p:sp>
        <p:nvSpPr>
          <p:cNvPr id="3" name="Content Placeholder 2"/>
          <p:cNvSpPr>
            <a:spLocks noGrp="1"/>
          </p:cNvSpPr>
          <p:nvPr>
            <p:ph idx="1"/>
          </p:nvPr>
        </p:nvSpPr>
        <p:spPr>
          <a:xfrm>
            <a:off x="838200" y="1429840"/>
            <a:ext cx="10515600" cy="4351338"/>
          </a:xfrm>
        </p:spPr>
        <p:txBody>
          <a:bodyPr>
            <a:normAutofit fontScale="47500" lnSpcReduction="20000"/>
          </a:bodyPr>
          <a:lstStyle/>
          <a:p>
            <a:pPr marL="0" indent="0">
              <a:buNone/>
            </a:pPr>
            <a:r>
              <a:rPr lang="en-US" b="1" dirty="0"/>
              <a:t>Text Books:</a:t>
            </a:r>
            <a:endParaRPr lang="en-IN" dirty="0"/>
          </a:p>
          <a:p>
            <a:pPr marL="0" indent="0">
              <a:buNone/>
            </a:pPr>
            <a:r>
              <a:rPr lang="en-US" dirty="0"/>
              <a:t>T1. </a:t>
            </a:r>
            <a:r>
              <a:rPr lang="en-IN" dirty="0" err="1"/>
              <a:t>Sadalage</a:t>
            </a:r>
            <a:r>
              <a:rPr lang="en-IN" dirty="0"/>
              <a:t>, P. &amp; Fowler, NoSQL Distilled: A Brief Guide to the Emerging World of Polyglot Persistence, Pearson </a:t>
            </a:r>
            <a:r>
              <a:rPr lang="en-IN" dirty="0" err="1"/>
              <a:t>Addision</a:t>
            </a:r>
            <a:r>
              <a:rPr lang="en-IN" dirty="0"/>
              <a:t> Wesley, 2012</a:t>
            </a:r>
            <a:r>
              <a:rPr lang="en-US" dirty="0"/>
              <a:t>. </a:t>
            </a:r>
            <a:endParaRPr lang="en-IN" dirty="0"/>
          </a:p>
          <a:p>
            <a:pPr marL="0" indent="0" fontAlgn="base">
              <a:buNone/>
            </a:pPr>
            <a:r>
              <a:rPr lang="en-US" dirty="0"/>
              <a:t>T2. </a:t>
            </a:r>
            <a:r>
              <a:rPr lang="en-IN" dirty="0"/>
              <a:t>Dan Sullivan, "NoSQL For Mere Mortals", 1st Edition, Pearson Education India, 2015. </a:t>
            </a:r>
          </a:p>
          <a:p>
            <a:pPr marL="0" indent="0" fontAlgn="base">
              <a:buNone/>
            </a:pPr>
            <a:r>
              <a:rPr lang="en-IN" dirty="0"/>
              <a:t>     (ISBN- 13: 978-9332557338). </a:t>
            </a:r>
          </a:p>
          <a:p>
            <a:pPr marL="0" indent="0">
              <a:buNone/>
            </a:pPr>
            <a:r>
              <a:rPr lang="en-US" b="1" dirty="0"/>
              <a:t>Reference Books:</a:t>
            </a:r>
            <a:endParaRPr lang="en-IN" b="1" dirty="0"/>
          </a:p>
          <a:p>
            <a:pPr marL="0" indent="0" fontAlgn="base">
              <a:buNone/>
            </a:pPr>
            <a:r>
              <a:rPr lang="en-US" dirty="0"/>
              <a:t>  R1. Luc Perkins, Eric Redmond, Jim Wilson</a:t>
            </a:r>
            <a:r>
              <a:rPr lang="en-IN" dirty="0"/>
              <a:t>, "Seven Databases in seven weeks: A Guide to Modern</a:t>
            </a:r>
          </a:p>
          <a:p>
            <a:pPr marL="0" indent="0" fontAlgn="base">
              <a:buNone/>
            </a:pPr>
            <a:r>
              <a:rPr lang="en-IN" dirty="0"/>
              <a:t>        Databases and the NoSQL Movement", 2nd Edition, Pragmatic Bookshelf, 2018. </a:t>
            </a:r>
          </a:p>
          <a:p>
            <a:pPr marL="0" indent="0" fontAlgn="base">
              <a:buNone/>
            </a:pPr>
            <a:r>
              <a:rPr lang="en-IN" dirty="0"/>
              <a:t>     (ISBN- 13: 978-1680502534). </a:t>
            </a:r>
          </a:p>
          <a:p>
            <a:pPr marL="0" indent="0">
              <a:buNone/>
            </a:pPr>
            <a:r>
              <a:rPr lang="en-US" dirty="0"/>
              <a:t>R2. </a:t>
            </a:r>
            <a:r>
              <a:rPr lang="en-IN" dirty="0"/>
              <a:t>Dan McCreary and Ann Kelly, "Making Sense of NoSQL: A guide for Managers and the Rest </a:t>
            </a:r>
          </a:p>
          <a:p>
            <a:pPr marL="0" indent="0">
              <a:buNone/>
            </a:pPr>
            <a:r>
              <a:rPr lang="en-US" dirty="0"/>
              <a:t>      </a:t>
            </a:r>
            <a:r>
              <a:rPr lang="en-IN" dirty="0"/>
              <a:t>of us", 1st Edition, Manning Publication/</a:t>
            </a:r>
            <a:r>
              <a:rPr lang="en-IN" dirty="0" err="1"/>
              <a:t>Dreamtech</a:t>
            </a:r>
            <a:r>
              <a:rPr lang="en-IN" dirty="0"/>
              <a:t> Press, 2013. (ISBN-13: 978-9351192022) </a:t>
            </a:r>
          </a:p>
          <a:p>
            <a:pPr marL="0" indent="0">
              <a:buNone/>
            </a:pPr>
            <a:r>
              <a:rPr lang="en-US" dirty="0"/>
              <a:t>R3.	</a:t>
            </a:r>
            <a:r>
              <a:rPr lang="en-IN" dirty="0"/>
              <a:t>Kristina </a:t>
            </a:r>
            <a:r>
              <a:rPr lang="en-IN" dirty="0" err="1"/>
              <a:t>Chodorow</a:t>
            </a:r>
            <a:r>
              <a:rPr lang="en-IN" dirty="0"/>
              <a:t>, "</a:t>
            </a:r>
            <a:r>
              <a:rPr lang="en-IN" dirty="0" err="1"/>
              <a:t>Mongodb</a:t>
            </a:r>
            <a:r>
              <a:rPr lang="en-IN" dirty="0"/>
              <a:t>: The Definitive Guide- Powerful and Scalable Data Storage",  </a:t>
            </a:r>
          </a:p>
          <a:p>
            <a:pPr marL="0" indent="0">
              <a:buNone/>
            </a:pPr>
            <a:r>
              <a:rPr lang="en-IN" dirty="0"/>
              <a:t>         2nd Edition, O'Reilly Publications, 2013. (ISBN-13: 978-9351102694).</a:t>
            </a:r>
          </a:p>
          <a:p>
            <a:pPr marL="0" indent="0">
              <a:buNone/>
            </a:pPr>
            <a:r>
              <a:rPr lang="en-US" dirty="0"/>
              <a:t>WEB RESOURSES:</a:t>
            </a:r>
            <a:endParaRPr lang="en-IN" dirty="0"/>
          </a:p>
          <a:p>
            <a:pPr marL="0" indent="0">
              <a:buNone/>
            </a:pPr>
            <a:r>
              <a:rPr lang="en-US" dirty="0"/>
              <a:t>W1 - </a:t>
            </a:r>
            <a:r>
              <a:rPr lang="en-US" u="sng" dirty="0">
                <a:hlinkClick r:id="rId2"/>
              </a:rPr>
              <a:t>https://www.geeksforgeeks.org</a:t>
            </a:r>
            <a:endParaRPr lang="en-IN" dirty="0"/>
          </a:p>
          <a:p>
            <a:pPr marL="0" indent="0">
              <a:buNone/>
            </a:pPr>
            <a:r>
              <a:rPr lang="en-US" dirty="0"/>
              <a:t> </a:t>
            </a:r>
            <a:endParaRPr lang="en-IN" dirty="0"/>
          </a:p>
          <a:p>
            <a:pPr marL="0" indent="0">
              <a:buNone/>
            </a:pPr>
            <a:endParaRPr lang="en-IN" dirty="0"/>
          </a:p>
        </p:txBody>
      </p:sp>
    </p:spTree>
    <p:extLst>
      <p:ext uri="{BB962C8B-B14F-4D97-AF65-F5344CB8AC3E}">
        <p14:creationId xmlns:p14="http://schemas.microsoft.com/office/powerpoint/2010/main" val="34621492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a:t>
            </a:r>
            <a:r>
              <a:rPr lang="en-US" dirty="0" smtClean="0"/>
              <a:t>– Assessment Broad </a:t>
            </a:r>
            <a:r>
              <a:rPr lang="en-US" dirty="0" smtClean="0"/>
              <a:t>Schedules</a:t>
            </a:r>
            <a:endParaRPr lang="en-IN" dirty="0"/>
          </a:p>
        </p:txBody>
      </p:sp>
      <p:graphicFrame>
        <p:nvGraphicFramePr>
          <p:cNvPr id="5" name="Content Placeholder 4"/>
          <p:cNvGraphicFramePr>
            <a:graphicFrameLocks noGrp="1"/>
          </p:cNvGraphicFramePr>
          <p:nvPr>
            <p:ph idx="1"/>
          </p:nvPr>
        </p:nvGraphicFramePr>
        <p:xfrm>
          <a:off x="897087" y="2616452"/>
          <a:ext cx="10397825" cy="2769684"/>
        </p:xfrm>
        <a:graphic>
          <a:graphicData uri="http://schemas.openxmlformats.org/drawingml/2006/table">
            <a:tbl>
              <a:tblPr firstRow="1" firstCol="1" bandRow="1">
                <a:tableStyleId>{5C22544A-7EE6-4342-B048-85BDC9FD1C3A}</a:tableStyleId>
              </a:tblPr>
              <a:tblGrid>
                <a:gridCol w="767360">
                  <a:extLst>
                    <a:ext uri="{9D8B030D-6E8A-4147-A177-3AD203B41FA5}">
                      <a16:colId xmlns:a16="http://schemas.microsoft.com/office/drawing/2014/main" val="3690701654"/>
                    </a:ext>
                  </a:extLst>
                </a:gridCol>
                <a:gridCol w="3589329">
                  <a:extLst>
                    <a:ext uri="{9D8B030D-6E8A-4147-A177-3AD203B41FA5}">
                      <a16:colId xmlns:a16="http://schemas.microsoft.com/office/drawing/2014/main" val="425140356"/>
                    </a:ext>
                  </a:extLst>
                </a:gridCol>
                <a:gridCol w="2023417">
                  <a:extLst>
                    <a:ext uri="{9D8B030D-6E8A-4147-A177-3AD203B41FA5}">
                      <a16:colId xmlns:a16="http://schemas.microsoft.com/office/drawing/2014/main" val="1757882057"/>
                    </a:ext>
                  </a:extLst>
                </a:gridCol>
                <a:gridCol w="1867449">
                  <a:extLst>
                    <a:ext uri="{9D8B030D-6E8A-4147-A177-3AD203B41FA5}">
                      <a16:colId xmlns:a16="http://schemas.microsoft.com/office/drawing/2014/main" val="2783659192"/>
                    </a:ext>
                  </a:extLst>
                </a:gridCol>
                <a:gridCol w="2150270">
                  <a:extLst>
                    <a:ext uri="{9D8B030D-6E8A-4147-A177-3AD203B41FA5}">
                      <a16:colId xmlns:a16="http://schemas.microsoft.com/office/drawing/2014/main" val="1233272732"/>
                    </a:ext>
                  </a:extLst>
                </a:gridCol>
              </a:tblGrid>
              <a:tr h="208915">
                <a:tc gridSpan="5">
                  <a:txBody>
                    <a:bodyPr/>
                    <a:lstStyle/>
                    <a:p>
                      <a:pPr algn="ctr">
                        <a:lnSpc>
                          <a:spcPct val="107000"/>
                        </a:lnSpc>
                        <a:spcAft>
                          <a:spcPts val="0"/>
                        </a:spcAft>
                      </a:pPr>
                      <a:r>
                        <a:rPr lang="en-US" sz="1100">
                          <a:effectLst/>
                        </a:rPr>
                        <a:t>TABLE 9: SUMMARY OF COURSE SCHEDULE</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772533859"/>
                  </a:ext>
                </a:extLst>
              </a:tr>
              <a:tr h="325120">
                <a:tc>
                  <a:txBody>
                    <a:bodyPr/>
                    <a:lstStyle/>
                    <a:p>
                      <a:pPr algn="just">
                        <a:lnSpc>
                          <a:spcPct val="107000"/>
                        </a:lnSpc>
                        <a:spcAft>
                          <a:spcPts val="0"/>
                        </a:spcAft>
                      </a:pPr>
                      <a:r>
                        <a:rPr lang="en-US" sz="1100">
                          <a:effectLst/>
                        </a:rPr>
                        <a:t>Sl. No.</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Activity</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Start date</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End date</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Total number of Sessions</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extLst>
                  <a:ext uri="{0D108BD9-81ED-4DB2-BD59-A6C34878D82A}">
                    <a16:rowId xmlns:a16="http://schemas.microsoft.com/office/drawing/2014/main" val="3335622717"/>
                  </a:ext>
                </a:extLst>
              </a:tr>
              <a:tr h="0">
                <a:tc>
                  <a:txBody>
                    <a:bodyPr/>
                    <a:lstStyle/>
                    <a:p>
                      <a:pPr marL="342900" lvl="0" indent="-342900" algn="just">
                        <a:lnSpc>
                          <a:spcPct val="107000"/>
                        </a:lnSpc>
                        <a:spcAft>
                          <a:spcPts val="0"/>
                        </a:spcAft>
                        <a:buFont typeface="+mj-lt"/>
                        <a:buAutoNum type="arabicPeriod"/>
                      </a:pPr>
                      <a:r>
                        <a:rPr lang="en-US" sz="1100">
                          <a:effectLst/>
                        </a:rPr>
                        <a:t> </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Overview of the course</a:t>
                      </a:r>
                      <a:r>
                        <a:rPr lang="en-IN" sz="1100">
                          <a:effectLst/>
                        </a:rPr>
                        <a:t> </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11-Aug-2025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11-Aug-2025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IN" sz="900">
                          <a:effectLst/>
                        </a:rPr>
                        <a:t>1</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extLst>
                  <a:ext uri="{0D108BD9-81ED-4DB2-BD59-A6C34878D82A}">
                    <a16:rowId xmlns:a16="http://schemas.microsoft.com/office/drawing/2014/main" val="3421324154"/>
                  </a:ext>
                </a:extLst>
              </a:tr>
              <a:tr h="0">
                <a:tc>
                  <a:txBody>
                    <a:bodyPr/>
                    <a:lstStyle/>
                    <a:p>
                      <a:pPr marL="342900" lvl="0" indent="-342900" algn="just">
                        <a:lnSpc>
                          <a:spcPct val="107000"/>
                        </a:lnSpc>
                        <a:spcAft>
                          <a:spcPts val="0"/>
                        </a:spcAft>
                        <a:buFont typeface="+mj-lt"/>
                        <a:buAutoNum type="arabicPeriod"/>
                      </a:pPr>
                      <a:r>
                        <a:rPr lang="en-US" sz="1100">
                          <a:effectLst/>
                        </a:rPr>
                        <a:t> </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Module 1</a:t>
                      </a:r>
                      <a:r>
                        <a:rPr lang="en-IN" sz="1100">
                          <a:effectLst/>
                        </a:rPr>
                        <a:t> </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12-Aug-2025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29-Aug-2025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IN" sz="900">
                          <a:effectLst/>
                        </a:rPr>
                        <a:t>6</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extLst>
                  <a:ext uri="{0D108BD9-81ED-4DB2-BD59-A6C34878D82A}">
                    <a16:rowId xmlns:a16="http://schemas.microsoft.com/office/drawing/2014/main" val="1276752139"/>
                  </a:ext>
                </a:extLst>
              </a:tr>
              <a:tr h="0">
                <a:tc>
                  <a:txBody>
                    <a:bodyPr/>
                    <a:lstStyle/>
                    <a:p>
                      <a:pPr marL="342900" lvl="0" indent="-342900" algn="just">
                        <a:lnSpc>
                          <a:spcPct val="107000"/>
                        </a:lnSpc>
                        <a:spcAft>
                          <a:spcPts val="0"/>
                        </a:spcAft>
                        <a:buFont typeface="+mj-lt"/>
                        <a:buAutoNum type="arabicPeriod"/>
                      </a:pPr>
                      <a:r>
                        <a:rPr lang="en-US" sz="1100">
                          <a:effectLst/>
                        </a:rPr>
                        <a:t> </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Module 2</a:t>
                      </a:r>
                      <a:r>
                        <a:rPr lang="en-IN" sz="1100">
                          <a:effectLst/>
                        </a:rPr>
                        <a:t> </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1-Sep-2025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20-Sep-2025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IN" sz="1000">
                          <a:effectLst/>
                        </a:rPr>
                        <a:t>6</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extLst>
                  <a:ext uri="{0D108BD9-81ED-4DB2-BD59-A6C34878D82A}">
                    <a16:rowId xmlns:a16="http://schemas.microsoft.com/office/drawing/2014/main" val="207614870"/>
                  </a:ext>
                </a:extLst>
              </a:tr>
              <a:tr h="0">
                <a:tc>
                  <a:txBody>
                    <a:bodyPr/>
                    <a:lstStyle/>
                    <a:p>
                      <a:pPr marL="342900" lvl="0" indent="-342900" algn="just">
                        <a:lnSpc>
                          <a:spcPct val="107000"/>
                        </a:lnSpc>
                        <a:spcAft>
                          <a:spcPts val="0"/>
                        </a:spcAft>
                        <a:buFont typeface="+mj-lt"/>
                        <a:buAutoNum type="arabicPeriod"/>
                      </a:pPr>
                      <a:r>
                        <a:rPr lang="en-US" sz="1100">
                          <a:effectLst/>
                        </a:rPr>
                        <a:t> </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dirty="0">
                          <a:effectLst/>
                        </a:rPr>
                        <a:t>Continuous Assessment-1</a:t>
                      </a:r>
                      <a:endParaRPr lang="en-IN" sz="1100" dirty="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23-Sep-2025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27-Sep-2025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IN" sz="1000">
                          <a:effectLst/>
                        </a:rPr>
                        <a:t>1</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extLst>
                  <a:ext uri="{0D108BD9-81ED-4DB2-BD59-A6C34878D82A}">
                    <a16:rowId xmlns:a16="http://schemas.microsoft.com/office/drawing/2014/main" val="3244945574"/>
                  </a:ext>
                </a:extLst>
              </a:tr>
              <a:tr h="0">
                <a:tc>
                  <a:txBody>
                    <a:bodyPr/>
                    <a:lstStyle/>
                    <a:p>
                      <a:pPr marL="342900" lvl="0" indent="-342900" algn="just">
                        <a:lnSpc>
                          <a:spcPct val="107000"/>
                        </a:lnSpc>
                        <a:spcAft>
                          <a:spcPts val="0"/>
                        </a:spcAft>
                        <a:buFont typeface="+mj-lt"/>
                        <a:buAutoNum type="arabicPeriod"/>
                      </a:pPr>
                      <a:r>
                        <a:rPr lang="en-US" sz="1100">
                          <a:effectLst/>
                        </a:rPr>
                        <a:t> </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15000"/>
                        </a:lnSpc>
                        <a:spcAft>
                          <a:spcPts val="0"/>
                        </a:spcAft>
                      </a:pPr>
                      <a:r>
                        <a:rPr lang="en-US" sz="1100">
                          <a:effectLst/>
                        </a:rPr>
                        <a:t>Midterm Examination (Theory Exam)</a:t>
                      </a:r>
                      <a:r>
                        <a:rPr lang="en-IN" sz="1100">
                          <a:effectLst/>
                        </a:rPr>
                        <a:t> </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07-Oct-2025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11-Oct-2025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IN" sz="900">
                          <a:effectLst/>
                        </a:rPr>
                        <a:t>1</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extLst>
                  <a:ext uri="{0D108BD9-81ED-4DB2-BD59-A6C34878D82A}">
                    <a16:rowId xmlns:a16="http://schemas.microsoft.com/office/drawing/2014/main" val="2728626510"/>
                  </a:ext>
                </a:extLst>
              </a:tr>
              <a:tr h="235585">
                <a:tc>
                  <a:txBody>
                    <a:bodyPr/>
                    <a:lstStyle/>
                    <a:p>
                      <a:pPr marL="342900" lvl="0" indent="-342900" algn="just">
                        <a:lnSpc>
                          <a:spcPct val="107000"/>
                        </a:lnSpc>
                        <a:spcAft>
                          <a:spcPts val="0"/>
                        </a:spcAft>
                        <a:buFont typeface="+mj-lt"/>
                        <a:buAutoNum type="arabicPeriod"/>
                      </a:pPr>
                      <a:r>
                        <a:rPr lang="en-US" sz="1100">
                          <a:effectLst/>
                        </a:rPr>
                        <a:t> </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Continuous Assessment-2 (Practical Exam)</a:t>
                      </a:r>
                      <a:endParaRPr lang="en-IN" sz="1100">
                        <a:effectLst/>
                        <a:latin typeface="Calibri" panose="020F0502020204030204" pitchFamily="34" charset="0"/>
                        <a:ea typeface="Calibri" panose="020F0502020204030204" pitchFamily="34" charset="0"/>
                        <a:cs typeface="Mangal"/>
                      </a:endParaRPr>
                    </a:p>
                  </a:txBody>
                  <a:tcPr marL="68580" marR="68580" marT="0" marB="0"/>
                </a:tc>
                <a:tc>
                  <a:txBody>
                    <a:bodyPr/>
                    <a:lstStyle/>
                    <a:p>
                      <a:pPr algn="just">
                        <a:lnSpc>
                          <a:spcPct val="107000"/>
                        </a:lnSpc>
                        <a:spcAft>
                          <a:spcPts val="0"/>
                        </a:spcAft>
                      </a:pPr>
                      <a:r>
                        <a:rPr lang="en-US" sz="1100">
                          <a:effectLst/>
                        </a:rPr>
                        <a:t>13-Oct-2025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17-Oct-2025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IN" sz="900">
                          <a:effectLst/>
                        </a:rPr>
                        <a:t>1</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extLst>
                  <a:ext uri="{0D108BD9-81ED-4DB2-BD59-A6C34878D82A}">
                    <a16:rowId xmlns:a16="http://schemas.microsoft.com/office/drawing/2014/main" val="624695541"/>
                  </a:ext>
                </a:extLst>
              </a:tr>
              <a:tr h="0">
                <a:tc>
                  <a:txBody>
                    <a:bodyPr/>
                    <a:lstStyle/>
                    <a:p>
                      <a:pPr marL="342900" lvl="0" indent="-342900" algn="just">
                        <a:lnSpc>
                          <a:spcPct val="107000"/>
                        </a:lnSpc>
                        <a:spcAft>
                          <a:spcPts val="0"/>
                        </a:spcAft>
                        <a:buFont typeface="+mj-lt"/>
                        <a:buAutoNum type="arabicPeriod"/>
                      </a:pPr>
                      <a:r>
                        <a:rPr lang="en-US" sz="1100">
                          <a:effectLst/>
                        </a:rPr>
                        <a:t> </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Module 3</a:t>
                      </a:r>
                      <a:r>
                        <a:rPr lang="en-IN" sz="1100">
                          <a:effectLst/>
                        </a:rPr>
                        <a:t> </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14-Oct-2025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01-Nov-2025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IN" sz="900">
                          <a:effectLst/>
                        </a:rPr>
                        <a:t>6</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extLst>
                  <a:ext uri="{0D108BD9-81ED-4DB2-BD59-A6C34878D82A}">
                    <a16:rowId xmlns:a16="http://schemas.microsoft.com/office/drawing/2014/main" val="817555440"/>
                  </a:ext>
                </a:extLst>
              </a:tr>
              <a:tr h="0">
                <a:tc>
                  <a:txBody>
                    <a:bodyPr/>
                    <a:lstStyle/>
                    <a:p>
                      <a:pPr marL="342900" lvl="0" indent="-342900" algn="just">
                        <a:lnSpc>
                          <a:spcPct val="107000"/>
                        </a:lnSpc>
                        <a:spcAft>
                          <a:spcPts val="0"/>
                        </a:spcAft>
                        <a:buFont typeface="+mj-lt"/>
                        <a:buAutoNum type="arabicPeriod"/>
                      </a:pPr>
                      <a:r>
                        <a:rPr lang="en-US" sz="1100">
                          <a:effectLst/>
                        </a:rPr>
                        <a:t> </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Continuous Assessment-3(Assignment)</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03-Nov-2025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05-Nov-2025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extLst>
                  <a:ext uri="{0D108BD9-81ED-4DB2-BD59-A6C34878D82A}">
                    <a16:rowId xmlns:a16="http://schemas.microsoft.com/office/drawing/2014/main" val="4060036422"/>
                  </a:ext>
                </a:extLst>
              </a:tr>
              <a:tr h="0">
                <a:tc>
                  <a:txBody>
                    <a:bodyPr/>
                    <a:lstStyle/>
                    <a:p>
                      <a:pPr marL="342900" lvl="0" indent="-342900" algn="just">
                        <a:lnSpc>
                          <a:spcPct val="107000"/>
                        </a:lnSpc>
                        <a:spcAft>
                          <a:spcPts val="0"/>
                        </a:spcAft>
                        <a:buFont typeface="+mj-lt"/>
                        <a:buAutoNum type="arabicPeriod"/>
                      </a:pPr>
                      <a:r>
                        <a:rPr lang="en-US" sz="1100">
                          <a:effectLst/>
                        </a:rPr>
                        <a:t> </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15000"/>
                        </a:lnSpc>
                        <a:spcAft>
                          <a:spcPts val="0"/>
                        </a:spcAft>
                      </a:pPr>
                      <a:r>
                        <a:rPr lang="en-US" sz="1100">
                          <a:effectLst/>
                        </a:rPr>
                        <a:t>Module 4</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06-Nov-2025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20-Nov-2025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IN" sz="1100">
                          <a:effectLst/>
                        </a:rPr>
                        <a:t>6</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extLst>
                  <a:ext uri="{0D108BD9-81ED-4DB2-BD59-A6C34878D82A}">
                    <a16:rowId xmlns:a16="http://schemas.microsoft.com/office/drawing/2014/main" val="3163208747"/>
                  </a:ext>
                </a:extLst>
              </a:tr>
              <a:tr h="0">
                <a:tc>
                  <a:txBody>
                    <a:bodyPr/>
                    <a:lstStyle/>
                    <a:p>
                      <a:pPr marL="342900" lvl="0" indent="-342900" algn="just">
                        <a:lnSpc>
                          <a:spcPct val="107000"/>
                        </a:lnSpc>
                        <a:spcAft>
                          <a:spcPts val="0"/>
                        </a:spcAft>
                        <a:buFont typeface="+mj-lt"/>
                        <a:buAutoNum type="arabicPeriod"/>
                      </a:pPr>
                      <a:r>
                        <a:rPr lang="en-US" sz="1100">
                          <a:effectLst/>
                        </a:rPr>
                        <a:t> </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spcBef>
                          <a:spcPts val="200"/>
                        </a:spcBef>
                        <a:spcAft>
                          <a:spcPts val="0"/>
                        </a:spcAft>
                      </a:pPr>
                      <a:r>
                        <a:rPr lang="en-US" sz="1100">
                          <a:effectLst/>
                        </a:rPr>
                        <a:t>Continuous Assessment-4 (Record)</a:t>
                      </a:r>
                      <a:endParaRPr lang="en-IN" sz="1100" b="1">
                        <a:solidFill>
                          <a:srgbClr val="1F4D78"/>
                        </a:solidFill>
                        <a:effectLst/>
                        <a:latin typeface="Calibri" panose="020F0502020204030204" pitchFamily="34" charset="0"/>
                        <a:ea typeface="Times New Roman" panose="02020603050405020304" pitchFamily="18" charset="0"/>
                        <a:cs typeface="Mangal"/>
                      </a:endParaRPr>
                    </a:p>
                  </a:txBody>
                  <a:tcPr marL="68580" marR="68580" marT="0" marB="0" anchor="ctr"/>
                </a:tc>
                <a:tc>
                  <a:txBody>
                    <a:bodyPr/>
                    <a:lstStyle/>
                    <a:p>
                      <a:pPr algn="just">
                        <a:lnSpc>
                          <a:spcPct val="107000"/>
                        </a:lnSpc>
                        <a:spcAft>
                          <a:spcPts val="0"/>
                        </a:spcAft>
                      </a:pPr>
                      <a:r>
                        <a:rPr lang="en-US" sz="1100">
                          <a:effectLst/>
                        </a:rPr>
                        <a:t>21-Nov-2025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21-Nov-2025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IN" sz="1100">
                          <a:effectLst/>
                        </a:rPr>
                        <a:t>1</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extLst>
                  <a:ext uri="{0D108BD9-81ED-4DB2-BD59-A6C34878D82A}">
                    <a16:rowId xmlns:a16="http://schemas.microsoft.com/office/drawing/2014/main" val="127225938"/>
                  </a:ext>
                </a:extLst>
              </a:tr>
              <a:tr h="0">
                <a:tc>
                  <a:txBody>
                    <a:bodyPr/>
                    <a:lstStyle/>
                    <a:p>
                      <a:pPr marL="342900" lvl="0" indent="-342900" algn="just">
                        <a:lnSpc>
                          <a:spcPct val="107000"/>
                        </a:lnSpc>
                        <a:spcAft>
                          <a:spcPts val="0"/>
                        </a:spcAft>
                        <a:buFont typeface="+mj-lt"/>
                        <a:buAutoNum type="arabicPeriod"/>
                      </a:pPr>
                      <a:r>
                        <a:rPr lang="en-US" sz="1100">
                          <a:effectLst/>
                        </a:rPr>
                        <a:t> </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spcBef>
                          <a:spcPts val="200"/>
                        </a:spcBef>
                        <a:spcAft>
                          <a:spcPts val="0"/>
                        </a:spcAft>
                      </a:pPr>
                      <a:r>
                        <a:rPr lang="en-US" sz="1100">
                          <a:effectLst/>
                        </a:rPr>
                        <a:t>Module 5</a:t>
                      </a:r>
                      <a:endParaRPr lang="en-IN" sz="1100" b="1">
                        <a:solidFill>
                          <a:srgbClr val="1F4D78"/>
                        </a:solidFill>
                        <a:effectLst/>
                        <a:latin typeface="Calibri" panose="020F0502020204030204" pitchFamily="34" charset="0"/>
                        <a:ea typeface="Times New Roman" panose="02020603050405020304" pitchFamily="18" charset="0"/>
                        <a:cs typeface="Mangal"/>
                      </a:endParaRPr>
                    </a:p>
                  </a:txBody>
                  <a:tcPr marL="68580" marR="68580" marT="0" marB="0" anchor="ctr"/>
                </a:tc>
                <a:tc>
                  <a:txBody>
                    <a:bodyPr/>
                    <a:lstStyle/>
                    <a:p>
                      <a:pPr algn="just">
                        <a:lnSpc>
                          <a:spcPct val="107000"/>
                        </a:lnSpc>
                        <a:spcAft>
                          <a:spcPts val="0"/>
                        </a:spcAft>
                      </a:pPr>
                      <a:r>
                        <a:rPr lang="en-US" sz="1100">
                          <a:effectLst/>
                        </a:rPr>
                        <a:t>22-Nov-2025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28-Nov-2025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IN" sz="1100">
                          <a:effectLst/>
                        </a:rPr>
                        <a:t>4</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extLst>
                  <a:ext uri="{0D108BD9-81ED-4DB2-BD59-A6C34878D82A}">
                    <a16:rowId xmlns:a16="http://schemas.microsoft.com/office/drawing/2014/main" val="2187270838"/>
                  </a:ext>
                </a:extLst>
              </a:tr>
              <a:tr h="0">
                <a:tc>
                  <a:txBody>
                    <a:bodyPr/>
                    <a:lstStyle/>
                    <a:p>
                      <a:pPr marL="342900" lvl="0" indent="-342900" algn="just">
                        <a:lnSpc>
                          <a:spcPct val="107000"/>
                        </a:lnSpc>
                        <a:spcAft>
                          <a:spcPts val="0"/>
                        </a:spcAft>
                        <a:buFont typeface="+mj-lt"/>
                        <a:buAutoNum type="arabicPeriod"/>
                      </a:pPr>
                      <a:r>
                        <a:rPr lang="en-US" sz="1100">
                          <a:effectLst/>
                        </a:rPr>
                        <a:t> </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spcBef>
                          <a:spcPts val="200"/>
                        </a:spcBef>
                        <a:spcAft>
                          <a:spcPts val="0"/>
                        </a:spcAft>
                      </a:pPr>
                      <a:r>
                        <a:rPr lang="en-US" sz="1100">
                          <a:effectLst/>
                        </a:rPr>
                        <a:t>End Term Exam</a:t>
                      </a:r>
                      <a:r>
                        <a:rPr lang="en-IN" sz="1100">
                          <a:effectLst/>
                        </a:rPr>
                        <a:t> </a:t>
                      </a:r>
                      <a:endParaRPr lang="en-IN" sz="1100" b="1">
                        <a:solidFill>
                          <a:srgbClr val="1F4D78"/>
                        </a:solidFill>
                        <a:effectLst/>
                        <a:latin typeface="Calibri" panose="020F0502020204030204" pitchFamily="34" charset="0"/>
                        <a:ea typeface="Times New Roman" panose="02020603050405020304" pitchFamily="18" charset="0"/>
                        <a:cs typeface="Mangal"/>
                      </a:endParaRPr>
                    </a:p>
                  </a:txBody>
                  <a:tcPr marL="68580" marR="68580" marT="0" marB="0" anchor="ctr"/>
                </a:tc>
                <a:tc>
                  <a:txBody>
                    <a:bodyPr/>
                    <a:lstStyle/>
                    <a:p>
                      <a:pPr algn="just">
                        <a:lnSpc>
                          <a:spcPct val="107000"/>
                        </a:lnSpc>
                        <a:spcAft>
                          <a:spcPts val="0"/>
                        </a:spcAft>
                      </a:pPr>
                      <a:r>
                        <a:rPr lang="en-US" sz="1100">
                          <a:effectLst/>
                        </a:rPr>
                        <a:t>1-Dec-2025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US" sz="1100">
                          <a:effectLst/>
                        </a:rPr>
                        <a:t>24-Dec-2025</a:t>
                      </a:r>
                      <a:endParaRPr lang="en-IN" sz="1100">
                        <a:effectLst/>
                        <a:latin typeface="Calibri" panose="020F0502020204030204" pitchFamily="34" charset="0"/>
                        <a:ea typeface="Calibri" panose="020F0502020204030204" pitchFamily="34" charset="0"/>
                        <a:cs typeface="Mangal"/>
                      </a:endParaRPr>
                    </a:p>
                  </a:txBody>
                  <a:tcPr marL="68580" marR="68580" marT="0" marB="0" anchor="ctr"/>
                </a:tc>
                <a:tc>
                  <a:txBody>
                    <a:bodyPr/>
                    <a:lstStyle/>
                    <a:p>
                      <a:pPr algn="just">
                        <a:lnSpc>
                          <a:spcPct val="107000"/>
                        </a:lnSpc>
                        <a:spcAft>
                          <a:spcPts val="0"/>
                        </a:spcAft>
                      </a:pPr>
                      <a:r>
                        <a:rPr lang="en-IN" sz="900" dirty="0">
                          <a:effectLst/>
                        </a:rPr>
                        <a:t>1</a:t>
                      </a:r>
                      <a:endParaRPr lang="en-IN" sz="1100" dirty="0">
                        <a:effectLst/>
                        <a:latin typeface="Calibri" panose="020F0502020204030204" pitchFamily="34" charset="0"/>
                        <a:ea typeface="Calibri" panose="020F0502020204030204" pitchFamily="34" charset="0"/>
                        <a:cs typeface="Mangal"/>
                      </a:endParaRPr>
                    </a:p>
                  </a:txBody>
                  <a:tcPr marL="68580" marR="68580" marT="0" marB="0" anchor="ctr"/>
                </a:tc>
                <a:extLst>
                  <a:ext uri="{0D108BD9-81ED-4DB2-BD59-A6C34878D82A}">
                    <a16:rowId xmlns:a16="http://schemas.microsoft.com/office/drawing/2014/main" val="3153434853"/>
                  </a:ext>
                </a:extLst>
              </a:tr>
            </a:tbl>
          </a:graphicData>
        </a:graphic>
      </p:graphicFrame>
    </p:spTree>
    <p:extLst>
      <p:ext uri="{BB962C8B-B14F-4D97-AF65-F5344CB8AC3E}">
        <p14:creationId xmlns:p14="http://schemas.microsoft.com/office/powerpoint/2010/main" val="14432444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lstStyle/>
          <a:p>
            <a:pPr marL="0" indent="0">
              <a:buNone/>
            </a:pPr>
            <a:r>
              <a:rPr lang="en-US" dirty="0" smtClean="0"/>
              <a:t>This course is designed to ensure:</a:t>
            </a:r>
          </a:p>
          <a:p>
            <a:r>
              <a:rPr lang="en-US" dirty="0" smtClean="0"/>
              <a:t>Strong </a:t>
            </a:r>
            <a:r>
              <a:rPr lang="en-US" b="1" dirty="0" smtClean="0"/>
              <a:t>conceptual foundation</a:t>
            </a:r>
            <a:r>
              <a:rPr lang="en-US" dirty="0" smtClean="0"/>
              <a:t> in NoSQL.</a:t>
            </a:r>
          </a:p>
          <a:p>
            <a:r>
              <a:rPr lang="en-US" dirty="0" smtClean="0"/>
              <a:t>Robust </a:t>
            </a:r>
            <a:r>
              <a:rPr lang="en-US" b="1" dirty="0" smtClean="0"/>
              <a:t>technical and analytical skills</a:t>
            </a:r>
            <a:r>
              <a:rPr lang="en-US" dirty="0" smtClean="0"/>
              <a:t>.</a:t>
            </a:r>
          </a:p>
          <a:p>
            <a:r>
              <a:rPr lang="en-US" dirty="0" smtClean="0"/>
              <a:t>Ethical and sustainable computing practices.</a:t>
            </a:r>
          </a:p>
          <a:p>
            <a:r>
              <a:rPr lang="en-US" dirty="0" smtClean="0"/>
              <a:t>Alignment with </a:t>
            </a:r>
            <a:r>
              <a:rPr lang="en-US" b="1" dirty="0" smtClean="0"/>
              <a:t>NEP 2020</a:t>
            </a:r>
            <a:r>
              <a:rPr lang="en-US" dirty="0" smtClean="0"/>
              <a:t>, </a:t>
            </a:r>
            <a:r>
              <a:rPr lang="en-US" b="1" dirty="0" smtClean="0"/>
              <a:t>OBE</a:t>
            </a:r>
            <a:r>
              <a:rPr lang="en-US" dirty="0" smtClean="0"/>
              <a:t>, and </a:t>
            </a:r>
            <a:r>
              <a:rPr lang="en-US" b="1" dirty="0" smtClean="0"/>
              <a:t>SDGs</a:t>
            </a:r>
            <a:r>
              <a:rPr lang="en-US" dirty="0" smtClean="0"/>
              <a:t>.</a:t>
            </a:r>
            <a:endParaRPr lang="en-IN" dirty="0"/>
          </a:p>
        </p:txBody>
      </p:sp>
    </p:spTree>
    <p:extLst>
      <p:ext uri="{BB962C8B-B14F-4D97-AF65-F5344CB8AC3E}">
        <p14:creationId xmlns:p14="http://schemas.microsoft.com/office/powerpoint/2010/main" val="626929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Course Overview</a:t>
            </a:r>
            <a:endParaRPr lang="en-IN" dirty="0"/>
          </a:p>
        </p:txBody>
      </p:sp>
      <p:sp>
        <p:nvSpPr>
          <p:cNvPr id="4" name="Rectangle 1"/>
          <p:cNvSpPr>
            <a:spLocks noGrp="1" noChangeArrowheads="1"/>
          </p:cNvSpPr>
          <p:nvPr>
            <p:ph idx="1"/>
          </p:nvPr>
        </p:nvSpPr>
        <p:spPr bwMode="auto">
          <a:xfrm>
            <a:off x="838200" y="2570135"/>
            <a:ext cx="444551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Course Code:</a:t>
            </a:r>
            <a:r>
              <a:rPr kumimoji="0" lang="en-US" altLang="en-US" sz="1800" b="0" i="0" u="none" strike="noStrike" cap="none" normalizeH="0" baseline="0" dirty="0" smtClean="0">
                <a:ln>
                  <a:noFill/>
                </a:ln>
                <a:solidFill>
                  <a:schemeClr val="tx1"/>
                </a:solidFill>
                <a:effectLst/>
                <a:latin typeface="Arial" panose="020B0604020202020204" pitchFamily="34" charset="0"/>
              </a:rPr>
              <a:t> CSE3513</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Course Title:</a:t>
            </a:r>
            <a:r>
              <a:rPr kumimoji="0" lang="en-US" altLang="en-US" sz="1800" b="0" i="0" u="none" strike="noStrike" cap="none" normalizeH="0" baseline="0" dirty="0" smtClean="0">
                <a:ln>
                  <a:noFill/>
                </a:ln>
                <a:solidFill>
                  <a:schemeClr val="tx1"/>
                </a:solidFill>
                <a:effectLst/>
                <a:latin typeface="Arial" panose="020B0604020202020204" pitchFamily="34" charset="0"/>
              </a:rPr>
              <a:t> NoSQL Data Management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Type:</a:t>
            </a:r>
            <a:r>
              <a:rPr kumimoji="0" lang="en-US" altLang="en-US" sz="1800" b="0" i="0" u="none" strike="noStrike" cap="none" normalizeH="0" baseline="0" dirty="0" smtClean="0">
                <a:ln>
                  <a:noFill/>
                </a:ln>
                <a:solidFill>
                  <a:schemeClr val="tx1"/>
                </a:solidFill>
                <a:effectLst/>
                <a:latin typeface="Arial" panose="020B0604020202020204" pitchFamily="34" charset="0"/>
              </a:rPr>
              <a:t> Embedded System Core (ESC)</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Credits:</a:t>
            </a:r>
            <a:r>
              <a:rPr kumimoji="0" lang="en-US" altLang="en-US" sz="1800" b="0" i="0" u="none" strike="noStrike" cap="none" normalizeH="0" baseline="0" dirty="0" smtClean="0">
                <a:ln>
                  <a:noFill/>
                </a:ln>
                <a:solidFill>
                  <a:schemeClr val="tx1"/>
                </a:solidFill>
                <a:effectLst/>
                <a:latin typeface="Arial" panose="020B0604020202020204" pitchFamily="34" charset="0"/>
              </a:rPr>
              <a:t> 3 (2-0-2)</a:t>
            </a:r>
          </a:p>
        </p:txBody>
      </p:sp>
    </p:spTree>
    <p:extLst>
      <p:ext uri="{BB962C8B-B14F-4D97-AF65-F5344CB8AC3E}">
        <p14:creationId xmlns:p14="http://schemas.microsoft.com/office/powerpoint/2010/main" val="1918719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a:t>
            </a:r>
            <a:endParaRPr lang="en-IN" dirty="0"/>
          </a:p>
        </p:txBody>
      </p:sp>
      <p:sp>
        <p:nvSpPr>
          <p:cNvPr id="3" name="Content Placeholder 2"/>
          <p:cNvSpPr>
            <a:spLocks noGrp="1"/>
          </p:cNvSpPr>
          <p:nvPr>
            <p:ph idx="1"/>
          </p:nvPr>
        </p:nvSpPr>
        <p:spPr/>
        <p:txBody>
          <a:bodyPr/>
          <a:lstStyle/>
          <a:p>
            <a:pPr marL="0" indent="0" algn="just">
              <a:buNone/>
            </a:pPr>
            <a:r>
              <a:rPr lang="en-US" dirty="0" smtClean="0"/>
              <a:t>To enable students to understand the need for and use of NoSQL databases, various data models, and distributed architectures, and apply this knowledge to real-world applications.</a:t>
            </a:r>
          </a:p>
          <a:p>
            <a:pPr algn="just"/>
            <a:endParaRPr lang="en-IN" dirty="0"/>
          </a:p>
        </p:txBody>
      </p:sp>
    </p:spTree>
    <p:extLst>
      <p:ext uri="{BB962C8B-B14F-4D97-AF65-F5344CB8AC3E}">
        <p14:creationId xmlns:p14="http://schemas.microsoft.com/office/powerpoint/2010/main" val="768004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Bloom’s Taxonomy &amp; Its Domains</a:t>
            </a:r>
            <a:endParaRPr lang="en-IN" dirty="0"/>
          </a:p>
        </p:txBody>
      </p:sp>
      <p:sp>
        <p:nvSpPr>
          <p:cNvPr id="3" name="Content Placeholder 2"/>
          <p:cNvSpPr>
            <a:spLocks noGrp="1"/>
          </p:cNvSpPr>
          <p:nvPr>
            <p:ph idx="1"/>
          </p:nvPr>
        </p:nvSpPr>
        <p:spPr/>
        <p:txBody>
          <a:bodyPr/>
          <a:lstStyle/>
          <a:p>
            <a:pPr algn="just"/>
            <a:r>
              <a:rPr lang="en-US" b="1" dirty="0" smtClean="0"/>
              <a:t>Bloom’s Taxonomy</a:t>
            </a:r>
            <a:r>
              <a:rPr lang="en-US" dirty="0" smtClean="0"/>
              <a:t> is a hierarchical model used to classify learning objectives across three core domains. It ensures that teaching is aligned with the development of higher-order thinking and skills.</a:t>
            </a:r>
            <a:endParaRPr lang="en-IN" dirty="0"/>
          </a:p>
        </p:txBody>
      </p:sp>
    </p:spTree>
    <p:extLst>
      <p:ext uri="{BB962C8B-B14F-4D97-AF65-F5344CB8AC3E}">
        <p14:creationId xmlns:p14="http://schemas.microsoft.com/office/powerpoint/2010/main" val="586137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Bloom’s Taxonomy &amp; Its Domains</a:t>
            </a:r>
            <a:endParaRPr lang="en-IN" dirty="0"/>
          </a:p>
        </p:txBody>
      </p:sp>
      <p:sp>
        <p:nvSpPr>
          <p:cNvPr id="3" name="Content Placeholder 2"/>
          <p:cNvSpPr>
            <a:spLocks noGrp="1"/>
          </p:cNvSpPr>
          <p:nvPr>
            <p:ph idx="1"/>
          </p:nvPr>
        </p:nvSpPr>
        <p:spPr/>
        <p:txBody>
          <a:bodyPr>
            <a:normAutofit fontScale="92500" lnSpcReduction="20000"/>
          </a:bodyPr>
          <a:lstStyle/>
          <a:p>
            <a:pPr marL="514350" indent="-514350" algn="just">
              <a:buAutoNum type="arabicPeriod"/>
            </a:pPr>
            <a:r>
              <a:rPr lang="en-IN" b="1" dirty="0" smtClean="0"/>
              <a:t>Cognitive Domain</a:t>
            </a:r>
            <a:r>
              <a:rPr lang="en-IN" dirty="0" smtClean="0"/>
              <a:t> (Knowledge-Based)</a:t>
            </a:r>
          </a:p>
          <a:p>
            <a:pPr marL="0" indent="0" algn="just">
              <a:buNone/>
            </a:pPr>
            <a:r>
              <a:rPr lang="en-US" dirty="0" smtClean="0"/>
              <a:t>Focus: Mental skills and knowledge acquisition.</a:t>
            </a:r>
          </a:p>
          <a:p>
            <a:pPr marL="0" indent="0" algn="just">
              <a:buNone/>
            </a:pPr>
            <a:r>
              <a:rPr lang="en-IN" dirty="0" smtClean="0"/>
              <a:t>Levels:</a:t>
            </a:r>
          </a:p>
          <a:p>
            <a:pPr marL="0" indent="0" algn="just">
              <a:buNone/>
            </a:pPr>
            <a:r>
              <a:rPr lang="en-US" dirty="0" smtClean="0"/>
              <a:t>L1 – Remember</a:t>
            </a:r>
            <a:br>
              <a:rPr lang="en-US" dirty="0" smtClean="0"/>
            </a:br>
            <a:r>
              <a:rPr lang="en-US" dirty="0" smtClean="0"/>
              <a:t>L2 – Understand</a:t>
            </a:r>
            <a:br>
              <a:rPr lang="en-US" dirty="0" smtClean="0"/>
            </a:br>
            <a:r>
              <a:rPr lang="en-US" dirty="0" smtClean="0"/>
              <a:t>L3 – Apply</a:t>
            </a:r>
            <a:br>
              <a:rPr lang="en-US" dirty="0" smtClean="0"/>
            </a:br>
            <a:r>
              <a:rPr lang="en-US" dirty="0" smtClean="0"/>
              <a:t>L4 – Analyze</a:t>
            </a:r>
            <a:br>
              <a:rPr lang="en-US" dirty="0" smtClean="0"/>
            </a:br>
            <a:r>
              <a:rPr lang="en-US" dirty="0" smtClean="0"/>
              <a:t>L5 – Evaluate</a:t>
            </a:r>
            <a:br>
              <a:rPr lang="en-US" dirty="0" smtClean="0"/>
            </a:br>
            <a:r>
              <a:rPr lang="en-US" dirty="0" smtClean="0"/>
              <a:t>L6                                                       –                                                              Create</a:t>
            </a:r>
          </a:p>
          <a:p>
            <a:pPr marL="0" indent="0" algn="just">
              <a:buNone/>
            </a:pPr>
            <a:r>
              <a:rPr lang="en-IN" dirty="0" smtClean="0"/>
              <a:t>Application in this course: </a:t>
            </a:r>
            <a:r>
              <a:rPr lang="en-US" dirty="0" smtClean="0"/>
              <a:t>All Course Outcomes (COs) target at least </a:t>
            </a:r>
            <a:r>
              <a:rPr lang="en-US" b="1" dirty="0" smtClean="0"/>
              <a:t>L2–L4</a:t>
            </a:r>
            <a:r>
              <a:rPr lang="en-US" dirty="0" smtClean="0"/>
              <a:t>, focusing on understanding, application, and analysis of data models, distribution strategies, and data processing using NoSQL systems.</a:t>
            </a:r>
            <a:endParaRPr lang="en-IN" dirty="0"/>
          </a:p>
        </p:txBody>
      </p:sp>
    </p:spTree>
    <p:extLst>
      <p:ext uri="{BB962C8B-B14F-4D97-AF65-F5344CB8AC3E}">
        <p14:creationId xmlns:p14="http://schemas.microsoft.com/office/powerpoint/2010/main" val="1858876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Bloom’s Taxonomy &amp; Its Domains</a:t>
            </a:r>
            <a:endParaRPr lang="en-IN" dirty="0"/>
          </a:p>
        </p:txBody>
      </p:sp>
      <p:sp>
        <p:nvSpPr>
          <p:cNvPr id="3" name="Content Placeholder 2"/>
          <p:cNvSpPr>
            <a:spLocks noGrp="1"/>
          </p:cNvSpPr>
          <p:nvPr>
            <p:ph idx="1"/>
          </p:nvPr>
        </p:nvSpPr>
        <p:spPr/>
        <p:txBody>
          <a:bodyPr>
            <a:normAutofit/>
          </a:bodyPr>
          <a:lstStyle/>
          <a:p>
            <a:pPr marL="0" indent="0" algn="just">
              <a:buNone/>
            </a:pPr>
            <a:r>
              <a:rPr lang="en-IN" b="1" dirty="0" smtClean="0"/>
              <a:t>2. Psychomotor Domain</a:t>
            </a:r>
            <a:r>
              <a:rPr lang="en-IN" dirty="0" smtClean="0"/>
              <a:t> (Skills-Based)</a:t>
            </a:r>
          </a:p>
          <a:p>
            <a:pPr marL="0" indent="0" algn="just">
              <a:buNone/>
            </a:pPr>
            <a:r>
              <a:rPr lang="en-US" dirty="0" smtClean="0"/>
              <a:t>Focus: Physical or motor skills, technical execution.</a:t>
            </a:r>
          </a:p>
          <a:p>
            <a:pPr marL="0" indent="0" algn="just">
              <a:buNone/>
            </a:pPr>
            <a:r>
              <a:rPr lang="en-IN" dirty="0" smtClean="0"/>
              <a:t>Levels: Perception, Set, Guided Response, Mechanism, Complex Overt Response, Adaptation.</a:t>
            </a:r>
          </a:p>
          <a:p>
            <a:pPr marL="0" indent="0" algn="just">
              <a:buNone/>
            </a:pPr>
            <a:r>
              <a:rPr lang="en-IN" dirty="0" smtClean="0"/>
              <a:t>Application in this course: </a:t>
            </a:r>
            <a:r>
              <a:rPr lang="en-US" dirty="0" smtClean="0"/>
              <a:t>Lab experiments develop psychomotor skills such as system configuration, coding, querying, and working with tools like MongoDB, </a:t>
            </a:r>
            <a:r>
              <a:rPr lang="en-US" dirty="0" err="1" smtClean="0"/>
              <a:t>Redis</a:t>
            </a:r>
            <a:r>
              <a:rPr lang="en-US" dirty="0" smtClean="0"/>
              <a:t>, Neo4j.</a:t>
            </a:r>
          </a:p>
          <a:p>
            <a:pPr marL="0" indent="0" algn="just">
              <a:buNone/>
            </a:pPr>
            <a:r>
              <a:rPr lang="en-IN" b="1" dirty="0" smtClean="0"/>
              <a:t>Skill Sets Mapped:</a:t>
            </a:r>
            <a:r>
              <a:rPr lang="en-IN" dirty="0" smtClean="0"/>
              <a:t> SK2, SK3, SK5, SK8, SK10, SK12 (e.g., system setup, problem solving, tool selection).</a:t>
            </a:r>
            <a:endParaRPr lang="en-IN" dirty="0"/>
          </a:p>
        </p:txBody>
      </p:sp>
    </p:spTree>
    <p:extLst>
      <p:ext uri="{BB962C8B-B14F-4D97-AF65-F5344CB8AC3E}">
        <p14:creationId xmlns:p14="http://schemas.microsoft.com/office/powerpoint/2010/main" val="1453457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Bloom’s Taxonomy &amp; Its Domains</a:t>
            </a:r>
            <a:endParaRPr lang="en-IN" dirty="0"/>
          </a:p>
        </p:txBody>
      </p:sp>
      <p:sp>
        <p:nvSpPr>
          <p:cNvPr id="3" name="Content Placeholder 2"/>
          <p:cNvSpPr>
            <a:spLocks noGrp="1"/>
          </p:cNvSpPr>
          <p:nvPr>
            <p:ph idx="1"/>
          </p:nvPr>
        </p:nvSpPr>
        <p:spPr/>
        <p:txBody>
          <a:bodyPr>
            <a:normAutofit/>
          </a:bodyPr>
          <a:lstStyle/>
          <a:p>
            <a:pPr marL="0" indent="0" algn="just">
              <a:buNone/>
            </a:pPr>
            <a:r>
              <a:rPr lang="en-IN" b="1" dirty="0"/>
              <a:t>3</a:t>
            </a:r>
            <a:r>
              <a:rPr lang="en-IN" b="1" dirty="0" smtClean="0"/>
              <a:t>. Affective Domain</a:t>
            </a:r>
            <a:r>
              <a:rPr lang="en-IN" dirty="0" smtClean="0"/>
              <a:t> (Attitudinal)</a:t>
            </a:r>
          </a:p>
          <a:p>
            <a:pPr marL="0" indent="0" algn="just">
              <a:buNone/>
            </a:pPr>
            <a:r>
              <a:rPr lang="en-US" dirty="0" smtClean="0"/>
              <a:t>Focus: </a:t>
            </a:r>
            <a:r>
              <a:rPr lang="en-IN" dirty="0" smtClean="0"/>
              <a:t>Emotions, attitudes, values, ethics.</a:t>
            </a:r>
          </a:p>
          <a:p>
            <a:pPr marL="0" indent="0" algn="just">
              <a:buNone/>
            </a:pPr>
            <a:r>
              <a:rPr lang="en-US" dirty="0" smtClean="0"/>
              <a:t>Levels: Receiving, Responding, Valuing, Organizing, Characterizing.</a:t>
            </a:r>
          </a:p>
          <a:p>
            <a:pPr marL="0" indent="0" algn="just">
              <a:buNone/>
            </a:pPr>
            <a:r>
              <a:rPr lang="en-IN" dirty="0" smtClean="0"/>
              <a:t>Application in this course: </a:t>
            </a:r>
            <a:r>
              <a:rPr lang="en-US" dirty="0" smtClean="0"/>
              <a:t>Through discussion of ethical database usage, data integrity, and real-world responsibility.</a:t>
            </a:r>
          </a:p>
          <a:p>
            <a:pPr marL="0" indent="0" algn="just">
              <a:buNone/>
            </a:pPr>
            <a:r>
              <a:rPr lang="en-IN" b="1" dirty="0" smtClean="0"/>
              <a:t>Skill Sets Mapped:</a:t>
            </a:r>
            <a:r>
              <a:rPr lang="en-IN" dirty="0" smtClean="0"/>
              <a:t> </a:t>
            </a:r>
            <a:r>
              <a:rPr lang="en-US" dirty="0" smtClean="0"/>
              <a:t>Reflected in </a:t>
            </a:r>
            <a:r>
              <a:rPr lang="en-US" b="1" dirty="0" smtClean="0"/>
              <a:t>SK12 &amp; SK14</a:t>
            </a:r>
            <a:r>
              <a:rPr lang="en-US" dirty="0" smtClean="0"/>
              <a:t> (Professional ethics, judgment without direct measurement).</a:t>
            </a:r>
            <a:endParaRPr lang="en-IN" dirty="0"/>
          </a:p>
        </p:txBody>
      </p:sp>
    </p:spTree>
    <p:extLst>
      <p:ext uri="{BB962C8B-B14F-4D97-AF65-F5344CB8AC3E}">
        <p14:creationId xmlns:p14="http://schemas.microsoft.com/office/powerpoint/2010/main" val="273015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COs Are Aligned with Bloom’s Domains</a:t>
            </a:r>
            <a:endParaRPr lang="en-IN" dirty="0"/>
          </a:p>
        </p:txBody>
      </p:sp>
      <p:graphicFrame>
        <p:nvGraphicFramePr>
          <p:cNvPr id="5" name="Content Placeholder 4"/>
          <p:cNvGraphicFramePr>
            <a:graphicFrameLocks noGrp="1"/>
          </p:cNvGraphicFramePr>
          <p:nvPr>
            <p:ph idx="1"/>
          </p:nvPr>
        </p:nvGraphicFramePr>
        <p:xfrm>
          <a:off x="1012280" y="1570459"/>
          <a:ext cx="9811840" cy="4398120"/>
        </p:xfrm>
        <a:graphic>
          <a:graphicData uri="http://schemas.openxmlformats.org/drawingml/2006/table">
            <a:tbl>
              <a:tblPr/>
              <a:tblGrid>
                <a:gridCol w="2452960">
                  <a:extLst>
                    <a:ext uri="{9D8B030D-6E8A-4147-A177-3AD203B41FA5}">
                      <a16:colId xmlns:a16="http://schemas.microsoft.com/office/drawing/2014/main" val="4277081125"/>
                    </a:ext>
                  </a:extLst>
                </a:gridCol>
                <a:gridCol w="2452960">
                  <a:extLst>
                    <a:ext uri="{9D8B030D-6E8A-4147-A177-3AD203B41FA5}">
                      <a16:colId xmlns:a16="http://schemas.microsoft.com/office/drawing/2014/main" val="959152298"/>
                    </a:ext>
                  </a:extLst>
                </a:gridCol>
                <a:gridCol w="2452960">
                  <a:extLst>
                    <a:ext uri="{9D8B030D-6E8A-4147-A177-3AD203B41FA5}">
                      <a16:colId xmlns:a16="http://schemas.microsoft.com/office/drawing/2014/main" val="2219900209"/>
                    </a:ext>
                  </a:extLst>
                </a:gridCol>
                <a:gridCol w="2452960">
                  <a:extLst>
                    <a:ext uri="{9D8B030D-6E8A-4147-A177-3AD203B41FA5}">
                      <a16:colId xmlns:a16="http://schemas.microsoft.com/office/drawing/2014/main" val="3516805572"/>
                    </a:ext>
                  </a:extLst>
                </a:gridCol>
              </a:tblGrid>
              <a:tr h="341281">
                <a:tc>
                  <a:txBody>
                    <a:bodyPr/>
                    <a:lstStyle/>
                    <a:p>
                      <a:r>
                        <a:rPr lang="en-IN" sz="1700" b="1"/>
                        <a:t>CO</a:t>
                      </a:r>
                      <a:endParaRPr lang="en-IN" sz="1700"/>
                    </a:p>
                  </a:txBody>
                  <a:tcPr marL="85320" marR="85320" marT="42660" marB="42660" anchor="ctr">
                    <a:lnL>
                      <a:noFill/>
                    </a:lnL>
                    <a:lnR>
                      <a:noFill/>
                    </a:lnR>
                    <a:lnT>
                      <a:noFill/>
                    </a:lnT>
                    <a:lnB>
                      <a:noFill/>
                    </a:lnB>
                  </a:tcPr>
                </a:tc>
                <a:tc>
                  <a:txBody>
                    <a:bodyPr/>
                    <a:lstStyle/>
                    <a:p>
                      <a:r>
                        <a:rPr lang="en-IN" sz="1700" b="1"/>
                        <a:t>Description</a:t>
                      </a:r>
                      <a:endParaRPr lang="en-IN" sz="1700"/>
                    </a:p>
                  </a:txBody>
                  <a:tcPr marL="85320" marR="85320" marT="42660" marB="42660" anchor="ctr">
                    <a:lnL>
                      <a:noFill/>
                    </a:lnL>
                    <a:lnR>
                      <a:noFill/>
                    </a:lnR>
                    <a:lnT>
                      <a:noFill/>
                    </a:lnT>
                    <a:lnB>
                      <a:noFill/>
                    </a:lnB>
                  </a:tcPr>
                </a:tc>
                <a:tc>
                  <a:txBody>
                    <a:bodyPr/>
                    <a:lstStyle/>
                    <a:p>
                      <a:r>
                        <a:rPr lang="en-IN" sz="1700" b="1"/>
                        <a:t>Mapped Bloom’s Level</a:t>
                      </a:r>
                      <a:endParaRPr lang="en-IN" sz="1700"/>
                    </a:p>
                  </a:txBody>
                  <a:tcPr marL="85320" marR="85320" marT="42660" marB="42660" anchor="ctr">
                    <a:lnL>
                      <a:noFill/>
                    </a:lnL>
                    <a:lnR>
                      <a:noFill/>
                    </a:lnR>
                    <a:lnT>
                      <a:noFill/>
                    </a:lnT>
                    <a:lnB>
                      <a:noFill/>
                    </a:lnB>
                  </a:tcPr>
                </a:tc>
                <a:tc>
                  <a:txBody>
                    <a:bodyPr/>
                    <a:lstStyle/>
                    <a:p>
                      <a:r>
                        <a:rPr lang="en-IN" sz="1700" b="1"/>
                        <a:t>Domain</a:t>
                      </a:r>
                      <a:endParaRPr lang="en-IN" sz="1700"/>
                    </a:p>
                  </a:txBody>
                  <a:tcPr marL="85320" marR="85320" marT="42660" marB="42660" anchor="ctr">
                    <a:lnL>
                      <a:noFill/>
                    </a:lnL>
                    <a:lnR>
                      <a:noFill/>
                    </a:lnR>
                    <a:lnT>
                      <a:noFill/>
                    </a:lnT>
                    <a:lnB>
                      <a:noFill/>
                    </a:lnB>
                  </a:tcPr>
                </a:tc>
                <a:extLst>
                  <a:ext uri="{0D108BD9-81ED-4DB2-BD59-A6C34878D82A}">
                    <a16:rowId xmlns:a16="http://schemas.microsoft.com/office/drawing/2014/main" val="2934623920"/>
                  </a:ext>
                </a:extLst>
              </a:tr>
              <a:tr h="853203">
                <a:tc>
                  <a:txBody>
                    <a:bodyPr/>
                    <a:lstStyle/>
                    <a:p>
                      <a:r>
                        <a:rPr lang="en-IN" sz="1700"/>
                        <a:t>CO1</a:t>
                      </a:r>
                    </a:p>
                  </a:txBody>
                  <a:tcPr marL="85320" marR="85320" marT="42660" marB="42660" anchor="ctr">
                    <a:lnL>
                      <a:noFill/>
                    </a:lnL>
                    <a:lnR>
                      <a:noFill/>
                    </a:lnR>
                    <a:lnT>
                      <a:noFill/>
                    </a:lnT>
                    <a:lnB>
                      <a:noFill/>
                    </a:lnB>
                  </a:tcPr>
                </a:tc>
                <a:tc>
                  <a:txBody>
                    <a:bodyPr/>
                    <a:lstStyle/>
                    <a:p>
                      <a:r>
                        <a:rPr lang="en-US" sz="1700"/>
                        <a:t>Understand limitations of RDBMS and emergence of NoSQL</a:t>
                      </a:r>
                    </a:p>
                  </a:txBody>
                  <a:tcPr marL="85320" marR="85320" marT="42660" marB="42660" anchor="ctr">
                    <a:lnL>
                      <a:noFill/>
                    </a:lnL>
                    <a:lnR>
                      <a:noFill/>
                    </a:lnR>
                    <a:lnT>
                      <a:noFill/>
                    </a:lnT>
                    <a:lnB>
                      <a:noFill/>
                    </a:lnB>
                  </a:tcPr>
                </a:tc>
                <a:tc>
                  <a:txBody>
                    <a:bodyPr/>
                    <a:lstStyle/>
                    <a:p>
                      <a:r>
                        <a:rPr lang="en-IN" sz="1700"/>
                        <a:t>L2</a:t>
                      </a:r>
                    </a:p>
                  </a:txBody>
                  <a:tcPr marL="85320" marR="85320" marT="42660" marB="42660" anchor="ctr">
                    <a:lnL>
                      <a:noFill/>
                    </a:lnL>
                    <a:lnR>
                      <a:noFill/>
                    </a:lnR>
                    <a:lnT>
                      <a:noFill/>
                    </a:lnT>
                    <a:lnB>
                      <a:noFill/>
                    </a:lnB>
                  </a:tcPr>
                </a:tc>
                <a:tc>
                  <a:txBody>
                    <a:bodyPr/>
                    <a:lstStyle/>
                    <a:p>
                      <a:r>
                        <a:rPr lang="en-IN" sz="1700"/>
                        <a:t>Cognitive</a:t>
                      </a:r>
                    </a:p>
                  </a:txBody>
                  <a:tcPr marL="85320" marR="85320" marT="42660" marB="42660" anchor="ctr">
                    <a:lnL>
                      <a:noFill/>
                    </a:lnL>
                    <a:lnR>
                      <a:noFill/>
                    </a:lnR>
                    <a:lnT>
                      <a:noFill/>
                    </a:lnT>
                    <a:lnB>
                      <a:noFill/>
                    </a:lnB>
                  </a:tcPr>
                </a:tc>
                <a:extLst>
                  <a:ext uri="{0D108BD9-81ED-4DB2-BD59-A6C34878D82A}">
                    <a16:rowId xmlns:a16="http://schemas.microsoft.com/office/drawing/2014/main" val="2041637131"/>
                  </a:ext>
                </a:extLst>
              </a:tr>
              <a:tr h="597242">
                <a:tc>
                  <a:txBody>
                    <a:bodyPr/>
                    <a:lstStyle/>
                    <a:p>
                      <a:r>
                        <a:rPr lang="en-IN" sz="1700"/>
                        <a:t>CO2</a:t>
                      </a:r>
                    </a:p>
                  </a:txBody>
                  <a:tcPr marL="85320" marR="85320" marT="42660" marB="42660" anchor="ctr">
                    <a:lnL>
                      <a:noFill/>
                    </a:lnL>
                    <a:lnR>
                      <a:noFill/>
                    </a:lnR>
                    <a:lnT>
                      <a:noFill/>
                    </a:lnT>
                    <a:lnB>
                      <a:noFill/>
                    </a:lnB>
                  </a:tcPr>
                </a:tc>
                <a:tc>
                  <a:txBody>
                    <a:bodyPr/>
                    <a:lstStyle/>
                    <a:p>
                      <a:r>
                        <a:rPr lang="en-IN" sz="1700"/>
                        <a:t>Differentiate NoSQL data models</a:t>
                      </a:r>
                    </a:p>
                  </a:txBody>
                  <a:tcPr marL="85320" marR="85320" marT="42660" marB="42660" anchor="ctr">
                    <a:lnL>
                      <a:noFill/>
                    </a:lnL>
                    <a:lnR>
                      <a:noFill/>
                    </a:lnR>
                    <a:lnT>
                      <a:noFill/>
                    </a:lnT>
                    <a:lnB>
                      <a:noFill/>
                    </a:lnB>
                  </a:tcPr>
                </a:tc>
                <a:tc>
                  <a:txBody>
                    <a:bodyPr/>
                    <a:lstStyle/>
                    <a:p>
                      <a:r>
                        <a:rPr lang="en-IN" sz="1700"/>
                        <a:t>L2, L3</a:t>
                      </a:r>
                    </a:p>
                  </a:txBody>
                  <a:tcPr marL="85320" marR="85320" marT="42660" marB="42660" anchor="ctr">
                    <a:lnL>
                      <a:noFill/>
                    </a:lnL>
                    <a:lnR>
                      <a:noFill/>
                    </a:lnR>
                    <a:lnT>
                      <a:noFill/>
                    </a:lnT>
                    <a:lnB>
                      <a:noFill/>
                    </a:lnB>
                  </a:tcPr>
                </a:tc>
                <a:tc>
                  <a:txBody>
                    <a:bodyPr/>
                    <a:lstStyle/>
                    <a:p>
                      <a:r>
                        <a:rPr lang="en-IN" sz="1700"/>
                        <a:t>Cognitive</a:t>
                      </a:r>
                    </a:p>
                  </a:txBody>
                  <a:tcPr marL="85320" marR="85320" marT="42660" marB="42660" anchor="ctr">
                    <a:lnL>
                      <a:noFill/>
                    </a:lnL>
                    <a:lnR>
                      <a:noFill/>
                    </a:lnR>
                    <a:lnT>
                      <a:noFill/>
                    </a:lnT>
                    <a:lnB>
                      <a:noFill/>
                    </a:lnB>
                  </a:tcPr>
                </a:tc>
                <a:extLst>
                  <a:ext uri="{0D108BD9-81ED-4DB2-BD59-A6C34878D82A}">
                    <a16:rowId xmlns:a16="http://schemas.microsoft.com/office/drawing/2014/main" val="1914127348"/>
                  </a:ext>
                </a:extLst>
              </a:tr>
              <a:tr h="1109165">
                <a:tc>
                  <a:txBody>
                    <a:bodyPr/>
                    <a:lstStyle/>
                    <a:p>
                      <a:r>
                        <a:rPr lang="en-IN" sz="1700"/>
                        <a:t>CO3</a:t>
                      </a:r>
                    </a:p>
                  </a:txBody>
                  <a:tcPr marL="85320" marR="85320" marT="42660" marB="42660" anchor="ctr">
                    <a:lnL>
                      <a:noFill/>
                    </a:lnL>
                    <a:lnR>
                      <a:noFill/>
                    </a:lnR>
                    <a:lnT>
                      <a:noFill/>
                    </a:lnT>
                    <a:lnB>
                      <a:noFill/>
                    </a:lnB>
                  </a:tcPr>
                </a:tc>
                <a:tc>
                  <a:txBody>
                    <a:bodyPr/>
                    <a:lstStyle/>
                    <a:p>
                      <a:r>
                        <a:rPr lang="en-US" sz="1700"/>
                        <a:t>Apply sharding, replication, and consistency in distributed systems</a:t>
                      </a:r>
                    </a:p>
                  </a:txBody>
                  <a:tcPr marL="85320" marR="85320" marT="42660" marB="42660" anchor="ctr">
                    <a:lnL>
                      <a:noFill/>
                    </a:lnL>
                    <a:lnR>
                      <a:noFill/>
                    </a:lnR>
                    <a:lnT>
                      <a:noFill/>
                    </a:lnT>
                    <a:lnB>
                      <a:noFill/>
                    </a:lnB>
                  </a:tcPr>
                </a:tc>
                <a:tc>
                  <a:txBody>
                    <a:bodyPr/>
                    <a:lstStyle/>
                    <a:p>
                      <a:r>
                        <a:rPr lang="en-IN" sz="1700"/>
                        <a:t>L3</a:t>
                      </a:r>
                    </a:p>
                  </a:txBody>
                  <a:tcPr marL="85320" marR="85320" marT="42660" marB="42660" anchor="ctr">
                    <a:lnL>
                      <a:noFill/>
                    </a:lnL>
                    <a:lnR>
                      <a:noFill/>
                    </a:lnR>
                    <a:lnT>
                      <a:noFill/>
                    </a:lnT>
                    <a:lnB>
                      <a:noFill/>
                    </a:lnB>
                  </a:tcPr>
                </a:tc>
                <a:tc>
                  <a:txBody>
                    <a:bodyPr/>
                    <a:lstStyle/>
                    <a:p>
                      <a:r>
                        <a:rPr lang="en-IN" sz="1700"/>
                        <a:t>Cognitive &amp; Psychomotor</a:t>
                      </a:r>
                    </a:p>
                  </a:txBody>
                  <a:tcPr marL="85320" marR="85320" marT="42660" marB="42660" anchor="ctr">
                    <a:lnL>
                      <a:noFill/>
                    </a:lnL>
                    <a:lnR>
                      <a:noFill/>
                    </a:lnR>
                    <a:lnT>
                      <a:noFill/>
                    </a:lnT>
                    <a:lnB>
                      <a:noFill/>
                    </a:lnB>
                  </a:tcPr>
                </a:tc>
                <a:extLst>
                  <a:ext uri="{0D108BD9-81ED-4DB2-BD59-A6C34878D82A}">
                    <a16:rowId xmlns:a16="http://schemas.microsoft.com/office/drawing/2014/main" val="1394851767"/>
                  </a:ext>
                </a:extLst>
              </a:tr>
              <a:tr h="853203">
                <a:tc>
                  <a:txBody>
                    <a:bodyPr/>
                    <a:lstStyle/>
                    <a:p>
                      <a:r>
                        <a:rPr lang="en-IN" sz="1700"/>
                        <a:t>CO4</a:t>
                      </a:r>
                    </a:p>
                  </a:txBody>
                  <a:tcPr marL="85320" marR="85320" marT="42660" marB="42660" anchor="ctr">
                    <a:lnL>
                      <a:noFill/>
                    </a:lnL>
                    <a:lnR>
                      <a:noFill/>
                    </a:lnR>
                    <a:lnT>
                      <a:noFill/>
                    </a:lnT>
                    <a:lnB>
                      <a:noFill/>
                    </a:lnB>
                  </a:tcPr>
                </a:tc>
                <a:tc>
                  <a:txBody>
                    <a:bodyPr/>
                    <a:lstStyle/>
                    <a:p>
                      <a:r>
                        <a:rPr lang="en-US" sz="1700"/>
                        <a:t>Design data models using aggregate-oriented and schema-less techniques</a:t>
                      </a:r>
                    </a:p>
                  </a:txBody>
                  <a:tcPr marL="85320" marR="85320" marT="42660" marB="42660" anchor="ctr">
                    <a:lnL>
                      <a:noFill/>
                    </a:lnL>
                    <a:lnR>
                      <a:noFill/>
                    </a:lnR>
                    <a:lnT>
                      <a:noFill/>
                    </a:lnT>
                    <a:lnB>
                      <a:noFill/>
                    </a:lnB>
                  </a:tcPr>
                </a:tc>
                <a:tc>
                  <a:txBody>
                    <a:bodyPr/>
                    <a:lstStyle/>
                    <a:p>
                      <a:r>
                        <a:rPr lang="en-IN" sz="1700"/>
                        <a:t>L3, L4</a:t>
                      </a:r>
                    </a:p>
                  </a:txBody>
                  <a:tcPr marL="85320" marR="85320" marT="42660" marB="42660" anchor="ctr">
                    <a:lnL>
                      <a:noFill/>
                    </a:lnL>
                    <a:lnR>
                      <a:noFill/>
                    </a:lnR>
                    <a:lnT>
                      <a:noFill/>
                    </a:lnT>
                    <a:lnB>
                      <a:noFill/>
                    </a:lnB>
                  </a:tcPr>
                </a:tc>
                <a:tc>
                  <a:txBody>
                    <a:bodyPr/>
                    <a:lstStyle/>
                    <a:p>
                      <a:r>
                        <a:rPr lang="en-IN" sz="1700"/>
                        <a:t>Cognitive &amp; Psychomotor</a:t>
                      </a:r>
                    </a:p>
                  </a:txBody>
                  <a:tcPr marL="85320" marR="85320" marT="42660" marB="42660" anchor="ctr">
                    <a:lnL>
                      <a:noFill/>
                    </a:lnL>
                    <a:lnR>
                      <a:noFill/>
                    </a:lnR>
                    <a:lnT>
                      <a:noFill/>
                    </a:lnT>
                    <a:lnB>
                      <a:noFill/>
                    </a:lnB>
                  </a:tcPr>
                </a:tc>
                <a:extLst>
                  <a:ext uri="{0D108BD9-81ED-4DB2-BD59-A6C34878D82A}">
                    <a16:rowId xmlns:a16="http://schemas.microsoft.com/office/drawing/2014/main" val="765065558"/>
                  </a:ext>
                </a:extLst>
              </a:tr>
              <a:tr h="597242">
                <a:tc>
                  <a:txBody>
                    <a:bodyPr/>
                    <a:lstStyle/>
                    <a:p>
                      <a:r>
                        <a:rPr lang="en-IN" sz="1700"/>
                        <a:t>CO5</a:t>
                      </a:r>
                    </a:p>
                  </a:txBody>
                  <a:tcPr marL="85320" marR="85320" marT="42660" marB="42660" anchor="ctr">
                    <a:lnL>
                      <a:noFill/>
                    </a:lnL>
                    <a:lnR>
                      <a:noFill/>
                    </a:lnR>
                    <a:lnT>
                      <a:noFill/>
                    </a:lnT>
                    <a:lnB>
                      <a:noFill/>
                    </a:lnB>
                  </a:tcPr>
                </a:tc>
                <a:tc>
                  <a:txBody>
                    <a:bodyPr/>
                    <a:lstStyle/>
                    <a:p>
                      <a:r>
                        <a:rPr lang="en-IN" sz="1700"/>
                        <a:t>Utilize MapReduce for large-scale processing</a:t>
                      </a:r>
                    </a:p>
                  </a:txBody>
                  <a:tcPr marL="85320" marR="85320" marT="42660" marB="42660" anchor="ctr">
                    <a:lnL>
                      <a:noFill/>
                    </a:lnL>
                    <a:lnR>
                      <a:noFill/>
                    </a:lnR>
                    <a:lnT>
                      <a:noFill/>
                    </a:lnT>
                    <a:lnB>
                      <a:noFill/>
                    </a:lnB>
                  </a:tcPr>
                </a:tc>
                <a:tc>
                  <a:txBody>
                    <a:bodyPr/>
                    <a:lstStyle/>
                    <a:p>
                      <a:r>
                        <a:rPr lang="en-IN" sz="1700"/>
                        <a:t>L3</a:t>
                      </a:r>
                    </a:p>
                  </a:txBody>
                  <a:tcPr marL="85320" marR="85320" marT="42660" marB="42660" anchor="ctr">
                    <a:lnL>
                      <a:noFill/>
                    </a:lnL>
                    <a:lnR>
                      <a:noFill/>
                    </a:lnR>
                    <a:lnT>
                      <a:noFill/>
                    </a:lnT>
                    <a:lnB>
                      <a:noFill/>
                    </a:lnB>
                  </a:tcPr>
                </a:tc>
                <a:tc>
                  <a:txBody>
                    <a:bodyPr/>
                    <a:lstStyle/>
                    <a:p>
                      <a:r>
                        <a:rPr lang="en-IN" sz="1700" dirty="0"/>
                        <a:t>Cognitive &amp; Psychomotor</a:t>
                      </a:r>
                    </a:p>
                  </a:txBody>
                  <a:tcPr marL="85320" marR="85320" marT="42660" marB="42660" anchor="ctr">
                    <a:lnL>
                      <a:noFill/>
                    </a:lnL>
                    <a:lnR>
                      <a:noFill/>
                    </a:lnR>
                    <a:lnT>
                      <a:noFill/>
                    </a:lnT>
                    <a:lnB>
                      <a:noFill/>
                    </a:lnB>
                  </a:tcPr>
                </a:tc>
                <a:extLst>
                  <a:ext uri="{0D108BD9-81ED-4DB2-BD59-A6C34878D82A}">
                    <a16:rowId xmlns:a16="http://schemas.microsoft.com/office/drawing/2014/main" val="3040022193"/>
                  </a:ext>
                </a:extLst>
              </a:tr>
            </a:tbl>
          </a:graphicData>
        </a:graphic>
      </p:graphicFrame>
    </p:spTree>
    <p:extLst>
      <p:ext uri="{BB962C8B-B14F-4D97-AF65-F5344CB8AC3E}">
        <p14:creationId xmlns:p14="http://schemas.microsoft.com/office/powerpoint/2010/main" val="323952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CO–PO Mapping Methodology (after assessments)</a:t>
            </a:r>
            <a:endParaRPr lang="en-IN" dirty="0"/>
          </a:p>
        </p:txBody>
      </p:sp>
      <p:sp>
        <p:nvSpPr>
          <p:cNvPr id="3" name="Content Placeholder 2"/>
          <p:cNvSpPr>
            <a:spLocks noGrp="1"/>
          </p:cNvSpPr>
          <p:nvPr>
            <p:ph idx="1"/>
          </p:nvPr>
        </p:nvSpPr>
        <p:spPr/>
        <p:txBody>
          <a:bodyPr>
            <a:normAutofit/>
          </a:bodyPr>
          <a:lstStyle/>
          <a:p>
            <a:r>
              <a:rPr lang="en-IN" b="1" dirty="0" smtClean="0"/>
              <a:t>Formula Used for PO Attainment Calculation</a:t>
            </a:r>
          </a:p>
          <a:p>
            <a:pPr marL="0" indent="0">
              <a:buNone/>
            </a:pPr>
            <a:r>
              <a:rPr lang="en-US" dirty="0" smtClean="0"/>
              <a:t>         </a:t>
            </a:r>
            <a:r>
              <a:rPr lang="en-IN" dirty="0" err="1"/>
              <a:t>PO</a:t>
            </a:r>
            <a:r>
              <a:rPr lang="en-IN" baseline="-25000" dirty="0" err="1"/>
              <a:t>j</a:t>
            </a:r>
            <a:r>
              <a:rPr lang="en-IN" dirty="0"/>
              <a:t>=  Sum(</a:t>
            </a:r>
            <a:r>
              <a:rPr lang="en-IN" dirty="0" err="1"/>
              <a:t>CO</a:t>
            </a:r>
            <a:r>
              <a:rPr lang="en-IN" baseline="-25000" dirty="0" err="1"/>
              <a:t>i</a:t>
            </a:r>
            <a:r>
              <a:rPr lang="en-IN" dirty="0"/>
              <a:t> * </a:t>
            </a:r>
            <a:r>
              <a:rPr lang="en-IN" dirty="0" err="1"/>
              <a:t>Mapping</a:t>
            </a:r>
            <a:r>
              <a:rPr lang="en-IN" baseline="-25000" dirty="0" err="1"/>
              <a:t>ij</a:t>
            </a:r>
            <a:r>
              <a:rPr lang="en-IN" dirty="0"/>
              <a:t>)/n</a:t>
            </a:r>
          </a:p>
          <a:p>
            <a:pPr marL="0" indent="0" algn="ctr">
              <a:buNone/>
            </a:pPr>
            <a:r>
              <a:rPr lang="en-IN" sz="2000" dirty="0"/>
              <a:t>Where </a:t>
            </a:r>
            <a:r>
              <a:rPr lang="en-IN" sz="2000" dirty="0" err="1"/>
              <a:t>PO</a:t>
            </a:r>
            <a:r>
              <a:rPr lang="en-IN" sz="2000" baseline="-25000" dirty="0" err="1"/>
              <a:t>j</a:t>
            </a:r>
            <a:r>
              <a:rPr lang="en-IN" sz="2000" baseline="-25000" dirty="0"/>
              <a:t> </a:t>
            </a:r>
            <a:r>
              <a:rPr lang="en-IN" sz="2000" dirty="0"/>
              <a:t>  : Attainment level of Program Outcome </a:t>
            </a:r>
            <a:r>
              <a:rPr lang="en-IN" sz="2000" i="1" dirty="0"/>
              <a:t>j</a:t>
            </a:r>
            <a:endParaRPr lang="en-IN" sz="2000" dirty="0"/>
          </a:p>
          <a:p>
            <a:pPr marL="0" indent="0" algn="ctr">
              <a:buNone/>
            </a:pPr>
            <a:r>
              <a:rPr lang="en-IN" sz="2000" dirty="0" err="1"/>
              <a:t>CO</a:t>
            </a:r>
            <a:r>
              <a:rPr lang="en-IN" sz="2000" baseline="-25000" dirty="0" err="1"/>
              <a:t>i</a:t>
            </a:r>
            <a:r>
              <a:rPr lang="en-IN" sz="2000" dirty="0"/>
              <a:t>   : Attainment level of Course Outcome </a:t>
            </a:r>
            <a:r>
              <a:rPr lang="en-IN" sz="2000" i="1" dirty="0" err="1"/>
              <a:t>i</a:t>
            </a:r>
            <a:r>
              <a:rPr lang="en-IN" sz="2000" dirty="0"/>
              <a:t> (from assessments)</a:t>
            </a:r>
          </a:p>
          <a:p>
            <a:pPr marL="0" indent="0" algn="ctr">
              <a:buNone/>
            </a:pPr>
            <a:r>
              <a:rPr lang="en-IN" sz="2000" dirty="0" err="1"/>
              <a:t>Mapping</a:t>
            </a:r>
            <a:r>
              <a:rPr lang="en-IN" sz="2000" baseline="-25000" dirty="0" err="1"/>
              <a:t>ij</a:t>
            </a:r>
            <a:r>
              <a:rPr lang="en-IN" sz="2000" dirty="0"/>
              <a:t> : Correlation between </a:t>
            </a:r>
            <a:r>
              <a:rPr lang="en-IN" sz="2000" dirty="0" err="1"/>
              <a:t>CO</a:t>
            </a:r>
            <a:r>
              <a:rPr lang="en-IN" sz="2000" baseline="-25000" dirty="0" err="1"/>
              <a:t>i</a:t>
            </a:r>
            <a:r>
              <a:rPr lang="en-IN" sz="2000" dirty="0"/>
              <a:t> and </a:t>
            </a:r>
            <a:r>
              <a:rPr lang="en-IN" sz="2000" dirty="0" err="1"/>
              <a:t>PO</a:t>
            </a:r>
            <a:r>
              <a:rPr lang="en-IN" sz="2000" baseline="-25000" dirty="0" err="1"/>
              <a:t>j</a:t>
            </a:r>
            <a:endParaRPr lang="en-IN" sz="2000" dirty="0"/>
          </a:p>
          <a:p>
            <a:pPr marL="0" indent="0" algn="ctr">
              <a:buNone/>
            </a:pPr>
            <a:r>
              <a:rPr lang="en-IN" sz="2000" b="1" dirty="0" smtClean="0"/>
              <a:t> 3</a:t>
            </a:r>
            <a:r>
              <a:rPr lang="en-IN" sz="2000" dirty="0" smtClean="0"/>
              <a:t> </a:t>
            </a:r>
            <a:r>
              <a:rPr lang="en-IN" sz="2000" dirty="0"/>
              <a:t>= High</a:t>
            </a:r>
          </a:p>
          <a:p>
            <a:pPr marL="0" indent="0" algn="ctr">
              <a:buNone/>
            </a:pPr>
            <a:r>
              <a:rPr lang="en-IN" sz="2000" b="1" dirty="0" smtClean="0"/>
              <a:t>        2</a:t>
            </a:r>
            <a:r>
              <a:rPr lang="en-IN" sz="2000" dirty="0" smtClean="0"/>
              <a:t> </a:t>
            </a:r>
            <a:r>
              <a:rPr lang="en-IN" sz="2000" dirty="0"/>
              <a:t>= </a:t>
            </a:r>
            <a:r>
              <a:rPr lang="en-IN" sz="2000" dirty="0" smtClean="0"/>
              <a:t>Medium </a:t>
            </a:r>
          </a:p>
          <a:p>
            <a:pPr marL="0" indent="0" algn="ctr">
              <a:buNone/>
            </a:pPr>
            <a:r>
              <a:rPr lang="en-IN" sz="2000" b="1" dirty="0" smtClean="0"/>
              <a:t>1</a:t>
            </a:r>
            <a:r>
              <a:rPr lang="en-IN" sz="2000" dirty="0" smtClean="0"/>
              <a:t> </a:t>
            </a:r>
            <a:r>
              <a:rPr lang="en-IN" sz="2000" dirty="0"/>
              <a:t>= Low</a:t>
            </a:r>
          </a:p>
          <a:p>
            <a:pPr marL="0" indent="0" algn="ctr">
              <a:buNone/>
            </a:pPr>
            <a:r>
              <a:rPr lang="en-IN" sz="2000" b="1" dirty="0" smtClean="0"/>
              <a:t>               0</a:t>
            </a:r>
            <a:r>
              <a:rPr lang="en-IN" sz="2000" dirty="0" smtClean="0"/>
              <a:t> </a:t>
            </a:r>
            <a:r>
              <a:rPr lang="en-IN" sz="2000" dirty="0"/>
              <a:t>= No mapping</a:t>
            </a:r>
          </a:p>
          <a:p>
            <a:pPr marL="0" indent="0" algn="ctr">
              <a:buNone/>
            </a:pPr>
            <a:endParaRPr lang="en-IN" dirty="0"/>
          </a:p>
        </p:txBody>
      </p:sp>
    </p:spTree>
    <p:extLst>
      <p:ext uri="{BB962C8B-B14F-4D97-AF65-F5344CB8AC3E}">
        <p14:creationId xmlns:p14="http://schemas.microsoft.com/office/powerpoint/2010/main" val="2855030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1482</Words>
  <Application>Microsoft Office PowerPoint</Application>
  <PresentationFormat>Widescreen</PresentationFormat>
  <Paragraphs>223</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Mangal</vt:lpstr>
      <vt:lpstr>Times New Roman</vt:lpstr>
      <vt:lpstr>Office Theme</vt:lpstr>
      <vt:lpstr>CSE3513 </vt:lpstr>
      <vt:lpstr>Course Overview</vt:lpstr>
      <vt:lpstr>Objective</vt:lpstr>
      <vt:lpstr>Understanding Bloom’s Taxonomy &amp; Its Domains</vt:lpstr>
      <vt:lpstr>Understanding Bloom’s Taxonomy &amp; Its Domains</vt:lpstr>
      <vt:lpstr>Understanding Bloom’s Taxonomy &amp; Its Domains</vt:lpstr>
      <vt:lpstr>Understanding Bloom’s Taxonomy &amp; Its Domains</vt:lpstr>
      <vt:lpstr>How COs Are Aligned with Bloom’s Domains</vt:lpstr>
      <vt:lpstr>CO–PO Mapping Methodology (after assessments)</vt:lpstr>
      <vt:lpstr>Integration with Sustainable Development Goals (SDGs)</vt:lpstr>
      <vt:lpstr>Assessment &amp; Learning Design</vt:lpstr>
      <vt:lpstr>Why This Course is Industry-Relevant</vt:lpstr>
      <vt:lpstr>Syllabus</vt:lpstr>
      <vt:lpstr>Syllabus</vt:lpstr>
      <vt:lpstr>Books</vt:lpstr>
      <vt:lpstr>Course – Assessment Broad Schedules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CSE3513 </dc:title>
  <dc:creator>HP</dc:creator>
  <cp:lastModifiedBy>HP</cp:lastModifiedBy>
  <cp:revision>19</cp:revision>
  <dcterms:created xsi:type="dcterms:W3CDTF">2025-07-08T05:54:26Z</dcterms:created>
  <dcterms:modified xsi:type="dcterms:W3CDTF">2025-08-05T06:49:56Z</dcterms:modified>
</cp:coreProperties>
</file>