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8" r:id="rId6"/>
    <p:sldId id="289" r:id="rId7"/>
    <p:sldId id="290" r:id="rId8"/>
    <p:sldId id="292" r:id="rId9"/>
    <p:sldId id="293" r:id="rId10"/>
    <p:sldId id="294" r:id="rId11"/>
    <p:sldId id="295" r:id="rId12"/>
    <p:sldId id="296" r:id="rId13"/>
    <p:sldId id="297" r:id="rId14"/>
    <p:sldId id="298" r:id="rId15"/>
    <p:sldId id="299" r:id="rId16"/>
    <p:sldId id="285" r:id="rId17"/>
    <p:sldId id="275" r:id="rId18"/>
    <p:sldId id="304" r:id="rId19"/>
    <p:sldId id="300" r:id="rId20"/>
    <p:sldId id="301" r:id="rId21"/>
    <p:sldId id="303" r:id="rId22"/>
    <p:sldId id="302" r:id="rId23"/>
    <p:sldId id="276" r:id="rId24"/>
    <p:sldId id="277" r:id="rId25"/>
    <p:sldId id="278" r:id="rId26"/>
    <p:sldId id="283" r:id="rId27"/>
    <p:sldId id="284" r:id="rId28"/>
    <p:sldId id="279" r:id="rId29"/>
    <p:sldId id="281" r:id="rId30"/>
    <p:sldId id="282" r:id="rId31"/>
    <p:sldId id="274" r:id="rId32"/>
    <p:sldId id="272" r:id="rId33"/>
    <p:sldId id="273" r:id="rId34"/>
    <p:sldId id="271"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5654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7067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87609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65937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2C493-0712-4BFE-B548-F4DB47D7AED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322021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52C493-0712-4BFE-B548-F4DB47D7AED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35420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52C493-0712-4BFE-B548-F4DB47D7AED0}"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51722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52C493-0712-4BFE-B548-F4DB47D7AED0}"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0885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2C493-0712-4BFE-B548-F4DB47D7AED0}"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176844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2C493-0712-4BFE-B548-F4DB47D7AED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69282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2C493-0712-4BFE-B548-F4DB47D7AED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108897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2C493-0712-4BFE-B548-F4DB47D7AED0}" type="datetimeFigureOut">
              <a:rPr lang="en-IN" smtClean="0"/>
              <a:t>25-07-2025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7E942-266D-49B8-9F0D-F4FF7F99A32C}" type="slidenum">
              <a:rPr lang="en-IN" smtClean="0"/>
              <a:t>‹#›</a:t>
            </a:fld>
            <a:endParaRPr lang="en-IN"/>
          </a:p>
        </p:txBody>
      </p:sp>
    </p:spTree>
    <p:extLst>
      <p:ext uri="{BB962C8B-B14F-4D97-AF65-F5344CB8AC3E}">
        <p14:creationId xmlns:p14="http://schemas.microsoft.com/office/powerpoint/2010/main" val="117921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CSE3513 </a:t>
            </a:r>
            <a:endParaRPr lang="en-IN" dirty="0"/>
          </a:p>
        </p:txBody>
      </p:sp>
      <p:sp>
        <p:nvSpPr>
          <p:cNvPr id="3" name="Subtitle 2"/>
          <p:cNvSpPr>
            <a:spLocks noGrp="1"/>
          </p:cNvSpPr>
          <p:nvPr>
            <p:ph type="subTitle" idx="1"/>
          </p:nvPr>
        </p:nvSpPr>
        <p:spPr/>
        <p:txBody>
          <a:bodyPr/>
          <a:lstStyle/>
          <a:p>
            <a:pPr algn="just" fontAlgn="base"/>
            <a:r>
              <a:rPr lang="en-US" b="1" dirty="0"/>
              <a:t>Module-I</a:t>
            </a:r>
            <a:r>
              <a:rPr lang="en-US" dirty="0"/>
              <a:t>: </a:t>
            </a:r>
            <a:r>
              <a:rPr lang="en-US" b="1" dirty="0"/>
              <a:t>Introduction to NoSQL and Aggregate-Oriented Data </a:t>
            </a:r>
            <a:r>
              <a:rPr lang="en-US" b="1" dirty="0" smtClean="0"/>
              <a:t>Models</a:t>
            </a:r>
          </a:p>
          <a:p>
            <a:pPr algn="just" fontAlgn="base"/>
            <a:r>
              <a:rPr lang="en-US" b="1" dirty="0"/>
              <a:t> </a:t>
            </a:r>
            <a:r>
              <a:rPr lang="en-US" b="1" dirty="0" smtClean="0"/>
              <a:t>Ref – T1 Chapter 1-5, Docs, Links </a:t>
            </a:r>
            <a:endParaRPr lang="en-IN" dirty="0"/>
          </a:p>
        </p:txBody>
      </p:sp>
    </p:spTree>
    <p:extLst>
      <p:ext uri="{BB962C8B-B14F-4D97-AF65-F5344CB8AC3E}">
        <p14:creationId xmlns:p14="http://schemas.microsoft.com/office/powerpoint/2010/main" val="3714301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Hierarchical 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a:t>Hierarchical</a:t>
            </a:r>
            <a:r>
              <a:rPr lang="en-US" sz="1800" dirty="0"/>
              <a:t> data models address </a:t>
            </a:r>
            <a:r>
              <a:rPr lang="en-US" sz="1800" dirty="0" smtClean="0"/>
              <a:t>sequential search problem by </a:t>
            </a:r>
            <a:r>
              <a:rPr lang="en-US" sz="1800" dirty="0"/>
              <a:t>organizing data in a hierarchy of parent-child relationships.</a:t>
            </a:r>
            <a:endParaRPr lang="en-US" dirty="0" smtClean="0"/>
          </a:p>
          <a:p>
            <a:pPr marL="0" indent="0" algn="just">
              <a:buNone/>
            </a:pPr>
            <a:endParaRPr lang="en-US" dirty="0"/>
          </a:p>
          <a:p>
            <a:pPr marL="0" indent="0" algn="just">
              <a:buNone/>
            </a:pPr>
            <a:endParaRPr lang="en-US" dirty="0" smtClean="0"/>
          </a:p>
        </p:txBody>
      </p:sp>
      <p:sp>
        <p:nvSpPr>
          <p:cNvPr id="6" name="Rectangle 5"/>
          <p:cNvSpPr/>
          <p:nvPr/>
        </p:nvSpPr>
        <p:spPr>
          <a:xfrm>
            <a:off x="421105" y="3391873"/>
            <a:ext cx="3170465" cy="3416320"/>
          </a:xfrm>
          <a:prstGeom prst="rect">
            <a:avLst/>
          </a:prstGeom>
        </p:spPr>
        <p:txBody>
          <a:bodyPr wrap="square">
            <a:spAutoFit/>
          </a:bodyPr>
          <a:lstStyle/>
          <a:p>
            <a:r>
              <a:rPr lang="en-IN" b="1" dirty="0" smtClean="0"/>
              <a:t>Limitations</a:t>
            </a:r>
          </a:p>
          <a:p>
            <a:pPr marL="285750" indent="-285750">
              <a:buFontTx/>
              <a:buChar char="-"/>
            </a:pPr>
            <a:r>
              <a:rPr lang="en-US" b="1" dirty="0" smtClean="0"/>
              <a:t>If network ? Redundancy</a:t>
            </a:r>
          </a:p>
          <a:p>
            <a:pPr marL="285750" indent="-285750">
              <a:buFontTx/>
              <a:buChar char="-"/>
            </a:pPr>
            <a:r>
              <a:rPr lang="en-US" b="1" dirty="0" smtClean="0"/>
              <a:t>No Aggregation</a:t>
            </a:r>
            <a:endParaRPr lang="en-IN" b="1" dirty="0" smtClean="0"/>
          </a:p>
          <a:p>
            <a:r>
              <a:rPr lang="en-US" dirty="0"/>
              <a:t>In the case of two customers on the same loan, the hierarchical data management system would have to duplicate information about the loan under both customers. This creates three problems. First, it makes inefficient use of storage space to duplicate data.</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695" y="2326583"/>
            <a:ext cx="6582694" cy="4353533"/>
          </a:xfrm>
          <a:prstGeom prst="rect">
            <a:avLst/>
          </a:prstGeom>
        </p:spPr>
      </p:pic>
    </p:spTree>
    <p:extLst>
      <p:ext uri="{BB962C8B-B14F-4D97-AF65-F5344CB8AC3E}">
        <p14:creationId xmlns:p14="http://schemas.microsoft.com/office/powerpoint/2010/main" val="158106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Network 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Network</a:t>
            </a:r>
            <a:r>
              <a:rPr lang="en-US" sz="1800" dirty="0" smtClean="0"/>
              <a:t> (Graph) data </a:t>
            </a:r>
            <a:r>
              <a:rPr lang="en-US" sz="1800" dirty="0"/>
              <a:t>models allow for multiple parents, such as two customers on a loan. It can also represent two customers with two loans without duplicating data</a:t>
            </a:r>
            <a:r>
              <a:rPr lang="en-US" sz="1800" dirty="0" smtClean="0"/>
              <a:t>.</a:t>
            </a:r>
          </a:p>
          <a:p>
            <a:pPr marL="0" indent="0" algn="just">
              <a:buNone/>
            </a:pPr>
            <a:r>
              <a:rPr lang="en-US" sz="1800" dirty="0" smtClean="0"/>
              <a:t>Constraints   --  DAG not Graph</a:t>
            </a:r>
          </a:p>
          <a:p>
            <a:pPr marL="342900" indent="-342900" algn="just">
              <a:buAutoNum type="arabicPeriod"/>
            </a:pPr>
            <a:r>
              <a:rPr lang="en-US" sz="1800" dirty="0" smtClean="0"/>
              <a:t>Directed Edge </a:t>
            </a:r>
          </a:p>
          <a:p>
            <a:pPr marL="342900" indent="-342900" algn="just">
              <a:buAutoNum type="arabicPeriod"/>
            </a:pPr>
            <a:r>
              <a:rPr lang="en-US" sz="1800" dirty="0" smtClean="0"/>
              <a:t>Acyclic     </a:t>
            </a:r>
          </a:p>
          <a:p>
            <a:pPr marL="514350" indent="-514350" algn="just">
              <a:buAutoNum type="arabicPeriod"/>
            </a:pPr>
            <a:endParaRPr lang="en-US" dirty="0"/>
          </a:p>
          <a:p>
            <a:pPr marL="0" indent="0" algn="just">
              <a:buNone/>
            </a:pPr>
            <a:endParaRPr lang="en-US" dirty="0" smtClean="0"/>
          </a:p>
        </p:txBody>
      </p:sp>
      <p:sp>
        <p:nvSpPr>
          <p:cNvPr id="6" name="Rectangle 5"/>
          <p:cNvSpPr/>
          <p:nvPr/>
        </p:nvSpPr>
        <p:spPr>
          <a:xfrm>
            <a:off x="421105" y="3632505"/>
            <a:ext cx="3170465" cy="2031325"/>
          </a:xfrm>
          <a:prstGeom prst="rect">
            <a:avLst/>
          </a:prstGeom>
        </p:spPr>
        <p:txBody>
          <a:bodyPr wrap="square">
            <a:spAutoFit/>
          </a:bodyPr>
          <a:lstStyle/>
          <a:p>
            <a:r>
              <a:rPr lang="en-IN" b="1" dirty="0" smtClean="0"/>
              <a:t>Limitations</a:t>
            </a:r>
          </a:p>
          <a:p>
            <a:pPr marL="285750" indent="-285750">
              <a:buFontTx/>
              <a:buChar char="-"/>
            </a:pPr>
            <a:r>
              <a:rPr lang="en-US" b="1" dirty="0" smtClean="0"/>
              <a:t>Difficult Schema so maintain also</a:t>
            </a:r>
          </a:p>
          <a:p>
            <a:pPr marL="285750" indent="-285750">
              <a:buFontTx/>
              <a:buChar char="-"/>
            </a:pPr>
            <a:r>
              <a:rPr lang="en-US" b="1" dirty="0" smtClean="0"/>
              <a:t>Difficult to update</a:t>
            </a:r>
          </a:p>
          <a:p>
            <a:pPr marL="285750" indent="-285750">
              <a:buFontTx/>
              <a:buChar char="-"/>
            </a:pPr>
            <a:r>
              <a:rPr lang="en-US" b="1" dirty="0" smtClean="0"/>
              <a:t>Inconsistent Data</a:t>
            </a:r>
          </a:p>
          <a:p>
            <a:pPr marL="285750" indent="-285750">
              <a:buFontTx/>
              <a:buChar char="-"/>
            </a:pPr>
            <a:endParaRPr lang="en-US" b="1" dirty="0" smtClean="0"/>
          </a:p>
          <a:p>
            <a:pPr marL="285750" indent="-285750">
              <a:buFontTx/>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047" y="2975929"/>
            <a:ext cx="6858957" cy="3067478"/>
          </a:xfrm>
          <a:prstGeom prst="rect">
            <a:avLst/>
          </a:prstGeom>
        </p:spPr>
      </p:pic>
    </p:spTree>
    <p:extLst>
      <p:ext uri="{BB962C8B-B14F-4D97-AF65-F5344CB8AC3E}">
        <p14:creationId xmlns:p14="http://schemas.microsoft.com/office/powerpoint/2010/main" val="92047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R-DBMS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Relation </a:t>
            </a:r>
            <a:r>
              <a:rPr lang="en-US" sz="1800" dirty="0" smtClean="0"/>
              <a:t>(Formal/ </a:t>
            </a:r>
            <a:r>
              <a:rPr lang="en-US" sz="1800" dirty="0" err="1" smtClean="0"/>
              <a:t>E.F.Codd</a:t>
            </a:r>
            <a:r>
              <a:rPr lang="en-US" sz="1800" dirty="0" smtClean="0"/>
              <a:t> , 1970</a:t>
            </a:r>
            <a:r>
              <a:rPr lang="en-US" sz="1800" dirty="0"/>
              <a:t>) Relational databases were based on a formal mathematical model that used relational algebra to describe data and their relations</a:t>
            </a:r>
            <a:r>
              <a:rPr lang="en-US" sz="1800" dirty="0" smtClean="0"/>
              <a:t>.</a:t>
            </a:r>
          </a:p>
          <a:p>
            <a:pPr marL="0" indent="0" algn="just">
              <a:buNone/>
            </a:pPr>
            <a:r>
              <a:rPr lang="en-US" sz="1800" dirty="0"/>
              <a:t>Relational databases separated the logical organization of data structures from the physical storage of those structures.</a:t>
            </a:r>
            <a:endParaRPr lang="en-US" sz="1800" dirty="0" smtClean="0"/>
          </a:p>
          <a:p>
            <a:pPr marL="0" indent="0" algn="just">
              <a:buNone/>
            </a:pPr>
            <a:r>
              <a:rPr lang="en-US" sz="1800" dirty="0" smtClean="0"/>
              <a:t>RDBMS is an application made up of multiple programs that manage data and allow users of the application to add, update, read and delete data. </a:t>
            </a:r>
          </a:p>
          <a:p>
            <a:pPr marL="0" indent="0" algn="just">
              <a:buNone/>
            </a:pPr>
            <a:r>
              <a:rPr lang="en-US" sz="1800" dirty="0" smtClean="0"/>
              <a:t>Common language for DDL, DML, DQL,DCL, TCL ---- SQL</a:t>
            </a:r>
          </a:p>
          <a:p>
            <a:pPr marL="0" indent="0" algn="just">
              <a:buNone/>
            </a:pPr>
            <a:r>
              <a:rPr lang="en-US" sz="1800" dirty="0" smtClean="0"/>
              <a:t>END user does not require SQL.</a:t>
            </a:r>
          </a:p>
          <a:p>
            <a:pPr marL="0" indent="0" algn="just">
              <a:buNone/>
            </a:pPr>
            <a:r>
              <a:rPr lang="en-US" sz="1800" dirty="0" smtClean="0"/>
              <a:t>Local Storage vs Shared network storage</a:t>
            </a:r>
          </a:p>
          <a:p>
            <a:pPr marL="0" indent="0" algn="just">
              <a:buNone/>
            </a:pPr>
            <a:r>
              <a:rPr lang="en-US" sz="1800" dirty="0" smtClean="0"/>
              <a:t>Indexes to data</a:t>
            </a:r>
          </a:p>
          <a:p>
            <a:pPr marL="0" indent="0" algn="just">
              <a:buNone/>
            </a:pPr>
            <a:r>
              <a:rPr lang="en-US" sz="1800" dirty="0" smtClean="0"/>
              <a:t>Separate storage management system</a:t>
            </a:r>
          </a:p>
          <a:p>
            <a:pPr marL="0" indent="0" algn="just">
              <a:buNone/>
            </a:pPr>
            <a:r>
              <a:rPr lang="en-US" sz="1800" dirty="0" smtClean="0"/>
              <a:t>Memory interaction (</a:t>
            </a:r>
            <a:r>
              <a:rPr lang="en-US" sz="1800" dirty="0" err="1" smtClean="0"/>
              <a:t>swaping</a:t>
            </a:r>
            <a:r>
              <a:rPr lang="en-US" sz="1800" dirty="0" smtClean="0"/>
              <a:t>)</a:t>
            </a:r>
          </a:p>
          <a:p>
            <a:pPr marL="0" indent="0" algn="just">
              <a:buNone/>
            </a:pPr>
            <a:r>
              <a:rPr lang="en-US" sz="1800" dirty="0" smtClean="0"/>
              <a:t>Data Dictionary (meta data) – schemas, tables, columns, indexes, constraints, views etc.</a:t>
            </a:r>
          </a:p>
          <a:p>
            <a:pPr marL="0" indent="0" algn="just">
              <a:buNone/>
            </a:pPr>
            <a:endParaRPr lang="en-US" sz="1800" dirty="0"/>
          </a:p>
          <a:p>
            <a:pPr marL="0" indent="0" algn="just">
              <a:buNone/>
            </a:pPr>
            <a:endParaRPr lang="en-US" sz="1800" dirty="0"/>
          </a:p>
          <a:p>
            <a:pPr marL="0" indent="0" algn="just">
              <a:buNone/>
            </a:pPr>
            <a:endParaRPr lang="en-US" sz="1800" dirty="0" smtClean="0"/>
          </a:p>
        </p:txBody>
      </p:sp>
      <p:sp>
        <p:nvSpPr>
          <p:cNvPr id="6" name="Rectangle 5"/>
          <p:cNvSpPr/>
          <p:nvPr/>
        </p:nvSpPr>
        <p:spPr>
          <a:xfrm>
            <a:off x="5943599" y="3619918"/>
            <a:ext cx="3170465" cy="2308324"/>
          </a:xfrm>
          <a:prstGeom prst="rect">
            <a:avLst/>
          </a:prstGeom>
        </p:spPr>
        <p:txBody>
          <a:bodyPr wrap="square">
            <a:spAutoFit/>
          </a:bodyPr>
          <a:lstStyle/>
          <a:p>
            <a:pPr marL="285750" indent="-285750">
              <a:buFontTx/>
              <a:buChar char="-"/>
            </a:pPr>
            <a:r>
              <a:rPr lang="en-US" b="1" dirty="0" smtClean="0"/>
              <a:t>Consistent Data</a:t>
            </a:r>
          </a:p>
          <a:p>
            <a:pPr marL="285750" indent="-285750">
              <a:buFontTx/>
              <a:buChar char="-"/>
            </a:pPr>
            <a:r>
              <a:rPr lang="en-US" b="1" dirty="0" smtClean="0"/>
              <a:t>Easy to Design/Implement/Update</a:t>
            </a:r>
          </a:p>
          <a:p>
            <a:pPr marL="285750" indent="-285750">
              <a:buFontTx/>
              <a:buChar char="-"/>
            </a:pPr>
            <a:r>
              <a:rPr lang="en-US" b="1" dirty="0" smtClean="0"/>
              <a:t>No Redundancy</a:t>
            </a:r>
          </a:p>
          <a:p>
            <a:pPr marL="285750" indent="-285750">
              <a:buFontTx/>
              <a:buChar char="-"/>
            </a:pPr>
            <a:r>
              <a:rPr lang="en-US" b="1" dirty="0" smtClean="0"/>
              <a:t>Program-Data Independence</a:t>
            </a:r>
          </a:p>
          <a:p>
            <a:pPr marL="285750" indent="-285750">
              <a:buFontTx/>
              <a:buChar char="-"/>
            </a:pPr>
            <a:endParaRPr lang="en-US" b="1" dirty="0" smtClean="0"/>
          </a:p>
          <a:p>
            <a:pPr marL="285750" indent="-285750">
              <a:buFontTx/>
              <a:buChar char="-"/>
            </a:pPr>
            <a:endParaRPr lang="en-IN" dirty="0"/>
          </a:p>
        </p:txBody>
      </p:sp>
    </p:spTree>
    <p:extLst>
      <p:ext uri="{BB962C8B-B14F-4D97-AF65-F5344CB8AC3E}">
        <p14:creationId xmlns:p14="http://schemas.microsoft.com/office/powerpoint/2010/main" val="34108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R-DBMS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Separate Storage System</a:t>
            </a:r>
          </a:p>
          <a:p>
            <a:pPr marL="0" indent="0" algn="just">
              <a:buNone/>
            </a:pPr>
            <a:r>
              <a:rPr lang="en-US" sz="1800" b="1" dirty="0" smtClean="0"/>
              <a:t>Separate Data Dictionary</a:t>
            </a:r>
            <a:endParaRPr lang="en-US" sz="1800" dirty="0" smtClean="0"/>
          </a:p>
          <a:p>
            <a:pPr marL="0" indent="0" algn="just">
              <a:buNone/>
            </a:pPr>
            <a:endParaRPr lang="en-US" sz="1800" dirty="0"/>
          </a:p>
          <a:p>
            <a:pPr marL="0" indent="0" algn="just">
              <a:buNone/>
            </a:pPr>
            <a:endParaRPr lang="en-US" sz="1800" dirty="0"/>
          </a:p>
          <a:p>
            <a:pPr marL="0" indent="0" algn="just">
              <a:buNone/>
            </a:pPr>
            <a:endParaRPr lang="en-US" sz="1800" dirty="0" smtClean="0"/>
          </a:p>
        </p:txBody>
      </p:sp>
      <p:sp>
        <p:nvSpPr>
          <p:cNvPr id="8" name="Rectangle 7"/>
          <p:cNvSpPr/>
          <p:nvPr/>
        </p:nvSpPr>
        <p:spPr>
          <a:xfrm>
            <a:off x="328864" y="2537076"/>
            <a:ext cx="3170465" cy="3693319"/>
          </a:xfrm>
          <a:prstGeom prst="rect">
            <a:avLst/>
          </a:prstGeom>
        </p:spPr>
        <p:txBody>
          <a:bodyPr wrap="square">
            <a:spAutoFit/>
          </a:bodyPr>
          <a:lstStyle/>
          <a:p>
            <a:r>
              <a:rPr lang="en-US" b="1" dirty="0" smtClean="0"/>
              <a:t>Limitations</a:t>
            </a:r>
          </a:p>
          <a:p>
            <a:pPr marL="285750" indent="-285750">
              <a:buFontTx/>
              <a:buChar char="-"/>
            </a:pPr>
            <a:r>
              <a:rPr lang="en-US" dirty="0"/>
              <a:t>Large volumes of read and write </a:t>
            </a:r>
            <a:r>
              <a:rPr lang="en-US" dirty="0" smtClean="0"/>
              <a:t>operations</a:t>
            </a:r>
          </a:p>
          <a:p>
            <a:pPr marL="285750" indent="-285750">
              <a:buFontTx/>
              <a:buChar char="-"/>
            </a:pPr>
            <a:r>
              <a:rPr lang="en-IN" dirty="0"/>
              <a:t>Low latency response </a:t>
            </a:r>
            <a:r>
              <a:rPr lang="en-IN" dirty="0" smtClean="0"/>
              <a:t>times</a:t>
            </a:r>
          </a:p>
          <a:p>
            <a:pPr marL="285750" indent="-285750">
              <a:buFontTx/>
              <a:buChar char="-"/>
            </a:pPr>
            <a:r>
              <a:rPr lang="en-IN" dirty="0"/>
              <a:t>High </a:t>
            </a:r>
            <a:r>
              <a:rPr lang="en-IN" dirty="0" smtClean="0"/>
              <a:t>availability</a:t>
            </a:r>
          </a:p>
          <a:p>
            <a:pPr marL="285750" indent="-285750">
              <a:buFontTx/>
              <a:buChar char="-"/>
            </a:pPr>
            <a:r>
              <a:rPr lang="en-US" b="1" dirty="0" smtClean="0"/>
              <a:t>All Non-Functional Requirements</a:t>
            </a:r>
          </a:p>
          <a:p>
            <a:pPr marL="285750" indent="-285750">
              <a:buFontTx/>
              <a:buChar char="-"/>
            </a:pPr>
            <a:r>
              <a:rPr lang="en-US" b="1" dirty="0" err="1" smtClean="0"/>
              <a:t>Denormalization</a:t>
            </a:r>
            <a:r>
              <a:rPr lang="en-US" b="1" dirty="0" smtClean="0"/>
              <a:t> instead scaling</a:t>
            </a:r>
          </a:p>
          <a:p>
            <a:pPr marL="285750" indent="-285750">
              <a:buFontTx/>
              <a:buChar char="-"/>
            </a:pPr>
            <a:r>
              <a:rPr lang="en-US" b="1" dirty="0" smtClean="0"/>
              <a:t>Low Performance if multiple servers</a:t>
            </a:r>
          </a:p>
          <a:p>
            <a:pPr marL="285750" indent="-285750">
              <a:buFontTx/>
              <a:buChar char="-"/>
            </a:pPr>
            <a:endParaRPr lang="en-US" b="1" dirty="0" smtClean="0"/>
          </a:p>
          <a:p>
            <a:pPr marL="285750" indent="-285750">
              <a:buFontTx/>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939" y="2537076"/>
            <a:ext cx="3842058" cy="38121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544" y="1973179"/>
            <a:ext cx="4750456" cy="4706937"/>
          </a:xfrm>
          <a:prstGeom prst="rect">
            <a:avLst/>
          </a:prstGeom>
        </p:spPr>
      </p:pic>
    </p:spTree>
    <p:extLst>
      <p:ext uri="{BB962C8B-B14F-4D97-AF65-F5344CB8AC3E}">
        <p14:creationId xmlns:p14="http://schemas.microsoft.com/office/powerpoint/2010/main" val="77001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No-SQL 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No-SQL : </a:t>
            </a:r>
            <a:r>
              <a:rPr lang="en-US" sz="1800" dirty="0" smtClean="0"/>
              <a:t>A</a:t>
            </a:r>
            <a:r>
              <a:rPr lang="en-US" sz="1800" b="1" dirty="0" smtClean="0"/>
              <a:t> </a:t>
            </a:r>
            <a:r>
              <a:rPr lang="en-US" sz="1800" dirty="0"/>
              <a:t>data management systems that are particularly important for large-scale data management </a:t>
            </a:r>
            <a:r>
              <a:rPr lang="en-US" sz="1800" dirty="0" smtClean="0"/>
              <a:t>tasks</a:t>
            </a:r>
            <a:endParaRPr lang="en-US" sz="1800" dirty="0"/>
          </a:p>
          <a:p>
            <a:pPr marL="0" indent="0" algn="just">
              <a:buNone/>
            </a:pPr>
            <a:endParaRPr lang="en-US" sz="1800" dirty="0"/>
          </a:p>
          <a:p>
            <a:pPr marL="0" indent="0" algn="just">
              <a:buNone/>
            </a:pPr>
            <a:endParaRPr lang="en-US" sz="1800" dirty="0" smtClean="0"/>
          </a:p>
        </p:txBody>
      </p:sp>
      <p:sp>
        <p:nvSpPr>
          <p:cNvPr id="8" name="Rectangle 7"/>
          <p:cNvSpPr/>
          <p:nvPr/>
        </p:nvSpPr>
        <p:spPr>
          <a:xfrm>
            <a:off x="328864" y="2537076"/>
            <a:ext cx="3170465" cy="2862322"/>
          </a:xfrm>
          <a:prstGeom prst="rect">
            <a:avLst/>
          </a:prstGeom>
        </p:spPr>
        <p:txBody>
          <a:bodyPr wrap="square">
            <a:spAutoFit/>
          </a:bodyPr>
          <a:lstStyle/>
          <a:p>
            <a:r>
              <a:rPr lang="en-US" b="1" dirty="0" smtClean="0"/>
              <a:t>Characteristics</a:t>
            </a:r>
          </a:p>
          <a:p>
            <a:pPr marL="285750" indent="-285750">
              <a:buFontTx/>
              <a:buChar char="-"/>
            </a:pPr>
            <a:r>
              <a:rPr lang="en-US" dirty="0" smtClean="0"/>
              <a:t>Scalability : Scale-out, Scale-up – Horizontal vs Vertical Scaling</a:t>
            </a:r>
            <a:endParaRPr lang="en-US" dirty="0"/>
          </a:p>
          <a:p>
            <a:pPr marL="285750" indent="-285750">
              <a:buFontTx/>
              <a:buChar char="-"/>
            </a:pPr>
            <a:r>
              <a:rPr lang="en-IN" dirty="0" smtClean="0"/>
              <a:t>Cost</a:t>
            </a:r>
            <a:endParaRPr lang="en-IN" dirty="0"/>
          </a:p>
          <a:p>
            <a:pPr marL="285750" indent="-285750">
              <a:buFontTx/>
              <a:buChar char="-"/>
            </a:pPr>
            <a:r>
              <a:rPr lang="en-US" dirty="0" smtClean="0"/>
              <a:t>Flexibility</a:t>
            </a:r>
          </a:p>
          <a:p>
            <a:pPr marL="285750" indent="-285750">
              <a:buFontTx/>
              <a:buChar char="-"/>
            </a:pPr>
            <a:r>
              <a:rPr lang="en-US" dirty="0" smtClean="0"/>
              <a:t>Availability</a:t>
            </a:r>
            <a:endParaRPr lang="en-IN" dirty="0"/>
          </a:p>
          <a:p>
            <a:endParaRPr lang="en-US" b="1" dirty="0" smtClean="0"/>
          </a:p>
          <a:p>
            <a:pPr marL="285750" indent="-285750">
              <a:buFontTx/>
              <a:buChar char="-"/>
            </a:pPr>
            <a:endParaRPr lang="en-US" b="1" dirty="0" smtClean="0"/>
          </a:p>
          <a:p>
            <a:pPr marL="285750" indent="-285750">
              <a:buFontTx/>
              <a:buChar char="-"/>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564" y="2245342"/>
            <a:ext cx="5632236" cy="3425454"/>
          </a:xfrm>
          <a:prstGeom prst="rect">
            <a:avLst/>
          </a:prstGeom>
        </p:spPr>
      </p:pic>
      <p:sp>
        <p:nvSpPr>
          <p:cNvPr id="7" name="Rectangle 6"/>
          <p:cNvSpPr/>
          <p:nvPr/>
        </p:nvSpPr>
        <p:spPr>
          <a:xfrm>
            <a:off x="1562447" y="4583263"/>
            <a:ext cx="6096000" cy="2308324"/>
          </a:xfrm>
          <a:prstGeom prst="rect">
            <a:avLst/>
          </a:prstGeom>
        </p:spPr>
        <p:txBody>
          <a:bodyPr>
            <a:spAutoFit/>
          </a:bodyPr>
          <a:lstStyle/>
          <a:p>
            <a:r>
              <a:rPr lang="en-US" dirty="0"/>
              <a:t>Scaling out is more flexible than scaling up. Servers can be added or removed as needed when scaling up</a:t>
            </a:r>
            <a:r>
              <a:rPr lang="en-US" dirty="0" smtClean="0"/>
              <a:t>.</a:t>
            </a:r>
          </a:p>
          <a:p>
            <a:r>
              <a:rPr lang="en-US" dirty="0"/>
              <a:t>NoSQL databases are designed to utilize servers available in a cluster with minimal intervention by database administrators. </a:t>
            </a:r>
            <a:endParaRPr lang="en-US" dirty="0" smtClean="0"/>
          </a:p>
          <a:p>
            <a:r>
              <a:rPr lang="en-US" dirty="0"/>
              <a:t>As new servers are added or removed, the NoSQL database management system adjusts to use the new set of available servers. </a:t>
            </a:r>
            <a:endParaRPr lang="en-US" dirty="0" smtClean="0"/>
          </a:p>
          <a:p>
            <a:r>
              <a:rPr lang="en-US" dirty="0" smtClean="0"/>
              <a:t>Database Migration </a:t>
            </a:r>
            <a:endParaRPr lang="en-IN" dirty="0"/>
          </a:p>
        </p:txBody>
      </p:sp>
    </p:spTree>
    <p:extLst>
      <p:ext uri="{BB962C8B-B14F-4D97-AF65-F5344CB8AC3E}">
        <p14:creationId xmlns:p14="http://schemas.microsoft.com/office/powerpoint/2010/main" val="41109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No-SQL DBMS</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No-SQL : </a:t>
            </a:r>
            <a:r>
              <a:rPr lang="en-US" sz="1800" dirty="0" smtClean="0"/>
              <a:t>A</a:t>
            </a:r>
            <a:r>
              <a:rPr lang="en-US" sz="1800" b="1" dirty="0" smtClean="0"/>
              <a:t> </a:t>
            </a:r>
            <a:r>
              <a:rPr lang="en-US" sz="1800" dirty="0"/>
              <a:t>data management systems that are particularly important for large-scale data management </a:t>
            </a:r>
            <a:r>
              <a:rPr lang="en-US" sz="1800" dirty="0" smtClean="0"/>
              <a:t>tasks</a:t>
            </a:r>
            <a:endParaRPr lang="en-US" sz="1800" dirty="0"/>
          </a:p>
          <a:p>
            <a:pPr marL="0" indent="0" algn="just">
              <a:buNone/>
            </a:pPr>
            <a:endParaRPr lang="en-US" sz="1800" dirty="0"/>
          </a:p>
          <a:p>
            <a:pPr marL="0" indent="0" algn="just">
              <a:buNone/>
            </a:pPr>
            <a:endParaRPr lang="en-US" sz="1800" dirty="0" smtClean="0"/>
          </a:p>
        </p:txBody>
      </p:sp>
      <p:sp>
        <p:nvSpPr>
          <p:cNvPr id="8" name="Rectangle 7"/>
          <p:cNvSpPr/>
          <p:nvPr/>
        </p:nvSpPr>
        <p:spPr>
          <a:xfrm>
            <a:off x="328864" y="2537076"/>
            <a:ext cx="3170465" cy="2862322"/>
          </a:xfrm>
          <a:prstGeom prst="rect">
            <a:avLst/>
          </a:prstGeom>
        </p:spPr>
        <p:txBody>
          <a:bodyPr wrap="square">
            <a:spAutoFit/>
          </a:bodyPr>
          <a:lstStyle/>
          <a:p>
            <a:r>
              <a:rPr lang="en-US" b="1" dirty="0" smtClean="0"/>
              <a:t>Characteristics</a:t>
            </a:r>
          </a:p>
          <a:p>
            <a:pPr marL="285750" indent="-285750">
              <a:buFontTx/>
              <a:buChar char="-"/>
            </a:pPr>
            <a:r>
              <a:rPr lang="en-US" dirty="0" smtClean="0"/>
              <a:t>Scalability : Scale-out, Scale-up – Horizontal vs Vertical Scaling</a:t>
            </a:r>
            <a:endParaRPr lang="en-US" dirty="0"/>
          </a:p>
          <a:p>
            <a:pPr marL="285750" indent="-285750">
              <a:buFontTx/>
              <a:buChar char="-"/>
            </a:pPr>
            <a:r>
              <a:rPr lang="en-IN" dirty="0" smtClean="0"/>
              <a:t>Cost</a:t>
            </a:r>
            <a:endParaRPr lang="en-IN" dirty="0"/>
          </a:p>
          <a:p>
            <a:pPr marL="285750" indent="-285750">
              <a:buFontTx/>
              <a:buChar char="-"/>
            </a:pPr>
            <a:r>
              <a:rPr lang="en-US" dirty="0" smtClean="0"/>
              <a:t>Flexibility</a:t>
            </a:r>
          </a:p>
          <a:p>
            <a:pPr marL="285750" indent="-285750">
              <a:buFontTx/>
              <a:buChar char="-"/>
            </a:pPr>
            <a:r>
              <a:rPr lang="en-US" dirty="0" smtClean="0"/>
              <a:t>Availability</a:t>
            </a:r>
            <a:endParaRPr lang="en-IN" dirty="0"/>
          </a:p>
          <a:p>
            <a:endParaRPr lang="en-US" b="1" dirty="0" smtClean="0"/>
          </a:p>
          <a:p>
            <a:pPr marL="285750" indent="-285750">
              <a:buFontTx/>
              <a:buChar char="-"/>
            </a:pPr>
            <a:endParaRPr lang="en-US" b="1" dirty="0" smtClean="0"/>
          </a:p>
          <a:p>
            <a:pPr marL="285750" indent="-285750">
              <a:buFontTx/>
              <a:buChar char="-"/>
            </a:pPr>
            <a:endParaRPr lang="en-IN" dirty="0"/>
          </a:p>
        </p:txBody>
      </p:sp>
      <p:sp>
        <p:nvSpPr>
          <p:cNvPr id="7" name="Rectangle 6"/>
          <p:cNvSpPr/>
          <p:nvPr/>
        </p:nvSpPr>
        <p:spPr>
          <a:xfrm>
            <a:off x="1562447" y="4583263"/>
            <a:ext cx="6096000" cy="1477328"/>
          </a:xfrm>
          <a:prstGeom prst="rect">
            <a:avLst/>
          </a:prstGeom>
        </p:spPr>
        <p:txBody>
          <a:bodyPr>
            <a:spAutoFit/>
          </a:bodyPr>
          <a:lstStyle/>
          <a:p>
            <a:r>
              <a:rPr lang="en-US" dirty="0"/>
              <a:t>NoSQL databases are designed to take advantage of multiple, low-cost servers</a:t>
            </a:r>
            <a:r>
              <a:rPr lang="en-US" dirty="0" smtClean="0"/>
              <a:t>.</a:t>
            </a:r>
          </a:p>
          <a:p>
            <a:r>
              <a:rPr lang="en-US" dirty="0"/>
              <a:t>When one server fails or is taken out of service for maintenance, the other servers in the cluster can take on the entire workload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337" y="2365813"/>
            <a:ext cx="5099093" cy="3991232"/>
          </a:xfrm>
          <a:prstGeom prst="rect">
            <a:avLst/>
          </a:prstGeom>
        </p:spPr>
      </p:pic>
    </p:spTree>
    <p:extLst>
      <p:ext uri="{BB962C8B-B14F-4D97-AF65-F5344CB8AC3E}">
        <p14:creationId xmlns:p14="http://schemas.microsoft.com/office/powerpoint/2010/main" val="33067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p:txBody>
          <a:bodyPr/>
          <a:lstStyle/>
          <a:p>
            <a:pPr marL="0" indent="0" algn="just">
              <a:buNone/>
            </a:pPr>
            <a:r>
              <a:rPr lang="en-US" dirty="0">
                <a:solidFill>
                  <a:schemeClr val="bg1">
                    <a:lumMod val="95000"/>
                  </a:schemeClr>
                </a:solidFill>
              </a:rPr>
              <a:t>NoSQL databases are non-relational database management systems that store data in a non-tabular format. They provide flexible schemas to store semi-structured and unstructured data. Traditional relational databases adhere to ACID (Atomicity, Consistency, Isolation, Durability) principles to ensure strong consistency and structured relationships between data. However, NoSQL databases have emerged as the solution for modern applications that handle big data, operate in distributed environments, and require real-time analytics due to their scalability, flexibility, high performance, distributed architecture, and cost-effectiveness.</a:t>
            </a:r>
            <a:endParaRPr lang="en-IN" dirty="0">
              <a:solidFill>
                <a:schemeClr val="bg1">
                  <a:lumMod val="95000"/>
                </a:schemeClr>
              </a:solidFill>
            </a:endParaRPr>
          </a:p>
        </p:txBody>
      </p:sp>
    </p:spTree>
    <p:extLst>
      <p:ext uri="{BB962C8B-B14F-4D97-AF65-F5344CB8AC3E}">
        <p14:creationId xmlns:p14="http://schemas.microsoft.com/office/powerpoint/2010/main" val="41087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2000" fill="hold"/>
                                        <p:tgtEl>
                                          <p:spTgt spid="3">
                                            <p:txEl>
                                              <p:pRg st="0" end="0"/>
                                            </p:txEl>
                                          </p:spTgt>
                                        </p:tgtEl>
                                        <p:attrNameLst>
                                          <p:attrName>style.color</p:attrName>
                                        </p:attrNameLst>
                                      </p:cBhvr>
                                      <p:to>
                                        <p:clrVal>
                                          <a:srgbClr val="000000"/>
                                        </p:clrVal>
                                      </p:to>
                                    </p:set>
                                    <p:set>
                                      <p:cBhvr>
                                        <p:cTn id="7" dur="2000" fill="hold"/>
                                        <p:tgtEl>
                                          <p:spTgt spid="3">
                                            <p:txEl>
                                              <p:pRg st="0" end="0"/>
                                            </p:txEl>
                                          </p:spTgt>
                                        </p:tgtEl>
                                        <p:attrNameLst>
                                          <p:attrName>fillcolor</p:attrName>
                                        </p:attrNameLst>
                                      </p:cBhvr>
                                      <p:to>
                                        <p:clrVal>
                                          <a:srgbClr val="000000"/>
                                        </p:clrVal>
                                      </p:to>
                                    </p:set>
                                    <p:set>
                                      <p:cBhvr>
                                        <p:cTn id="8" dur="20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250" y="1825625"/>
            <a:ext cx="7807499" cy="4351338"/>
          </a:xfrm>
        </p:spPr>
      </p:pic>
    </p:spTree>
    <p:extLst>
      <p:ext uri="{BB962C8B-B14F-4D97-AF65-F5344CB8AC3E}">
        <p14:creationId xmlns:p14="http://schemas.microsoft.com/office/powerpoint/2010/main" val="453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NoSQL databases fall into four broad categories: key-value, document, column family, and graph databases</a:t>
            </a:r>
            <a:r>
              <a:rPr lang="en-US" dirty="0" smtClean="0"/>
              <a:t>.</a:t>
            </a:r>
          </a:p>
          <a:p>
            <a:pPr marL="0" indent="0" algn="just">
              <a:buNone/>
            </a:pPr>
            <a:r>
              <a:rPr lang="en-US" dirty="0"/>
              <a:t>Key-value databases employ a simple model that enables you to store and look up a datum (also known as the value) using an identifier (also known as the key). </a:t>
            </a:r>
            <a:r>
              <a:rPr lang="en-US" dirty="0" err="1"/>
              <a:t>BerkleyDB</a:t>
            </a:r>
            <a:r>
              <a:rPr lang="en-US" dirty="0"/>
              <a:t>, released in the mid-1990s, was an early key-value </a:t>
            </a:r>
            <a:r>
              <a:rPr lang="en-US" dirty="0" smtClean="0"/>
              <a:t>database.</a:t>
            </a:r>
          </a:p>
          <a:p>
            <a:pPr marL="0" indent="0" algn="just">
              <a:buNone/>
            </a:pPr>
            <a:r>
              <a:rPr lang="en-US" dirty="0"/>
              <a:t>Document databases expand on the ideas of key-value databases to organize groups of key values into a logical structure known as a document. Document databases are high performance, flexible data management systems that are increasingly used in a broad range of data management tasks. </a:t>
            </a:r>
            <a:endParaRPr lang="en-US" dirty="0" smtClean="0"/>
          </a:p>
          <a:p>
            <a:pPr marL="0" indent="0" algn="just">
              <a:buNone/>
            </a:pPr>
            <a:r>
              <a:rPr lang="en-US" dirty="0"/>
              <a:t>Column family databases share superficial similarities to relational databases. The name of the first implementation of a column family database, Google </a:t>
            </a:r>
            <a:r>
              <a:rPr lang="en-US" dirty="0" err="1"/>
              <a:t>BigTable</a:t>
            </a:r>
            <a:r>
              <a:rPr lang="en-US" dirty="0"/>
              <a:t>, hints at the connection to relational databases and their core data structure, the table. Column family databases are used for some of the largest and most demanding, data-intensive applications</a:t>
            </a:r>
            <a:r>
              <a:rPr lang="en-US" dirty="0" smtClean="0"/>
              <a:t>.</a:t>
            </a:r>
          </a:p>
          <a:p>
            <a:pPr marL="0" indent="0" algn="just">
              <a:buNone/>
            </a:pPr>
            <a:r>
              <a:rPr lang="en-US" dirty="0"/>
              <a:t>Graph databases are well suited to modeling networks—that is, things connected to other things. The range of use cases spans computers communicating with other computers to people interacting with each other.</a:t>
            </a:r>
            <a:endParaRPr lang="en-IN" dirty="0"/>
          </a:p>
        </p:txBody>
      </p:sp>
    </p:spTree>
    <p:extLst>
      <p:ext uri="{BB962C8B-B14F-4D97-AF65-F5344CB8AC3E}">
        <p14:creationId xmlns:p14="http://schemas.microsoft.com/office/powerpoint/2010/main" val="243743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IN" dirty="0"/>
          </a:p>
        </p:txBody>
      </p:sp>
      <p:sp>
        <p:nvSpPr>
          <p:cNvPr id="3" name="Content Placeholder 2"/>
          <p:cNvSpPr>
            <a:spLocks noGrp="1"/>
          </p:cNvSpPr>
          <p:nvPr>
            <p:ph idx="1"/>
          </p:nvPr>
        </p:nvSpPr>
        <p:spPr>
          <a:xfrm>
            <a:off x="838200" y="1584994"/>
            <a:ext cx="10515600" cy="4351338"/>
          </a:xfrm>
        </p:spPr>
        <p:txBody>
          <a:bodyPr>
            <a:normAutofit fontScale="92500"/>
          </a:bodyPr>
          <a:lstStyle/>
          <a:p>
            <a:pPr marL="0" indent="0" algn="just">
              <a:buNone/>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transportation management </a:t>
            </a:r>
            <a:r>
              <a:rPr lang="en-IN" dirty="0" smtClean="0">
                <a:latin typeface="Times New Roman" panose="02020603050405020304" pitchFamily="18" charset="0"/>
                <a:cs typeface="Times New Roman" panose="02020603050405020304" pitchFamily="18" charset="0"/>
              </a:rPr>
              <a:t>company </a:t>
            </a:r>
            <a:r>
              <a:rPr lang="en-IN" dirty="0" err="1" smtClean="0">
                <a:latin typeface="Times New Roman" panose="02020603050405020304" pitchFamily="18" charset="0"/>
                <a:cs typeface="Times New Roman" panose="02020603050405020304" pitchFamily="18" charset="0"/>
              </a:rPr>
              <a:t>TransGlobal</a:t>
            </a:r>
            <a:r>
              <a:rPr lang="en-IN" dirty="0" smtClean="0">
                <a:latin typeface="Times New Roman" panose="02020603050405020304" pitchFamily="18" charset="0"/>
                <a:cs typeface="Times New Roman" panose="02020603050405020304" pitchFamily="18" charset="0"/>
              </a:rPr>
              <a:t> Transport and Shipping, is a fictional company with realistic requirements. As you examine each of the major types of NoSQL databases, you will consider how each can be applied to a specific application for </a:t>
            </a:r>
            <a:r>
              <a:rPr lang="en-IN" dirty="0" err="1" smtClean="0">
                <a:latin typeface="Times New Roman" panose="02020603050405020304" pitchFamily="18" charset="0"/>
                <a:cs typeface="Times New Roman" panose="02020603050405020304" pitchFamily="18" charset="0"/>
              </a:rPr>
              <a:t>TransGlobal</a:t>
            </a:r>
            <a:r>
              <a:rPr lang="en-IN" dirty="0" smtClean="0">
                <a:latin typeface="Times New Roman" panose="02020603050405020304" pitchFamily="18" charset="0"/>
                <a:cs typeface="Times New Roman" panose="02020603050405020304" pitchFamily="18" charset="0"/>
              </a:rPr>
              <a:t> Transport and Shipping.</a:t>
            </a:r>
          </a:p>
          <a:p>
            <a:pPr marL="0" indent="0" algn="just">
              <a:buNone/>
            </a:pPr>
            <a:r>
              <a:rPr lang="en-US" dirty="0" smtClean="0">
                <a:latin typeface="Times New Roman" panose="02020603050405020304" pitchFamily="18" charset="0"/>
                <a:cs typeface="Times New Roman" panose="02020603050405020304" pitchFamily="18" charset="0"/>
              </a:rPr>
              <a:t>The four major functionalities are</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Building a shipment order</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Managing customer manifests, or a detailed description of items in a shipment</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Maintaining a customer database</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Optimizing transportation routes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4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4" name="Rectangle 1"/>
          <p:cNvSpPr>
            <a:spLocks noGrp="1" noChangeArrowheads="1"/>
          </p:cNvSpPr>
          <p:nvPr>
            <p:ph idx="1"/>
          </p:nvPr>
        </p:nvSpPr>
        <p:spPr bwMode="auto">
          <a:xfrm>
            <a:off x="838200" y="1978079"/>
            <a:ext cx="342097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Brief Introduction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Modules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smtClean="0">
                <a:latin typeface="Arial" panose="020B0604020202020204" pitchFamily="34" charset="0"/>
              </a:rPr>
              <a:t> Q and 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Home Task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smtClean="0">
                <a:latin typeface="Arial" panose="020B0604020202020204" pitchFamily="34" charset="0"/>
              </a:rPr>
              <a:t> Outcome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71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Recall</a:t>
            </a:r>
            <a:endParaRPr lang="en-IN" dirty="0"/>
          </a:p>
        </p:txBody>
      </p:sp>
      <p:sp>
        <p:nvSpPr>
          <p:cNvPr id="3" name="Content Placeholder 2"/>
          <p:cNvSpPr>
            <a:spLocks noGrp="1"/>
          </p:cNvSpPr>
          <p:nvPr>
            <p:ph idx="1"/>
          </p:nvPr>
        </p:nvSpPr>
        <p:spPr>
          <a:xfrm>
            <a:off x="838200" y="1801563"/>
            <a:ext cx="10515600" cy="4351338"/>
          </a:xfrm>
        </p:spPr>
        <p:txBody>
          <a:bodyPr>
            <a:normAutofit/>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If the layout of records in a file data management system changes, what else must change</a:t>
            </a:r>
            <a:r>
              <a:rPr lang="en-US"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dirty="0"/>
              <a:t>What kind of relation is supported in a hierarchical data management system? </a:t>
            </a:r>
            <a:endParaRPr lang="en-US" dirty="0" smtClean="0"/>
          </a:p>
          <a:p>
            <a:pPr marL="0" indent="0" algn="just">
              <a:buNone/>
            </a:pPr>
            <a:r>
              <a:rPr lang="en-US" dirty="0"/>
              <a:t>	</a:t>
            </a:r>
            <a:r>
              <a:rPr lang="en-US" dirty="0" smtClean="0"/>
              <a:t>a</a:t>
            </a:r>
            <a:r>
              <a:rPr lang="en-US" dirty="0"/>
              <a:t>. Parent-child </a:t>
            </a:r>
            <a:endParaRPr lang="en-US" dirty="0" smtClean="0"/>
          </a:p>
          <a:p>
            <a:pPr marL="0" indent="0" algn="just">
              <a:buNone/>
            </a:pPr>
            <a:r>
              <a:rPr lang="en-US" dirty="0"/>
              <a:t>	</a:t>
            </a:r>
            <a:r>
              <a:rPr lang="en-US" dirty="0" smtClean="0"/>
              <a:t>b</a:t>
            </a:r>
            <a:r>
              <a:rPr lang="en-US" dirty="0"/>
              <a:t>. Many-to-many </a:t>
            </a:r>
            <a:endParaRPr lang="en-US" dirty="0" smtClean="0"/>
          </a:p>
          <a:p>
            <a:pPr marL="0" indent="0" algn="just">
              <a:buNone/>
            </a:pPr>
            <a:r>
              <a:rPr lang="en-US" dirty="0"/>
              <a:t>	</a:t>
            </a:r>
            <a:r>
              <a:rPr lang="en-US" dirty="0" smtClean="0"/>
              <a:t>c</a:t>
            </a:r>
            <a:r>
              <a:rPr lang="en-US" dirty="0"/>
              <a:t>. Many-to-many-to-many </a:t>
            </a:r>
            <a:endParaRPr lang="en-US" dirty="0" smtClean="0"/>
          </a:p>
          <a:p>
            <a:pPr marL="0" indent="0" algn="just">
              <a:buNone/>
            </a:pPr>
            <a:r>
              <a:rPr lang="en-US" dirty="0"/>
              <a:t>	</a:t>
            </a:r>
            <a:r>
              <a:rPr lang="en-US" dirty="0" smtClean="0"/>
              <a:t>d</a:t>
            </a:r>
            <a:r>
              <a:rPr lang="en-US" dirty="0"/>
              <a:t>. No relations are allowed</a:t>
            </a:r>
            <a:r>
              <a:rPr lang="en-US" dirty="0" smtClean="0"/>
              <a:t>.</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6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Recall</a:t>
            </a:r>
            <a:endParaRPr lang="en-IN" dirty="0"/>
          </a:p>
        </p:txBody>
      </p:sp>
      <p:sp>
        <p:nvSpPr>
          <p:cNvPr id="3" name="Content Placeholder 2"/>
          <p:cNvSpPr>
            <a:spLocks noGrp="1"/>
          </p:cNvSpPr>
          <p:nvPr>
            <p:ph idx="1"/>
          </p:nvPr>
        </p:nvSpPr>
        <p:spPr>
          <a:xfrm>
            <a:off x="838200" y="1801563"/>
            <a:ext cx="10515600" cy="4351338"/>
          </a:xfrm>
        </p:spPr>
        <p:txBody>
          <a:bodyPr>
            <a:normAutofit/>
          </a:bodyPr>
          <a:lstStyle/>
          <a:p>
            <a:pPr marL="514350" indent="-514350" algn="just">
              <a:buFont typeface="+mj-lt"/>
              <a:buAutoNum type="arabicPeriod"/>
            </a:pPr>
            <a:r>
              <a:rPr lang="en-US" dirty="0"/>
              <a:t>What kind of relation is supported in network data management systems</a:t>
            </a:r>
            <a:r>
              <a:rPr lang="en-US" dirty="0" smtClean="0"/>
              <a:t>?</a:t>
            </a:r>
          </a:p>
          <a:p>
            <a:pPr marL="0" indent="0" algn="just">
              <a:buNone/>
            </a:pPr>
            <a:r>
              <a:rPr lang="en-US" dirty="0"/>
              <a:t>	</a:t>
            </a:r>
            <a:r>
              <a:rPr lang="en-US" dirty="0" smtClean="0"/>
              <a:t>a</a:t>
            </a:r>
            <a:r>
              <a:rPr lang="en-US" dirty="0"/>
              <a:t>. Parent-child </a:t>
            </a:r>
            <a:endParaRPr lang="en-US" dirty="0" smtClean="0"/>
          </a:p>
          <a:p>
            <a:pPr marL="0" indent="0" algn="just">
              <a:buNone/>
            </a:pPr>
            <a:r>
              <a:rPr lang="en-US" dirty="0"/>
              <a:t>	</a:t>
            </a:r>
            <a:r>
              <a:rPr lang="en-US" dirty="0" smtClean="0"/>
              <a:t>b</a:t>
            </a:r>
            <a:r>
              <a:rPr lang="en-US" dirty="0"/>
              <a:t>. Many-to-many </a:t>
            </a:r>
            <a:endParaRPr lang="en-US" dirty="0" smtClean="0"/>
          </a:p>
          <a:p>
            <a:pPr marL="0" indent="0" algn="just">
              <a:buNone/>
            </a:pPr>
            <a:r>
              <a:rPr lang="en-US" dirty="0"/>
              <a:t>	</a:t>
            </a:r>
            <a:r>
              <a:rPr lang="en-US" dirty="0" smtClean="0"/>
              <a:t>c</a:t>
            </a:r>
            <a:r>
              <a:rPr lang="en-US" dirty="0"/>
              <a:t>. </a:t>
            </a:r>
            <a:r>
              <a:rPr lang="en-IN" dirty="0"/>
              <a:t>Both parent-child and many-to-many</a:t>
            </a:r>
            <a:r>
              <a:rPr lang="en-US" dirty="0" smtClean="0"/>
              <a:t> </a:t>
            </a:r>
          </a:p>
          <a:p>
            <a:pPr marL="0" indent="0" algn="just">
              <a:buNone/>
            </a:pPr>
            <a:r>
              <a:rPr lang="en-US" dirty="0"/>
              <a:t>	</a:t>
            </a:r>
            <a:r>
              <a:rPr lang="en-US" dirty="0" smtClean="0"/>
              <a:t>d</a:t>
            </a:r>
            <a:r>
              <a:rPr lang="en-US" dirty="0"/>
              <a:t>. No relations are allowed</a:t>
            </a:r>
            <a:r>
              <a:rPr lang="en-US" dirty="0" smtClean="0"/>
              <a:t>.</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1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Recall</a:t>
            </a:r>
            <a:endParaRPr lang="en-IN" dirty="0"/>
          </a:p>
        </p:txBody>
      </p:sp>
      <p:sp>
        <p:nvSpPr>
          <p:cNvPr id="3" name="Content Placeholder 2"/>
          <p:cNvSpPr>
            <a:spLocks noGrp="1"/>
          </p:cNvSpPr>
          <p:nvPr>
            <p:ph idx="1"/>
          </p:nvPr>
        </p:nvSpPr>
        <p:spPr>
          <a:xfrm>
            <a:off x="838200" y="1801563"/>
            <a:ext cx="10515600" cy="4351338"/>
          </a:xfrm>
        </p:spPr>
        <p:txBody>
          <a:bodyPr>
            <a:normAutofit fontScale="92500" lnSpcReduction="20000"/>
          </a:bodyPr>
          <a:lstStyle/>
          <a:p>
            <a:pPr marL="514350" indent="-514350" algn="just">
              <a:buFont typeface="+mj-lt"/>
              <a:buAutoNum type="arabicPeriod"/>
            </a:pPr>
            <a:r>
              <a:rPr lang="en-US" dirty="0"/>
              <a:t>Give an example of a SQL data manipulation language statement</a:t>
            </a:r>
            <a:r>
              <a:rPr lang="en-US" dirty="0" smtClean="0"/>
              <a:t>.</a:t>
            </a:r>
          </a:p>
          <a:p>
            <a:pPr marL="514350" indent="-514350" algn="just">
              <a:buFont typeface="+mj-lt"/>
              <a:buAutoNum type="arabicPeriod"/>
            </a:pPr>
            <a:r>
              <a:rPr lang="en-US" dirty="0"/>
              <a:t>Give an example of a SQL data definition language statement</a:t>
            </a:r>
            <a:r>
              <a:rPr lang="en-US" dirty="0" smtClean="0"/>
              <a:t>.</a:t>
            </a:r>
          </a:p>
          <a:p>
            <a:pPr marL="514350" indent="-514350" algn="just">
              <a:buFont typeface="+mj-lt"/>
              <a:buAutoNum type="arabicPeriod"/>
            </a:pPr>
            <a:r>
              <a:rPr lang="en-IN" dirty="0"/>
              <a:t>What is scaling up</a:t>
            </a:r>
            <a:r>
              <a:rPr lang="en-IN" dirty="0" smtClean="0"/>
              <a:t>?</a:t>
            </a:r>
          </a:p>
          <a:p>
            <a:pPr marL="514350" indent="-514350" algn="just">
              <a:buFont typeface="+mj-lt"/>
              <a:buAutoNum type="arabicPeriod"/>
            </a:pPr>
            <a:r>
              <a:rPr lang="en-IN" dirty="0"/>
              <a:t>What is scaling out</a:t>
            </a:r>
            <a:r>
              <a:rPr lang="en-IN" dirty="0" smtClean="0"/>
              <a:t>?</a:t>
            </a:r>
          </a:p>
          <a:p>
            <a:pPr marL="514350" indent="-514350" algn="just">
              <a:buFont typeface="+mj-lt"/>
              <a:buAutoNum type="arabicPeriod"/>
            </a:pPr>
            <a:r>
              <a:rPr lang="en-US" dirty="0"/>
              <a:t>Are NoSQL databases likely to displace relational databases as relational databases displaced earlier types of data management systems</a:t>
            </a:r>
            <a:r>
              <a:rPr lang="en-US" dirty="0" smtClean="0"/>
              <a:t>?</a:t>
            </a:r>
          </a:p>
          <a:p>
            <a:pPr marL="514350" indent="-514350" algn="just">
              <a:buFont typeface="+mj-lt"/>
              <a:buAutoNum type="arabicPeriod"/>
            </a:pPr>
            <a:r>
              <a:rPr lang="en-US" dirty="0"/>
              <a:t>Name four required components of a relational database management system (RDBMS</a:t>
            </a:r>
            <a:r>
              <a:rPr lang="en-US" dirty="0" smtClean="0"/>
              <a:t>).</a:t>
            </a:r>
          </a:p>
          <a:p>
            <a:pPr marL="514350" indent="-514350" algn="just">
              <a:buFont typeface="+mj-lt"/>
              <a:buAutoNum type="arabicPeriod"/>
            </a:pPr>
            <a:r>
              <a:rPr lang="en-US" dirty="0"/>
              <a:t>Name three common major components of a database application</a:t>
            </a:r>
            <a:r>
              <a:rPr lang="en-US" dirty="0" smtClean="0"/>
              <a:t>.</a:t>
            </a:r>
          </a:p>
          <a:p>
            <a:pPr marL="514350" indent="-514350" algn="just">
              <a:buFont typeface="+mj-lt"/>
              <a:buAutoNum type="arabicPeriod"/>
            </a:pPr>
            <a:r>
              <a:rPr lang="en-US" dirty="0"/>
              <a:t>Name four motivating factors for database designers and other IT professionals to develop and use NoSQL databases.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66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ü"/>
            </a:pPr>
            <a:r>
              <a:rPr lang="en-US" dirty="0"/>
              <a:t>C</a:t>
            </a:r>
            <a:r>
              <a:rPr lang="en-US" dirty="0" smtClean="0"/>
              <a:t>lassic </a:t>
            </a:r>
            <a:r>
              <a:rPr lang="en-US" dirty="0"/>
              <a:t>relational </a:t>
            </a:r>
            <a:r>
              <a:rPr lang="en-US" dirty="0" smtClean="0"/>
              <a:t>database (</a:t>
            </a:r>
            <a:r>
              <a:rPr lang="en-IN" b="1" dirty="0" smtClean="0"/>
              <a:t>SQL)</a:t>
            </a:r>
            <a:r>
              <a:rPr lang="en-US" dirty="0" smtClean="0"/>
              <a:t> : Rows </a:t>
            </a:r>
            <a:r>
              <a:rPr lang="en-US" dirty="0"/>
              <a:t>and tables, primary keys and joins, and the familiarity of SQL</a:t>
            </a:r>
            <a:r>
              <a:rPr lang="en-US" dirty="0" smtClean="0"/>
              <a:t>.</a:t>
            </a:r>
          </a:p>
          <a:p>
            <a:pPr algn="just">
              <a:buFont typeface="Wingdings" panose="05000000000000000000" pitchFamily="2" charset="2"/>
              <a:buChar char="ü"/>
            </a:pPr>
            <a:r>
              <a:rPr lang="en-US" dirty="0"/>
              <a:t>But as applications scale, evolve, and demand new levels of flexibility and </a:t>
            </a:r>
            <a:r>
              <a:rPr lang="en-US" dirty="0" smtClean="0"/>
              <a:t>performance</a:t>
            </a:r>
            <a:r>
              <a:rPr lang="en-US" dirty="0"/>
              <a:t>, traditional relational databases don’t always hold up</a:t>
            </a:r>
            <a:r>
              <a:rPr lang="en-US" dirty="0" smtClean="0"/>
              <a:t>.</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NoSQL databases are designed to handle unstructured or semi-structured data at scale.</a:t>
            </a:r>
          </a:p>
          <a:p>
            <a:pPr algn="just">
              <a:buFont typeface="Wingdings" panose="05000000000000000000" pitchFamily="2" charset="2"/>
              <a:buChar char="ü"/>
            </a:pPr>
            <a:r>
              <a:rPr lang="en-US" dirty="0"/>
              <a:t>They offer high availability, horizontal scalability, and flexible schemas.</a:t>
            </a:r>
          </a:p>
          <a:p>
            <a:pPr marL="0" indent="0" algn="just">
              <a:buNone/>
            </a:pPr>
            <a:endParaRPr lang="en-US" dirty="0"/>
          </a:p>
        </p:txBody>
      </p:sp>
    </p:spTree>
    <p:extLst>
      <p:ext uri="{BB962C8B-B14F-4D97-AF65-F5344CB8AC3E}">
        <p14:creationId xmlns:p14="http://schemas.microsoft.com/office/powerpoint/2010/main" val="2362104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a:xfrm>
            <a:off x="838200" y="1488741"/>
            <a:ext cx="10515600" cy="4351338"/>
          </a:xfrm>
        </p:spPr>
        <p:txBody>
          <a:bodyPr>
            <a:normAutofit fontScale="92500" lnSpcReduction="20000"/>
          </a:bodyPr>
          <a:lstStyle/>
          <a:p>
            <a:pPr>
              <a:buFont typeface="Wingdings" panose="05000000000000000000" pitchFamily="2" charset="2"/>
              <a:buChar char="ü"/>
            </a:pPr>
            <a:r>
              <a:rPr lang="en-US" dirty="0"/>
              <a:t>C</a:t>
            </a:r>
            <a:r>
              <a:rPr lang="en-US" dirty="0" smtClean="0"/>
              <a:t>lassic </a:t>
            </a:r>
            <a:r>
              <a:rPr lang="en-US" dirty="0"/>
              <a:t>relational </a:t>
            </a:r>
            <a:r>
              <a:rPr lang="en-US" dirty="0" smtClean="0"/>
              <a:t>database (</a:t>
            </a:r>
            <a:r>
              <a:rPr lang="en-IN" b="1" dirty="0" smtClean="0"/>
              <a:t>SQL)</a:t>
            </a:r>
            <a:r>
              <a:rPr lang="en-US" dirty="0" smtClean="0"/>
              <a:t> : </a:t>
            </a:r>
          </a:p>
          <a:p>
            <a:pPr>
              <a:buFont typeface="Wingdings" panose="05000000000000000000" pitchFamily="2" charset="2"/>
              <a:buChar char="ü"/>
            </a:pPr>
            <a:r>
              <a:rPr lang="en-US" dirty="0" smtClean="0"/>
              <a:t>SQL </a:t>
            </a:r>
            <a:r>
              <a:rPr lang="en-US" dirty="0"/>
              <a:t>stands for </a:t>
            </a:r>
            <a:r>
              <a:rPr lang="en-US" b="1" dirty="0"/>
              <a:t>Structured Query Language</a:t>
            </a:r>
            <a:r>
              <a:rPr lang="en-US" dirty="0"/>
              <a:t>.</a:t>
            </a:r>
          </a:p>
          <a:p>
            <a:pPr>
              <a:buFont typeface="Wingdings" panose="05000000000000000000" pitchFamily="2" charset="2"/>
              <a:buChar char="ü"/>
            </a:pPr>
            <a:r>
              <a:rPr lang="en-US" dirty="0"/>
              <a:t>It is used to </a:t>
            </a:r>
            <a:r>
              <a:rPr lang="en-US" b="1" dirty="0"/>
              <a:t>store data in tables</a:t>
            </a:r>
            <a:r>
              <a:rPr lang="en-US" dirty="0"/>
              <a:t> (like Excel).</a:t>
            </a:r>
          </a:p>
          <a:p>
            <a:pPr>
              <a:buFont typeface="Wingdings" panose="05000000000000000000" pitchFamily="2" charset="2"/>
              <a:buChar char="ü"/>
            </a:pPr>
            <a:r>
              <a:rPr lang="en-US" dirty="0"/>
              <a:t>Data is organized in </a:t>
            </a:r>
            <a:r>
              <a:rPr lang="en-US" b="1" dirty="0"/>
              <a:t>rows and columns</a:t>
            </a:r>
            <a:r>
              <a:rPr lang="en-US" dirty="0"/>
              <a:t>.</a:t>
            </a:r>
          </a:p>
          <a:p>
            <a:pPr>
              <a:buFont typeface="Wingdings" panose="05000000000000000000" pitchFamily="2" charset="2"/>
              <a:buChar char="ü"/>
            </a:pPr>
            <a:r>
              <a:rPr lang="en-US" dirty="0"/>
              <a:t>It works best when your data has a </a:t>
            </a:r>
            <a:r>
              <a:rPr lang="en-US" b="1" dirty="0"/>
              <a:t>fixed structure</a:t>
            </a:r>
            <a:r>
              <a:rPr lang="en-US" dirty="0" smtClean="0"/>
              <a:t>.</a:t>
            </a:r>
          </a:p>
          <a:p>
            <a:pPr>
              <a:buFont typeface="Wingdings" panose="05000000000000000000" pitchFamily="2" charset="2"/>
              <a:buChar char="ü"/>
            </a:pPr>
            <a:endParaRPr lang="en-US" dirty="0" smtClean="0"/>
          </a:p>
          <a:p>
            <a:pPr>
              <a:buFont typeface="Wingdings" panose="05000000000000000000" pitchFamily="2" charset="2"/>
              <a:buChar char="q"/>
            </a:pPr>
            <a:r>
              <a:rPr lang="en-IN" dirty="0"/>
              <a:t>MySQL</a:t>
            </a:r>
          </a:p>
          <a:p>
            <a:pPr>
              <a:buFont typeface="Wingdings" panose="05000000000000000000" pitchFamily="2" charset="2"/>
              <a:buChar char="q"/>
            </a:pPr>
            <a:r>
              <a:rPr lang="en-IN" dirty="0"/>
              <a:t>PostgreSQL</a:t>
            </a:r>
          </a:p>
          <a:p>
            <a:pPr>
              <a:buFont typeface="Wingdings" panose="05000000000000000000" pitchFamily="2" charset="2"/>
              <a:buChar char="q"/>
            </a:pPr>
            <a:r>
              <a:rPr lang="en-IN" dirty="0"/>
              <a:t>Oracle DB</a:t>
            </a:r>
          </a:p>
          <a:p>
            <a:pPr>
              <a:buFont typeface="Wingdings" panose="05000000000000000000" pitchFamily="2" charset="2"/>
              <a:buChar char="q"/>
            </a:pPr>
            <a:r>
              <a:rPr lang="en-IN" dirty="0"/>
              <a:t>Microsoft SQL Server</a:t>
            </a:r>
          </a:p>
          <a:p>
            <a:pPr>
              <a:buFont typeface="Wingdings" panose="05000000000000000000" pitchFamily="2" charset="2"/>
              <a:buChar char="ü"/>
            </a:pPr>
            <a:endParaRPr lang="en-US" dirty="0"/>
          </a:p>
          <a:p>
            <a:pPr algn="just">
              <a:buFont typeface="Wingdings" panose="05000000000000000000" pitchFamily="2" charset="2"/>
              <a:buChar char="ü"/>
            </a:pPr>
            <a:endParaRPr lang="en-US" dirty="0"/>
          </a:p>
          <a:p>
            <a:pPr marL="0" indent="0" algn="just">
              <a:buNone/>
            </a:pPr>
            <a:endParaRPr lang="en-US" dirty="0"/>
          </a:p>
        </p:txBody>
      </p:sp>
    </p:spTree>
    <p:extLst>
      <p:ext uri="{BB962C8B-B14F-4D97-AF65-F5344CB8AC3E}">
        <p14:creationId xmlns:p14="http://schemas.microsoft.com/office/powerpoint/2010/main" val="2121474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a:xfrm>
            <a:off x="838200" y="1488741"/>
            <a:ext cx="10515600" cy="4351338"/>
          </a:xfrm>
        </p:spPr>
        <p:txBody>
          <a:bodyPr>
            <a:normAutofit/>
          </a:bodyPr>
          <a:lstStyle/>
          <a:p>
            <a:pPr>
              <a:buFont typeface="Wingdings" panose="05000000000000000000" pitchFamily="2" charset="2"/>
              <a:buChar char="ü"/>
            </a:pPr>
            <a:r>
              <a:rPr lang="en-US" dirty="0"/>
              <a:t>C</a:t>
            </a:r>
            <a:r>
              <a:rPr lang="en-US" dirty="0" smtClean="0"/>
              <a:t>lassic </a:t>
            </a:r>
            <a:r>
              <a:rPr lang="en-US" dirty="0"/>
              <a:t>relational </a:t>
            </a:r>
            <a:r>
              <a:rPr lang="en-US" dirty="0" smtClean="0"/>
              <a:t>database (</a:t>
            </a:r>
            <a:r>
              <a:rPr lang="en-IN" b="1" dirty="0" smtClean="0"/>
              <a:t>SQL)</a:t>
            </a:r>
            <a:r>
              <a:rPr lang="en-US" dirty="0" smtClean="0"/>
              <a:t> : </a:t>
            </a:r>
          </a:p>
          <a:p>
            <a:pPr>
              <a:buFont typeface="Wingdings" panose="05000000000000000000" pitchFamily="2" charset="2"/>
              <a:buChar char="ü"/>
            </a:pPr>
            <a:r>
              <a:rPr lang="en-US" b="1" dirty="0"/>
              <a:t>Example Use Case:</a:t>
            </a:r>
            <a:endParaRPr lang="en-US" dirty="0"/>
          </a:p>
          <a:p>
            <a:pPr>
              <a:buFont typeface="Wingdings" panose="05000000000000000000" pitchFamily="2" charset="2"/>
              <a:buChar char="ü"/>
            </a:pPr>
            <a:r>
              <a:rPr lang="en-US" dirty="0"/>
              <a:t>Banking systems</a:t>
            </a:r>
          </a:p>
          <a:p>
            <a:pPr>
              <a:buFont typeface="Wingdings" panose="05000000000000000000" pitchFamily="2" charset="2"/>
              <a:buChar char="ü"/>
            </a:pPr>
            <a:r>
              <a:rPr lang="en-US" dirty="0"/>
              <a:t>Inventory management</a:t>
            </a:r>
          </a:p>
          <a:p>
            <a:pPr>
              <a:buFont typeface="Wingdings" panose="05000000000000000000" pitchFamily="2" charset="2"/>
              <a:buChar char="ü"/>
            </a:pPr>
            <a:r>
              <a:rPr lang="en-US" dirty="0"/>
              <a:t>Employee records</a:t>
            </a:r>
          </a:p>
          <a:p>
            <a:pPr>
              <a:buFont typeface="Wingdings" panose="05000000000000000000" pitchFamily="2" charset="2"/>
              <a:buChar char="ü"/>
            </a:pPr>
            <a:endParaRPr lang="en-US" dirty="0"/>
          </a:p>
          <a:p>
            <a:pPr algn="just">
              <a:buFont typeface="Wingdings" panose="05000000000000000000" pitchFamily="2" charset="2"/>
              <a:buChar char="ü"/>
            </a:pPr>
            <a:endParaRPr lang="en-US" dirty="0"/>
          </a:p>
          <a:p>
            <a:pPr marL="0" indent="0" algn="just">
              <a:buNone/>
            </a:pPr>
            <a:endParaRPr lang="en-US" dirty="0"/>
          </a:p>
        </p:txBody>
      </p:sp>
    </p:spTree>
    <p:extLst>
      <p:ext uri="{BB962C8B-B14F-4D97-AF65-F5344CB8AC3E}">
        <p14:creationId xmlns:p14="http://schemas.microsoft.com/office/powerpoint/2010/main" val="986404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a:xfrm>
            <a:off x="2486526" y="4917741"/>
            <a:ext cx="6971220" cy="1850233"/>
          </a:xfrm>
        </p:spPr>
        <p:txBody>
          <a:bodyPr>
            <a:normAutofit/>
          </a:bodyPr>
          <a:lstStyle/>
          <a:p>
            <a:pPr marL="0" indent="0">
              <a:buNone/>
            </a:pPr>
            <a:endParaRPr lang="en-US" dirty="0"/>
          </a:p>
          <a:p>
            <a:pPr algn="just">
              <a:buFont typeface="Wingdings" panose="05000000000000000000" pitchFamily="2" charset="2"/>
              <a:buChar char="ü"/>
            </a:pPr>
            <a:endParaRPr lang="en-US" dirty="0"/>
          </a:p>
          <a:p>
            <a:pPr marL="0" indent="0" algn="just">
              <a:buNone/>
            </a:pPr>
            <a:endParaRPr lang="en-US" dirty="0"/>
          </a:p>
        </p:txBody>
      </p:sp>
      <p:pic>
        <p:nvPicPr>
          <p:cNvPr id="2050" name="Picture 2" descr="https://miro.medium.com/v2/resize:fit:1050/1*wxUN389KIFBMzYnHcghI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709" y="1690688"/>
            <a:ext cx="9926582" cy="380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241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a:xfrm>
            <a:off x="2486526" y="4917741"/>
            <a:ext cx="6971220" cy="1850233"/>
          </a:xfrm>
        </p:spPr>
        <p:txBody>
          <a:bodyPr>
            <a:normAutofit/>
          </a:bodyPr>
          <a:lstStyle/>
          <a:p>
            <a:pPr marL="0" indent="0">
              <a:buNone/>
            </a:pPr>
            <a:endParaRPr lang="en-US" dirty="0"/>
          </a:p>
          <a:p>
            <a:pPr algn="just">
              <a:buFont typeface="Wingdings" panose="05000000000000000000" pitchFamily="2" charset="2"/>
              <a:buChar char="ü"/>
            </a:pPr>
            <a:endParaRPr lang="en-US" dirty="0"/>
          </a:p>
          <a:p>
            <a:pPr marL="0" indent="0" algn="just">
              <a:buNone/>
            </a:pPr>
            <a:endParaRPr lang="en-US" dirty="0"/>
          </a:p>
        </p:txBody>
      </p:sp>
      <p:pic>
        <p:nvPicPr>
          <p:cNvPr id="4098" name="Picture 2" descr="https://miro.medium.com/v2/resize:fit:1050/1*qFUVos3ceRKHk4_r2Nxc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143" y="1690688"/>
            <a:ext cx="8555288" cy="383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82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a:t>
            </a:r>
            <a:endParaRPr lang="en-IN" dirty="0"/>
          </a:p>
        </p:txBody>
      </p:sp>
      <p:sp>
        <p:nvSpPr>
          <p:cNvPr id="3" name="Content Placeholder 2"/>
          <p:cNvSpPr>
            <a:spLocks noGrp="1"/>
          </p:cNvSpPr>
          <p:nvPr>
            <p:ph idx="1"/>
          </p:nvPr>
        </p:nvSpPr>
        <p:spPr>
          <a:xfrm>
            <a:off x="838200" y="1488741"/>
            <a:ext cx="10515600" cy="4351338"/>
          </a:xfrm>
        </p:spPr>
        <p:txBody>
          <a:bodyPr>
            <a:normAutofit fontScale="92500" lnSpcReduction="20000"/>
          </a:bodyPr>
          <a:lstStyle/>
          <a:p>
            <a:pPr>
              <a:buFont typeface="Wingdings" panose="05000000000000000000" pitchFamily="2" charset="2"/>
              <a:buChar char="ü"/>
            </a:pPr>
            <a:r>
              <a:rPr lang="en-US" dirty="0" smtClean="0"/>
              <a:t>NoSQL:</a:t>
            </a:r>
          </a:p>
          <a:p>
            <a:pPr>
              <a:buFont typeface="Wingdings" panose="05000000000000000000" pitchFamily="2" charset="2"/>
              <a:buChar char="ü"/>
            </a:pPr>
            <a:r>
              <a:rPr lang="en-US" dirty="0"/>
              <a:t>NoSQL means “</a:t>
            </a:r>
            <a:r>
              <a:rPr lang="en-US" b="1" dirty="0"/>
              <a:t>Not Only SQL</a:t>
            </a:r>
            <a:r>
              <a:rPr lang="en-US" dirty="0"/>
              <a:t>”.</a:t>
            </a:r>
          </a:p>
          <a:p>
            <a:pPr>
              <a:buFont typeface="Wingdings" panose="05000000000000000000" pitchFamily="2" charset="2"/>
              <a:buChar char="ü"/>
            </a:pPr>
            <a:r>
              <a:rPr lang="en-US" dirty="0"/>
              <a:t>It stores data in formats </a:t>
            </a:r>
            <a:r>
              <a:rPr lang="en-US" b="1" dirty="0"/>
              <a:t>other than tables</a:t>
            </a:r>
            <a:r>
              <a:rPr lang="en-US" dirty="0"/>
              <a:t>.</a:t>
            </a:r>
          </a:p>
          <a:p>
            <a:pPr>
              <a:buFont typeface="Wingdings" panose="05000000000000000000" pitchFamily="2" charset="2"/>
              <a:buChar char="ü"/>
            </a:pPr>
            <a:r>
              <a:rPr lang="en-US" dirty="0" smtClean="0"/>
              <a:t>It’s more flexible, and great for big, changing data.</a:t>
            </a:r>
          </a:p>
          <a:p>
            <a:pPr>
              <a:buFont typeface="Wingdings" panose="05000000000000000000" pitchFamily="2" charset="2"/>
              <a:buChar char="ü"/>
            </a:pPr>
            <a:r>
              <a:rPr lang="en-US" dirty="0" smtClean="0"/>
              <a:t>It can handle large amounts of unstructured or semi-structured data.</a:t>
            </a:r>
          </a:p>
          <a:p>
            <a:pPr marL="0" indent="0">
              <a:buNone/>
            </a:pPr>
            <a:r>
              <a:rPr lang="en-US" dirty="0" smtClean="0"/>
              <a:t>Types of NoSQL</a:t>
            </a:r>
          </a:p>
          <a:p>
            <a:pPr marL="514350" indent="-514350">
              <a:buFont typeface="+mj-lt"/>
              <a:buAutoNum type="arabicPeriod"/>
            </a:pPr>
            <a:r>
              <a:rPr lang="en-US" dirty="0" smtClean="0"/>
              <a:t>Document databases (MongoDB)</a:t>
            </a:r>
          </a:p>
          <a:p>
            <a:pPr marL="514350" indent="-514350">
              <a:buFont typeface="+mj-lt"/>
              <a:buAutoNum type="arabicPeriod"/>
            </a:pPr>
            <a:r>
              <a:rPr lang="en-US" dirty="0" smtClean="0"/>
              <a:t>Key-value databases (</a:t>
            </a:r>
            <a:r>
              <a:rPr lang="en-US" dirty="0" err="1" smtClean="0"/>
              <a:t>Redis</a:t>
            </a:r>
            <a:r>
              <a:rPr lang="en-US" dirty="0" smtClean="0"/>
              <a:t>)</a:t>
            </a:r>
          </a:p>
          <a:p>
            <a:pPr marL="514350" indent="-514350">
              <a:buFont typeface="+mj-lt"/>
              <a:buAutoNum type="arabicPeriod"/>
            </a:pPr>
            <a:r>
              <a:rPr lang="en-US" dirty="0" smtClean="0"/>
              <a:t>Column-family databases (Cassandra)</a:t>
            </a:r>
          </a:p>
          <a:p>
            <a:pPr marL="514350" indent="-514350">
              <a:buFont typeface="+mj-lt"/>
              <a:buAutoNum type="arabicPeriod"/>
            </a:pPr>
            <a:r>
              <a:rPr lang="en-US" dirty="0" smtClean="0"/>
              <a:t>Graph databases (Neo4J)</a:t>
            </a:r>
            <a:endParaRPr lang="en-US" dirty="0"/>
          </a:p>
          <a:p>
            <a:pPr algn="just">
              <a:buFont typeface="Wingdings" panose="05000000000000000000" pitchFamily="2" charset="2"/>
              <a:buChar char="ü"/>
            </a:pPr>
            <a:endParaRPr lang="en-US" dirty="0"/>
          </a:p>
          <a:p>
            <a:pPr marL="0" indent="0" algn="just">
              <a:buNone/>
            </a:pPr>
            <a:endParaRPr lang="en-US" dirty="0"/>
          </a:p>
        </p:txBody>
      </p:sp>
    </p:spTree>
    <p:extLst>
      <p:ext uri="{BB962C8B-B14F-4D97-AF65-F5344CB8AC3E}">
        <p14:creationId xmlns:p14="http://schemas.microsoft.com/office/powerpoint/2010/main" val="1058984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IN" dirty="0"/>
          </a:p>
        </p:txBody>
      </p:sp>
      <p:sp>
        <p:nvSpPr>
          <p:cNvPr id="3" name="Content Placeholder 2"/>
          <p:cNvSpPr>
            <a:spLocks noGrp="1"/>
          </p:cNvSpPr>
          <p:nvPr>
            <p:ph idx="1"/>
          </p:nvPr>
        </p:nvSpPr>
        <p:spPr>
          <a:xfrm>
            <a:off x="838200" y="1488741"/>
            <a:ext cx="10515600" cy="4351338"/>
          </a:xfrm>
        </p:spPr>
        <p:txBody>
          <a:bodyPr>
            <a:normAutofit/>
          </a:bodyPr>
          <a:lstStyle/>
          <a:p>
            <a:pPr marL="0" indent="0" algn="just">
              <a:buNone/>
            </a:pPr>
            <a:endParaRPr lang="en-US" dirty="0"/>
          </a:p>
          <a:p>
            <a:pPr marL="0" indent="0" algn="just">
              <a:buNone/>
            </a:pPr>
            <a:endParaRPr lang="en-US" dirty="0"/>
          </a:p>
        </p:txBody>
      </p:sp>
      <p:pic>
        <p:nvPicPr>
          <p:cNvPr id="1030" name="Picture 6" descr="https://miro.medium.com/v2/resize:fit:1050/1*LG7AnBeaCKsK9z_RT-lQ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568" y="1503446"/>
            <a:ext cx="7423485" cy="4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22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lgn="just">
              <a:buNone/>
            </a:pPr>
            <a:r>
              <a:rPr lang="en-US" dirty="0"/>
              <a:t>Databases are like television. There was a time in the history of both when you had few options to choose from and all the choices were disappointingly similar. Times have changed. The database management system is no longer synonymous with relational databases, and television is no longer limited to a handful of networks broadcasting indistinguishable programs.</a:t>
            </a:r>
            <a:endParaRPr lang="en-IN" dirty="0"/>
          </a:p>
        </p:txBody>
      </p:sp>
    </p:spTree>
    <p:extLst>
      <p:ext uri="{BB962C8B-B14F-4D97-AF65-F5344CB8AC3E}">
        <p14:creationId xmlns:p14="http://schemas.microsoft.com/office/powerpoint/2010/main" val="768004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 </a:t>
            </a:r>
            <a:r>
              <a:rPr lang="en-US" b="1" dirty="0"/>
              <a:t>Factors Guiding Your Database Choice</a:t>
            </a:r>
            <a:br>
              <a:rPr lang="en-US" b="1" dirty="0"/>
            </a:br>
            <a:endParaRPr lang="en-IN" dirty="0"/>
          </a:p>
        </p:txBody>
      </p:sp>
      <p:sp>
        <p:nvSpPr>
          <p:cNvPr id="3" name="Content Placeholder 2"/>
          <p:cNvSpPr>
            <a:spLocks noGrp="1"/>
          </p:cNvSpPr>
          <p:nvPr>
            <p:ph idx="1"/>
          </p:nvPr>
        </p:nvSpPr>
        <p:spPr>
          <a:xfrm>
            <a:off x="838200" y="1488741"/>
            <a:ext cx="10515600" cy="4351338"/>
          </a:xfrm>
        </p:spPr>
        <p:txBody>
          <a:bodyPr>
            <a:normAutofit/>
          </a:bodyPr>
          <a:lstStyle/>
          <a:p>
            <a:pPr marL="0" indent="0" algn="just">
              <a:buNone/>
            </a:pPr>
            <a:endParaRPr lang="en-US" dirty="0"/>
          </a:p>
          <a:p>
            <a:pPr marL="0" indent="0" algn="just">
              <a:buNone/>
            </a:pPr>
            <a:r>
              <a:rPr lang="en-IN" b="1" dirty="0"/>
              <a:t>Flexibility</a:t>
            </a:r>
          </a:p>
          <a:p>
            <a:pPr marL="0" indent="0" algn="just">
              <a:buNone/>
            </a:pPr>
            <a:r>
              <a:rPr lang="en-IN" b="1" dirty="0"/>
              <a:t>Scalability</a:t>
            </a:r>
          </a:p>
          <a:p>
            <a:pPr marL="0" indent="0" algn="just">
              <a:buNone/>
            </a:pPr>
            <a:r>
              <a:rPr lang="en-IN" b="1" dirty="0"/>
              <a:t>Performance</a:t>
            </a:r>
          </a:p>
          <a:p>
            <a:pPr marL="0" indent="0" algn="just">
              <a:buNone/>
            </a:pPr>
            <a:r>
              <a:rPr lang="en-IN" b="1" dirty="0"/>
              <a:t>Data Retrieval Complexity</a:t>
            </a:r>
          </a:p>
          <a:p>
            <a:pPr marL="0" indent="0" algn="just">
              <a:buNone/>
            </a:pPr>
            <a:r>
              <a:rPr lang="en-IN" b="1" dirty="0"/>
              <a:t>Business Requirements</a:t>
            </a:r>
          </a:p>
          <a:p>
            <a:pPr marL="0" indent="0" algn="just">
              <a:buNone/>
            </a:pPr>
            <a:endParaRPr lang="en-US" dirty="0"/>
          </a:p>
        </p:txBody>
      </p:sp>
    </p:spTree>
    <p:extLst>
      <p:ext uri="{BB962C8B-B14F-4D97-AF65-F5344CB8AC3E}">
        <p14:creationId xmlns:p14="http://schemas.microsoft.com/office/powerpoint/2010/main" val="190233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IN" dirty="0"/>
          </a:p>
        </p:txBody>
      </p:sp>
      <p:sp>
        <p:nvSpPr>
          <p:cNvPr id="3" name="Content Placeholder 2"/>
          <p:cNvSpPr>
            <a:spLocks noGrp="1"/>
          </p:cNvSpPr>
          <p:nvPr>
            <p:ph idx="1"/>
          </p:nvPr>
        </p:nvSpPr>
        <p:spPr/>
        <p:txBody>
          <a:bodyPr/>
          <a:lstStyle/>
          <a:p>
            <a:pPr marL="0" indent="0" algn="just">
              <a:buNone/>
            </a:pPr>
            <a:r>
              <a:rPr lang="en-US" dirty="0" smtClean="0"/>
              <a:t>To enable students to understand the need for and use of NoSQL databases, various data models, and distributed architectures, and apply this knowledge to real-world applications.</a:t>
            </a:r>
          </a:p>
          <a:p>
            <a:pPr algn="just"/>
            <a:endParaRPr lang="en-IN" dirty="0"/>
          </a:p>
        </p:txBody>
      </p:sp>
    </p:spTree>
    <p:extLst>
      <p:ext uri="{BB962C8B-B14F-4D97-AF65-F5344CB8AC3E}">
        <p14:creationId xmlns:p14="http://schemas.microsoft.com/office/powerpoint/2010/main" val="1386707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idx="1"/>
          </p:nvPr>
        </p:nvSpPr>
        <p:spPr>
          <a:xfrm>
            <a:off x="838200" y="1429840"/>
            <a:ext cx="10515600" cy="4351338"/>
          </a:xfrm>
        </p:spPr>
        <p:txBody>
          <a:bodyPr>
            <a:normAutofit fontScale="47500" lnSpcReduction="20000"/>
          </a:bodyPr>
          <a:lstStyle/>
          <a:p>
            <a:pPr marL="0" indent="0">
              <a:buNone/>
            </a:pPr>
            <a:r>
              <a:rPr lang="en-US" dirty="0"/>
              <a:t> </a:t>
            </a:r>
            <a:endParaRPr lang="en-IN" dirty="0"/>
          </a:p>
          <a:p>
            <a:pPr marL="0" indent="0" algn="just" fontAlgn="base">
              <a:buNone/>
            </a:pPr>
            <a:r>
              <a:rPr lang="en-US" sz="3600" b="1" dirty="0"/>
              <a:t>Module-I</a:t>
            </a:r>
            <a:r>
              <a:rPr lang="en-US" sz="3600" dirty="0"/>
              <a:t>: </a:t>
            </a:r>
            <a:r>
              <a:rPr lang="en-US" sz="3600" b="1" dirty="0"/>
              <a:t>Introduction to NoSQL and Aggregate-Oriented Data Models</a:t>
            </a:r>
            <a:endParaRPr lang="en-IN" sz="3600" dirty="0"/>
          </a:p>
          <a:p>
            <a:pPr marL="0" indent="0" algn="just" fontAlgn="base">
              <a:buNone/>
            </a:pPr>
            <a:r>
              <a:rPr lang="en-IN" sz="3600" b="1" dirty="0"/>
              <a:t>                                                                                                               </a:t>
            </a:r>
            <a:r>
              <a:rPr lang="en-US" sz="3600" b="1" dirty="0"/>
              <a:t>[14 </a:t>
            </a:r>
            <a:r>
              <a:rPr lang="en-IN" sz="3600" b="1" dirty="0"/>
              <a:t>Sessions L-6 P-8</a:t>
            </a:r>
            <a:r>
              <a:rPr lang="en-US" sz="3600" b="1" dirty="0"/>
              <a:t>] [</a:t>
            </a:r>
            <a:r>
              <a:rPr lang="en-IN" sz="3600" b="1" dirty="0"/>
              <a:t>Understand</a:t>
            </a:r>
            <a:r>
              <a:rPr lang="en-US" sz="3600" b="1" dirty="0"/>
              <a:t>]</a:t>
            </a:r>
            <a:r>
              <a:rPr lang="en-US" sz="3600" dirty="0"/>
              <a:t>                                                                                         </a:t>
            </a:r>
            <a:endParaRPr lang="en-IN" sz="3600" dirty="0"/>
          </a:p>
          <a:p>
            <a:pPr marL="0" indent="0" algn="just" fontAlgn="base">
              <a:buNone/>
            </a:pPr>
            <a:r>
              <a:rPr lang="en-IN" sz="3600" dirty="0"/>
              <a:t>Why NoSQL? The Value of Relational Databases, Getting at Persistent Data, Concurrency, Integration, A (Mostly) Standard Model, Impedance Mismatch, Application and Integration Databases, Attack of the Clusters, The Emergence of NoSQL, Aggregate Data Models; Aggregates, Example of Relations and Aggregates, Consequences of Aggregate Orientation, Key-Value and Document Data Models, Column-Family Stores, Summarizing </a:t>
            </a:r>
            <a:r>
              <a:rPr lang="en-IN" sz="3600" dirty="0" err="1"/>
              <a:t>AggregateOriented</a:t>
            </a:r>
            <a:r>
              <a:rPr lang="en-IN" sz="3600" dirty="0"/>
              <a:t> Databases. More Details on Data Models; Relationships, Graph Databases, Schema less Databases, Materialized Views, Modelling for Data Access. </a:t>
            </a:r>
          </a:p>
          <a:p>
            <a:pPr marL="0" indent="0" algn="just">
              <a:buNone/>
            </a:pPr>
            <a:r>
              <a:rPr lang="en-US" sz="3600" dirty="0"/>
              <a:t> </a:t>
            </a:r>
            <a:endParaRPr lang="en-IN" sz="3600" dirty="0"/>
          </a:p>
          <a:p>
            <a:pPr marL="0" indent="0" algn="just">
              <a:buNone/>
            </a:pPr>
            <a:r>
              <a:rPr lang="en-US" sz="3600" b="1" dirty="0"/>
              <a:t>Module: II: Distributed Data Systems and Consistency Models</a:t>
            </a:r>
            <a:r>
              <a:rPr lang="en-US" sz="3600" dirty="0"/>
              <a:t>         </a:t>
            </a:r>
            <a:r>
              <a:rPr lang="en-US" sz="3600" b="1" dirty="0"/>
              <a:t>[</a:t>
            </a:r>
            <a:r>
              <a:rPr lang="en-IN" sz="3600" b="1" dirty="0"/>
              <a:t>12 Sessions L-6 P-6</a:t>
            </a:r>
            <a:r>
              <a:rPr lang="en-US" sz="3600" b="1" dirty="0"/>
              <a:t>]  [</a:t>
            </a:r>
            <a:r>
              <a:rPr lang="en-IN" sz="3600" b="1" dirty="0" err="1"/>
              <a:t>Analyze</a:t>
            </a:r>
            <a:r>
              <a:rPr lang="en-US" sz="3600" b="1" dirty="0"/>
              <a:t>]</a:t>
            </a:r>
            <a:r>
              <a:rPr lang="en-US" sz="3600" dirty="0"/>
              <a:t> </a:t>
            </a:r>
            <a:endParaRPr lang="en-IN" sz="3600" dirty="0"/>
          </a:p>
          <a:p>
            <a:pPr marL="0" indent="0" algn="just">
              <a:buNone/>
            </a:pPr>
            <a:r>
              <a:rPr lang="en-IN" sz="3600" dirty="0"/>
              <a:t>Distribution Models; Single Server, </a:t>
            </a:r>
            <a:r>
              <a:rPr lang="en-IN" sz="3600" dirty="0" err="1"/>
              <a:t>Sharding</a:t>
            </a:r>
            <a:r>
              <a:rPr lang="en-IN" sz="3600" dirty="0"/>
              <a:t>, Master-Slave Replication, Peer-to-Peer Replication, Combining </a:t>
            </a:r>
            <a:r>
              <a:rPr lang="en-IN" sz="3600" dirty="0" err="1"/>
              <a:t>Sharding</a:t>
            </a:r>
            <a:r>
              <a:rPr lang="en-IN" sz="3600" dirty="0"/>
              <a:t> and Replication Consistency, Update Consistency, Read Consistency, Relaxing Consistency, The CAP Theorem, Relaxing Durability, Quorums. Version Stamps, Business and System Transactions, Version Stamps on Multiple Nodes. </a:t>
            </a:r>
          </a:p>
          <a:p>
            <a:pPr marL="0" indent="0">
              <a:buNone/>
            </a:pPr>
            <a:r>
              <a:rPr lang="en-US" b="1" dirty="0"/>
              <a:t> </a:t>
            </a:r>
            <a:endParaRPr lang="en-IN" dirty="0"/>
          </a:p>
          <a:p>
            <a:pPr marL="0" indent="0">
              <a:buNone/>
            </a:pPr>
            <a:r>
              <a:rPr lang="en-US" b="1" dirty="0"/>
              <a:t> </a:t>
            </a:r>
            <a:endParaRPr lang="en-IN" dirty="0"/>
          </a:p>
          <a:p>
            <a:pPr marL="0" indent="0">
              <a:buNone/>
            </a:pPr>
            <a:endParaRPr lang="en-IN" dirty="0"/>
          </a:p>
        </p:txBody>
      </p:sp>
    </p:spTree>
    <p:extLst>
      <p:ext uri="{BB962C8B-B14F-4D97-AF65-F5344CB8AC3E}">
        <p14:creationId xmlns:p14="http://schemas.microsoft.com/office/powerpoint/2010/main" val="3348794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idx="1"/>
          </p:nvPr>
        </p:nvSpPr>
        <p:spPr>
          <a:xfrm>
            <a:off x="838200" y="1429840"/>
            <a:ext cx="10515600" cy="4351338"/>
          </a:xfrm>
        </p:spPr>
        <p:txBody>
          <a:bodyPr>
            <a:normAutofit fontScale="32500" lnSpcReduction="20000"/>
          </a:bodyPr>
          <a:lstStyle/>
          <a:p>
            <a:pPr marL="0" indent="0" algn="just">
              <a:buNone/>
            </a:pPr>
            <a:r>
              <a:rPr lang="en-US" dirty="0"/>
              <a:t> </a:t>
            </a:r>
            <a:r>
              <a:rPr lang="en-IN" sz="4500" b="1" dirty="0"/>
              <a:t>Module: III: Key-Value Stores and Map-Reduce Framework</a:t>
            </a:r>
            <a:r>
              <a:rPr lang="en-IN" sz="4500" dirty="0"/>
              <a:t>               [</a:t>
            </a:r>
            <a:r>
              <a:rPr lang="en-IN" sz="4500" b="1" dirty="0"/>
              <a:t>12 Sessions L-6 P-6] [</a:t>
            </a:r>
            <a:r>
              <a:rPr lang="en-IN" sz="4500" b="1" dirty="0" err="1"/>
              <a:t>Analyze</a:t>
            </a:r>
            <a:r>
              <a:rPr lang="en-IN" sz="4500" b="1" dirty="0"/>
              <a:t>]</a:t>
            </a:r>
            <a:r>
              <a:rPr lang="en-IN" sz="4500" dirty="0"/>
              <a:t> </a:t>
            </a:r>
          </a:p>
          <a:p>
            <a:pPr marL="0" indent="0" algn="just">
              <a:buNone/>
            </a:pPr>
            <a:r>
              <a:rPr lang="en-IN" sz="4500" dirty="0"/>
              <a:t>Map-Reduce, Basic Map-Reduce, Partitioning and Combining, Composing Map-Reduce Calculations, A Two Stage Map-Reduce Example, Incremental Map-Reduce Key-Value Databases, What Is a Key-Value Store, Key-Value Store Features, Consistency, Transactions, Query Features, Structure of Data, Scaling, Suitable Use Cases, Storing Session Information, User Profiles, Preference, Shopping Cart Data, When Not to Use, Relationships among Data, Multi operation Transactions, Query by Data, Operations by Sets. </a:t>
            </a:r>
          </a:p>
          <a:p>
            <a:pPr marL="0" indent="0" algn="just">
              <a:buNone/>
            </a:pPr>
            <a:r>
              <a:rPr lang="en-IN" sz="4500" dirty="0"/>
              <a:t> </a:t>
            </a:r>
          </a:p>
          <a:p>
            <a:pPr marL="0" indent="0" algn="just">
              <a:buNone/>
            </a:pPr>
            <a:r>
              <a:rPr lang="en-IN" sz="4500" dirty="0"/>
              <a:t> </a:t>
            </a:r>
          </a:p>
          <a:p>
            <a:pPr marL="0" indent="0" algn="just" fontAlgn="base">
              <a:buNone/>
            </a:pPr>
            <a:r>
              <a:rPr lang="en-US" sz="4500" b="1" dirty="0"/>
              <a:t>Module: IV: Document-Oriented Databases and Use Cases</a:t>
            </a:r>
            <a:r>
              <a:rPr lang="en-US" sz="4500" dirty="0"/>
              <a:t>                      </a:t>
            </a:r>
            <a:r>
              <a:rPr lang="en-US" sz="4500" b="1" dirty="0"/>
              <a:t>[10</a:t>
            </a:r>
            <a:r>
              <a:rPr lang="en-IN" sz="4500" b="1" dirty="0"/>
              <a:t> Sessions L-6 P-4</a:t>
            </a:r>
            <a:r>
              <a:rPr lang="en-US" sz="4500" b="1" dirty="0"/>
              <a:t>] [</a:t>
            </a:r>
            <a:r>
              <a:rPr lang="en-IN" sz="4500" b="1" dirty="0"/>
              <a:t>Create</a:t>
            </a:r>
            <a:r>
              <a:rPr lang="en-US" sz="4500" b="1" dirty="0"/>
              <a:t>]</a:t>
            </a:r>
            <a:r>
              <a:rPr lang="en-US" sz="4500" dirty="0"/>
              <a:t> </a:t>
            </a:r>
            <a:endParaRPr lang="en-IN" sz="4500" dirty="0"/>
          </a:p>
          <a:p>
            <a:pPr marL="0" indent="0" algn="just">
              <a:buNone/>
            </a:pPr>
            <a:r>
              <a:rPr lang="en-IN" sz="4500" dirty="0"/>
              <a:t>Document Databases, What Is a Document Database?, Features, Consistency, Transactions, Availability, Query Features, Scaling, Suitable Use Cases, Event Logging, Content Management Systems, Blogging Platforms, Web Analytics or Real-Time Analytics, E- Commerce Applications, When Not to Use, Complex Transactions Spanning Different Operations, Queries against Varying Aggregate Structure.</a:t>
            </a:r>
          </a:p>
          <a:p>
            <a:pPr marL="0" indent="0" algn="just">
              <a:buNone/>
            </a:pPr>
            <a:r>
              <a:rPr lang="en-IN" sz="4500" dirty="0"/>
              <a:t> </a:t>
            </a:r>
          </a:p>
          <a:p>
            <a:pPr marL="0" indent="0" algn="just" fontAlgn="base">
              <a:buNone/>
            </a:pPr>
            <a:r>
              <a:rPr lang="en-US" sz="4500" b="1" dirty="0"/>
              <a:t>Module: V: Graph Databases and Connected Data Solutions</a:t>
            </a:r>
            <a:r>
              <a:rPr lang="en-US" sz="4500" dirty="0"/>
              <a:t>                    </a:t>
            </a:r>
            <a:r>
              <a:rPr lang="en-US" sz="4500" b="1" dirty="0"/>
              <a:t>[8</a:t>
            </a:r>
            <a:r>
              <a:rPr lang="en-IN" sz="4500" b="1" dirty="0"/>
              <a:t> Sessions L-4 P-4</a:t>
            </a:r>
            <a:r>
              <a:rPr lang="en-US" sz="4500" b="1" dirty="0"/>
              <a:t>] [</a:t>
            </a:r>
            <a:r>
              <a:rPr lang="en-IN" sz="4500" b="1" dirty="0"/>
              <a:t>Apply</a:t>
            </a:r>
            <a:r>
              <a:rPr lang="en-US" sz="4500" b="1" dirty="0"/>
              <a:t>]</a:t>
            </a:r>
            <a:r>
              <a:rPr lang="en-US" sz="4500" dirty="0"/>
              <a:t> </a:t>
            </a:r>
            <a:endParaRPr lang="en-IN" sz="4500" dirty="0"/>
          </a:p>
          <a:p>
            <a:pPr marL="0" indent="0" algn="just" fontAlgn="base">
              <a:buNone/>
            </a:pPr>
            <a:r>
              <a:rPr lang="en-IN" sz="4500" dirty="0"/>
              <a:t>Graph Databases, What Is a Graph Database?, Features, Consistency, Transactions, Availability, Query Features, Scaling, Suitable Use Cases, Connected Data, Routing, Dispatch, and Location-Based Services, Recommendation Engines, When Not to Use. </a:t>
            </a:r>
          </a:p>
          <a:p>
            <a:pPr marL="0" indent="0">
              <a:buNone/>
            </a:pPr>
            <a:endParaRPr lang="en-IN" dirty="0"/>
          </a:p>
          <a:p>
            <a:pPr marL="0" indent="0" algn="just" fontAlgn="base">
              <a:buNone/>
            </a:pPr>
            <a:endParaRPr lang="en-IN" dirty="0"/>
          </a:p>
          <a:p>
            <a:pPr marL="0" indent="0">
              <a:buNone/>
            </a:pPr>
            <a:endParaRPr lang="en-IN" dirty="0"/>
          </a:p>
        </p:txBody>
      </p:sp>
    </p:spTree>
    <p:extLst>
      <p:ext uri="{BB962C8B-B14F-4D97-AF65-F5344CB8AC3E}">
        <p14:creationId xmlns:p14="http://schemas.microsoft.com/office/powerpoint/2010/main" val="2801890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IN" dirty="0"/>
          </a:p>
        </p:txBody>
      </p:sp>
      <p:sp>
        <p:nvSpPr>
          <p:cNvPr id="3" name="Content Placeholder 2"/>
          <p:cNvSpPr>
            <a:spLocks noGrp="1"/>
          </p:cNvSpPr>
          <p:nvPr>
            <p:ph idx="1"/>
          </p:nvPr>
        </p:nvSpPr>
        <p:spPr>
          <a:xfrm>
            <a:off x="838200" y="1429840"/>
            <a:ext cx="10515600" cy="4351338"/>
          </a:xfrm>
        </p:spPr>
        <p:txBody>
          <a:bodyPr>
            <a:normAutofit fontScale="47500" lnSpcReduction="20000"/>
          </a:bodyPr>
          <a:lstStyle/>
          <a:p>
            <a:pPr marL="0" indent="0">
              <a:buNone/>
            </a:pPr>
            <a:r>
              <a:rPr lang="en-US" b="1" dirty="0"/>
              <a:t>Text Books:</a:t>
            </a:r>
            <a:endParaRPr lang="en-IN" dirty="0"/>
          </a:p>
          <a:p>
            <a:pPr marL="0" indent="0">
              <a:buNone/>
            </a:pPr>
            <a:r>
              <a:rPr lang="en-US" dirty="0"/>
              <a:t>T1. </a:t>
            </a:r>
            <a:r>
              <a:rPr lang="en-IN" dirty="0" err="1"/>
              <a:t>Sadalage</a:t>
            </a:r>
            <a:r>
              <a:rPr lang="en-IN" dirty="0"/>
              <a:t>, P. &amp; Fowler, NoSQL Distilled: A Brief Guide to the Emerging World of Polyglot Persistence, Pearson </a:t>
            </a:r>
            <a:r>
              <a:rPr lang="en-IN" dirty="0" err="1"/>
              <a:t>Addision</a:t>
            </a:r>
            <a:r>
              <a:rPr lang="en-IN" dirty="0"/>
              <a:t> Wesley, 2012</a:t>
            </a:r>
            <a:r>
              <a:rPr lang="en-US" dirty="0"/>
              <a:t>. </a:t>
            </a:r>
            <a:endParaRPr lang="en-IN" dirty="0"/>
          </a:p>
          <a:p>
            <a:pPr marL="0" indent="0" fontAlgn="base">
              <a:buNone/>
            </a:pPr>
            <a:r>
              <a:rPr lang="en-US" dirty="0"/>
              <a:t>T2. </a:t>
            </a:r>
            <a:r>
              <a:rPr lang="en-IN" dirty="0"/>
              <a:t>Dan Sullivan, "NoSQL For Mere Mortals", 1st Edition, Pearson Education India, 2015. </a:t>
            </a:r>
          </a:p>
          <a:p>
            <a:pPr marL="0" indent="0" fontAlgn="base">
              <a:buNone/>
            </a:pPr>
            <a:r>
              <a:rPr lang="en-IN" dirty="0"/>
              <a:t>     (ISBN- 13: 978-9332557338). </a:t>
            </a:r>
          </a:p>
          <a:p>
            <a:pPr marL="0" indent="0">
              <a:buNone/>
            </a:pPr>
            <a:r>
              <a:rPr lang="en-US" b="1" dirty="0"/>
              <a:t>Reference Books:</a:t>
            </a:r>
            <a:endParaRPr lang="en-IN" b="1" dirty="0"/>
          </a:p>
          <a:p>
            <a:pPr marL="0" indent="0" fontAlgn="base">
              <a:buNone/>
            </a:pPr>
            <a:r>
              <a:rPr lang="en-US" dirty="0"/>
              <a:t>  R1. Luc Perkins, Eric Redmond, Jim Wilson</a:t>
            </a:r>
            <a:r>
              <a:rPr lang="en-IN" dirty="0"/>
              <a:t>, "Seven Databases in seven weeks: A Guide to Modern</a:t>
            </a:r>
          </a:p>
          <a:p>
            <a:pPr marL="0" indent="0" fontAlgn="base">
              <a:buNone/>
            </a:pPr>
            <a:r>
              <a:rPr lang="en-IN" dirty="0"/>
              <a:t>        Databases and the NoSQL Movement", 2nd Edition, Pragmatic Bookshelf, 2018. </a:t>
            </a:r>
          </a:p>
          <a:p>
            <a:pPr marL="0" indent="0" fontAlgn="base">
              <a:buNone/>
            </a:pPr>
            <a:r>
              <a:rPr lang="en-IN" dirty="0"/>
              <a:t>     (ISBN- 13: 978-1680502534). </a:t>
            </a:r>
          </a:p>
          <a:p>
            <a:pPr marL="0" indent="0">
              <a:buNone/>
            </a:pPr>
            <a:r>
              <a:rPr lang="en-US" dirty="0"/>
              <a:t>R2. </a:t>
            </a:r>
            <a:r>
              <a:rPr lang="en-IN" dirty="0"/>
              <a:t>Dan McCreary and Ann Kelly, "Making Sense of NoSQL: A guide for Managers and the Rest </a:t>
            </a:r>
          </a:p>
          <a:p>
            <a:pPr marL="0" indent="0">
              <a:buNone/>
            </a:pPr>
            <a:r>
              <a:rPr lang="en-US" dirty="0"/>
              <a:t>      </a:t>
            </a:r>
            <a:r>
              <a:rPr lang="en-IN" dirty="0"/>
              <a:t>of us", 1st Edition, Manning Publication/</a:t>
            </a:r>
            <a:r>
              <a:rPr lang="en-IN" dirty="0" err="1"/>
              <a:t>Dreamtech</a:t>
            </a:r>
            <a:r>
              <a:rPr lang="en-IN" dirty="0"/>
              <a:t> Press, 2013. (ISBN-13: 978-9351192022) </a:t>
            </a:r>
          </a:p>
          <a:p>
            <a:pPr marL="0" indent="0">
              <a:buNone/>
            </a:pPr>
            <a:r>
              <a:rPr lang="en-US" dirty="0"/>
              <a:t>R3.	</a:t>
            </a:r>
            <a:r>
              <a:rPr lang="en-IN" dirty="0"/>
              <a:t>Kristina </a:t>
            </a:r>
            <a:r>
              <a:rPr lang="en-IN" dirty="0" err="1"/>
              <a:t>Chodorow</a:t>
            </a:r>
            <a:r>
              <a:rPr lang="en-IN" dirty="0"/>
              <a:t>, "</a:t>
            </a:r>
            <a:r>
              <a:rPr lang="en-IN" dirty="0" err="1"/>
              <a:t>Mongodb</a:t>
            </a:r>
            <a:r>
              <a:rPr lang="en-IN" dirty="0"/>
              <a:t>: The Definitive Guide- Powerful and Scalable Data Storage",  </a:t>
            </a:r>
          </a:p>
          <a:p>
            <a:pPr marL="0" indent="0">
              <a:buNone/>
            </a:pPr>
            <a:r>
              <a:rPr lang="en-IN" dirty="0"/>
              <a:t>         2nd Edition, O'Reilly Publications, 2013. (ISBN-13: 978-9351102694).</a:t>
            </a:r>
          </a:p>
          <a:p>
            <a:pPr marL="0" indent="0">
              <a:buNone/>
            </a:pPr>
            <a:r>
              <a:rPr lang="en-US" dirty="0"/>
              <a:t>WEB RESOURSES:</a:t>
            </a:r>
            <a:endParaRPr lang="en-IN" dirty="0"/>
          </a:p>
          <a:p>
            <a:pPr marL="0" indent="0">
              <a:buNone/>
            </a:pPr>
            <a:r>
              <a:rPr lang="en-US" dirty="0"/>
              <a:t>W1 - </a:t>
            </a:r>
            <a:r>
              <a:rPr lang="en-US" u="sng" dirty="0">
                <a:hlinkClick r:id="rId2"/>
              </a:rPr>
              <a:t>https://www.geeksforgeeks.org</a:t>
            </a:r>
            <a:endParaRPr lang="en-IN" dirty="0"/>
          </a:p>
          <a:p>
            <a:pPr marL="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3462149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smtClean="0"/>
              <a:t>This course is designed to ensure:</a:t>
            </a:r>
          </a:p>
          <a:p>
            <a:r>
              <a:rPr lang="en-US" dirty="0" smtClean="0"/>
              <a:t>Strong </a:t>
            </a:r>
            <a:r>
              <a:rPr lang="en-US" b="1" dirty="0" smtClean="0"/>
              <a:t>conceptual foundation</a:t>
            </a:r>
            <a:r>
              <a:rPr lang="en-US" dirty="0" smtClean="0"/>
              <a:t> in NoSQL.</a:t>
            </a:r>
          </a:p>
          <a:p>
            <a:r>
              <a:rPr lang="en-US" dirty="0" smtClean="0"/>
              <a:t>Robust </a:t>
            </a:r>
            <a:r>
              <a:rPr lang="en-US" b="1" dirty="0" smtClean="0"/>
              <a:t>technical and analytical skills</a:t>
            </a:r>
            <a:r>
              <a:rPr lang="en-US" dirty="0" smtClean="0"/>
              <a:t>.</a:t>
            </a:r>
          </a:p>
          <a:p>
            <a:r>
              <a:rPr lang="en-US" dirty="0" smtClean="0"/>
              <a:t>Ethical and sustainable computing practices.</a:t>
            </a:r>
          </a:p>
          <a:p>
            <a:r>
              <a:rPr lang="en-US" dirty="0" smtClean="0"/>
              <a:t>Alignment with </a:t>
            </a:r>
            <a:r>
              <a:rPr lang="en-US" b="1" dirty="0" smtClean="0"/>
              <a:t>NEP 2020</a:t>
            </a:r>
            <a:r>
              <a:rPr lang="en-US" dirty="0" smtClean="0"/>
              <a:t>, </a:t>
            </a:r>
            <a:r>
              <a:rPr lang="en-US" b="1" dirty="0" smtClean="0"/>
              <a:t>OBE</a:t>
            </a:r>
            <a:r>
              <a:rPr lang="en-US" dirty="0" smtClean="0"/>
              <a:t>, and </a:t>
            </a:r>
            <a:r>
              <a:rPr lang="en-US" b="1" dirty="0" smtClean="0"/>
              <a:t>SDGs</a:t>
            </a:r>
            <a:r>
              <a:rPr lang="en-US" dirty="0" smtClean="0"/>
              <a:t>.</a:t>
            </a:r>
            <a:endParaRPr lang="en-IN" dirty="0"/>
          </a:p>
        </p:txBody>
      </p:sp>
    </p:spTree>
    <p:extLst>
      <p:ext uri="{BB962C8B-B14F-4D97-AF65-F5344CB8AC3E}">
        <p14:creationId xmlns:p14="http://schemas.microsoft.com/office/powerpoint/2010/main" val="62692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lgn="just">
              <a:buNone/>
            </a:pPr>
            <a:r>
              <a:rPr lang="en-US" dirty="0"/>
              <a:t>Names like PostgreSQL, MySQL, Oracle, Microsoft SQL Server, and IBM DB2 are well known in the IT community, even among professionals outside the data management arena. Relational databases have been the choice of data management professionals for decades. They meet the needs of businesses tracking packages and account balances as well as scientists studying bacteria and human diseases. They keep data logically organized and easily retrieved. One of their most important characteristics is their ability to give multiple users a consistent view of data no matter how many changes are under way within the database.</a:t>
            </a:r>
            <a:endParaRPr lang="en-IN" dirty="0"/>
          </a:p>
        </p:txBody>
      </p:sp>
    </p:spTree>
    <p:extLst>
      <p:ext uri="{BB962C8B-B14F-4D97-AF65-F5344CB8AC3E}">
        <p14:creationId xmlns:p14="http://schemas.microsoft.com/office/powerpoint/2010/main" val="342804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Different DB for different needs.</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Anyone who started to work with data management systems in the past two decades might understandably assume that data management is synonymous with relational database management systems. </a:t>
            </a:r>
            <a:endParaRPr lang="en-US" dirty="0" smtClean="0"/>
          </a:p>
          <a:p>
            <a:pPr marL="0" indent="0" algn="just">
              <a:buNone/>
            </a:pPr>
            <a:r>
              <a:rPr lang="en-US" dirty="0" smtClean="0"/>
              <a:t>It </a:t>
            </a:r>
            <a:r>
              <a:rPr lang="en-US" dirty="0"/>
              <a:t>is not. </a:t>
            </a:r>
            <a:endParaRPr lang="en-US" dirty="0" smtClean="0"/>
          </a:p>
          <a:p>
            <a:pPr marL="0" indent="0" algn="just">
              <a:buNone/>
            </a:pPr>
            <a:r>
              <a:rPr lang="en-US" dirty="0" smtClean="0"/>
              <a:t>Prior </a:t>
            </a:r>
            <a:r>
              <a:rPr lang="en-US" dirty="0"/>
              <a:t>to the advent of the relational database management systems, such as Microsoft Access, Microsoft SQL Server, Oracle relational database, and IBM’s DB2, computer scientists and information technology professionals created a variety of data management systems based on different organizing principles. The data management community has recently taken on new types of data management problems that have prompted the development of new kinds of data management systems. These are collectively known as NoSQL databases.</a:t>
            </a:r>
            <a:endParaRPr lang="en-IN" dirty="0"/>
          </a:p>
        </p:txBody>
      </p:sp>
    </p:spTree>
    <p:extLst>
      <p:ext uri="{BB962C8B-B14F-4D97-AF65-F5344CB8AC3E}">
        <p14:creationId xmlns:p14="http://schemas.microsoft.com/office/powerpoint/2010/main" val="158545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RDBMS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solidFill>
                  <a:schemeClr val="bg1">
                    <a:lumMod val="95000"/>
                  </a:schemeClr>
                </a:solidFill>
              </a:rPr>
              <a:t>Relational databases are well designed to support hundreds and even thousands of users simultaneously. Even large enterprises can support complex applications serving thousands of users. As businesses and researchers developed new types of applications designed for the Web, they realized that relational databases were not always meeting their needs</a:t>
            </a:r>
            <a:r>
              <a:rPr lang="en-US" dirty="0" smtClean="0">
                <a:solidFill>
                  <a:schemeClr val="bg1">
                    <a:lumMod val="95000"/>
                  </a:schemeClr>
                </a:solidFill>
              </a:rPr>
              <a:t>.</a:t>
            </a:r>
          </a:p>
          <a:p>
            <a:pPr marL="0" indent="0" algn="just">
              <a:buNone/>
            </a:pPr>
            <a:r>
              <a:rPr lang="en-US" dirty="0">
                <a:solidFill>
                  <a:schemeClr val="bg1">
                    <a:lumMod val="95000"/>
                  </a:schemeClr>
                </a:solidFill>
              </a:rPr>
              <a:t>Web applications may need to support tens of thousands of users or more. Some of the most important features of relational databases, such as ensuring anyone reading data will have a consistent view of the data, require time, storage, and computational resources. These types of </a:t>
            </a:r>
            <a:r>
              <a:rPr lang="en-US" dirty="0" smtClean="0">
                <a:solidFill>
                  <a:schemeClr val="bg1">
                    <a:lumMod val="95000"/>
                  </a:schemeClr>
                </a:solidFill>
              </a:rPr>
              <a:t>features </a:t>
            </a:r>
            <a:r>
              <a:rPr lang="en-US" dirty="0">
                <a:solidFill>
                  <a:schemeClr val="bg1">
                    <a:lumMod val="95000"/>
                  </a:schemeClr>
                </a:solidFill>
              </a:rPr>
              <a:t>are vital to some applications</a:t>
            </a:r>
            <a:r>
              <a:rPr lang="en-US" dirty="0" smtClean="0">
                <a:solidFill>
                  <a:schemeClr val="bg1">
                    <a:lumMod val="95000"/>
                  </a:schemeClr>
                </a:solidFill>
              </a:rPr>
              <a:t>.</a:t>
            </a:r>
          </a:p>
          <a:p>
            <a:pPr marL="0" indent="0" algn="just">
              <a:buNone/>
            </a:pPr>
            <a:r>
              <a:rPr lang="en-US" dirty="0">
                <a:solidFill>
                  <a:schemeClr val="bg1">
                    <a:lumMod val="95000"/>
                  </a:schemeClr>
                </a:solidFill>
              </a:rPr>
              <a:t>For example, if you were to transfer $100 from your savings account to your checking account, it requires two steps: Deduct $100 from your savings account and add $100 to your checking account. If you were to read your account balances after the $100 was deducted from your savings account but before it was added to your checking account, you would appear to be missing $100. Relational databases can group a set of operations, like deducting from savings and adding to checking accounts, as a single operation. If you were to read your balances, you would see the balances either before or after the transfer —never in the middle of the set of operations</a:t>
            </a:r>
            <a:r>
              <a:rPr lang="en-US" dirty="0" smtClean="0">
                <a:solidFill>
                  <a:schemeClr val="bg1">
                    <a:lumMod val="95000"/>
                  </a:schemeClr>
                </a:solidFill>
              </a:rPr>
              <a:t>.</a:t>
            </a:r>
          </a:p>
          <a:p>
            <a:pPr marL="0" indent="0" algn="just">
              <a:buNone/>
            </a:pPr>
            <a:r>
              <a:rPr lang="en-IN" dirty="0">
                <a:solidFill>
                  <a:schemeClr val="bg1">
                    <a:lumMod val="95000"/>
                  </a:schemeClr>
                </a:solidFill>
              </a:rPr>
              <a:t>E-commerce </a:t>
            </a:r>
            <a:r>
              <a:rPr lang="en-IN" dirty="0" smtClean="0">
                <a:solidFill>
                  <a:schemeClr val="bg1">
                    <a:lumMod val="95000"/>
                  </a:schemeClr>
                </a:solidFill>
              </a:rPr>
              <a:t>Application etc.</a:t>
            </a:r>
            <a:endParaRPr lang="en-IN" dirty="0">
              <a:solidFill>
                <a:schemeClr val="bg1">
                  <a:lumMod val="95000"/>
                </a:schemeClr>
              </a:solidFill>
            </a:endParaRPr>
          </a:p>
        </p:txBody>
      </p:sp>
    </p:spTree>
    <p:extLst>
      <p:ext uri="{BB962C8B-B14F-4D97-AF65-F5344CB8AC3E}">
        <p14:creationId xmlns:p14="http://schemas.microsoft.com/office/powerpoint/2010/main" val="143413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anim calcmode="lin" valueType="num">
                                      <p:cBhvr>
                                        <p:cTn id="8"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1250" fill="hold"/>
                                        <p:tgtEl>
                                          <p:spTgt spid="3">
                                            <p:txEl>
                                              <p:pRg st="0" end="0"/>
                                            </p:txEl>
                                          </p:spTgt>
                                        </p:tgtEl>
                                        <p:attrNameLst>
                                          <p:attrName>style.color</p:attrName>
                                        </p:attrNameLst>
                                      </p:cBhvr>
                                      <p:to>
                                        <p:clrVal>
                                          <a:schemeClr val="accent2"/>
                                        </p:clrVal>
                                      </p:to>
                                    </p:set>
                                    <p:set>
                                      <p:cBhvr>
                                        <p:cTn id="14" dur="1250" fill="hold"/>
                                        <p:tgtEl>
                                          <p:spTgt spid="3">
                                            <p:txEl>
                                              <p:pRg st="0" end="0"/>
                                            </p:txEl>
                                          </p:spTgt>
                                        </p:tgtEl>
                                        <p:attrNameLst>
                                          <p:attrName>fillcolor</p:attrName>
                                        </p:attrNameLst>
                                      </p:cBhvr>
                                      <p:to>
                                        <p:clrVal>
                                          <a:schemeClr val="accent2"/>
                                        </p:clrVal>
                                      </p:to>
                                    </p:set>
                                    <p:set>
                                      <p:cBhvr>
                                        <p:cTn id="15" dur="1250" fill="hold"/>
                                        <p:tgtEl>
                                          <p:spTgt spid="3">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iterate type="lt">
                                    <p:tmPct val="0"/>
                                  </p:iterate>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250"/>
                                        <p:tgtEl>
                                          <p:spTgt spid="3">
                                            <p:txEl>
                                              <p:pRg st="1" end="1"/>
                                            </p:txEl>
                                          </p:spTgt>
                                        </p:tgtEl>
                                      </p:cBhvr>
                                    </p:animEffect>
                                    <p:anim calcmode="lin" valueType="num">
                                      <p:cBhvr>
                                        <p:cTn id="21"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0" nodeType="clickEffect">
                                  <p:stCondLst>
                                    <p:cond delay="0"/>
                                  </p:stCondLst>
                                  <p:iterate type="lt">
                                    <p:tmPct val="4000"/>
                                  </p:iterate>
                                  <p:childTnLst>
                                    <p:set>
                                      <p:cBhvr override="childStyle">
                                        <p:cTn id="26" dur="1250" fill="hold"/>
                                        <p:tgtEl>
                                          <p:spTgt spid="3">
                                            <p:txEl>
                                              <p:pRg st="0" end="0"/>
                                            </p:txEl>
                                          </p:spTgt>
                                        </p:tgtEl>
                                        <p:attrNameLst>
                                          <p:attrName>style.color</p:attrName>
                                        </p:attrNameLst>
                                      </p:cBhvr>
                                      <p:to>
                                        <p:clrVal>
                                          <a:schemeClr val="accent2"/>
                                        </p:clrVal>
                                      </p:to>
                                    </p:set>
                                    <p:set>
                                      <p:cBhvr>
                                        <p:cTn id="27" dur="1250" fill="hold"/>
                                        <p:tgtEl>
                                          <p:spTgt spid="3">
                                            <p:txEl>
                                              <p:pRg st="0" end="0"/>
                                            </p:txEl>
                                          </p:spTgt>
                                        </p:tgtEl>
                                        <p:attrNameLst>
                                          <p:attrName>fillcolor</p:attrName>
                                        </p:attrNameLst>
                                      </p:cBhvr>
                                      <p:to>
                                        <p:clrVal>
                                          <a:schemeClr val="accent2"/>
                                        </p:clrVal>
                                      </p:to>
                                    </p:set>
                                    <p:set>
                                      <p:cBhvr>
                                        <p:cTn id="28" dur="1250" fill="hold"/>
                                        <p:tgtEl>
                                          <p:spTgt spid="3">
                                            <p:txEl>
                                              <p:pRg st="0" end="0"/>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0" nodeType="clickEffect">
                                  <p:stCondLst>
                                    <p:cond delay="0"/>
                                  </p:stCondLst>
                                  <p:iterate type="lt">
                                    <p:tmPct val="4000"/>
                                  </p:iterate>
                                  <p:childTnLst>
                                    <p:set>
                                      <p:cBhvr override="childStyle">
                                        <p:cTn id="32" dur="1250" fill="hold"/>
                                        <p:tgtEl>
                                          <p:spTgt spid="3">
                                            <p:txEl>
                                              <p:pRg st="1" end="1"/>
                                            </p:txEl>
                                          </p:spTgt>
                                        </p:tgtEl>
                                        <p:attrNameLst>
                                          <p:attrName>style.color</p:attrName>
                                        </p:attrNameLst>
                                      </p:cBhvr>
                                      <p:to>
                                        <p:clrVal>
                                          <a:schemeClr val="accent2"/>
                                        </p:clrVal>
                                      </p:to>
                                    </p:set>
                                    <p:set>
                                      <p:cBhvr>
                                        <p:cTn id="33" dur="1250" fill="hold"/>
                                        <p:tgtEl>
                                          <p:spTgt spid="3">
                                            <p:txEl>
                                              <p:pRg st="1" end="1"/>
                                            </p:txEl>
                                          </p:spTgt>
                                        </p:tgtEl>
                                        <p:attrNameLst>
                                          <p:attrName>fillcolor</p:attrName>
                                        </p:attrNameLst>
                                      </p:cBhvr>
                                      <p:to>
                                        <p:clrVal>
                                          <a:schemeClr val="accent2"/>
                                        </p:clrVal>
                                      </p:to>
                                    </p:set>
                                    <p:set>
                                      <p:cBhvr>
                                        <p:cTn id="34" dur="1250" fill="hold"/>
                                        <p:tgtEl>
                                          <p:spTgt spid="3">
                                            <p:txEl>
                                              <p:pRg st="1" end="1"/>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iterate type="lt">
                                    <p:tmPct val="0"/>
                                  </p:iterate>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250"/>
                                        <p:tgtEl>
                                          <p:spTgt spid="3">
                                            <p:txEl>
                                              <p:pRg st="2" end="2"/>
                                            </p:txEl>
                                          </p:spTgt>
                                        </p:tgtEl>
                                      </p:cBhvr>
                                    </p:animEffect>
                                    <p:anim calcmode="lin" valueType="num">
                                      <p:cBhvr>
                                        <p:cTn id="40"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mph" presetSubtype="0" fill="hold" grpId="1" nodeType="clickEffect">
                                  <p:stCondLst>
                                    <p:cond delay="0"/>
                                  </p:stCondLst>
                                  <p:iterate type="lt">
                                    <p:tmPct val="4000"/>
                                  </p:iterate>
                                  <p:childTnLst>
                                    <p:set>
                                      <p:cBhvr override="childStyle">
                                        <p:cTn id="45" dur="1250" fill="hold"/>
                                        <p:tgtEl>
                                          <p:spTgt spid="3">
                                            <p:txEl>
                                              <p:pRg st="0" end="0"/>
                                            </p:txEl>
                                          </p:spTgt>
                                        </p:tgtEl>
                                        <p:attrNameLst>
                                          <p:attrName>style.color</p:attrName>
                                        </p:attrNameLst>
                                      </p:cBhvr>
                                      <p:to>
                                        <p:clrVal>
                                          <a:schemeClr val="accent2"/>
                                        </p:clrVal>
                                      </p:to>
                                    </p:set>
                                    <p:set>
                                      <p:cBhvr>
                                        <p:cTn id="46" dur="1250" fill="hold"/>
                                        <p:tgtEl>
                                          <p:spTgt spid="3">
                                            <p:txEl>
                                              <p:pRg st="0" end="0"/>
                                            </p:txEl>
                                          </p:spTgt>
                                        </p:tgtEl>
                                        <p:attrNameLst>
                                          <p:attrName>fillcolor</p:attrName>
                                        </p:attrNameLst>
                                      </p:cBhvr>
                                      <p:to>
                                        <p:clrVal>
                                          <a:schemeClr val="accent2"/>
                                        </p:clrVal>
                                      </p:to>
                                    </p:set>
                                    <p:set>
                                      <p:cBhvr>
                                        <p:cTn id="47" dur="1250" fill="hold"/>
                                        <p:tgtEl>
                                          <p:spTgt spid="3">
                                            <p:txEl>
                                              <p:pRg st="0" end="0"/>
                                            </p:tx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16" presetClass="emph" presetSubtype="0" fill="hold" grpId="1" nodeType="clickEffect">
                                  <p:stCondLst>
                                    <p:cond delay="0"/>
                                  </p:stCondLst>
                                  <p:iterate type="lt">
                                    <p:tmPct val="4000"/>
                                  </p:iterate>
                                  <p:childTnLst>
                                    <p:set>
                                      <p:cBhvr override="childStyle">
                                        <p:cTn id="51" dur="1250" fill="hold"/>
                                        <p:tgtEl>
                                          <p:spTgt spid="3">
                                            <p:txEl>
                                              <p:pRg st="1" end="1"/>
                                            </p:txEl>
                                          </p:spTgt>
                                        </p:tgtEl>
                                        <p:attrNameLst>
                                          <p:attrName>style.color</p:attrName>
                                        </p:attrNameLst>
                                      </p:cBhvr>
                                      <p:to>
                                        <p:clrVal>
                                          <a:schemeClr val="accent2"/>
                                        </p:clrVal>
                                      </p:to>
                                    </p:set>
                                    <p:set>
                                      <p:cBhvr>
                                        <p:cTn id="52" dur="1250" fill="hold"/>
                                        <p:tgtEl>
                                          <p:spTgt spid="3">
                                            <p:txEl>
                                              <p:pRg st="1" end="1"/>
                                            </p:txEl>
                                          </p:spTgt>
                                        </p:tgtEl>
                                        <p:attrNameLst>
                                          <p:attrName>fillcolor</p:attrName>
                                        </p:attrNameLst>
                                      </p:cBhvr>
                                      <p:to>
                                        <p:clrVal>
                                          <a:schemeClr val="accent2"/>
                                        </p:clrVal>
                                      </p:to>
                                    </p:set>
                                    <p:set>
                                      <p:cBhvr>
                                        <p:cTn id="53" dur="1250" fill="hold"/>
                                        <p:tgtEl>
                                          <p:spTgt spid="3">
                                            <p:txEl>
                                              <p:pRg st="1" end="1"/>
                                            </p:txEl>
                                          </p:spTgt>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16" presetClass="emph" presetSubtype="0" fill="hold" grpId="1" nodeType="clickEffect">
                                  <p:stCondLst>
                                    <p:cond delay="0"/>
                                  </p:stCondLst>
                                  <p:iterate type="lt">
                                    <p:tmPct val="4000"/>
                                  </p:iterate>
                                  <p:childTnLst>
                                    <p:set>
                                      <p:cBhvr override="childStyle">
                                        <p:cTn id="57" dur="1250" fill="hold"/>
                                        <p:tgtEl>
                                          <p:spTgt spid="3">
                                            <p:txEl>
                                              <p:pRg st="2" end="2"/>
                                            </p:txEl>
                                          </p:spTgt>
                                        </p:tgtEl>
                                        <p:attrNameLst>
                                          <p:attrName>style.color</p:attrName>
                                        </p:attrNameLst>
                                      </p:cBhvr>
                                      <p:to>
                                        <p:clrVal>
                                          <a:schemeClr val="accent2"/>
                                        </p:clrVal>
                                      </p:to>
                                    </p:set>
                                    <p:set>
                                      <p:cBhvr>
                                        <p:cTn id="58" dur="1250" fill="hold"/>
                                        <p:tgtEl>
                                          <p:spTgt spid="3">
                                            <p:txEl>
                                              <p:pRg st="2" end="2"/>
                                            </p:txEl>
                                          </p:spTgt>
                                        </p:tgtEl>
                                        <p:attrNameLst>
                                          <p:attrName>fillcolor</p:attrName>
                                        </p:attrNameLst>
                                      </p:cBhvr>
                                      <p:to>
                                        <p:clrVal>
                                          <a:schemeClr val="accent2"/>
                                        </p:clrVal>
                                      </p:to>
                                    </p:set>
                                    <p:set>
                                      <p:cBhvr>
                                        <p:cTn id="59" dur="1250" fill="hold"/>
                                        <p:tgtEl>
                                          <p:spTgt spid="3">
                                            <p:txEl>
                                              <p:pRg st="2" end="2"/>
                                            </p:txEl>
                                          </p:spTgt>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iterate type="lt">
                                    <p:tmPct val="0"/>
                                  </p:iterate>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1250"/>
                                        <p:tgtEl>
                                          <p:spTgt spid="3">
                                            <p:txEl>
                                              <p:pRg st="3" end="3"/>
                                            </p:txEl>
                                          </p:spTgt>
                                        </p:tgtEl>
                                      </p:cBhvr>
                                    </p:animEffect>
                                    <p:anim calcmode="lin" valueType="num">
                                      <p:cBhvr>
                                        <p:cTn id="65"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6" dur="1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mph" presetSubtype="0" fill="hold" grpId="2" nodeType="clickEffect">
                                  <p:stCondLst>
                                    <p:cond delay="0"/>
                                  </p:stCondLst>
                                  <p:iterate type="lt">
                                    <p:tmPct val="4000"/>
                                  </p:iterate>
                                  <p:childTnLst>
                                    <p:set>
                                      <p:cBhvr override="childStyle">
                                        <p:cTn id="70" dur="1250" fill="hold"/>
                                        <p:tgtEl>
                                          <p:spTgt spid="3">
                                            <p:txEl>
                                              <p:pRg st="0" end="0"/>
                                            </p:txEl>
                                          </p:spTgt>
                                        </p:tgtEl>
                                        <p:attrNameLst>
                                          <p:attrName>style.color</p:attrName>
                                        </p:attrNameLst>
                                      </p:cBhvr>
                                      <p:to>
                                        <p:clrVal>
                                          <a:schemeClr val="accent2"/>
                                        </p:clrVal>
                                      </p:to>
                                    </p:set>
                                    <p:set>
                                      <p:cBhvr>
                                        <p:cTn id="71" dur="1250" fill="hold"/>
                                        <p:tgtEl>
                                          <p:spTgt spid="3">
                                            <p:txEl>
                                              <p:pRg st="0" end="0"/>
                                            </p:txEl>
                                          </p:spTgt>
                                        </p:tgtEl>
                                        <p:attrNameLst>
                                          <p:attrName>fillcolor</p:attrName>
                                        </p:attrNameLst>
                                      </p:cBhvr>
                                      <p:to>
                                        <p:clrVal>
                                          <a:schemeClr val="accent2"/>
                                        </p:clrVal>
                                      </p:to>
                                    </p:set>
                                    <p:set>
                                      <p:cBhvr>
                                        <p:cTn id="72" dur="1250" fill="hold"/>
                                        <p:tgtEl>
                                          <p:spTgt spid="3">
                                            <p:txEl>
                                              <p:pRg st="0" end="0"/>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16" presetClass="emph" presetSubtype="0" fill="hold" grpId="2" nodeType="clickEffect">
                                  <p:stCondLst>
                                    <p:cond delay="0"/>
                                  </p:stCondLst>
                                  <p:iterate type="lt">
                                    <p:tmPct val="4000"/>
                                  </p:iterate>
                                  <p:childTnLst>
                                    <p:set>
                                      <p:cBhvr override="childStyle">
                                        <p:cTn id="76" dur="1250" fill="hold"/>
                                        <p:tgtEl>
                                          <p:spTgt spid="3">
                                            <p:txEl>
                                              <p:pRg st="1" end="1"/>
                                            </p:txEl>
                                          </p:spTgt>
                                        </p:tgtEl>
                                        <p:attrNameLst>
                                          <p:attrName>style.color</p:attrName>
                                        </p:attrNameLst>
                                      </p:cBhvr>
                                      <p:to>
                                        <p:clrVal>
                                          <a:schemeClr val="accent2"/>
                                        </p:clrVal>
                                      </p:to>
                                    </p:set>
                                    <p:set>
                                      <p:cBhvr>
                                        <p:cTn id="77" dur="1250" fill="hold"/>
                                        <p:tgtEl>
                                          <p:spTgt spid="3">
                                            <p:txEl>
                                              <p:pRg st="1" end="1"/>
                                            </p:txEl>
                                          </p:spTgt>
                                        </p:tgtEl>
                                        <p:attrNameLst>
                                          <p:attrName>fillcolor</p:attrName>
                                        </p:attrNameLst>
                                      </p:cBhvr>
                                      <p:to>
                                        <p:clrVal>
                                          <a:schemeClr val="accent2"/>
                                        </p:clrVal>
                                      </p:to>
                                    </p:set>
                                    <p:set>
                                      <p:cBhvr>
                                        <p:cTn id="78" dur="1250" fill="hold"/>
                                        <p:tgtEl>
                                          <p:spTgt spid="3">
                                            <p:txEl>
                                              <p:pRg st="1" end="1"/>
                                            </p:txEl>
                                          </p:spTgt>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16" presetClass="emph" presetSubtype="0" fill="hold" grpId="2" nodeType="clickEffect">
                                  <p:stCondLst>
                                    <p:cond delay="0"/>
                                  </p:stCondLst>
                                  <p:iterate type="lt">
                                    <p:tmPct val="4000"/>
                                  </p:iterate>
                                  <p:childTnLst>
                                    <p:set>
                                      <p:cBhvr override="childStyle">
                                        <p:cTn id="82" dur="1250" fill="hold"/>
                                        <p:tgtEl>
                                          <p:spTgt spid="3">
                                            <p:txEl>
                                              <p:pRg st="2" end="2"/>
                                            </p:txEl>
                                          </p:spTgt>
                                        </p:tgtEl>
                                        <p:attrNameLst>
                                          <p:attrName>style.color</p:attrName>
                                        </p:attrNameLst>
                                      </p:cBhvr>
                                      <p:to>
                                        <p:clrVal>
                                          <a:schemeClr val="accent2"/>
                                        </p:clrVal>
                                      </p:to>
                                    </p:set>
                                    <p:set>
                                      <p:cBhvr>
                                        <p:cTn id="83" dur="1250" fill="hold"/>
                                        <p:tgtEl>
                                          <p:spTgt spid="3">
                                            <p:txEl>
                                              <p:pRg st="2" end="2"/>
                                            </p:txEl>
                                          </p:spTgt>
                                        </p:tgtEl>
                                        <p:attrNameLst>
                                          <p:attrName>fillcolor</p:attrName>
                                        </p:attrNameLst>
                                      </p:cBhvr>
                                      <p:to>
                                        <p:clrVal>
                                          <a:schemeClr val="accent2"/>
                                        </p:clrVal>
                                      </p:to>
                                    </p:set>
                                    <p:set>
                                      <p:cBhvr>
                                        <p:cTn id="84" dur="1250" fill="hold"/>
                                        <p:tgtEl>
                                          <p:spTgt spid="3">
                                            <p:txEl>
                                              <p:pRg st="2" end="2"/>
                                            </p:txEl>
                                          </p:spTgt>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2" nodeType="clickEffect">
                                  <p:stCondLst>
                                    <p:cond delay="0"/>
                                  </p:stCondLst>
                                  <p:iterate type="lt">
                                    <p:tmPct val="4000"/>
                                  </p:iterate>
                                  <p:childTnLst>
                                    <p:set>
                                      <p:cBhvr override="childStyle">
                                        <p:cTn id="88" dur="1250" fill="hold"/>
                                        <p:tgtEl>
                                          <p:spTgt spid="3">
                                            <p:txEl>
                                              <p:pRg st="3" end="3"/>
                                            </p:txEl>
                                          </p:spTgt>
                                        </p:tgtEl>
                                        <p:attrNameLst>
                                          <p:attrName>style.color</p:attrName>
                                        </p:attrNameLst>
                                      </p:cBhvr>
                                      <p:to>
                                        <p:clrVal>
                                          <a:schemeClr val="accent2"/>
                                        </p:clrVal>
                                      </p:to>
                                    </p:set>
                                    <p:set>
                                      <p:cBhvr>
                                        <p:cTn id="89" dur="1250" fill="hold"/>
                                        <p:tgtEl>
                                          <p:spTgt spid="3">
                                            <p:txEl>
                                              <p:pRg st="3" end="3"/>
                                            </p:txEl>
                                          </p:spTgt>
                                        </p:tgtEl>
                                        <p:attrNameLst>
                                          <p:attrName>fillcolor</p:attrName>
                                        </p:attrNameLst>
                                      </p:cBhvr>
                                      <p:to>
                                        <p:clrVal>
                                          <a:schemeClr val="accent2"/>
                                        </p:clrVal>
                                      </p:to>
                                    </p:set>
                                    <p:set>
                                      <p:cBhvr>
                                        <p:cTn id="90" dur="125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sz="3200" dirty="0"/>
              <a:t>Early Database Management Systems</a:t>
            </a: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Flat </a:t>
            </a:r>
            <a:r>
              <a:rPr lang="en-US" dirty="0"/>
              <a:t>file data management systems </a:t>
            </a:r>
          </a:p>
          <a:p>
            <a:pPr marL="0" indent="0" algn="just">
              <a:buNone/>
            </a:pPr>
            <a:r>
              <a:rPr lang="en-US" dirty="0"/>
              <a:t>A magnetic tape is divided into a series of blocks with gaps between </a:t>
            </a:r>
            <a:r>
              <a:rPr lang="en-US" dirty="0" smtClean="0"/>
              <a:t>them</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Data is written to blocks by recording heads in a tape drive. Data is read by moving the tape over heads as </a:t>
            </a:r>
            <a:r>
              <a:rPr lang="en-US" dirty="0" smtClean="0"/>
              <a:t>well.</a:t>
            </a:r>
          </a:p>
          <a:p>
            <a:pPr marL="0" indent="0" algn="just">
              <a:buNone/>
            </a:pPr>
            <a:r>
              <a:rPr lang="en-US" dirty="0" smtClean="0"/>
              <a:t>Reading </a:t>
            </a:r>
            <a:r>
              <a:rPr lang="en-US" dirty="0"/>
              <a:t>a tape at a particular block and then read the following blocks in sequence. This is known as </a:t>
            </a:r>
            <a:r>
              <a:rPr lang="en-US" b="1" dirty="0"/>
              <a:t>sequential access </a:t>
            </a:r>
            <a:r>
              <a:rPr lang="en-US" dirty="0"/>
              <a:t>to data.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884" y="2674802"/>
            <a:ext cx="6711852" cy="1922904"/>
          </a:xfrm>
          <a:prstGeom prst="rect">
            <a:avLst/>
          </a:prstGeom>
        </p:spPr>
      </p:pic>
    </p:spTree>
    <p:extLst>
      <p:ext uri="{BB962C8B-B14F-4D97-AF65-F5344CB8AC3E}">
        <p14:creationId xmlns:p14="http://schemas.microsoft.com/office/powerpoint/2010/main" val="255677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sz="3600" dirty="0"/>
              <a:t>Early Database Management Systems</a:t>
            </a:r>
          </a:p>
        </p:txBody>
      </p:sp>
      <p:sp>
        <p:nvSpPr>
          <p:cNvPr id="3" name="Content Placeholder 2"/>
          <p:cNvSpPr>
            <a:spLocks noGrp="1"/>
          </p:cNvSpPr>
          <p:nvPr>
            <p:ph idx="1"/>
          </p:nvPr>
        </p:nvSpPr>
        <p:spPr/>
        <p:txBody>
          <a:bodyPr>
            <a:normAutofit/>
          </a:bodyPr>
          <a:lstStyle/>
          <a:p>
            <a:pPr marL="0" indent="0" algn="just">
              <a:buNone/>
            </a:pPr>
            <a:r>
              <a:rPr lang="en-US" sz="1800" b="1" dirty="0" smtClean="0">
                <a:solidFill>
                  <a:schemeClr val="bg1">
                    <a:lumMod val="95000"/>
                  </a:schemeClr>
                </a:solidFill>
              </a:rPr>
              <a:t>Sequential </a:t>
            </a:r>
            <a:r>
              <a:rPr lang="en-US" sz="1800" b="1" dirty="0">
                <a:solidFill>
                  <a:schemeClr val="bg1">
                    <a:lumMod val="95000"/>
                  </a:schemeClr>
                </a:solidFill>
              </a:rPr>
              <a:t>access </a:t>
            </a:r>
            <a:endParaRPr lang="en-US" sz="1800" b="1" dirty="0" smtClean="0">
              <a:solidFill>
                <a:schemeClr val="bg1">
                  <a:lumMod val="95000"/>
                </a:schemeClr>
              </a:solidFill>
            </a:endParaRPr>
          </a:p>
          <a:p>
            <a:pPr marL="0" indent="0" algn="just">
              <a:buNone/>
            </a:pPr>
            <a:r>
              <a:rPr lang="en-US" sz="1800" dirty="0" smtClean="0">
                <a:solidFill>
                  <a:schemeClr val="bg1">
                    <a:lumMod val="95000"/>
                  </a:schemeClr>
                </a:solidFill>
              </a:rPr>
              <a:t>The </a:t>
            </a:r>
            <a:r>
              <a:rPr lang="en-US" sz="1800" dirty="0">
                <a:solidFill>
                  <a:schemeClr val="bg1">
                    <a:lumMod val="95000"/>
                  </a:schemeClr>
                </a:solidFill>
              </a:rPr>
              <a:t>programmers working on the project may decide to leave a fixed amount of storage space for each customer: </a:t>
            </a:r>
            <a:endParaRPr lang="en-US" sz="1800" dirty="0" smtClean="0">
              <a:solidFill>
                <a:schemeClr val="bg1">
                  <a:lumMod val="95000"/>
                </a:schemeClr>
              </a:solidFill>
            </a:endParaRPr>
          </a:p>
          <a:p>
            <a:pPr marL="0" indent="0" algn="just">
              <a:buNone/>
            </a:pPr>
            <a:r>
              <a:rPr lang="en-US" sz="1800" dirty="0" smtClean="0">
                <a:solidFill>
                  <a:schemeClr val="bg1">
                    <a:lumMod val="95000"/>
                  </a:schemeClr>
                </a:solidFill>
              </a:rPr>
              <a:t>• </a:t>
            </a:r>
            <a:r>
              <a:rPr lang="en-US" sz="1800" dirty="0">
                <a:solidFill>
                  <a:schemeClr val="bg1">
                    <a:lumMod val="95000"/>
                  </a:schemeClr>
                </a:solidFill>
              </a:rPr>
              <a:t>Customer ID—10 characters • Customer name—40 characters • Customer address—100 characters • Customer phone number—10 characters </a:t>
            </a:r>
            <a:endParaRPr lang="en-US" sz="1800" dirty="0" smtClean="0">
              <a:solidFill>
                <a:schemeClr val="bg1">
                  <a:lumMod val="95000"/>
                </a:schemeClr>
              </a:solidFill>
            </a:endParaRPr>
          </a:p>
          <a:p>
            <a:pPr marL="0" indent="0" algn="just">
              <a:buNone/>
            </a:pPr>
            <a:r>
              <a:rPr lang="en-US" sz="1800" dirty="0" smtClean="0">
                <a:solidFill>
                  <a:schemeClr val="bg1">
                    <a:lumMod val="95000"/>
                  </a:schemeClr>
                </a:solidFill>
              </a:rPr>
              <a:t>To </a:t>
            </a:r>
            <a:r>
              <a:rPr lang="en-US" sz="1800" dirty="0">
                <a:solidFill>
                  <a:schemeClr val="bg1">
                    <a:lumMod val="95000"/>
                  </a:schemeClr>
                </a:solidFill>
              </a:rPr>
              <a:t>store each customer’s information, 160 characters are required. If a block on the tape is 800 characters long, you could store five customer records in each </a:t>
            </a:r>
            <a:r>
              <a:rPr lang="en-US" sz="1800" dirty="0" smtClean="0">
                <a:solidFill>
                  <a:schemeClr val="bg1">
                    <a:lumMod val="95000"/>
                  </a:schemeClr>
                </a:solidFill>
              </a:rPr>
              <a:t>block.</a:t>
            </a:r>
          </a:p>
          <a:p>
            <a:pPr marL="0" indent="0" algn="just">
              <a:buNone/>
            </a:pPr>
            <a:endParaRPr lang="en-US" dirty="0" smtClean="0"/>
          </a:p>
          <a:p>
            <a:pPr marL="0" indent="0" algn="just">
              <a:buNone/>
            </a:pPr>
            <a:endParaRPr lang="en-US" dirty="0"/>
          </a:p>
          <a:p>
            <a:pPr marL="0" indent="0" algn="just">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116" y="2770902"/>
            <a:ext cx="5751863" cy="3876416"/>
          </a:xfrm>
          <a:prstGeom prst="rect">
            <a:avLst/>
          </a:prstGeom>
        </p:spPr>
      </p:pic>
    </p:spTree>
    <p:extLst>
      <p:ext uri="{BB962C8B-B14F-4D97-AF65-F5344CB8AC3E}">
        <p14:creationId xmlns:p14="http://schemas.microsoft.com/office/powerpoint/2010/main" val="861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171616"/>
                                        </p:clrVal>
                                      </p:to>
                                    </p:set>
                                    <p:set>
                                      <p:cBhvr>
                                        <p:cTn id="7" dur="500" fill="hold"/>
                                        <p:tgtEl>
                                          <p:spTgt spid="3">
                                            <p:txEl>
                                              <p:pRg st="0" end="0"/>
                                            </p:txEl>
                                          </p:spTgt>
                                        </p:tgtEl>
                                        <p:attrNameLst>
                                          <p:attrName>fillcolor</p:attrName>
                                        </p:attrNameLst>
                                      </p:cBhvr>
                                      <p:to>
                                        <p:clrVal>
                                          <a:srgbClr val="171616"/>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250" fill="hold"/>
                                        <p:tgtEl>
                                          <p:spTgt spid="3">
                                            <p:txEl>
                                              <p:pRg st="1" end="1"/>
                                            </p:txEl>
                                          </p:spTgt>
                                        </p:tgtEl>
                                        <p:attrNameLst>
                                          <p:attrName>style.color</p:attrName>
                                        </p:attrNameLst>
                                      </p:cBhvr>
                                      <p:to>
                                        <p:clrVal>
                                          <a:schemeClr val="accent2"/>
                                        </p:clrVal>
                                      </p:to>
                                    </p:set>
                                    <p:set>
                                      <p:cBhvr>
                                        <p:cTn id="13" dur="250" fill="hold"/>
                                        <p:tgtEl>
                                          <p:spTgt spid="3">
                                            <p:txEl>
                                              <p:pRg st="1" end="1"/>
                                            </p:txEl>
                                          </p:spTgt>
                                        </p:tgtEl>
                                        <p:attrNameLst>
                                          <p:attrName>fillcolor</p:attrName>
                                        </p:attrNameLst>
                                      </p:cBhvr>
                                      <p:to>
                                        <p:clrVal>
                                          <a:schemeClr val="accent2"/>
                                        </p:clrVal>
                                      </p:to>
                                    </p:set>
                                    <p:set>
                                      <p:cBhvr>
                                        <p:cTn id="14" dur="250" fill="hold"/>
                                        <p:tgtEl>
                                          <p:spTgt spid="3">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250" fill="hold"/>
                                        <p:tgtEl>
                                          <p:spTgt spid="3">
                                            <p:txEl>
                                              <p:pRg st="2" end="2"/>
                                            </p:txEl>
                                          </p:spTgt>
                                        </p:tgtEl>
                                        <p:attrNameLst>
                                          <p:attrName>style.color</p:attrName>
                                        </p:attrNameLst>
                                      </p:cBhvr>
                                      <p:to>
                                        <p:clrVal>
                                          <a:schemeClr val="accent2"/>
                                        </p:clrVal>
                                      </p:to>
                                    </p:set>
                                    <p:set>
                                      <p:cBhvr>
                                        <p:cTn id="19" dur="250" fill="hold"/>
                                        <p:tgtEl>
                                          <p:spTgt spid="3">
                                            <p:txEl>
                                              <p:pRg st="2" end="2"/>
                                            </p:txEl>
                                          </p:spTgt>
                                        </p:tgtEl>
                                        <p:attrNameLst>
                                          <p:attrName>fillcolor</p:attrName>
                                        </p:attrNameLst>
                                      </p:cBhvr>
                                      <p:to>
                                        <p:clrVal>
                                          <a:schemeClr val="accent2"/>
                                        </p:clrVal>
                                      </p:to>
                                    </p:set>
                                    <p:set>
                                      <p:cBhvr>
                                        <p:cTn id="20" dur="250" fill="hold"/>
                                        <p:tgtEl>
                                          <p:spTgt spid="3">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250" fill="hold"/>
                                        <p:tgtEl>
                                          <p:spTgt spid="3">
                                            <p:txEl>
                                              <p:pRg st="3" end="3"/>
                                            </p:txEl>
                                          </p:spTgt>
                                        </p:tgtEl>
                                        <p:attrNameLst>
                                          <p:attrName>style.color</p:attrName>
                                        </p:attrNameLst>
                                      </p:cBhvr>
                                      <p:to>
                                        <p:clrVal>
                                          <a:schemeClr val="accent2"/>
                                        </p:clrVal>
                                      </p:to>
                                    </p:set>
                                    <p:set>
                                      <p:cBhvr>
                                        <p:cTn id="25" dur="250" fill="hold"/>
                                        <p:tgtEl>
                                          <p:spTgt spid="3">
                                            <p:txEl>
                                              <p:pRg st="3" end="3"/>
                                            </p:txEl>
                                          </p:spTgt>
                                        </p:tgtEl>
                                        <p:attrNameLst>
                                          <p:attrName>fillcolor</p:attrName>
                                        </p:attrNameLst>
                                      </p:cBhvr>
                                      <p:to>
                                        <p:clrVal>
                                          <a:schemeClr val="accent2"/>
                                        </p:clrVal>
                                      </p:to>
                                    </p:set>
                                    <p:set>
                                      <p:cBhvr>
                                        <p:cTn id="26" dur="250" fill="hold"/>
                                        <p:tgtEl>
                                          <p:spTgt spid="3">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a:t>
            </a:r>
            <a:r>
              <a:rPr lang="en-IN" dirty="0" smtClean="0"/>
              <a:t>Flat File System</a:t>
            </a:r>
            <a:endParaRPr lang="en-IN" dirty="0"/>
          </a:p>
        </p:txBody>
      </p:sp>
      <p:sp>
        <p:nvSpPr>
          <p:cNvPr id="3" name="Content Placeholder 2"/>
          <p:cNvSpPr>
            <a:spLocks noGrp="1"/>
          </p:cNvSpPr>
          <p:nvPr>
            <p:ph idx="1"/>
          </p:nvPr>
        </p:nvSpPr>
        <p:spPr>
          <a:xfrm>
            <a:off x="421105" y="1825625"/>
            <a:ext cx="11044989" cy="4719554"/>
          </a:xfrm>
        </p:spPr>
        <p:txBody>
          <a:bodyPr>
            <a:normAutofit/>
          </a:bodyPr>
          <a:lstStyle/>
          <a:p>
            <a:pPr marL="0" indent="0" algn="just">
              <a:buNone/>
            </a:pPr>
            <a:r>
              <a:rPr lang="en-US" sz="1800" b="1" dirty="0" smtClean="0"/>
              <a:t>Random </a:t>
            </a:r>
            <a:r>
              <a:rPr lang="en-US" sz="1800" b="1" dirty="0"/>
              <a:t>access </a:t>
            </a:r>
            <a:r>
              <a:rPr lang="en-US" sz="1800" dirty="0"/>
              <a:t>Sometimes it is necessary to access data on different parts of the tape. For example, looking up the addresses of several customers may require moving the tape to several different positions.</a:t>
            </a:r>
            <a:endParaRPr lang="en-US" sz="1800" dirty="0" smtClean="0"/>
          </a:p>
          <a:p>
            <a:pPr marL="0" indent="0" algn="just">
              <a:buNone/>
            </a:pPr>
            <a:endParaRPr lang="en-US" dirty="0" smtClean="0"/>
          </a:p>
          <a:p>
            <a:pPr marL="0" indent="0" algn="just">
              <a:buNone/>
            </a:pPr>
            <a:endParaRPr lang="en-US" dirty="0"/>
          </a:p>
          <a:p>
            <a:pPr marL="0" indent="0" algn="just">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842" y="2908418"/>
            <a:ext cx="6925642" cy="3086531"/>
          </a:xfrm>
          <a:prstGeom prst="rect">
            <a:avLst/>
          </a:prstGeom>
        </p:spPr>
      </p:pic>
      <p:sp>
        <p:nvSpPr>
          <p:cNvPr id="6" name="Rectangle 5"/>
          <p:cNvSpPr/>
          <p:nvPr/>
        </p:nvSpPr>
        <p:spPr>
          <a:xfrm>
            <a:off x="421105" y="3391873"/>
            <a:ext cx="3170465" cy="1754326"/>
          </a:xfrm>
          <a:prstGeom prst="rect">
            <a:avLst/>
          </a:prstGeom>
        </p:spPr>
        <p:txBody>
          <a:bodyPr wrap="square">
            <a:spAutoFit/>
          </a:bodyPr>
          <a:lstStyle/>
          <a:p>
            <a:r>
              <a:rPr lang="en-IN" b="1" dirty="0" smtClean="0"/>
              <a:t>Limitations</a:t>
            </a:r>
          </a:p>
          <a:p>
            <a:r>
              <a:rPr lang="en-US" dirty="0" smtClean="0"/>
              <a:t>Program Data Dependence</a:t>
            </a:r>
          </a:p>
          <a:p>
            <a:r>
              <a:rPr lang="en-US" dirty="0" smtClean="0"/>
              <a:t>Redundancy</a:t>
            </a:r>
          </a:p>
          <a:p>
            <a:r>
              <a:rPr lang="en-US" dirty="0" smtClean="0"/>
              <a:t>No Metadata</a:t>
            </a:r>
          </a:p>
          <a:p>
            <a:r>
              <a:rPr lang="en-US" dirty="0" smtClean="0"/>
              <a:t>No Customized Query</a:t>
            </a:r>
          </a:p>
          <a:p>
            <a:r>
              <a:rPr lang="en-US" dirty="0" smtClean="0"/>
              <a:t>Sequential Search</a:t>
            </a:r>
            <a:endParaRPr lang="en-IN" dirty="0"/>
          </a:p>
        </p:txBody>
      </p:sp>
    </p:spTree>
    <p:extLst>
      <p:ext uri="{BB962C8B-B14F-4D97-AF65-F5344CB8AC3E}">
        <p14:creationId xmlns:p14="http://schemas.microsoft.com/office/powerpoint/2010/main" val="362280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2969</TotalTime>
  <Words>2755</Words>
  <Application>Microsoft Office PowerPoint</Application>
  <PresentationFormat>Widescreen</PresentationFormat>
  <Paragraphs>244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CSE3513 </vt:lpstr>
      <vt:lpstr>Agenda</vt:lpstr>
      <vt:lpstr>Introduction</vt:lpstr>
      <vt:lpstr>Introduction</vt:lpstr>
      <vt:lpstr>Introduction : Different DB for different needs.</vt:lpstr>
      <vt:lpstr>Introduction : RDBMS</vt:lpstr>
      <vt:lpstr>Introduction : Early Database Management Systems</vt:lpstr>
      <vt:lpstr>Introduction : Early Database Management Systems</vt:lpstr>
      <vt:lpstr>Introduction : Flat File System</vt:lpstr>
      <vt:lpstr>Introduction : Hierarchical DBMS</vt:lpstr>
      <vt:lpstr>Introduction : Network DBMS</vt:lpstr>
      <vt:lpstr>Introduction : R-DBMS</vt:lpstr>
      <vt:lpstr>Introduction : R-DBMS</vt:lpstr>
      <vt:lpstr>Introduction : No-SQL DBMS</vt:lpstr>
      <vt:lpstr>Introduction : No-SQL DBMS</vt:lpstr>
      <vt:lpstr>Summary</vt:lpstr>
      <vt:lpstr>Summary</vt:lpstr>
      <vt:lpstr>Categories</vt:lpstr>
      <vt:lpstr>Case Study</vt:lpstr>
      <vt:lpstr>Memory Recall</vt:lpstr>
      <vt:lpstr>Memory Recall</vt:lpstr>
      <vt:lpstr>Memory Recall</vt:lpstr>
      <vt:lpstr>Revisit</vt:lpstr>
      <vt:lpstr>Revisit</vt:lpstr>
      <vt:lpstr>Revisit</vt:lpstr>
      <vt:lpstr>Revisit</vt:lpstr>
      <vt:lpstr>Revisit</vt:lpstr>
      <vt:lpstr>Revisit</vt:lpstr>
      <vt:lpstr>Comparison</vt:lpstr>
      <vt:lpstr>Comparison : Factors Guiding Your Database Choice </vt:lpstr>
      <vt:lpstr>Outcome</vt:lpstr>
      <vt:lpstr>Syllabus</vt:lpstr>
      <vt:lpstr>Syllabus</vt:lpstr>
      <vt:lpstr>Books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CSE3513 </dc:title>
  <dc:creator>HP</dc:creator>
  <cp:lastModifiedBy>HP</cp:lastModifiedBy>
  <cp:revision>58</cp:revision>
  <dcterms:created xsi:type="dcterms:W3CDTF">2025-07-08T05:54:26Z</dcterms:created>
  <dcterms:modified xsi:type="dcterms:W3CDTF">2025-07-25T06:14:03Z</dcterms:modified>
</cp:coreProperties>
</file>