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59" r:id="rId6"/>
    <p:sldId id="267" r:id="rId7"/>
    <p:sldId id="268" r:id="rId8"/>
    <p:sldId id="269" r:id="rId9"/>
    <p:sldId id="270" r:id="rId10"/>
    <p:sldId id="260" r:id="rId11"/>
    <p:sldId id="263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B75A7-E38A-4B93-9BCF-3381AEF023D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FF71-C195-4BAA-919D-D953A56B0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7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4FF71-C195-4BAA-919D-D953A56B09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5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4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D012-D6FD-4C75-A45C-6F9B5E82649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25EF76-FB90-4B17-BC1B-1424640CD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BC702-D09E-3840-A707-DCB74BAF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160" y="822959"/>
            <a:ext cx="8763462" cy="48213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Techways: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8161F4-166F-E153-EF23-1193D7F08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160" y="1554480"/>
            <a:ext cx="8117840" cy="4094480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/>
              <a:t>TEAM- </a:t>
            </a:r>
            <a:r>
              <a:rPr lang="en-US" sz="1600" b="1" u="sng" dirty="0"/>
              <a:t>1</a:t>
            </a:r>
          </a:p>
          <a:p>
            <a:pPr algn="ctr"/>
            <a:r>
              <a:rPr lang="en-US" sz="1600" dirty="0" smtClean="0"/>
              <a:t>Akash</a:t>
            </a:r>
            <a:endParaRPr lang="en-US" sz="1600" dirty="0"/>
          </a:p>
          <a:p>
            <a:pPr algn="ctr"/>
            <a:r>
              <a:rPr lang="en-US" sz="1600" dirty="0"/>
              <a:t>Sushmashree P </a:t>
            </a:r>
            <a:r>
              <a:rPr lang="en-US" sz="1600" dirty="0" smtClean="0"/>
              <a:t>S</a:t>
            </a:r>
          </a:p>
          <a:p>
            <a:pPr algn="ctr"/>
            <a:r>
              <a:rPr lang="en-US" sz="1600" dirty="0" smtClean="0"/>
              <a:t>Sparsha</a:t>
            </a:r>
            <a:endParaRPr lang="en-US" sz="1600" dirty="0"/>
          </a:p>
          <a:p>
            <a:pPr algn="ctr"/>
            <a:r>
              <a:rPr lang="en-US" sz="1600" dirty="0"/>
              <a:t>Prajwal A B</a:t>
            </a:r>
          </a:p>
          <a:p>
            <a:pPr algn="ctr"/>
            <a:r>
              <a:rPr lang="en-US" sz="1600" dirty="0"/>
              <a:t>Anirudh A Tembe</a:t>
            </a:r>
          </a:p>
          <a:p>
            <a:pPr algn="ctr"/>
            <a:r>
              <a:rPr lang="en-US" sz="1600" dirty="0"/>
              <a:t>Kavyashree V Shetty</a:t>
            </a: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11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52C5F-A3A7-3FB7-0938-1B7091EC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07324"/>
            <a:ext cx="9520158" cy="1270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uses RESTful APIs, JWT-secured endpoints, and proper role-based access]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97F3D2-5F41-946B-E996-3B00B426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96291"/>
            <a:ext cx="9520158" cy="3454666"/>
          </a:xfrm>
        </p:spPr>
        <p:txBody>
          <a:bodyPr>
            <a:normAutofit/>
          </a:bodyPr>
          <a:lstStyle/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Management.</a:t>
            </a:r>
          </a:p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Faculty Management.</a:t>
            </a:r>
          </a:p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Central User Authentication(Admin,etc)</a:t>
            </a:r>
          </a:p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Course Management.</a:t>
            </a:r>
          </a:p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Attendence Tracking.</a:t>
            </a:r>
          </a:p>
          <a:p>
            <a:r>
              <a:rPr 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Quiz Management(Microservice</a:t>
            </a:r>
            <a:r>
              <a:rPr lang="en-US" sz="1800" noProof="1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208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1D7EE-96B6-2761-4F9B-0E845AD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0"/>
            <a:ext cx="9520158" cy="86172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Functional Modules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35929"/>
              </p:ext>
            </p:extLst>
          </p:nvPr>
        </p:nvGraphicFramePr>
        <p:xfrm>
          <a:off x="1432560" y="803531"/>
          <a:ext cx="9520158" cy="360476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86693"/>
                <a:gridCol w="1586693"/>
                <a:gridCol w="1586693"/>
                <a:gridCol w="1586693"/>
                <a:gridCol w="1586693"/>
                <a:gridCol w="1586693"/>
              </a:tblGrid>
              <a:tr h="507300">
                <a:tc>
                  <a:txBody>
                    <a:bodyPr/>
                    <a:lstStyle/>
                    <a:p>
                      <a:r>
                        <a:rPr lang="en-IN" sz="1400" b="1" dirty="0"/>
                        <a:t>Student Management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Faculty Management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User (Admin) Management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Course Management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Attendance Management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Quiz </a:t>
                      </a:r>
                      <a:r>
                        <a:rPr lang="en-IN" sz="1400" b="1" dirty="0" err="1"/>
                        <a:t>Microservices</a:t>
                      </a:r>
                      <a:endParaRPr lang="en-IN" sz="1400" b="1" dirty="0"/>
                    </a:p>
                  </a:txBody>
                  <a:tcPr marL="50730" marR="50730" marT="25365" marB="25365" anchor="ctr"/>
                </a:tc>
              </a:tr>
              <a:tr h="811679">
                <a:tc>
                  <a:txBody>
                    <a:bodyPr/>
                    <a:lstStyle/>
                    <a:p>
                      <a:r>
                        <a:rPr lang="en-IN" sz="1400"/>
                        <a:t>Register, login, update profile.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Faculty registration and login.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Centralized login and registration.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Add/update/delete the courses.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Mark attendance by subject/branch/section.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Generate quiz dynamically.</a:t>
                      </a:r>
                    </a:p>
                  </a:txBody>
                  <a:tcPr marL="50730" marR="50730" marT="25365" marB="25365" anchor="ctr"/>
                </a:tc>
              </a:tr>
              <a:tr h="659490">
                <a:tc>
                  <a:txBody>
                    <a:bodyPr/>
                    <a:lstStyle/>
                    <a:p>
                      <a:r>
                        <a:rPr lang="en-IN" sz="1400" dirty="0"/>
                        <a:t>View own profile and get student by ID.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Profile update, view by ID.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Role-based access (Admin can CRUD users).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course list and details.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Backend manages who marked the attendance.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Add, delete, update the questions.</a:t>
                      </a:r>
                    </a:p>
                  </a:txBody>
                  <a:tcPr marL="50730" marR="50730" marT="25365" marB="25365" anchor="ctr"/>
                </a:tc>
              </a:tr>
              <a:tr h="811679">
                <a:tc>
                  <a:txBody>
                    <a:bodyPr/>
                    <a:lstStyle/>
                    <a:p>
                      <a:r>
                        <a:rPr lang="en-IN" sz="1400"/>
                        <a:t>Delete student.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Get all faculties, delete faculty.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Profile retrieval using JWT authentication.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Fully RESTful endpoints.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—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Fetch quiz by category.</a:t>
                      </a:r>
                    </a:p>
                  </a:txBody>
                  <a:tcPr marL="50730" marR="50730" marT="25365" marB="25365" anchor="ctr"/>
                </a:tc>
              </a:tr>
              <a:tr h="659490">
                <a:tc>
                  <a:txBody>
                    <a:bodyPr/>
                    <a:lstStyle/>
                    <a:p>
                      <a:r>
                        <a:rPr lang="en-IN" sz="1400"/>
                        <a:t>Get all students (admin/authorized).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View authenticated faculty info.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—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—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—</a:t>
                      </a:r>
                    </a:p>
                  </a:txBody>
                  <a:tcPr marL="50730" marR="50730" marT="25365" marB="2536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Calculate quiz score based on the responses.</a:t>
                      </a:r>
                    </a:p>
                  </a:txBody>
                  <a:tcPr marL="50730" marR="50730" marT="25365" marB="2536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EF1FB-E32C-1FE5-C56E-2C9EAFF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29705"/>
            <a:ext cx="9520158" cy="912521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Demo Live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EF1FB-E32C-1FE5-C56E-2C9EAFF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29705"/>
            <a:ext cx="9520158" cy="912521"/>
          </a:xfrm>
        </p:spPr>
        <p:txBody>
          <a:bodyPr>
            <a:normAutofit/>
          </a:bodyPr>
          <a:lstStyle/>
          <a:p>
            <a:r>
              <a:rPr lang="en-IN" b="1" dirty="0" smtClean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75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23B029-FF81-1429-2BEB-76A742A4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0"/>
            <a:ext cx="9520158" cy="790601"/>
          </a:xfrm>
        </p:spPr>
        <p:txBody>
          <a:bodyPr/>
          <a:lstStyle/>
          <a:p>
            <a:pPr algn="ctr"/>
            <a:r>
              <a:rPr lang="en-IN" b="1" dirty="0"/>
              <a:t>Project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45DAECD-DCE6-7934-9FA1-14E381FC3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1036822"/>
            <a:ext cx="1009308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Techways – University Management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full-stack web application that manages university operations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1. User </a:t>
            </a:r>
            <a:r>
              <a:rPr lang="en-US" altLang="en-US" sz="1800" b="1" dirty="0">
                <a:latin typeface="Arial" panose="020B0604020202020204" pitchFamily="34" charset="0"/>
              </a:rPr>
              <a:t>Management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Role-based Access Control (RBAC) for Admin, Student, Faculty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Password hashing &amp; secure login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Email verification for account activation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Profile editing for faculty and students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2. Course </a:t>
            </a:r>
            <a:r>
              <a:rPr lang="en-US" altLang="en-US" sz="1800" b="1" dirty="0">
                <a:latin typeface="Arial" panose="020B0604020202020204" pitchFamily="34" charset="0"/>
              </a:rPr>
              <a:t>&amp; Department Management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Dynamic course creation &amp; updates by admin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Course assignment to faculties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Enrollment of students in specific courses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496" y="677999"/>
            <a:ext cx="9520158" cy="345061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3. Attendance </a:t>
            </a:r>
            <a:r>
              <a:rPr lang="en-US" altLang="en-US" sz="1800" b="1" dirty="0">
                <a:latin typeface="Arial" panose="020B0604020202020204" pitchFamily="34" charset="0"/>
              </a:rPr>
              <a:t>Management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Faculty can mark daily attendance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Attendance history visible to students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Auto-generated monthly reports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4. Quiz </a:t>
            </a:r>
            <a:r>
              <a:rPr lang="en-US" altLang="en-US" sz="1800" b="1" dirty="0">
                <a:latin typeface="Arial" panose="020B0604020202020204" pitchFamily="34" charset="0"/>
              </a:rPr>
              <a:t>&amp; Assessment (</a:t>
            </a:r>
            <a:r>
              <a:rPr lang="en-US" altLang="en-US" sz="1800" b="1" dirty="0" err="1">
                <a:latin typeface="Arial" panose="020B0604020202020204" pitchFamily="34" charset="0"/>
              </a:rPr>
              <a:t>Microservice</a:t>
            </a:r>
            <a:r>
              <a:rPr lang="en-US" altLang="en-US" sz="1800" b="1" dirty="0">
                <a:latin typeface="Arial" panose="020B0604020202020204" pitchFamily="34" charset="0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Quiz Creation by faculty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Randomized question delivery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Real-time result calculation and ranking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Result history and analytics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5. API </a:t>
            </a:r>
            <a:r>
              <a:rPr lang="en-US" altLang="en-US" sz="1800" b="1" dirty="0">
                <a:latin typeface="Arial" panose="020B0604020202020204" pitchFamily="34" charset="0"/>
              </a:rPr>
              <a:t>Gateway &amp; </a:t>
            </a:r>
            <a:r>
              <a:rPr lang="en-US" altLang="en-US" sz="1800" b="1" dirty="0" err="1">
                <a:latin typeface="Arial" panose="020B0604020202020204" pitchFamily="34" charset="0"/>
              </a:rPr>
              <a:t>Microservices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Centralized API Gateway with routing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Decoupled </a:t>
            </a:r>
            <a:r>
              <a:rPr lang="en-US" altLang="en-US" sz="1600" dirty="0">
                <a:latin typeface="Arial Unicode MS" panose="020B0604020202020204" pitchFamily="34" charset="-128"/>
              </a:rPr>
              <a:t>question-service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Arial Unicode MS" panose="020B0604020202020204" pitchFamily="34" charset="-128"/>
              </a:rPr>
              <a:t>quiz-service</a:t>
            </a:r>
            <a:r>
              <a:rPr lang="en-US" altLang="en-US" sz="1600" dirty="0"/>
              <a:t>, and </a:t>
            </a:r>
            <a:r>
              <a:rPr lang="en-US" altLang="en-US" sz="1600" dirty="0">
                <a:latin typeface="Arial Unicode MS" panose="020B0604020202020204" pitchFamily="34" charset="-128"/>
              </a:rPr>
              <a:t>service-registry</a:t>
            </a:r>
            <a:endParaRPr lang="en-US" altLang="en-US" sz="16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Service discovery with Eureka (service-registry)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Independent deployment &amp; scaling of </a:t>
            </a:r>
            <a:r>
              <a:rPr lang="en-US" altLang="en-US" sz="1600" dirty="0" smtClean="0">
                <a:latin typeface="Arial" panose="020B0604020202020204" pitchFamily="34" charset="0"/>
              </a:rPr>
              <a:t>services</a:t>
            </a:r>
            <a:r>
              <a:rPr lang="en-US" alt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806335"/>
            <a:ext cx="9520158" cy="5104014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6. Security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JWT-based authentication filter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CORS configuration for frontend/backend communication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Secure role access to different endpoints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7. </a:t>
            </a:r>
            <a:r>
              <a:rPr lang="en-US" altLang="en-US" b="1" dirty="0">
                <a:latin typeface="Arial" panose="020B0604020202020204" pitchFamily="34" charset="0"/>
              </a:rPr>
              <a:t>Admin </a:t>
            </a:r>
            <a:r>
              <a:rPr lang="en-US" altLang="en-US" b="1" dirty="0" smtClean="0">
                <a:latin typeface="Arial" panose="020B0604020202020204" pitchFamily="34" charset="0"/>
              </a:rPr>
              <a:t>Dashboard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User activity monitoring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Course </a:t>
            </a:r>
            <a:r>
              <a:rPr lang="en-US" altLang="en-US" dirty="0">
                <a:latin typeface="Arial" panose="020B0604020202020204" pitchFamily="34" charset="0"/>
              </a:rPr>
              <a:t>&amp; attendance stats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System health of </a:t>
            </a:r>
            <a:r>
              <a:rPr lang="en-US" altLang="en-US" dirty="0" err="1">
                <a:latin typeface="Arial" panose="020B0604020202020204" pitchFamily="34" charset="0"/>
              </a:rPr>
              <a:t>microservices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8. Notification </a:t>
            </a:r>
            <a:r>
              <a:rPr lang="en-US" altLang="en-US" b="1" dirty="0">
                <a:latin typeface="Arial" panose="020B0604020202020204" pitchFamily="34" charset="0"/>
              </a:rPr>
              <a:t>System </a:t>
            </a:r>
            <a:endParaRPr lang="en-US" altLang="en-US" b="1" dirty="0" smtClean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smtClean="0">
                <a:latin typeface="Arial" panose="020B0604020202020204" pitchFamily="34" charset="0"/>
              </a:rPr>
              <a:t>In-app </a:t>
            </a:r>
            <a:r>
              <a:rPr lang="en-US" altLang="en-US" dirty="0">
                <a:latin typeface="Arial" panose="020B0604020202020204" pitchFamily="34" charset="0"/>
              </a:rPr>
              <a:t>or email notifications for quizzes, announcements,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9. Testing </a:t>
            </a:r>
            <a:r>
              <a:rPr lang="en-US" altLang="en-US" b="1" dirty="0">
                <a:latin typeface="Arial" panose="020B0604020202020204" pitchFamily="34" charset="0"/>
              </a:rPr>
              <a:t>and Logs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Unit testing support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Centralized logging for services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Exception handling and validation </a:t>
            </a:r>
            <a:r>
              <a:rPr lang="en-US" altLang="en-US" dirty="0" smtClean="0">
                <a:latin typeface="Arial" panose="020B0604020202020204" pitchFamily="34" charset="0"/>
              </a:rPr>
              <a:t>responses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Built with real-world, industry-standard architecture using RESTful APIs and </a:t>
            </a:r>
            <a:r>
              <a:rPr lang="en-US" altLang="en-US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3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E2276-C1AD-2796-9FE1-27C94B19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62" y="0"/>
            <a:ext cx="9520158" cy="83124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4697"/>
              </p:ext>
            </p:extLst>
          </p:nvPr>
        </p:nvGraphicFramePr>
        <p:xfrm>
          <a:off x="1477862" y="1204113"/>
          <a:ext cx="9520158" cy="48820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386"/>
                <a:gridCol w="3173386"/>
                <a:gridCol w="3173386"/>
              </a:tblGrid>
              <a:tr h="240366">
                <a:tc>
                  <a:txBody>
                    <a:bodyPr/>
                    <a:lstStyle/>
                    <a:p>
                      <a:r>
                        <a:rPr lang="en-IN" sz="1400" b="1" dirty="0"/>
                        <a:t>Library/Package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Description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 / Example</a:t>
                      </a:r>
                    </a:p>
                  </a:txBody>
                  <a:tcPr marL="41067" marR="41067" marT="20534" marB="20534" anchor="ctr"/>
                </a:tc>
              </a:tr>
              <a:tr h="284854">
                <a:tc>
                  <a:txBody>
                    <a:bodyPr/>
                    <a:lstStyle/>
                    <a:p>
                      <a:r>
                        <a:rPr lang="en-IN" sz="1400" dirty="0"/>
                        <a:t>react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Core React library for building UIs.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const [state, setState] = useState()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/>
                        <a:t>react-dom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Handles DOM rendering in React apps.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ReactDOM.render(&lt;App /&gt;, rootElement)</a:t>
                      </a:r>
                    </a:p>
                  </a:txBody>
                  <a:tcPr marL="41067" marR="41067" marT="20534" marB="20534" anchor="ctr"/>
                </a:tc>
              </a:tr>
              <a:tr h="529016">
                <a:tc>
                  <a:txBody>
                    <a:bodyPr/>
                    <a:lstStyle/>
                    <a:p>
                      <a:r>
                        <a:rPr lang="en-IN" sz="1400" dirty="0"/>
                        <a:t>react-router-</a:t>
                      </a:r>
                      <a:r>
                        <a:rPr lang="en-IN" sz="1400" dirty="0" err="1"/>
                        <a:t>dom</a:t>
                      </a:r>
                      <a:endParaRPr lang="en-IN" sz="1400" dirty="0"/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Client-side routing for React.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&lt;Routes&gt;&lt;Route path="/home" element={&lt;Home /&gt;} /&gt;&lt;/Routes&gt;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 dirty="0"/>
                        <a:t>react-scripts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Scripts from Create React App for build/run/test.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npm start, npm build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/>
                        <a:t>bootstrap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CSS framework for styling and layout.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&lt;button class="btn btn-primary"&gt;Click&lt;/button&gt;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/>
                        <a:t>react-select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Customizable select/dropdown component.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&lt;Select options={options} /&gt;</a:t>
                      </a:r>
                    </a:p>
                  </a:txBody>
                  <a:tcPr marL="41067" marR="41067" marT="20534" marB="20534" anchor="ctr"/>
                </a:tc>
              </a:tr>
              <a:tr h="240366">
                <a:tc>
                  <a:txBody>
                    <a:bodyPr/>
                    <a:lstStyle/>
                    <a:p>
                      <a:r>
                        <a:rPr lang="en-IN" sz="1400"/>
                        <a:t>react-toastify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Toast notification system.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toast.success("Logged in!")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 dirty="0"/>
                        <a:t>react-iframe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React component for embedding iframes.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&lt;Iframe url="https://example.com" /&gt;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/>
                        <a:t>web-vitals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Captures key performance metrics (LCP, FID, CLS).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Used in reportWebVitals.js for analytics.</a:t>
                      </a:r>
                    </a:p>
                  </a:txBody>
                  <a:tcPr marL="41067" marR="41067" marT="20534" marB="20534" anchor="ctr"/>
                </a:tc>
              </a:tr>
              <a:tr h="284854">
                <a:tc>
                  <a:txBody>
                    <a:bodyPr/>
                    <a:lstStyle/>
                    <a:p>
                      <a:r>
                        <a:rPr lang="en-IN" sz="1400"/>
                        <a:t>axios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HTTP client for making API calls.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axios.post('/login', { email, password })</a:t>
                      </a:r>
                    </a:p>
                  </a:txBody>
                  <a:tcPr marL="41067" marR="41067" marT="20534" marB="20534" anchor="ctr"/>
                </a:tc>
              </a:tr>
              <a:tr h="441933">
                <a:tc>
                  <a:txBody>
                    <a:bodyPr/>
                    <a:lstStyle/>
                    <a:p>
                      <a:r>
                        <a:rPr lang="en-IN" sz="1400"/>
                        <a:t>jwt-decode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Decodes JSON Web Tokens in the browser.</a:t>
                      </a:r>
                    </a:p>
                  </a:txBody>
                  <a:tcPr marL="41067" marR="41067" marT="20534" marB="20534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const</a:t>
                      </a:r>
                      <a:r>
                        <a:rPr lang="en-IN" sz="1400" dirty="0"/>
                        <a:t> decoded = </a:t>
                      </a:r>
                      <a:r>
                        <a:rPr lang="en-IN" sz="1400" dirty="0" err="1"/>
                        <a:t>jwtDecode</a:t>
                      </a:r>
                      <a:r>
                        <a:rPr lang="en-IN" sz="1400" dirty="0"/>
                        <a:t>(token)</a:t>
                      </a:r>
                    </a:p>
                  </a:txBody>
                  <a:tcPr marL="41067" marR="41067" marT="20534" marB="20534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77862" y="831241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FRONTEND LIBRARIES (React-based)</a:t>
            </a:r>
          </a:p>
        </p:txBody>
      </p:sp>
    </p:spTree>
    <p:extLst>
      <p:ext uri="{BB962C8B-B14F-4D97-AF65-F5344CB8AC3E}">
        <p14:creationId xmlns:p14="http://schemas.microsoft.com/office/powerpoint/2010/main" val="28078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12831"/>
            <a:ext cx="9520158" cy="342637"/>
          </a:xfrm>
        </p:spPr>
        <p:txBody>
          <a:bodyPr>
            <a:normAutofit/>
          </a:bodyPr>
          <a:lstStyle/>
          <a:p>
            <a:r>
              <a:rPr lang="en-IN" sz="1800" dirty="0"/>
              <a:t>BACKEND LIBRARIES (Spring Boot / Java)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56673"/>
              </p:ext>
            </p:extLst>
          </p:nvPr>
        </p:nvGraphicFramePr>
        <p:xfrm>
          <a:off x="1534696" y="1147156"/>
          <a:ext cx="9520158" cy="446528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386"/>
                <a:gridCol w="3173386"/>
                <a:gridCol w="3173386"/>
              </a:tblGrid>
              <a:tr h="261734">
                <a:tc>
                  <a:txBody>
                    <a:bodyPr/>
                    <a:lstStyle/>
                    <a:p>
                      <a:r>
                        <a:rPr lang="en-IN" sz="1400" b="1" dirty="0"/>
                        <a:t>Library/Package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Description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 / Example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/>
                        <a:t>spring-boot-starter-web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Builds RESTful web apps using Spring MVC.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@RestController, @GetMapping("/api")</a:t>
                      </a:r>
                    </a:p>
                  </a:txBody>
                  <a:tcPr marL="52267" marR="52267" marT="26134" marB="26134" anchor="ctr"/>
                </a:tc>
              </a:tr>
              <a:tr h="654334">
                <a:tc>
                  <a:txBody>
                    <a:bodyPr/>
                    <a:lstStyle/>
                    <a:p>
                      <a:r>
                        <a:rPr lang="en-IN" sz="1400" dirty="0"/>
                        <a:t>spring-boot-starter-security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Secures endpoints using authentication and authorization.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JWT-based auth, role-based access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 dirty="0"/>
                        <a:t>spring-boot-starter-data-</a:t>
                      </a:r>
                      <a:r>
                        <a:rPr lang="en-IN" sz="1400" dirty="0" err="1"/>
                        <a:t>jpa</a:t>
                      </a:r>
                      <a:endParaRPr lang="en-IN" sz="1400" dirty="0"/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Simplifies database interaction using JPA.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extends JpaRepository&lt;T, ID&gt;</a:t>
                      </a:r>
                    </a:p>
                  </a:txBody>
                  <a:tcPr marL="52267" marR="52267" marT="26134" marB="26134" anchor="ctr"/>
                </a:tc>
              </a:tr>
              <a:tr h="654334">
                <a:tc>
                  <a:txBody>
                    <a:bodyPr/>
                    <a:lstStyle/>
                    <a:p>
                      <a:r>
                        <a:rPr lang="en-IN" sz="1400"/>
                        <a:t>spring-security-crypto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Used for password encoding (e.g., BCrypt).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new BCryptPasswordEncoder().encode(password)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/>
                        <a:t>jakarta.servlet-api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Handles servlet requests/responses.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HttpServletRequest, HttpServletResponse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 dirty="0" err="1"/>
                        <a:t>jjwt</a:t>
                      </a:r>
                      <a:r>
                        <a:rPr lang="en-IN" sz="1400" dirty="0"/>
                        <a:t> (</a:t>
                      </a:r>
                      <a:r>
                        <a:rPr lang="en-IN" sz="1400" dirty="0" err="1"/>
                        <a:t>io.jsonwebtoken</a:t>
                      </a:r>
                      <a:r>
                        <a:rPr lang="en-IN" sz="1400" dirty="0"/>
                        <a:t>)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Library for parsing/creating JWT tokens.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Jwts.parser().setSigningKey(key).parseClaimsJws(token)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/>
                        <a:t>lombok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Java annotation library to reduce boilerplate code.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@Data, @NoArgsConstructor, @AllArgsConstructor</a:t>
                      </a:r>
                    </a:p>
                  </a:txBody>
                  <a:tcPr marL="52267" marR="52267" marT="26134" marB="26134" anchor="ctr"/>
                </a:tc>
              </a:tr>
              <a:tr h="458034">
                <a:tc>
                  <a:txBody>
                    <a:bodyPr/>
                    <a:lstStyle/>
                    <a:p>
                      <a:r>
                        <a:rPr lang="en-IN" sz="1400"/>
                        <a:t>spring-cloud-netflix-eureka-server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Service registry for microservices.</a:t>
                      </a:r>
                    </a:p>
                  </a:txBody>
                  <a:tcPr marL="52267" marR="52267" marT="26134" marB="2613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</a:t>
                      </a:r>
                      <a:r>
                        <a:rPr lang="en-IN" sz="1400" dirty="0" err="1"/>
                        <a:t>EnableEurekaServer</a:t>
                      </a:r>
                      <a:endParaRPr lang="en-IN" sz="1400" dirty="0"/>
                    </a:p>
                  </a:txBody>
                  <a:tcPr marL="52267" marR="52267" marT="26134" marB="2613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42637"/>
          </a:xfrm>
        </p:spPr>
        <p:txBody>
          <a:bodyPr>
            <a:normAutofit/>
          </a:bodyPr>
          <a:lstStyle/>
          <a:p>
            <a:r>
              <a:rPr lang="en-IN" sz="1800" dirty="0"/>
              <a:t>DATABASE TECHNOLOGIES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96135"/>
              </p:ext>
            </p:extLst>
          </p:nvPr>
        </p:nvGraphicFramePr>
        <p:xfrm>
          <a:off x="1534618" y="1147156"/>
          <a:ext cx="9520236" cy="1950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412"/>
                <a:gridCol w="3173412"/>
                <a:gridCol w="3173412"/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/>
                        <a:t>Library/Technology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 / Example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Spring Data JPA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Abstraction over Hibernate for database operations.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JpaRepository&lt;Faculty, Long&gt; to query faculty table.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Hibernate (via JPA)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ORM framework to map Java objects to relational tables.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@Entity, @Table(name="students")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MySQL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Relational database used for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Storing users, faculty, attendance, etc.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jakarta.persistence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JPA annotations for entity mappings.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@Id, @</a:t>
                      </a:r>
                      <a:r>
                        <a:rPr lang="en-IN" sz="1400" dirty="0" err="1"/>
                        <a:t>GeneratedValue</a:t>
                      </a:r>
                      <a:endParaRPr lang="en-IN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42637"/>
          </a:xfrm>
        </p:spPr>
        <p:txBody>
          <a:bodyPr>
            <a:normAutofit/>
          </a:bodyPr>
          <a:lstStyle/>
          <a:p>
            <a:r>
              <a:rPr lang="en-IN" sz="1800" dirty="0"/>
              <a:t>REST API TECHNOLOGIES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31806"/>
              </p:ext>
            </p:extLst>
          </p:nvPr>
        </p:nvGraphicFramePr>
        <p:xfrm>
          <a:off x="1534618" y="1147156"/>
          <a:ext cx="9520236" cy="21640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412"/>
                <a:gridCol w="3173412"/>
                <a:gridCol w="3173412"/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/>
                        <a:t>Library/Technology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 / Example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Spring Web (spring-boot-starter-web)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Framework to build RESTful services.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@RestController, @GetMapping("/users")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Jackson (</a:t>
                      </a:r>
                      <a:r>
                        <a:rPr lang="en-IN" sz="1400" dirty="0" err="1"/>
                        <a:t>com.fasterxml.jackson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Converts Java objects to/from JSON.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</a:t>
                      </a:r>
                      <a:r>
                        <a:rPr lang="en-IN" sz="1400" dirty="0" err="1"/>
                        <a:t>JsonIgnoreProperties</a:t>
                      </a:r>
                      <a:r>
                        <a:rPr lang="en-IN" sz="1400" dirty="0"/>
                        <a:t>, @</a:t>
                      </a:r>
                      <a:r>
                        <a:rPr lang="en-IN" sz="1400" dirty="0" err="1"/>
                        <a:t>JsonInclude</a:t>
                      </a:r>
                      <a:endParaRPr lang="en-IN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Spring MVC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Pattern used for routing and controller logic.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@RequestMapping("/api"), @PathVariable, etc.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axios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Frontend HTTP client to call REST APIs.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axios.get</a:t>
                      </a:r>
                      <a:r>
                        <a:rPr lang="en-IN" sz="1400" dirty="0"/>
                        <a:t>('/</a:t>
                      </a:r>
                      <a:r>
                        <a:rPr lang="en-IN" sz="1400" dirty="0" err="1"/>
                        <a:t>api</a:t>
                      </a:r>
                      <a:r>
                        <a:rPr lang="en-IN" sz="1400" dirty="0"/>
                        <a:t>/faculty')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42637"/>
          </a:xfrm>
        </p:spPr>
        <p:txBody>
          <a:bodyPr>
            <a:normAutofit/>
          </a:bodyPr>
          <a:lstStyle/>
          <a:p>
            <a:r>
              <a:rPr lang="en-IN" sz="1800" dirty="0"/>
              <a:t>MICROSERVICES &amp; SERVICE DISCOVERY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92950"/>
              </p:ext>
            </p:extLst>
          </p:nvPr>
        </p:nvGraphicFramePr>
        <p:xfrm>
          <a:off x="1534696" y="1147156"/>
          <a:ext cx="9451515" cy="26516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50505"/>
                <a:gridCol w="3150505"/>
                <a:gridCol w="3150505"/>
              </a:tblGrid>
              <a:tr h="262507">
                <a:tc>
                  <a:txBody>
                    <a:bodyPr/>
                    <a:lstStyle/>
                    <a:p>
                      <a:r>
                        <a:rPr lang="en-IN" sz="1400" b="1" dirty="0"/>
                        <a:t>Library/Technology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Description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 / Example</a:t>
                      </a:r>
                    </a:p>
                  </a:txBody>
                  <a:tcPr marL="90780" marR="90780" marT="45390" marB="45390" anchor="ctr"/>
                </a:tc>
              </a:tr>
              <a:tr h="459388">
                <a:tc>
                  <a:txBody>
                    <a:bodyPr/>
                    <a:lstStyle/>
                    <a:p>
                      <a:r>
                        <a:rPr lang="en-IN" sz="1400"/>
                        <a:t>Spring Cloud Netflix Eureka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Registry for </a:t>
                      </a:r>
                      <a:r>
                        <a:rPr lang="en-IN" sz="1400" dirty="0" err="1"/>
                        <a:t>microservice</a:t>
                      </a:r>
                      <a:r>
                        <a:rPr lang="en-IN" sz="1400" dirty="0"/>
                        <a:t> discovery.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@EnableEurekaServer, @EnableEurekaClient</a:t>
                      </a:r>
                    </a:p>
                  </a:txBody>
                  <a:tcPr marL="90780" marR="90780" marT="45390" marB="45390" anchor="ctr"/>
                </a:tc>
              </a:tr>
              <a:tr h="656268">
                <a:tc>
                  <a:txBody>
                    <a:bodyPr/>
                    <a:lstStyle/>
                    <a:p>
                      <a:r>
                        <a:rPr lang="en-IN" sz="1400"/>
                        <a:t>Spring Boot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Lightweight framework ideal for microservices.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Each module (Auth, Attendance, etc.) can be its own service.</a:t>
                      </a:r>
                    </a:p>
                  </a:txBody>
                  <a:tcPr marL="90780" marR="90780" marT="45390" marB="45390" anchor="ctr"/>
                </a:tc>
              </a:tr>
              <a:tr h="656268">
                <a:tc>
                  <a:txBody>
                    <a:bodyPr/>
                    <a:lstStyle/>
                    <a:p>
                      <a:r>
                        <a:rPr lang="en-IN" sz="1400"/>
                        <a:t>Spring Security + JWT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Secures inter-service communication with stateless tokens.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Add JWT token to headers for protected APIs.</a:t>
                      </a:r>
                    </a:p>
                  </a:txBody>
                  <a:tcPr marL="90780" marR="90780" marT="45390" marB="45390" anchor="ctr"/>
                </a:tc>
              </a:tr>
              <a:tr h="459388">
                <a:tc>
                  <a:txBody>
                    <a:bodyPr/>
                    <a:lstStyle/>
                    <a:p>
                      <a:r>
                        <a:rPr lang="en-IN" sz="1400"/>
                        <a:t>JWT (jjwt)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Secure token creation and verification for service auth.</a:t>
                      </a:r>
                    </a:p>
                  </a:txBody>
                  <a:tcPr marL="90780" marR="90780" marT="45390" marB="4539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Used in Authorization: Bearer &lt;token&gt; headers.</a:t>
                      </a:r>
                    </a:p>
                  </a:txBody>
                  <a:tcPr marL="90780" marR="90780" marT="45390" marB="453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964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Palatino Linotype</vt:lpstr>
      <vt:lpstr>Times New Roman</vt:lpstr>
      <vt:lpstr>Gallery</vt:lpstr>
      <vt:lpstr>Techways: University Management System</vt:lpstr>
      <vt:lpstr>Project Overview</vt:lpstr>
      <vt:lpstr>PowerPoint Presentation</vt:lpstr>
      <vt:lpstr>PowerPoint Presentation</vt:lpstr>
      <vt:lpstr>Tech Stack</vt:lpstr>
      <vt:lpstr>BACKEND LIBRARIES (Spring Boot / Java)</vt:lpstr>
      <vt:lpstr>DATABASE TECHNOLOGIES</vt:lpstr>
      <vt:lpstr>REST API TECHNOLOGIES</vt:lpstr>
      <vt:lpstr>MICROSERVICES &amp; SERVICE DISCOVERY</vt:lpstr>
      <vt:lpstr> Modules and Features  [Each module uses RESTful APIs, JWT-secured endpoints, and proper role-based access] </vt:lpstr>
      <vt:lpstr>Functional Modules Overview</vt:lpstr>
      <vt:lpstr>Project Demo Live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Techways         University Management System</dc:title>
  <dc:creator>SUSHMA SHREE PS</dc:creator>
  <cp:lastModifiedBy>Microsoft account</cp:lastModifiedBy>
  <cp:revision>15</cp:revision>
  <dcterms:created xsi:type="dcterms:W3CDTF">2025-05-11T15:49:55Z</dcterms:created>
  <dcterms:modified xsi:type="dcterms:W3CDTF">2025-05-12T09:13:09Z</dcterms:modified>
</cp:coreProperties>
</file>