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06"/>
  </p:notesMasterIdLst>
  <p:handoutMasterIdLst>
    <p:handoutMasterId r:id="rId107"/>
  </p:handoutMasterIdLst>
  <p:sldIdLst>
    <p:sldId id="536" r:id="rId5"/>
    <p:sldId id="426" r:id="rId6"/>
    <p:sldId id="436" r:id="rId7"/>
    <p:sldId id="437" r:id="rId8"/>
    <p:sldId id="438" r:id="rId9"/>
    <p:sldId id="439" r:id="rId10"/>
    <p:sldId id="440" r:id="rId11"/>
    <p:sldId id="441" r:id="rId12"/>
    <p:sldId id="442" r:id="rId13"/>
    <p:sldId id="443" r:id="rId14"/>
    <p:sldId id="444" r:id="rId15"/>
    <p:sldId id="445" r:id="rId16"/>
    <p:sldId id="446" r:id="rId17"/>
    <p:sldId id="474" r:id="rId18"/>
    <p:sldId id="447" r:id="rId19"/>
    <p:sldId id="448" r:id="rId20"/>
    <p:sldId id="449" r:id="rId21"/>
    <p:sldId id="450" r:id="rId22"/>
    <p:sldId id="451" r:id="rId23"/>
    <p:sldId id="452" r:id="rId24"/>
    <p:sldId id="453" r:id="rId25"/>
    <p:sldId id="454" r:id="rId26"/>
    <p:sldId id="455" r:id="rId27"/>
    <p:sldId id="456" r:id="rId28"/>
    <p:sldId id="457" r:id="rId29"/>
    <p:sldId id="458" r:id="rId30"/>
    <p:sldId id="459" r:id="rId31"/>
    <p:sldId id="460" r:id="rId32"/>
    <p:sldId id="461" r:id="rId33"/>
    <p:sldId id="462" r:id="rId34"/>
    <p:sldId id="463" r:id="rId35"/>
    <p:sldId id="464" r:id="rId36"/>
    <p:sldId id="465" r:id="rId37"/>
    <p:sldId id="466" r:id="rId38"/>
    <p:sldId id="468" r:id="rId39"/>
    <p:sldId id="469" r:id="rId40"/>
    <p:sldId id="470" r:id="rId41"/>
    <p:sldId id="471" r:id="rId42"/>
    <p:sldId id="477" r:id="rId43"/>
    <p:sldId id="478" r:id="rId44"/>
    <p:sldId id="479" r:id="rId45"/>
    <p:sldId id="472" r:id="rId46"/>
    <p:sldId id="473" r:id="rId47"/>
    <p:sldId id="475" r:id="rId48"/>
    <p:sldId id="476" r:id="rId49"/>
    <p:sldId id="493" r:id="rId50"/>
    <p:sldId id="480" r:id="rId51"/>
    <p:sldId id="509" r:id="rId52"/>
    <p:sldId id="510" r:id="rId53"/>
    <p:sldId id="511" r:id="rId54"/>
    <p:sldId id="533" r:id="rId55"/>
    <p:sldId id="512" r:id="rId56"/>
    <p:sldId id="513" r:id="rId57"/>
    <p:sldId id="514" r:id="rId58"/>
    <p:sldId id="515" r:id="rId59"/>
    <p:sldId id="534" r:id="rId60"/>
    <p:sldId id="516" r:id="rId61"/>
    <p:sldId id="517" r:id="rId62"/>
    <p:sldId id="535" r:id="rId63"/>
    <p:sldId id="518" r:id="rId64"/>
    <p:sldId id="519" r:id="rId65"/>
    <p:sldId id="520" r:id="rId66"/>
    <p:sldId id="521" r:id="rId67"/>
    <p:sldId id="522" r:id="rId68"/>
    <p:sldId id="523" r:id="rId69"/>
    <p:sldId id="524" r:id="rId70"/>
    <p:sldId id="526" r:id="rId71"/>
    <p:sldId id="527" r:id="rId72"/>
    <p:sldId id="528" r:id="rId73"/>
    <p:sldId id="529" r:id="rId74"/>
    <p:sldId id="530" r:id="rId75"/>
    <p:sldId id="531" r:id="rId76"/>
    <p:sldId id="532" r:id="rId77"/>
    <p:sldId id="481" r:id="rId78"/>
    <p:sldId id="483" r:id="rId79"/>
    <p:sldId id="482" r:id="rId80"/>
    <p:sldId id="484" r:id="rId81"/>
    <p:sldId id="485" r:id="rId82"/>
    <p:sldId id="486" r:id="rId83"/>
    <p:sldId id="500" r:id="rId84"/>
    <p:sldId id="502" r:id="rId85"/>
    <p:sldId id="501" r:id="rId86"/>
    <p:sldId id="487" r:id="rId87"/>
    <p:sldId id="489" r:id="rId88"/>
    <p:sldId id="490" r:id="rId89"/>
    <p:sldId id="488" r:id="rId90"/>
    <p:sldId id="491" r:id="rId91"/>
    <p:sldId id="492" r:id="rId92"/>
    <p:sldId id="494" r:id="rId93"/>
    <p:sldId id="495" r:id="rId94"/>
    <p:sldId id="496" r:id="rId95"/>
    <p:sldId id="497" r:id="rId96"/>
    <p:sldId id="498" r:id="rId97"/>
    <p:sldId id="499" r:id="rId98"/>
    <p:sldId id="503" r:id="rId99"/>
    <p:sldId id="504" r:id="rId100"/>
    <p:sldId id="505" r:id="rId101"/>
    <p:sldId id="506" r:id="rId102"/>
    <p:sldId id="507" r:id="rId103"/>
    <p:sldId id="435" r:id="rId104"/>
    <p:sldId id="300" r:id="rId10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81C65-5EFA-A491-6526-4BFC8EC019F5}" v="9" dt="2025-08-09T06:51:05.806"/>
    <p1510:client id="{FB34ABDC-0384-A0E2-882A-8FF3DBF95DF9}" v="4" dt="2025-08-09T06:51:26.5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8" autoAdjust="0"/>
    <p:restoredTop sz="94660"/>
  </p:normalViewPr>
  <p:slideViewPr>
    <p:cSldViewPr>
      <p:cViewPr varScale="1">
        <p:scale>
          <a:sx n="82" d="100"/>
          <a:sy n="82" d="100"/>
        </p:scale>
        <p:origin x="184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microsoft.com/office/2016/11/relationships/changesInfo" Target="changesInfos/changesInfo1.xml"/><Relationship Id="rId16" Type="http://schemas.openxmlformats.org/officeDocument/2006/relationships/slide" Target="slides/slide12.xml"/><Relationship Id="rId107" Type="http://schemas.openxmlformats.org/officeDocument/2006/relationships/handoutMaster" Target="handoutMasters/handout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microsoft.com/office/2015/10/relationships/revisionInfo" Target="revisionInfo.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Jayanthi Kamalasekaran-Asso.prof -SCSE" userId="S::jayanthi.k@presidencyuniversity.in::ae0dc238-56da-4ec7-8c23-3faa3df54cef" providerId="AD" clId="Web-{8703C7EC-C8A9-800C-59B8-D09A4BE1AA89}"/>
    <pc:docChg chg="modSld">
      <pc:chgData name="Dr Jayanthi Kamalasekaran-Asso.prof -SCSE" userId="S::jayanthi.k@presidencyuniversity.in::ae0dc238-56da-4ec7-8c23-3faa3df54cef" providerId="AD" clId="Web-{8703C7EC-C8A9-800C-59B8-D09A4BE1AA89}" dt="2025-08-06T04:17:17.440" v="0" actId="14100"/>
      <pc:docMkLst>
        <pc:docMk/>
      </pc:docMkLst>
      <pc:sldChg chg="modSp">
        <pc:chgData name="Dr Jayanthi Kamalasekaran-Asso.prof -SCSE" userId="S::jayanthi.k@presidencyuniversity.in::ae0dc238-56da-4ec7-8c23-3faa3df54cef" providerId="AD" clId="Web-{8703C7EC-C8A9-800C-59B8-D09A4BE1AA89}" dt="2025-08-06T04:17:17.440" v="0" actId="14100"/>
        <pc:sldMkLst>
          <pc:docMk/>
          <pc:sldMk cId="1796290627" sldId="426"/>
        </pc:sldMkLst>
        <pc:spChg chg="mod">
          <ac:chgData name="Dr Jayanthi Kamalasekaran-Asso.prof -SCSE" userId="S::jayanthi.k@presidencyuniversity.in::ae0dc238-56da-4ec7-8c23-3faa3df54cef" providerId="AD" clId="Web-{8703C7EC-C8A9-800C-59B8-D09A4BE1AA89}" dt="2025-08-06T04:17:17.440" v="0" actId="14100"/>
          <ac:spMkLst>
            <pc:docMk/>
            <pc:sldMk cId="1796290627" sldId="426"/>
            <ac:spMk id="3" creationId="{00000000-0000-0000-0000-000000000000}"/>
          </ac:spMkLst>
        </pc:spChg>
      </pc:sldChg>
    </pc:docChg>
  </pc:docChgLst>
  <pc:docChgLst>
    <pc:chgData name="Dr. Deepak S Sakkari Assistant Professor( CSE)" userId="6d73bcb8-5d92-40b8-9132-40f6303b79fc" providerId="ADAL" clId="{6A6CE88C-C1CC-4F3A-B486-05240001B6BF}"/>
    <pc:docChg chg="undo custSel delSld modSld modMainMaster">
      <pc:chgData name="Dr. Deepak S Sakkari Assistant Professor( CSE)" userId="6d73bcb8-5d92-40b8-9132-40f6303b79fc" providerId="ADAL" clId="{6A6CE88C-C1CC-4F3A-B486-05240001B6BF}" dt="2020-08-16T18:15:17.333" v="987" actId="1038"/>
      <pc:docMkLst>
        <pc:docMk/>
      </pc:docMkLst>
      <pc:sldChg chg="modSp">
        <pc:chgData name="Dr. Deepak S Sakkari Assistant Professor( CSE)" userId="6d73bcb8-5d92-40b8-9132-40f6303b79fc" providerId="ADAL" clId="{6A6CE88C-C1CC-4F3A-B486-05240001B6BF}" dt="2020-08-16T17:23:01.850" v="61" actId="404"/>
        <pc:sldMkLst>
          <pc:docMk/>
          <pc:sldMk cId="644196155" sldId="257"/>
        </pc:sldMkLst>
      </pc:sldChg>
      <pc:sldChg chg="modSp mod">
        <pc:chgData name="Dr. Deepak S Sakkari Assistant Professor( CSE)" userId="6d73bcb8-5d92-40b8-9132-40f6303b79fc" providerId="ADAL" clId="{6A6CE88C-C1CC-4F3A-B486-05240001B6BF}" dt="2020-08-16T17:29:27.503" v="93" actId="948"/>
        <pc:sldMkLst>
          <pc:docMk/>
          <pc:sldMk cId="799294713" sldId="258"/>
        </pc:sldMkLst>
      </pc:sldChg>
      <pc:sldChg chg="modSp del mod">
        <pc:chgData name="Dr. Deepak S Sakkari Assistant Professor( CSE)" userId="6d73bcb8-5d92-40b8-9132-40f6303b79fc" providerId="ADAL" clId="{6A6CE88C-C1CC-4F3A-B486-05240001B6BF}" dt="2020-08-16T17:29:41.157" v="94" actId="2696"/>
        <pc:sldMkLst>
          <pc:docMk/>
          <pc:sldMk cId="2963534272" sldId="259"/>
        </pc:sldMkLst>
      </pc:sldChg>
      <pc:sldChg chg="modSp mod">
        <pc:chgData name="Dr. Deepak S Sakkari Assistant Professor( CSE)" userId="6d73bcb8-5d92-40b8-9132-40f6303b79fc" providerId="ADAL" clId="{6A6CE88C-C1CC-4F3A-B486-05240001B6BF}" dt="2020-08-16T17:30:03.381" v="98" actId="20577"/>
        <pc:sldMkLst>
          <pc:docMk/>
          <pc:sldMk cId="3981172752" sldId="260"/>
        </pc:sldMkLst>
      </pc:sldChg>
      <pc:sldChg chg="modSp del">
        <pc:chgData name="Dr. Deepak S Sakkari Assistant Professor( CSE)" userId="6d73bcb8-5d92-40b8-9132-40f6303b79fc" providerId="ADAL" clId="{6A6CE88C-C1CC-4F3A-B486-05240001B6BF}" dt="2020-08-16T17:30:44.627" v="99" actId="2696"/>
        <pc:sldMkLst>
          <pc:docMk/>
          <pc:sldMk cId="3009021097" sldId="261"/>
        </pc:sldMkLst>
      </pc:sldChg>
      <pc:sldChg chg="modSp">
        <pc:chgData name="Dr. Deepak S Sakkari Assistant Professor( CSE)" userId="6d73bcb8-5d92-40b8-9132-40f6303b79fc" providerId="ADAL" clId="{6A6CE88C-C1CC-4F3A-B486-05240001B6BF}" dt="2020-08-16T17:24:56.926" v="72" actId="404"/>
        <pc:sldMkLst>
          <pc:docMk/>
          <pc:sldMk cId="1345660431" sldId="262"/>
        </pc:sldMkLst>
      </pc:sldChg>
      <pc:sldChg chg="modSp mod">
        <pc:chgData name="Dr. Deepak S Sakkari Assistant Professor( CSE)" userId="6d73bcb8-5d92-40b8-9132-40f6303b79fc" providerId="ADAL" clId="{6A6CE88C-C1CC-4F3A-B486-05240001B6BF}" dt="2020-08-16T17:32:48.352" v="105" actId="20577"/>
        <pc:sldMkLst>
          <pc:docMk/>
          <pc:sldMk cId="2264661524" sldId="263"/>
        </pc:sldMkLst>
      </pc:sldChg>
      <pc:sldChg chg="modSp mod">
        <pc:chgData name="Dr. Deepak S Sakkari Assistant Professor( CSE)" userId="6d73bcb8-5d92-40b8-9132-40f6303b79fc" providerId="ADAL" clId="{6A6CE88C-C1CC-4F3A-B486-05240001B6BF}" dt="2020-08-16T17:33:55.233" v="118" actId="20577"/>
        <pc:sldMkLst>
          <pc:docMk/>
          <pc:sldMk cId="2700791281" sldId="264"/>
        </pc:sldMkLst>
      </pc:sldChg>
      <pc:sldChg chg="modSp del">
        <pc:chgData name="Dr. Deepak S Sakkari Assistant Professor( CSE)" userId="6d73bcb8-5d92-40b8-9132-40f6303b79fc" providerId="ADAL" clId="{6A6CE88C-C1CC-4F3A-B486-05240001B6BF}" dt="2020-08-16T17:34:31.051" v="119" actId="2696"/>
        <pc:sldMkLst>
          <pc:docMk/>
          <pc:sldMk cId="656789598" sldId="265"/>
        </pc:sldMkLst>
      </pc:sldChg>
      <pc:sldChg chg="modSp">
        <pc:chgData name="Dr. Deepak S Sakkari Assistant Professor( CSE)" userId="6d73bcb8-5d92-40b8-9132-40f6303b79fc" providerId="ADAL" clId="{6A6CE88C-C1CC-4F3A-B486-05240001B6BF}" dt="2020-08-16T17:34:51.629" v="123" actId="1076"/>
        <pc:sldMkLst>
          <pc:docMk/>
          <pc:sldMk cId="1334666043" sldId="266"/>
        </pc:sldMkLst>
      </pc:sldChg>
      <pc:sldChg chg="modSp mod">
        <pc:chgData name="Dr. Deepak S Sakkari Assistant Professor( CSE)" userId="6d73bcb8-5d92-40b8-9132-40f6303b79fc" providerId="ADAL" clId="{6A6CE88C-C1CC-4F3A-B486-05240001B6BF}" dt="2020-08-16T17:41:22.280" v="339" actId="1076"/>
        <pc:sldMkLst>
          <pc:docMk/>
          <pc:sldMk cId="3898763255" sldId="267"/>
        </pc:sldMkLst>
      </pc:sldChg>
      <pc:sldChg chg="modSp">
        <pc:chgData name="Dr. Deepak S Sakkari Assistant Professor( CSE)" userId="6d73bcb8-5d92-40b8-9132-40f6303b79fc" providerId="ADAL" clId="{6A6CE88C-C1CC-4F3A-B486-05240001B6BF}" dt="2020-08-16T17:41:32.429" v="342" actId="404"/>
        <pc:sldMkLst>
          <pc:docMk/>
          <pc:sldMk cId="201611570" sldId="268"/>
        </pc:sldMkLst>
      </pc:sldChg>
      <pc:sldChg chg="modSp">
        <pc:chgData name="Dr. Deepak S Sakkari Assistant Professor( CSE)" userId="6d73bcb8-5d92-40b8-9132-40f6303b79fc" providerId="ADAL" clId="{6A6CE88C-C1CC-4F3A-B486-05240001B6BF}" dt="2020-08-16T17:41:50.936" v="345" actId="404"/>
        <pc:sldMkLst>
          <pc:docMk/>
          <pc:sldMk cId="3824667293" sldId="269"/>
        </pc:sldMkLst>
      </pc:sldChg>
      <pc:sldChg chg="modSp">
        <pc:chgData name="Dr. Deepak S Sakkari Assistant Professor( CSE)" userId="6d73bcb8-5d92-40b8-9132-40f6303b79fc" providerId="ADAL" clId="{6A6CE88C-C1CC-4F3A-B486-05240001B6BF}" dt="2020-08-16T18:15:17.333" v="987" actId="1038"/>
        <pc:sldMkLst>
          <pc:docMk/>
          <pc:sldMk cId="2570284336" sldId="270"/>
        </pc:sldMkLst>
      </pc:sldChg>
      <pc:sldChg chg="modSp">
        <pc:chgData name="Dr. Deepak S Sakkari Assistant Professor( CSE)" userId="6d73bcb8-5d92-40b8-9132-40f6303b79fc" providerId="ADAL" clId="{6A6CE88C-C1CC-4F3A-B486-05240001B6BF}" dt="2020-08-16T17:44:40.982" v="376" actId="255"/>
        <pc:sldMkLst>
          <pc:docMk/>
          <pc:sldMk cId="564986561" sldId="271"/>
        </pc:sldMkLst>
      </pc:sldChg>
      <pc:sldChg chg="modSp">
        <pc:chgData name="Dr. Deepak S Sakkari Assistant Professor( CSE)" userId="6d73bcb8-5d92-40b8-9132-40f6303b79fc" providerId="ADAL" clId="{6A6CE88C-C1CC-4F3A-B486-05240001B6BF}" dt="2020-08-16T17:42:04.443" v="348" actId="404"/>
        <pc:sldMkLst>
          <pc:docMk/>
          <pc:sldMk cId="1620829824" sldId="272"/>
        </pc:sldMkLst>
      </pc:sldChg>
      <pc:sldChg chg="modSp">
        <pc:chgData name="Dr. Deepak S Sakkari Assistant Professor( CSE)" userId="6d73bcb8-5d92-40b8-9132-40f6303b79fc" providerId="ADAL" clId="{6A6CE88C-C1CC-4F3A-B486-05240001B6BF}" dt="2020-08-16T17:43:54.672" v="373" actId="1036"/>
        <pc:sldMkLst>
          <pc:docMk/>
          <pc:sldMk cId="1806056552" sldId="273"/>
        </pc:sldMkLst>
      </pc:sldChg>
      <pc:sldChg chg="modSp">
        <pc:chgData name="Dr. Deepak S Sakkari Assistant Professor( CSE)" userId="6d73bcb8-5d92-40b8-9132-40f6303b79fc" providerId="ADAL" clId="{6A6CE88C-C1CC-4F3A-B486-05240001B6BF}" dt="2020-08-16T17:43:06.513" v="365" actId="1035"/>
        <pc:sldMkLst>
          <pc:docMk/>
          <pc:sldMk cId="3262299342" sldId="274"/>
        </pc:sldMkLst>
      </pc:sldChg>
      <pc:sldChg chg="del">
        <pc:chgData name="Dr. Deepak S Sakkari Assistant Professor( CSE)" userId="6d73bcb8-5d92-40b8-9132-40f6303b79fc" providerId="ADAL" clId="{6A6CE88C-C1CC-4F3A-B486-05240001B6BF}" dt="2020-08-16T17:43:28.398" v="366" actId="2696"/>
        <pc:sldMkLst>
          <pc:docMk/>
          <pc:sldMk cId="719903367" sldId="275"/>
        </pc:sldMkLst>
      </pc:sldChg>
      <pc:sldChg chg="modSp">
        <pc:chgData name="Dr. Deepak S Sakkari Assistant Professor( CSE)" userId="6d73bcb8-5d92-40b8-9132-40f6303b79fc" providerId="ADAL" clId="{6A6CE88C-C1CC-4F3A-B486-05240001B6BF}" dt="2020-08-16T17:44:51.369" v="378" actId="404"/>
        <pc:sldMkLst>
          <pc:docMk/>
          <pc:sldMk cId="1089540773" sldId="276"/>
        </pc:sldMkLst>
      </pc:sldChg>
      <pc:sldChg chg="modSp">
        <pc:chgData name="Dr. Deepak S Sakkari Assistant Professor( CSE)" userId="6d73bcb8-5d92-40b8-9132-40f6303b79fc" providerId="ADAL" clId="{6A6CE88C-C1CC-4F3A-B486-05240001B6BF}" dt="2020-08-16T17:45:07.183" v="381" actId="404"/>
        <pc:sldMkLst>
          <pc:docMk/>
          <pc:sldMk cId="2289095124" sldId="277"/>
        </pc:sldMkLst>
      </pc:sldChg>
      <pc:sldChg chg="modSp">
        <pc:chgData name="Dr. Deepak S Sakkari Assistant Professor( CSE)" userId="6d73bcb8-5d92-40b8-9132-40f6303b79fc" providerId="ADAL" clId="{6A6CE88C-C1CC-4F3A-B486-05240001B6BF}" dt="2020-08-16T17:45:42.725" v="502" actId="1076"/>
        <pc:sldMkLst>
          <pc:docMk/>
          <pc:sldMk cId="627609005" sldId="278"/>
        </pc:sldMkLst>
      </pc:sldChg>
      <pc:sldChg chg="modSp mod">
        <pc:chgData name="Dr. Deepak S Sakkari Assistant Professor( CSE)" userId="6d73bcb8-5d92-40b8-9132-40f6303b79fc" providerId="ADAL" clId="{6A6CE88C-C1CC-4F3A-B486-05240001B6BF}" dt="2020-08-16T17:46:51.247" v="511" actId="20577"/>
        <pc:sldMkLst>
          <pc:docMk/>
          <pc:sldMk cId="3001868645" sldId="279"/>
        </pc:sldMkLst>
      </pc:sldChg>
      <pc:sldChg chg="modSp mod">
        <pc:chgData name="Dr. Deepak S Sakkari Assistant Professor( CSE)" userId="6d73bcb8-5d92-40b8-9132-40f6303b79fc" providerId="ADAL" clId="{6A6CE88C-C1CC-4F3A-B486-05240001B6BF}" dt="2020-08-16T17:49:31.679" v="532" actId="1037"/>
        <pc:sldMkLst>
          <pc:docMk/>
          <pc:sldMk cId="3359797835" sldId="280"/>
        </pc:sldMkLst>
      </pc:sldChg>
      <pc:sldChg chg="modSp mod">
        <pc:chgData name="Dr. Deepak S Sakkari Assistant Professor( CSE)" userId="6d73bcb8-5d92-40b8-9132-40f6303b79fc" providerId="ADAL" clId="{6A6CE88C-C1CC-4F3A-B486-05240001B6BF}" dt="2020-08-16T17:50:36.290" v="541" actId="1076"/>
        <pc:sldMkLst>
          <pc:docMk/>
          <pc:sldMk cId="3154839297" sldId="281"/>
        </pc:sldMkLst>
      </pc:sldChg>
      <pc:sldChg chg="modSp mod">
        <pc:chgData name="Dr. Deepak S Sakkari Assistant Professor( CSE)" userId="6d73bcb8-5d92-40b8-9132-40f6303b79fc" providerId="ADAL" clId="{6A6CE88C-C1CC-4F3A-B486-05240001B6BF}" dt="2020-08-16T17:51:15.441" v="573" actId="1076"/>
        <pc:sldMkLst>
          <pc:docMk/>
          <pc:sldMk cId="513573365" sldId="282"/>
        </pc:sldMkLst>
      </pc:sldChg>
      <pc:sldChg chg="modSp mod">
        <pc:chgData name="Dr. Deepak S Sakkari Assistant Professor( CSE)" userId="6d73bcb8-5d92-40b8-9132-40f6303b79fc" providerId="ADAL" clId="{6A6CE88C-C1CC-4F3A-B486-05240001B6BF}" dt="2020-08-16T17:51:53.933" v="580" actId="1076"/>
        <pc:sldMkLst>
          <pc:docMk/>
          <pc:sldMk cId="2125104488" sldId="283"/>
        </pc:sldMkLst>
      </pc:sldChg>
      <pc:sldChg chg="modSp mod">
        <pc:chgData name="Dr. Deepak S Sakkari Assistant Professor( CSE)" userId="6d73bcb8-5d92-40b8-9132-40f6303b79fc" providerId="ADAL" clId="{6A6CE88C-C1CC-4F3A-B486-05240001B6BF}" dt="2020-08-16T17:52:28.860" v="587" actId="1076"/>
        <pc:sldMkLst>
          <pc:docMk/>
          <pc:sldMk cId="3076381061" sldId="284"/>
        </pc:sldMkLst>
      </pc:sldChg>
      <pc:sldChg chg="modSp mod">
        <pc:chgData name="Dr. Deepak S Sakkari Assistant Professor( CSE)" userId="6d73bcb8-5d92-40b8-9132-40f6303b79fc" providerId="ADAL" clId="{6A6CE88C-C1CC-4F3A-B486-05240001B6BF}" dt="2020-08-16T17:53:37.561" v="631" actId="1076"/>
        <pc:sldMkLst>
          <pc:docMk/>
          <pc:sldMk cId="769505814" sldId="285"/>
        </pc:sldMkLst>
      </pc:sldChg>
      <pc:sldChg chg="modSp mod">
        <pc:chgData name="Dr. Deepak S Sakkari Assistant Professor( CSE)" userId="6d73bcb8-5d92-40b8-9132-40f6303b79fc" providerId="ADAL" clId="{6A6CE88C-C1CC-4F3A-B486-05240001B6BF}" dt="2020-08-16T17:52:49.759" v="592" actId="1076"/>
        <pc:sldMkLst>
          <pc:docMk/>
          <pc:sldMk cId="3602984361" sldId="286"/>
        </pc:sldMkLst>
      </pc:sldChg>
      <pc:sldChg chg="modSp mod">
        <pc:chgData name="Dr. Deepak S Sakkari Assistant Professor( CSE)" userId="6d73bcb8-5d92-40b8-9132-40f6303b79fc" providerId="ADAL" clId="{6A6CE88C-C1CC-4F3A-B486-05240001B6BF}" dt="2020-08-16T17:54:29.167" v="657" actId="1036"/>
        <pc:sldMkLst>
          <pc:docMk/>
          <pc:sldMk cId="2829986162" sldId="287"/>
        </pc:sldMkLst>
      </pc:sldChg>
      <pc:sldChg chg="modSp mod">
        <pc:chgData name="Dr. Deepak S Sakkari Assistant Professor( CSE)" userId="6d73bcb8-5d92-40b8-9132-40f6303b79fc" providerId="ADAL" clId="{6A6CE88C-C1CC-4F3A-B486-05240001B6BF}" dt="2020-08-16T17:55:23.973" v="666" actId="1076"/>
        <pc:sldMkLst>
          <pc:docMk/>
          <pc:sldMk cId="1866790028" sldId="288"/>
        </pc:sldMkLst>
      </pc:sldChg>
      <pc:sldChg chg="addSp modSp mod">
        <pc:chgData name="Dr. Deepak S Sakkari Assistant Professor( CSE)" userId="6d73bcb8-5d92-40b8-9132-40f6303b79fc" providerId="ADAL" clId="{6A6CE88C-C1CC-4F3A-B486-05240001B6BF}" dt="2020-08-16T17:58:28.723" v="747" actId="1035"/>
        <pc:sldMkLst>
          <pc:docMk/>
          <pc:sldMk cId="3266059444" sldId="289"/>
        </pc:sldMkLst>
      </pc:sldChg>
      <pc:sldChg chg="del">
        <pc:chgData name="Dr. Deepak S Sakkari Assistant Professor( CSE)" userId="6d73bcb8-5d92-40b8-9132-40f6303b79fc" providerId="ADAL" clId="{6A6CE88C-C1CC-4F3A-B486-05240001B6BF}" dt="2020-08-16T17:58:42.160" v="748" actId="2696"/>
        <pc:sldMkLst>
          <pc:docMk/>
          <pc:sldMk cId="2059104741" sldId="290"/>
        </pc:sldMkLst>
      </pc:sldChg>
      <pc:sldChg chg="modSp mod">
        <pc:chgData name="Dr. Deepak S Sakkari Assistant Professor( CSE)" userId="6d73bcb8-5d92-40b8-9132-40f6303b79fc" providerId="ADAL" clId="{6A6CE88C-C1CC-4F3A-B486-05240001B6BF}" dt="2020-08-16T17:59:20.322" v="754" actId="1076"/>
        <pc:sldMkLst>
          <pc:docMk/>
          <pc:sldMk cId="3191863920" sldId="291"/>
        </pc:sldMkLst>
      </pc:sldChg>
      <pc:sldChg chg="modSp mod">
        <pc:chgData name="Dr. Deepak S Sakkari Assistant Professor( CSE)" userId="6d73bcb8-5d92-40b8-9132-40f6303b79fc" providerId="ADAL" clId="{6A6CE88C-C1CC-4F3A-B486-05240001B6BF}" dt="2020-08-16T18:10:50.782" v="804" actId="255"/>
        <pc:sldMkLst>
          <pc:docMk/>
          <pc:sldMk cId="2904947208" sldId="292"/>
        </pc:sldMkLst>
      </pc:sldChg>
      <pc:sldChg chg="modSp mod">
        <pc:chgData name="Dr. Deepak S Sakkari Assistant Professor( CSE)" userId="6d73bcb8-5d92-40b8-9132-40f6303b79fc" providerId="ADAL" clId="{6A6CE88C-C1CC-4F3A-B486-05240001B6BF}" dt="2020-08-16T18:01:00.044" v="771" actId="1076"/>
        <pc:sldMkLst>
          <pc:docMk/>
          <pc:sldMk cId="1145221943" sldId="293"/>
        </pc:sldMkLst>
      </pc:sldChg>
      <pc:sldChg chg="modSp mod">
        <pc:chgData name="Dr. Deepak S Sakkari Assistant Professor( CSE)" userId="6d73bcb8-5d92-40b8-9132-40f6303b79fc" providerId="ADAL" clId="{6A6CE88C-C1CC-4F3A-B486-05240001B6BF}" dt="2020-08-16T18:09:57.766" v="796" actId="313"/>
        <pc:sldMkLst>
          <pc:docMk/>
          <pc:sldMk cId="1457111660" sldId="294"/>
        </pc:sldMkLst>
      </pc:sldChg>
      <pc:sldChg chg="del">
        <pc:chgData name="Dr. Deepak S Sakkari Assistant Professor( CSE)" userId="6d73bcb8-5d92-40b8-9132-40f6303b79fc" providerId="ADAL" clId="{6A6CE88C-C1CC-4F3A-B486-05240001B6BF}" dt="2020-08-16T18:11:20.117" v="805" actId="2696"/>
        <pc:sldMkLst>
          <pc:docMk/>
          <pc:sldMk cId="3110987420" sldId="295"/>
        </pc:sldMkLst>
      </pc:sldChg>
      <pc:sldChg chg="modSp mod">
        <pc:chgData name="Dr. Deepak S Sakkari Assistant Professor( CSE)" userId="6d73bcb8-5d92-40b8-9132-40f6303b79fc" providerId="ADAL" clId="{6A6CE88C-C1CC-4F3A-B486-05240001B6BF}" dt="2020-08-16T18:11:54.808" v="811" actId="404"/>
        <pc:sldMkLst>
          <pc:docMk/>
          <pc:sldMk cId="2011300504" sldId="296"/>
        </pc:sldMkLst>
      </pc:sldChg>
      <pc:sldChg chg="modSp del mod">
        <pc:chgData name="Dr. Deepak S Sakkari Assistant Professor( CSE)" userId="6d73bcb8-5d92-40b8-9132-40f6303b79fc" providerId="ADAL" clId="{6A6CE88C-C1CC-4F3A-B486-05240001B6BF}" dt="2020-08-16T18:12:16.452" v="813" actId="2696"/>
        <pc:sldMkLst>
          <pc:docMk/>
          <pc:sldMk cId="422380363" sldId="297"/>
        </pc:sldMkLst>
      </pc:sldChg>
      <pc:sldChg chg="modSp mod">
        <pc:chgData name="Dr. Deepak S Sakkari Assistant Professor( CSE)" userId="6d73bcb8-5d92-40b8-9132-40f6303b79fc" providerId="ADAL" clId="{6A6CE88C-C1CC-4F3A-B486-05240001B6BF}" dt="2020-08-16T18:12:35.971" v="818" actId="20577"/>
        <pc:sldMkLst>
          <pc:docMk/>
          <pc:sldMk cId="761635623" sldId="298"/>
        </pc:sldMkLst>
      </pc:sldChg>
      <pc:sldChg chg="modSp">
        <pc:chgData name="Dr. Deepak S Sakkari Assistant Professor( CSE)" userId="6d73bcb8-5d92-40b8-9132-40f6303b79fc" providerId="ADAL" clId="{6A6CE88C-C1CC-4F3A-B486-05240001B6BF}" dt="2020-08-16T18:13:08.143" v="858" actId="1035"/>
        <pc:sldMkLst>
          <pc:docMk/>
          <pc:sldMk cId="2659602100" sldId="299"/>
        </pc:sldMkLst>
      </pc:sldChg>
      <pc:sldChg chg="modSp">
        <pc:chgData name="Dr. Deepak S Sakkari Assistant Professor( CSE)" userId="6d73bcb8-5d92-40b8-9132-40f6303b79fc" providerId="ADAL" clId="{6A6CE88C-C1CC-4F3A-B486-05240001B6BF}" dt="2020-08-16T18:14:25.007" v="975" actId="732"/>
        <pc:sldMkLst>
          <pc:docMk/>
          <pc:sldMk cId="1639119821" sldId="300"/>
        </pc:sldMkLst>
      </pc:sldChg>
      <pc:sldMasterChg chg="addSp delSp modSp mod modSldLayout">
        <pc:chgData name="Dr. Deepak S Sakkari Assistant Professor( CSE)" userId="6d73bcb8-5d92-40b8-9132-40f6303b79fc" providerId="ADAL" clId="{6A6CE88C-C1CC-4F3A-B486-05240001B6BF}" dt="2020-08-16T17:22:17.156" v="59" actId="2711"/>
        <pc:sldMasterMkLst>
          <pc:docMk/>
          <pc:sldMasterMk cId="2257922174" sldId="2147483684"/>
        </pc:sldMasterMkLst>
        <pc:sldLayoutChg chg="addSp modSp mod">
          <pc:chgData name="Dr. Deepak S Sakkari Assistant Professor( CSE)" userId="6d73bcb8-5d92-40b8-9132-40f6303b79fc" providerId="ADAL" clId="{6A6CE88C-C1CC-4F3A-B486-05240001B6BF}" dt="2020-08-16T17:18:26.126" v="12" actId="1036"/>
          <pc:sldLayoutMkLst>
            <pc:docMk/>
            <pc:sldMasterMk cId="2257922174" sldId="2147483684"/>
            <pc:sldLayoutMk cId="3379957623" sldId="2147483685"/>
          </pc:sldLayoutMkLst>
        </pc:sldLayoutChg>
      </pc:sldMasterChg>
    </pc:docChg>
  </pc:docChgLst>
  <pc:docChgLst>
    <pc:chgData name="Dr Jayanthi Kamalasekaran-Asso.prof -SCSE" userId="S::jayanthi.k@presidencyuniversity.in::ae0dc238-56da-4ec7-8c23-3faa3df54cef" providerId="AD" clId="Web-{1C881C65-5EFA-A491-6526-4BFC8EC019F5}"/>
    <pc:docChg chg="modSld">
      <pc:chgData name="Dr Jayanthi Kamalasekaran-Asso.prof -SCSE" userId="S::jayanthi.k@presidencyuniversity.in::ae0dc238-56da-4ec7-8c23-3faa3df54cef" providerId="AD" clId="Web-{1C881C65-5EFA-A491-6526-4BFC8EC019F5}" dt="2025-08-09T06:51:05.806" v="8" actId="20577"/>
      <pc:docMkLst>
        <pc:docMk/>
      </pc:docMkLst>
      <pc:sldChg chg="modSp">
        <pc:chgData name="Dr Jayanthi Kamalasekaran-Asso.prof -SCSE" userId="S::jayanthi.k@presidencyuniversity.in::ae0dc238-56da-4ec7-8c23-3faa3df54cef" providerId="AD" clId="Web-{1C881C65-5EFA-A491-6526-4BFC8EC019F5}" dt="2025-08-09T06:51:05.806" v="8" actId="20577"/>
        <pc:sldMkLst>
          <pc:docMk/>
          <pc:sldMk cId="1669756111" sldId="536"/>
        </pc:sldMkLst>
        <pc:spChg chg="mod">
          <ac:chgData name="Dr Jayanthi Kamalasekaran-Asso.prof -SCSE" userId="S::jayanthi.k@presidencyuniversity.in::ae0dc238-56da-4ec7-8c23-3faa3df54cef" providerId="AD" clId="Web-{1C881C65-5EFA-A491-6526-4BFC8EC019F5}" dt="2025-08-09T06:51:05.806" v="8" actId="20577"/>
          <ac:spMkLst>
            <pc:docMk/>
            <pc:sldMk cId="1669756111" sldId="536"/>
            <ac:spMk id="9" creationId="{95994CEF-AC9F-45F1-B856-7E13245F08BF}"/>
          </ac:spMkLst>
        </pc:spChg>
      </pc:sldChg>
    </pc:docChg>
  </pc:docChgLst>
  <pc:docChgLst>
    <pc:chgData name="Dr Jayanthi Kamalasekaran-Asso.prof -SCSE" userId="S::jayanthi.k@presidencyuniversity.in::ae0dc238-56da-4ec7-8c23-3faa3df54cef" providerId="AD" clId="Web-{FB34ABDC-0384-A0E2-882A-8FF3DBF95DF9}"/>
    <pc:docChg chg="modSld">
      <pc:chgData name="Dr Jayanthi Kamalasekaran-Asso.prof -SCSE" userId="S::jayanthi.k@presidencyuniversity.in::ae0dc238-56da-4ec7-8c23-3faa3df54cef" providerId="AD" clId="Web-{FB34ABDC-0384-A0E2-882A-8FF3DBF95DF9}" dt="2025-08-09T06:51:26.585" v="3" actId="20577"/>
      <pc:docMkLst>
        <pc:docMk/>
      </pc:docMkLst>
      <pc:sldChg chg="modSp">
        <pc:chgData name="Dr Jayanthi Kamalasekaran-Asso.prof -SCSE" userId="S::jayanthi.k@presidencyuniversity.in::ae0dc238-56da-4ec7-8c23-3faa3df54cef" providerId="AD" clId="Web-{FB34ABDC-0384-A0E2-882A-8FF3DBF95DF9}" dt="2025-08-09T06:51:26.585" v="3" actId="20577"/>
        <pc:sldMkLst>
          <pc:docMk/>
          <pc:sldMk cId="1669756111" sldId="536"/>
        </pc:sldMkLst>
        <pc:spChg chg="mod">
          <ac:chgData name="Dr Jayanthi Kamalasekaran-Asso.prof -SCSE" userId="S::jayanthi.k@presidencyuniversity.in::ae0dc238-56da-4ec7-8c23-3faa3df54cef" providerId="AD" clId="Web-{FB34ABDC-0384-A0E2-882A-8FF3DBF95DF9}" dt="2025-08-09T06:51:26.585" v="3" actId="20577"/>
          <ac:spMkLst>
            <pc:docMk/>
            <pc:sldMk cId="1669756111" sldId="536"/>
            <ac:spMk id="9" creationId="{95994CEF-AC9F-45F1-B856-7E13245F08B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C24494-34C8-4B85-95EC-EFB8BC02FE7F}" type="datetimeFigureOut">
              <a:rPr lang="en-US" smtClean="0"/>
              <a:t>8/8/2025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BD0F90C-8AF4-4E3E-8FFD-30D2A3D6204D}" type="slidenum">
              <a:rPr lang="en-US" smtClean="0"/>
              <a:t>‹#›</a:t>
            </a:fld>
            <a:endParaRPr lang="en-US"/>
          </a:p>
        </p:txBody>
      </p:sp>
    </p:spTree>
    <p:extLst>
      <p:ext uri="{BB962C8B-B14F-4D97-AF65-F5344CB8AC3E}">
        <p14:creationId xmlns:p14="http://schemas.microsoft.com/office/powerpoint/2010/main" val="33018052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911B5A-781F-4560-A1CC-D59FB8C1A7F6}" type="datetimeFigureOut">
              <a:rPr lang="en-US" smtClean="0"/>
              <a:t>8/8/2025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24ADE7-A6F4-4046-A847-5DCBEEEA65FB}" type="slidenum">
              <a:rPr lang="en-US" smtClean="0"/>
              <a:t>‹#›</a:t>
            </a:fld>
            <a:endParaRPr lang="en-US"/>
          </a:p>
        </p:txBody>
      </p:sp>
    </p:spTree>
    <p:extLst>
      <p:ext uri="{BB962C8B-B14F-4D97-AF65-F5344CB8AC3E}">
        <p14:creationId xmlns:p14="http://schemas.microsoft.com/office/powerpoint/2010/main" val="2677811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24ADE7-A6F4-4046-A847-5DCBEEEA65FB}" type="slidenum">
              <a:rPr lang="en-US" smtClean="0"/>
              <a:t>1</a:t>
            </a:fld>
            <a:endParaRPr lang="en-US"/>
          </a:p>
        </p:txBody>
      </p:sp>
    </p:spTree>
    <p:extLst>
      <p:ext uri="{BB962C8B-B14F-4D97-AF65-F5344CB8AC3E}">
        <p14:creationId xmlns:p14="http://schemas.microsoft.com/office/powerpoint/2010/main" val="21879802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3E4AA8BF-CFC5-4F3E-AB92-CFCF2C2BD3D7}" type="datetime1">
              <a:rPr lang="en-US" smtClean="0"/>
              <a:t>8/8/2025</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EE652140-DF33-42B2-90EF-9E9B8553CD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995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73F0D2E-FD47-4E14-A86A-6500785DF7C5}" type="datetime1">
              <a:rPr lang="en-US" smtClean="0"/>
              <a:t>8/8/2025</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4477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D6B9C30-2454-4D33-A4DB-3399474A1B8C}" type="datetime1">
              <a:rPr lang="en-US" smtClean="0"/>
              <a:t>8/8/2025</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26411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2734B837-4E71-4573-8AFA-93889F517343}" type="datetime1">
              <a:rPr lang="en-US" smtClean="0"/>
              <a:t>8/8/2025</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52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B15F40D-363F-43C3-8088-D5A1EEE9D061}" type="datetime1">
              <a:rPr lang="en-US" smtClean="0"/>
              <a:t>8/8/2025</a:t>
            </a:fld>
            <a:endParaRPr lang="en-US"/>
          </a:p>
        </p:txBody>
      </p:sp>
      <p:sp>
        <p:nvSpPr>
          <p:cNvPr id="5" name="Footer Placeholder 4"/>
          <p:cNvSpPr>
            <a:spLocks noGrp="1"/>
          </p:cNvSpPr>
          <p:nvPr>
            <p:ph type="ftr" sz="quarter" idx="11"/>
          </p:nvPr>
        </p:nvSpPr>
        <p:spPr/>
        <p:txBody>
          <a:bodyPr/>
          <a:lstStyle>
            <a:lvl1pPr>
              <a:defRPr/>
            </a:lvl1pPr>
          </a:lstStyle>
          <a:p>
            <a:r>
              <a:rPr lang="en-US"/>
              <a:t>CSE2067 Web Technologies</a:t>
            </a:r>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6607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E96533DC-435C-4021-81C8-5109393A40E4}" type="datetime1">
              <a:rPr lang="en-US" smtClean="0"/>
              <a:t>8/8/2025</a:t>
            </a:fld>
            <a:endParaRPr lang="en-US"/>
          </a:p>
        </p:txBody>
      </p:sp>
      <p:sp>
        <p:nvSpPr>
          <p:cNvPr id="6" name="Footer Placeholder 4"/>
          <p:cNvSpPr>
            <a:spLocks noGrp="1"/>
          </p:cNvSpPr>
          <p:nvPr>
            <p:ph type="ftr" sz="quarter" idx="11"/>
          </p:nvPr>
        </p:nvSpPr>
        <p:spPr/>
        <p:txBody>
          <a:bodyPr/>
          <a:lstStyle>
            <a:lvl1pPr>
              <a:defRPr/>
            </a:lvl1pPr>
          </a:lstStyle>
          <a:p>
            <a:r>
              <a:rPr lang="en-US"/>
              <a:t>CSE2067 Web Technologies</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49585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FB0D9A37-DFE4-4C39-8D10-9B3FDC483C3F}" type="datetime1">
              <a:rPr lang="en-US" smtClean="0"/>
              <a:t>8/8/2025</a:t>
            </a:fld>
            <a:endParaRPr lang="en-US"/>
          </a:p>
        </p:txBody>
      </p:sp>
      <p:sp>
        <p:nvSpPr>
          <p:cNvPr id="8" name="Footer Placeholder 4"/>
          <p:cNvSpPr>
            <a:spLocks noGrp="1"/>
          </p:cNvSpPr>
          <p:nvPr>
            <p:ph type="ftr" sz="quarter" idx="11"/>
          </p:nvPr>
        </p:nvSpPr>
        <p:spPr/>
        <p:txBody>
          <a:bodyPr/>
          <a:lstStyle>
            <a:lvl1pPr>
              <a:defRPr/>
            </a:lvl1pPr>
          </a:lstStyle>
          <a:p>
            <a:r>
              <a:rPr lang="en-US"/>
              <a:t>CSE2067 Web Technologies</a:t>
            </a:r>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55612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4F814160-39A5-4D6B-835A-6C3321D30239}" type="datetime1">
              <a:rPr lang="en-US" smtClean="0"/>
              <a:t>8/8/2025</a:t>
            </a:fld>
            <a:endParaRPr lang="en-US"/>
          </a:p>
        </p:txBody>
      </p:sp>
      <p:sp>
        <p:nvSpPr>
          <p:cNvPr id="4" name="Footer Placeholder 4"/>
          <p:cNvSpPr>
            <a:spLocks noGrp="1"/>
          </p:cNvSpPr>
          <p:nvPr>
            <p:ph type="ftr" sz="quarter" idx="11"/>
          </p:nvPr>
        </p:nvSpPr>
        <p:spPr/>
        <p:txBody>
          <a:bodyPr/>
          <a:lstStyle>
            <a:lvl1pPr>
              <a:defRPr/>
            </a:lvl1pPr>
          </a:lstStyle>
          <a:p>
            <a:r>
              <a:rPr lang="en-US"/>
              <a:t>CSE2067 Web Technologies</a:t>
            </a:r>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1660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86CEAF62-368C-464D-A2FA-14E997BAF16D}" type="datetime1">
              <a:rPr lang="en-US" smtClean="0"/>
              <a:t>8/8/2025</a:t>
            </a:fld>
            <a:endParaRPr lang="en-US"/>
          </a:p>
        </p:txBody>
      </p:sp>
      <p:sp>
        <p:nvSpPr>
          <p:cNvPr id="3" name="Footer Placeholder 4"/>
          <p:cNvSpPr>
            <a:spLocks noGrp="1"/>
          </p:cNvSpPr>
          <p:nvPr>
            <p:ph type="ftr" sz="quarter" idx="11"/>
          </p:nvPr>
        </p:nvSpPr>
        <p:spPr/>
        <p:txBody>
          <a:bodyPr/>
          <a:lstStyle>
            <a:lvl1pPr>
              <a:defRPr/>
            </a:lvl1pPr>
          </a:lstStyle>
          <a:p>
            <a:r>
              <a:rPr lang="en-US"/>
              <a:t>CSE2067 Web Technologies</a:t>
            </a:r>
          </a:p>
        </p:txBody>
      </p:sp>
      <p:sp>
        <p:nvSpPr>
          <p:cNvPr id="4"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07572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30363BCC-10FC-43A3-A7D0-9008143AF5CE}" type="datetime1">
              <a:rPr lang="en-US" smtClean="0"/>
              <a:t>8/8/2025</a:t>
            </a:fld>
            <a:endParaRPr lang="en-US"/>
          </a:p>
        </p:txBody>
      </p:sp>
      <p:sp>
        <p:nvSpPr>
          <p:cNvPr id="6" name="Footer Placeholder 4"/>
          <p:cNvSpPr>
            <a:spLocks noGrp="1"/>
          </p:cNvSpPr>
          <p:nvPr>
            <p:ph type="ftr" sz="quarter" idx="11"/>
          </p:nvPr>
        </p:nvSpPr>
        <p:spPr/>
        <p:txBody>
          <a:bodyPr/>
          <a:lstStyle>
            <a:lvl1pPr>
              <a:defRPr/>
            </a:lvl1pPr>
          </a:lstStyle>
          <a:p>
            <a:r>
              <a:rPr lang="en-US"/>
              <a:t>CSE2067 Web Technologies</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87676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2A44FE4E-7764-4DEF-A89F-8B8174697CEC}" type="datetime1">
              <a:rPr lang="en-US" smtClean="0"/>
              <a:t>8/8/2025</a:t>
            </a:fld>
            <a:endParaRPr lang="en-US"/>
          </a:p>
        </p:txBody>
      </p:sp>
      <p:sp>
        <p:nvSpPr>
          <p:cNvPr id="6" name="Footer Placeholder 4"/>
          <p:cNvSpPr>
            <a:spLocks noGrp="1"/>
          </p:cNvSpPr>
          <p:nvPr>
            <p:ph type="ftr" sz="quarter" idx="11"/>
          </p:nvPr>
        </p:nvSpPr>
        <p:spPr/>
        <p:txBody>
          <a:bodyPr/>
          <a:lstStyle>
            <a:lvl1pPr>
              <a:defRPr/>
            </a:lvl1pPr>
          </a:lstStyle>
          <a:p>
            <a:r>
              <a:rPr lang="en-US"/>
              <a:t>CSE2067 Web Technologies</a:t>
            </a:r>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4243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306878"/>
            <a:ext cx="82296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110762"/>
            <a:ext cx="8229600" cy="4680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2A1B7-08BB-42CC-BB6D-F9466BBCAF38}" type="datetime1">
              <a:rPr lang="en-US" smtClean="0"/>
              <a:t>8/8/2025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CSE2067 Web Technologies</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6F15528-21DE-4FAA-801E-634DDDAF4B2B}" type="slidenum">
              <a:rPr lang="en-US" smtClean="0"/>
              <a:pPr/>
              <a:t>‹#›</a:t>
            </a:fld>
            <a:endParaRPr lang="en-US"/>
          </a:p>
        </p:txBody>
      </p:sp>
      <p:pic>
        <p:nvPicPr>
          <p:cNvPr id="2" name="Picture 1">
            <a:extLst>
              <a:ext uri="{FF2B5EF4-FFF2-40B4-BE49-F238E27FC236}">
                <a16:creationId xmlns:a16="http://schemas.microsoft.com/office/drawing/2014/main" id="{D556AC99-D25B-44D7-B4D4-56DFBA9A948D}"/>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b="15551"/>
          <a:stretch/>
        </p:blipFill>
        <p:spPr bwMode="auto">
          <a:xfrm>
            <a:off x="0" y="5616575"/>
            <a:ext cx="91440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3B5F36A5-15D8-4D7C-9B1D-11E3C685F0D5}"/>
              </a:ext>
            </a:extLst>
          </p:cNvPr>
          <p:cNvCxnSpPr>
            <a:cxnSpLocks/>
          </p:cNvCxnSpPr>
          <p:nvPr userDrawn="1"/>
        </p:nvCxnSpPr>
        <p:spPr>
          <a:xfrm>
            <a:off x="72000" y="1066800"/>
            <a:ext cx="9000000" cy="0"/>
          </a:xfrm>
          <a:prstGeom prst="line">
            <a:avLst/>
          </a:prstGeom>
          <a:ln w="50800" cmpd="thinThick">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92217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2800" b="1" kern="1200">
          <a:solidFill>
            <a:schemeClr val="tx1"/>
          </a:solidFill>
          <a:latin typeface="Bookman Old Style" panose="02050604050505020204" pitchFamily="18"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Bookman Old Style" panose="02050604050505020204" pitchFamily="18" charset="0"/>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Bookman Old Style" panose="02050604050505020204" pitchFamily="18" charset="0"/>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Bookman Old Style" panose="02050604050505020204" pitchFamily="18" charset="0"/>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Bookman Old Style" panose="0205060405050502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brainkart.com/subject/Web-Technology_169/" TargetMode="Externa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6E4517-6C23-48B3-9024-02BD16E6294C}"/>
              </a:ext>
            </a:extLst>
          </p:cNvPr>
          <p:cNvPicPr>
            <a:picLocks noChangeAspect="1"/>
          </p:cNvPicPr>
          <p:nvPr/>
        </p:nvPicPr>
        <p:blipFill>
          <a:blip r:embed="rId3"/>
          <a:stretch>
            <a:fillRect/>
          </a:stretch>
        </p:blipFill>
        <p:spPr>
          <a:xfrm>
            <a:off x="0" y="0"/>
            <a:ext cx="9144000" cy="6858000"/>
          </a:xfrm>
          <a:prstGeom prst="rect">
            <a:avLst/>
          </a:prstGeom>
        </p:spPr>
      </p:pic>
      <p:pic>
        <p:nvPicPr>
          <p:cNvPr id="7" name="Graphic 6">
            <a:extLst>
              <a:ext uri="{FF2B5EF4-FFF2-40B4-BE49-F238E27FC236}">
                <a16:creationId xmlns:a16="http://schemas.microsoft.com/office/drawing/2014/main" id="{D99F73C4-29F8-4839-BE55-9531647113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2460" y="0"/>
            <a:ext cx="7779079" cy="1309350"/>
          </a:xfrm>
          <a:prstGeom prst="rect">
            <a:avLst/>
          </a:prstGeom>
        </p:spPr>
      </p:pic>
      <p:sp>
        <p:nvSpPr>
          <p:cNvPr id="9" name="Title 1">
            <a:extLst>
              <a:ext uri="{FF2B5EF4-FFF2-40B4-BE49-F238E27FC236}">
                <a16:creationId xmlns:a16="http://schemas.microsoft.com/office/drawing/2014/main" id="{95994CEF-AC9F-45F1-B856-7E13245F08BF}"/>
              </a:ext>
            </a:extLst>
          </p:cNvPr>
          <p:cNvSpPr txBox="1">
            <a:spLocks/>
          </p:cNvSpPr>
          <p:nvPr/>
        </p:nvSpPr>
        <p:spPr bwMode="auto">
          <a:xfrm>
            <a:off x="0" y="1329546"/>
            <a:ext cx="9144000" cy="1219200"/>
          </a:xfrm>
          <a:prstGeom prst="rect">
            <a:avLst/>
          </a:prstGeom>
          <a:noFill/>
          <a:ln w="12700">
            <a:noFill/>
            <a:miter lim="800000"/>
            <a:headEnd/>
            <a:tailEnd/>
          </a:ln>
        </p:spPr>
        <p:txBody>
          <a:bodyPr vert="horz" wrap="none" lIns="63500" tIns="25400" rIns="63500" bIns="25400" numCol="1" anchor="t" anchorCtr="0" compatLnSpc="1">
            <a:prstTxWarp prst="textNoShape">
              <a:avLst/>
            </a:prstTxWarp>
            <a:noAutofit/>
          </a:bodyPr>
          <a:lstStyle>
            <a:defPPr>
              <a:defRPr lang="en-US"/>
            </a:defPPr>
            <a:lvl1pPr algn="ctr" eaLnBrk="0" fontAlgn="base" hangingPunct="0">
              <a:lnSpc>
                <a:spcPct val="120000"/>
              </a:lnSpc>
              <a:spcBef>
                <a:spcPct val="0"/>
              </a:spcBef>
              <a:spcAft>
                <a:spcPct val="0"/>
              </a:spcAft>
              <a:defRPr sz="2400" b="1">
                <a:latin typeface="Bookman Old Style" panose="02050604050505020204" pitchFamily="18" charset="0"/>
                <a:ea typeface="+mj-ea"/>
                <a:cs typeface="+mj-cs"/>
              </a:defRPr>
            </a:lvl1pPr>
            <a:lvl2pPr eaLnBrk="0" fontAlgn="base" hangingPunct="0">
              <a:lnSpc>
                <a:spcPct val="87000"/>
              </a:lnSpc>
              <a:spcBef>
                <a:spcPct val="0"/>
              </a:spcBef>
              <a:spcAft>
                <a:spcPct val="0"/>
              </a:spcAft>
              <a:defRPr b="1">
                <a:solidFill>
                  <a:schemeClr val="tx2"/>
                </a:solidFill>
                <a:latin typeface="Arial" charset="0"/>
              </a:defRPr>
            </a:lvl2pPr>
            <a:lvl3pPr eaLnBrk="0" fontAlgn="base" hangingPunct="0">
              <a:lnSpc>
                <a:spcPct val="87000"/>
              </a:lnSpc>
              <a:spcBef>
                <a:spcPct val="0"/>
              </a:spcBef>
              <a:spcAft>
                <a:spcPct val="0"/>
              </a:spcAft>
              <a:defRPr b="1">
                <a:solidFill>
                  <a:schemeClr val="tx2"/>
                </a:solidFill>
                <a:latin typeface="Arial" charset="0"/>
              </a:defRPr>
            </a:lvl3pPr>
            <a:lvl4pPr eaLnBrk="0" fontAlgn="base" hangingPunct="0">
              <a:lnSpc>
                <a:spcPct val="87000"/>
              </a:lnSpc>
              <a:spcBef>
                <a:spcPct val="0"/>
              </a:spcBef>
              <a:spcAft>
                <a:spcPct val="0"/>
              </a:spcAft>
              <a:defRPr b="1">
                <a:solidFill>
                  <a:schemeClr val="tx2"/>
                </a:solidFill>
                <a:latin typeface="Arial" charset="0"/>
              </a:defRPr>
            </a:lvl4pPr>
            <a:lvl5pPr eaLnBrk="0" fontAlgn="base" hangingPunct="0">
              <a:lnSpc>
                <a:spcPct val="87000"/>
              </a:lnSpc>
              <a:spcBef>
                <a:spcPct val="0"/>
              </a:spcBef>
              <a:spcAft>
                <a:spcPct val="0"/>
              </a:spcAft>
              <a:defRPr b="1">
                <a:solidFill>
                  <a:schemeClr val="tx2"/>
                </a:solidFill>
                <a:latin typeface="Arial" charset="0"/>
              </a:defRPr>
            </a:lvl5pPr>
            <a:lvl6pPr marL="342900" eaLnBrk="0" fontAlgn="base" hangingPunct="0">
              <a:lnSpc>
                <a:spcPct val="87000"/>
              </a:lnSpc>
              <a:spcBef>
                <a:spcPct val="0"/>
              </a:spcBef>
              <a:spcAft>
                <a:spcPct val="0"/>
              </a:spcAft>
              <a:defRPr b="1">
                <a:solidFill>
                  <a:schemeClr val="tx2"/>
                </a:solidFill>
                <a:latin typeface="Arial" charset="0"/>
              </a:defRPr>
            </a:lvl6pPr>
            <a:lvl7pPr marL="685800" eaLnBrk="0" fontAlgn="base" hangingPunct="0">
              <a:lnSpc>
                <a:spcPct val="87000"/>
              </a:lnSpc>
              <a:spcBef>
                <a:spcPct val="0"/>
              </a:spcBef>
              <a:spcAft>
                <a:spcPct val="0"/>
              </a:spcAft>
              <a:defRPr b="1">
                <a:solidFill>
                  <a:schemeClr val="tx2"/>
                </a:solidFill>
                <a:latin typeface="Arial" charset="0"/>
              </a:defRPr>
            </a:lvl7pPr>
            <a:lvl8pPr marL="1028700" eaLnBrk="0" fontAlgn="base" hangingPunct="0">
              <a:lnSpc>
                <a:spcPct val="87000"/>
              </a:lnSpc>
              <a:spcBef>
                <a:spcPct val="0"/>
              </a:spcBef>
              <a:spcAft>
                <a:spcPct val="0"/>
              </a:spcAft>
              <a:defRPr b="1">
                <a:solidFill>
                  <a:schemeClr val="tx2"/>
                </a:solidFill>
                <a:latin typeface="Arial" charset="0"/>
              </a:defRPr>
            </a:lvl8pPr>
            <a:lvl9pPr marL="1371600" eaLnBrk="0" fontAlgn="base" hangingPunct="0">
              <a:lnSpc>
                <a:spcPct val="87000"/>
              </a:lnSpc>
              <a:spcBef>
                <a:spcPct val="0"/>
              </a:spcBef>
              <a:spcAft>
                <a:spcPct val="0"/>
              </a:spcAft>
              <a:defRPr b="1">
                <a:solidFill>
                  <a:schemeClr val="tx2"/>
                </a:solidFill>
                <a:latin typeface="Arial" charset="0"/>
              </a:defRPr>
            </a:lvl9pPr>
          </a:lstStyle>
          <a:p>
            <a:r>
              <a:rPr lang="en-IN" sz="2800" dirty="0">
                <a:latin typeface="Bookman Old Style"/>
                <a:hlinkClick r:id="rId6">
                  <a:extLst>
                    <a:ext uri="{A12FA001-AC4F-418D-AE19-62706E023703}">
                      <ahyp:hlinkClr xmlns:ahyp="http://schemas.microsoft.com/office/drawing/2018/hyperlinkcolor" val="tx"/>
                    </a:ext>
                  </a:extLst>
                </a:hlinkClick>
              </a:rPr>
              <a:t>CSE2258-</a:t>
            </a:r>
            <a:r>
              <a:rPr lang="en-IN" sz="2800" dirty="0">
                <a:latin typeface="Bookman Old Style"/>
                <a:hlinkClick r:id="rId6">
                  <a:extLst>
                    <a:ext uri="{A12FA001-AC4F-418D-AE19-62706E023703}">
                      <ahyp:hlinkClr xmlns:ahyp="http://schemas.microsoft.com/office/drawing/2018/hyperlinkcolor" val="tx"/>
                    </a:ext>
                  </a:extLst>
                </a:hlinkClick>
              </a:rPr>
              <a:t> Web Technology</a:t>
            </a:r>
          </a:p>
          <a:p>
            <a:br>
              <a:rPr lang="en-IN" dirty="0"/>
            </a:br>
            <a:endParaRPr lang="en-IN" dirty="0"/>
          </a:p>
        </p:txBody>
      </p:sp>
      <p:sp>
        <p:nvSpPr>
          <p:cNvPr id="11" name="Subtitle 2">
            <a:extLst>
              <a:ext uri="{FF2B5EF4-FFF2-40B4-BE49-F238E27FC236}">
                <a16:creationId xmlns:a16="http://schemas.microsoft.com/office/drawing/2014/main" id="{767D772C-CE7C-4E6F-8FFF-BDAD62483336}"/>
              </a:ext>
            </a:extLst>
          </p:cNvPr>
          <p:cNvSpPr txBox="1">
            <a:spLocks/>
          </p:cNvSpPr>
          <p:nvPr/>
        </p:nvSpPr>
        <p:spPr bwMode="auto">
          <a:xfrm>
            <a:off x="706474" y="5613718"/>
            <a:ext cx="7772400" cy="899624"/>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fontScale="92500" lnSpcReduction="20000"/>
          </a:bodyPr>
          <a:lstStyle>
            <a:lvl1pPr marL="152400" indent="-152400" algn="l" rtl="0" eaLnBrk="0" fontAlgn="base" hangingPunct="0">
              <a:lnSpc>
                <a:spcPct val="75000"/>
              </a:lnSpc>
              <a:spcBef>
                <a:spcPct val="65000"/>
              </a:spcBef>
              <a:spcAft>
                <a:spcPct val="0"/>
              </a:spcAft>
              <a:buSzPct val="100000"/>
              <a:buFont typeface="Arial" charset="0"/>
              <a:buChar char="•"/>
              <a:defRPr sz="1800" b="1">
                <a:solidFill>
                  <a:schemeClr val="tx1"/>
                </a:solidFill>
                <a:latin typeface="Bookman Old Style" panose="02050604050505020204" pitchFamily="18" charset="0"/>
                <a:ea typeface="+mn-ea"/>
                <a:cs typeface="+mn-cs"/>
              </a:defRPr>
            </a:lvl1pPr>
            <a:lvl2pPr marL="514350" indent="-142875" algn="l" rtl="0" eaLnBrk="0" fontAlgn="base" hangingPunct="0">
              <a:lnSpc>
                <a:spcPct val="85000"/>
              </a:lnSpc>
              <a:spcBef>
                <a:spcPct val="40000"/>
              </a:spcBef>
              <a:spcAft>
                <a:spcPct val="0"/>
              </a:spcAft>
              <a:buSzPct val="100000"/>
              <a:buFont typeface="Courier New" pitchFamily="49" charset="0"/>
              <a:buChar char="o"/>
              <a:defRPr sz="1800" b="1">
                <a:solidFill>
                  <a:schemeClr val="tx1"/>
                </a:solidFill>
                <a:latin typeface="Bookman Old Style" panose="02050604050505020204" pitchFamily="18" charset="0"/>
              </a:defRPr>
            </a:lvl2pPr>
            <a:lvl3pPr marL="942975" indent="-257175" algn="l" rtl="0" eaLnBrk="0" fontAlgn="base" hangingPunct="0">
              <a:lnSpc>
                <a:spcPct val="85000"/>
              </a:lnSpc>
              <a:spcBef>
                <a:spcPct val="40000"/>
              </a:spcBef>
              <a:spcAft>
                <a:spcPct val="0"/>
              </a:spcAft>
              <a:buSzPct val="100000"/>
              <a:buFont typeface="Wingdings" pitchFamily="2" charset="2"/>
              <a:buChar char="Ø"/>
              <a:defRPr sz="1800" b="1">
                <a:solidFill>
                  <a:schemeClr val="tx1"/>
                </a:solidFill>
                <a:latin typeface="Bookman Old Style" panose="02050604050505020204" pitchFamily="18" charset="0"/>
              </a:defRPr>
            </a:lvl3pPr>
            <a:lvl4pPr marL="12858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4pPr>
            <a:lvl5pPr marL="1628775" indent="-257175" algn="l" rtl="0" eaLnBrk="0" fontAlgn="base" hangingPunct="0">
              <a:spcBef>
                <a:spcPct val="20000"/>
              </a:spcBef>
              <a:spcAft>
                <a:spcPct val="0"/>
              </a:spcAft>
              <a:buChar char="»"/>
              <a:defRPr sz="1500">
                <a:solidFill>
                  <a:schemeClr val="tx1"/>
                </a:solidFill>
                <a:latin typeface="Bookman Old Style" panose="02050604050505020204" pitchFamily="18" charset="0"/>
              </a:defRPr>
            </a:lvl5pPr>
            <a:lvl6pPr marL="1971675" indent="-257175" algn="l" rtl="0" fontAlgn="base">
              <a:spcBef>
                <a:spcPct val="20000"/>
              </a:spcBef>
              <a:spcAft>
                <a:spcPct val="0"/>
              </a:spcAft>
              <a:buChar char="»"/>
              <a:defRPr sz="1500">
                <a:solidFill>
                  <a:schemeClr val="tx1"/>
                </a:solidFill>
                <a:latin typeface="Times New Roman" charset="0"/>
              </a:defRPr>
            </a:lvl6pPr>
            <a:lvl7pPr marL="2314575" indent="-257175" algn="l" rtl="0" fontAlgn="base">
              <a:spcBef>
                <a:spcPct val="20000"/>
              </a:spcBef>
              <a:spcAft>
                <a:spcPct val="0"/>
              </a:spcAft>
              <a:buChar char="»"/>
              <a:defRPr sz="1500">
                <a:solidFill>
                  <a:schemeClr val="tx1"/>
                </a:solidFill>
                <a:latin typeface="Times New Roman" charset="0"/>
              </a:defRPr>
            </a:lvl7pPr>
            <a:lvl8pPr marL="2657475" indent="-257175" algn="l" rtl="0" fontAlgn="base">
              <a:spcBef>
                <a:spcPct val="20000"/>
              </a:spcBef>
              <a:spcAft>
                <a:spcPct val="0"/>
              </a:spcAft>
              <a:buChar char="»"/>
              <a:defRPr sz="1500">
                <a:solidFill>
                  <a:schemeClr val="tx1"/>
                </a:solidFill>
                <a:latin typeface="Times New Roman" charset="0"/>
              </a:defRPr>
            </a:lvl8pPr>
            <a:lvl9pPr marL="3000375" indent="-257175" algn="l" rtl="0" fontAlgn="base">
              <a:spcBef>
                <a:spcPct val="20000"/>
              </a:spcBef>
              <a:spcAft>
                <a:spcPct val="0"/>
              </a:spcAft>
              <a:buChar char="»"/>
              <a:defRPr sz="1500">
                <a:solidFill>
                  <a:schemeClr val="tx1"/>
                </a:solidFill>
                <a:latin typeface="Times New Roman" charset="0"/>
              </a:defRPr>
            </a:lvl9pPr>
          </a:lstStyle>
          <a:p>
            <a:pPr marL="0" indent="0" algn="ctr">
              <a:lnSpc>
                <a:spcPct val="120000"/>
              </a:lnSpc>
              <a:spcBef>
                <a:spcPts val="0"/>
              </a:spcBef>
              <a:buNone/>
            </a:pPr>
            <a:r>
              <a:rPr lang="en-IN" sz="2000" kern="0" dirty="0"/>
              <a:t>Department of Computer Science Engineering</a:t>
            </a:r>
          </a:p>
          <a:p>
            <a:pPr marL="0" indent="0" algn="ctr">
              <a:lnSpc>
                <a:spcPct val="120000"/>
              </a:lnSpc>
              <a:spcBef>
                <a:spcPts val="0"/>
              </a:spcBef>
              <a:buNone/>
            </a:pPr>
            <a:r>
              <a:rPr lang="en-IN" sz="3600" kern="0" dirty="0"/>
              <a:t>School of Engineering</a:t>
            </a:r>
          </a:p>
        </p:txBody>
      </p:sp>
    </p:spTree>
    <p:extLst>
      <p:ext uri="{BB962C8B-B14F-4D97-AF65-F5344CB8AC3E}">
        <p14:creationId xmlns:p14="http://schemas.microsoft.com/office/powerpoint/2010/main" val="1669756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09" y="1164325"/>
            <a:ext cx="8853985" cy="3323987"/>
          </a:xfrm>
          <a:prstGeom prst="rect">
            <a:avLst/>
          </a:prstGeom>
        </p:spPr>
        <p:txBody>
          <a:bodyPr wrap="square">
            <a:spAutoFit/>
          </a:bodyPr>
          <a:lstStyle/>
          <a:p>
            <a:pPr algn="just"/>
            <a:r>
              <a:rPr lang="en-US" sz="2100" dirty="0">
                <a:solidFill>
                  <a:srgbClr val="000000"/>
                </a:solidFill>
                <a:latin typeface="Verdana" panose="020B0604030504040204" pitchFamily="34" charset="0"/>
              </a:rPr>
              <a:t>Whenever you use the </a:t>
            </a:r>
            <a:r>
              <a:rPr lang="en-US" sz="2100" b="1" dirty="0">
                <a:solidFill>
                  <a:srgbClr val="000000"/>
                </a:solidFill>
                <a:latin typeface="Verdana" panose="020B0604030504040204" pitchFamily="34" charset="0"/>
              </a:rPr>
              <a:t>&lt;</a:t>
            </a:r>
            <a:r>
              <a:rPr lang="en-US" sz="2100" b="1" dirty="0" err="1">
                <a:solidFill>
                  <a:srgbClr val="000000"/>
                </a:solidFill>
                <a:latin typeface="Verdana" panose="020B0604030504040204" pitchFamily="34" charset="0"/>
              </a:rPr>
              <a:t>br</a:t>
            </a:r>
            <a:r>
              <a:rPr lang="en-US" sz="2100" b="1" dirty="0">
                <a:solidFill>
                  <a:srgbClr val="000000"/>
                </a:solidFill>
                <a:latin typeface="Verdana" panose="020B0604030504040204" pitchFamily="34" charset="0"/>
              </a:rPr>
              <a:t> /&gt;</a:t>
            </a:r>
            <a:r>
              <a:rPr lang="en-US" sz="2100" dirty="0">
                <a:solidFill>
                  <a:srgbClr val="000000"/>
                </a:solidFill>
                <a:latin typeface="Verdana" panose="020B0604030504040204" pitchFamily="34" charset="0"/>
              </a:rPr>
              <a:t> element, anything following it starts from the next line. </a:t>
            </a:r>
          </a:p>
          <a:p>
            <a:pPr algn="just"/>
            <a:endParaRPr lang="en-US" sz="2100" dirty="0">
              <a:solidFill>
                <a:srgbClr val="000000"/>
              </a:solidFill>
              <a:latin typeface="Verdana" panose="020B0604030504040204" pitchFamily="34" charset="0"/>
            </a:endParaRP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The &lt;</a:t>
            </a:r>
            <a:r>
              <a:rPr lang="en-US" sz="2100" dirty="0" err="1">
                <a:solidFill>
                  <a:srgbClr val="000000"/>
                </a:solidFill>
                <a:latin typeface="Verdana" panose="020B0604030504040204" pitchFamily="34" charset="0"/>
              </a:rPr>
              <a:t>br</a:t>
            </a:r>
            <a:r>
              <a:rPr lang="en-US" sz="2100" dirty="0">
                <a:solidFill>
                  <a:srgbClr val="000000"/>
                </a:solidFill>
                <a:latin typeface="Verdana" panose="020B0604030504040204" pitchFamily="34" charset="0"/>
              </a:rPr>
              <a:t> /&gt; tag has a space between the characters </a:t>
            </a:r>
            <a:r>
              <a:rPr lang="en-US" sz="2100" b="1" dirty="0" err="1">
                <a:solidFill>
                  <a:srgbClr val="000000"/>
                </a:solidFill>
                <a:latin typeface="Verdana" panose="020B0604030504040204" pitchFamily="34" charset="0"/>
              </a:rPr>
              <a:t>br</a:t>
            </a:r>
            <a:r>
              <a:rPr lang="en-US" sz="2100" dirty="0">
                <a:solidFill>
                  <a:srgbClr val="000000"/>
                </a:solidFill>
                <a:latin typeface="Verdana" panose="020B0604030504040204" pitchFamily="34" charset="0"/>
              </a:rPr>
              <a:t> and the forward slash.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If you omit this space, older browsers will have trouble rendering the line break, while if you miss the forward slash character and just use &lt;</a:t>
            </a:r>
            <a:r>
              <a:rPr lang="en-US" sz="2100" dirty="0" err="1">
                <a:solidFill>
                  <a:srgbClr val="000000"/>
                </a:solidFill>
                <a:latin typeface="Verdana" panose="020B0604030504040204" pitchFamily="34" charset="0"/>
              </a:rPr>
              <a:t>br</a:t>
            </a:r>
            <a:r>
              <a:rPr lang="en-US" sz="2100" dirty="0">
                <a:solidFill>
                  <a:srgbClr val="000000"/>
                </a:solidFill>
                <a:latin typeface="Verdana" panose="020B0604030504040204" pitchFamily="34" charset="0"/>
              </a:rPr>
              <a:t>&gt; it is not valid in XHTML.</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TextBox 4"/>
          <p:cNvSpPr txBox="1"/>
          <p:nvPr/>
        </p:nvSpPr>
        <p:spPr>
          <a:xfrm>
            <a:off x="330958" y="363619"/>
            <a:ext cx="4419600" cy="830997"/>
          </a:xfrm>
          <a:prstGeom prst="rect">
            <a:avLst/>
          </a:prstGeom>
          <a:noFill/>
        </p:spPr>
        <p:txBody>
          <a:bodyPr wrap="square" rtlCol="0">
            <a:spAutoFit/>
          </a:bodyPr>
          <a:lstStyle/>
          <a:p>
            <a:r>
              <a:rPr lang="en-US" sz="2400" b="1" dirty="0">
                <a:solidFill>
                  <a:srgbClr val="121214"/>
                </a:solidFill>
                <a:latin typeface="Verdana" panose="020B0604030504040204" pitchFamily="34" charset="0"/>
              </a:rPr>
              <a:t>Line Break Tag</a:t>
            </a:r>
          </a:p>
          <a:p>
            <a:endParaRPr lang="en-IN" sz="2400" dirty="0"/>
          </a:p>
        </p:txBody>
      </p:sp>
    </p:spTree>
    <p:extLst>
      <p:ext uri="{BB962C8B-B14F-4D97-AF65-F5344CB8AC3E}">
        <p14:creationId xmlns:p14="http://schemas.microsoft.com/office/powerpoint/2010/main" val="273713418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15962"/>
          </a:xfrm>
        </p:spPr>
        <p:txBody>
          <a:bodyPr/>
          <a:lstStyle/>
          <a:p>
            <a:r>
              <a:rPr lang="en-IN" dirty="0"/>
              <a:t>Difference between HTML &amp; XHTML</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100</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5692142"/>
              </p:ext>
            </p:extLst>
          </p:nvPr>
        </p:nvGraphicFramePr>
        <p:xfrm>
          <a:off x="114300" y="1087597"/>
          <a:ext cx="8915400" cy="51257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370840">
                <a:tc>
                  <a:txBody>
                    <a:bodyPr/>
                    <a:lstStyle/>
                    <a:p>
                      <a:r>
                        <a:rPr lang="en-IN" dirty="0"/>
                        <a:t>Sl. No.</a:t>
                      </a:r>
                    </a:p>
                  </a:txBody>
                  <a:tcPr/>
                </a:tc>
                <a:tc>
                  <a:txBody>
                    <a:bodyPr/>
                    <a:lstStyle/>
                    <a:p>
                      <a:pPr algn="ctr"/>
                      <a:r>
                        <a:rPr lang="en-IN" dirty="0"/>
                        <a:t>HTML</a:t>
                      </a:r>
                    </a:p>
                  </a:txBody>
                  <a:tcPr/>
                </a:tc>
                <a:tc>
                  <a:txBody>
                    <a:bodyPr/>
                    <a:lstStyle/>
                    <a:p>
                      <a:pPr algn="ctr"/>
                      <a:r>
                        <a:rPr lang="en-IN" dirty="0"/>
                        <a:t>XHTML</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r>
                        <a:rPr lang="en-IN" dirty="0"/>
                        <a:t>HTML</a:t>
                      </a:r>
                      <a:r>
                        <a:rPr lang="en-IN" baseline="0" dirty="0"/>
                        <a:t> stands for Hypertext </a:t>
                      </a:r>
                      <a:r>
                        <a:rPr lang="en-IN" baseline="0" dirty="0" err="1"/>
                        <a:t>Markup</a:t>
                      </a:r>
                      <a:r>
                        <a:rPr lang="en-IN" baseline="0" dirty="0"/>
                        <a:t> Language.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XHTML</a:t>
                      </a:r>
                      <a:r>
                        <a:rPr lang="en-IN" baseline="0" dirty="0"/>
                        <a:t> stands for Extensible Hypertext </a:t>
                      </a:r>
                      <a:r>
                        <a:rPr lang="en-IN" baseline="0" dirty="0" err="1"/>
                        <a:t>Markup</a:t>
                      </a:r>
                      <a:r>
                        <a:rPr lang="en-IN" baseline="0" dirty="0"/>
                        <a:t> Language.</a:t>
                      </a:r>
                      <a:endParaRPr lang="en-IN" dirty="0"/>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r>
                        <a:rPr lang="en-IN" dirty="0"/>
                        <a:t>It was developed by Tim Berners-Lee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was</a:t>
                      </a:r>
                      <a:r>
                        <a:rPr lang="en-IN" baseline="0" dirty="0"/>
                        <a:t> developed by W3C </a:t>
                      </a:r>
                      <a:r>
                        <a:rPr lang="en-IN" baseline="0" dirty="0" err="1"/>
                        <a:t>ie</a:t>
                      </a:r>
                      <a:r>
                        <a:rPr lang="en-IN" baseline="0" dirty="0"/>
                        <a:t>. World Wide Web Consortium.</a:t>
                      </a:r>
                      <a:endParaRPr lang="en-IN" dirty="0"/>
                    </a:p>
                  </a:txBody>
                  <a:tcPr/>
                </a:tc>
                <a:extLst>
                  <a:ext uri="{0D108BD9-81ED-4DB2-BD59-A6C34878D82A}">
                    <a16:rowId xmlns:a16="http://schemas.microsoft.com/office/drawing/2014/main" val="10002"/>
                  </a:ext>
                </a:extLst>
              </a:tr>
              <a:tr h="370840">
                <a:tc>
                  <a:txBody>
                    <a:bodyPr/>
                    <a:lstStyle/>
                    <a:p>
                      <a:r>
                        <a:rPr lang="en-IN" dirty="0"/>
                        <a:t>3</a:t>
                      </a:r>
                    </a:p>
                  </a:txBody>
                  <a:tcPr/>
                </a:tc>
                <a:tc>
                  <a:txBody>
                    <a:bodyPr/>
                    <a:lstStyle/>
                    <a:p>
                      <a:r>
                        <a:rPr lang="en-IN" dirty="0"/>
                        <a:t>It was developed in 1991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was released in 2000.</a:t>
                      </a:r>
                    </a:p>
                  </a:txBody>
                  <a:tcPr/>
                </a:tc>
                <a:extLst>
                  <a:ext uri="{0D108BD9-81ED-4DB2-BD59-A6C34878D82A}">
                    <a16:rowId xmlns:a16="http://schemas.microsoft.com/office/drawing/2014/main" val="10003"/>
                  </a:ext>
                </a:extLst>
              </a:tr>
              <a:tr h="370840">
                <a:tc>
                  <a:txBody>
                    <a:bodyPr/>
                    <a:lstStyle/>
                    <a:p>
                      <a:r>
                        <a:rPr lang="en-IN" dirty="0"/>
                        <a:t>4</a:t>
                      </a:r>
                    </a:p>
                  </a:txBody>
                  <a:tcPr/>
                </a:tc>
                <a:tc>
                  <a:txBody>
                    <a:bodyPr/>
                    <a:lstStyle/>
                    <a:p>
                      <a:r>
                        <a:rPr lang="en-IN" dirty="0"/>
                        <a:t>All tags and attributes are not necessarily to be in specific</a:t>
                      </a:r>
                      <a:r>
                        <a:rPr lang="en-IN" baseline="0" dirty="0"/>
                        <a:t> case.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Every tag and attribute should be in lower </a:t>
                      </a:r>
                      <a:r>
                        <a:rPr lang="en-IN" baseline="0" dirty="0"/>
                        <a:t>case.</a:t>
                      </a:r>
                      <a:endParaRPr lang="en-IN" dirty="0"/>
                    </a:p>
                  </a:txBody>
                  <a:tcPr/>
                </a:tc>
                <a:extLst>
                  <a:ext uri="{0D108BD9-81ED-4DB2-BD59-A6C34878D82A}">
                    <a16:rowId xmlns:a16="http://schemas.microsoft.com/office/drawing/2014/main" val="10004"/>
                  </a:ext>
                </a:extLst>
              </a:tr>
              <a:tr h="370840">
                <a:tc>
                  <a:txBody>
                    <a:bodyPr/>
                    <a:lstStyle/>
                    <a:p>
                      <a:r>
                        <a:rPr lang="en-IN" dirty="0"/>
                        <a:t>5. </a:t>
                      </a:r>
                    </a:p>
                  </a:txBody>
                  <a:tcPr/>
                </a:tc>
                <a:tc>
                  <a:txBody>
                    <a:bodyPr/>
                    <a:lstStyle/>
                    <a:p>
                      <a:r>
                        <a:rPr lang="en-IN" dirty="0"/>
                        <a:t>It is not necessary to close the tags in the order they are opened.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is necessary to close the tags in the same order they are opened.</a:t>
                      </a:r>
                    </a:p>
                  </a:txBody>
                  <a:tcPr/>
                </a:tc>
                <a:extLst>
                  <a:ext uri="{0D108BD9-81ED-4DB2-BD59-A6C34878D82A}">
                    <a16:rowId xmlns:a16="http://schemas.microsoft.com/office/drawing/2014/main" val="10005"/>
                  </a:ext>
                </a:extLst>
              </a:tr>
              <a:tr h="370840">
                <a:tc>
                  <a:txBody>
                    <a:bodyPr/>
                    <a:lstStyle/>
                    <a:p>
                      <a:r>
                        <a:rPr lang="en-IN" dirty="0"/>
                        <a:t>6. </a:t>
                      </a:r>
                    </a:p>
                  </a:txBody>
                  <a:tcPr/>
                </a:tc>
                <a:tc>
                  <a:txBody>
                    <a:bodyPr/>
                    <a:lstStyle/>
                    <a:p>
                      <a:r>
                        <a:rPr lang="en-IN" dirty="0"/>
                        <a:t>While using the attributes it is not necessary</a:t>
                      </a:r>
                      <a:r>
                        <a:rPr lang="en-IN" baseline="0" dirty="0"/>
                        <a:t> to mention quotes.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While using the attributes it is mandatory </a:t>
                      </a:r>
                      <a:r>
                        <a:rPr lang="en-IN" baseline="0" dirty="0"/>
                        <a:t>to mention quotes.  </a:t>
                      </a:r>
                      <a:r>
                        <a:rPr lang="en-IN" baseline="0" dirty="0" err="1"/>
                        <a:t>Eg</a:t>
                      </a:r>
                      <a:r>
                        <a:rPr lang="en-IN" baseline="0" dirty="0"/>
                        <a:t> - &lt;p </a:t>
                      </a:r>
                      <a:r>
                        <a:rPr lang="en-IN" baseline="0" dirty="0" err="1"/>
                        <a:t>bgcolor</a:t>
                      </a:r>
                      <a:r>
                        <a:rPr lang="en-IN" baseline="0" dirty="0"/>
                        <a:t> = “yellow”&gt;                     </a:t>
                      </a:r>
                      <a:endParaRPr lang="en-IN" dirty="0"/>
                    </a:p>
                  </a:txBody>
                  <a:tcPr/>
                </a:tc>
                <a:extLst>
                  <a:ext uri="{0D108BD9-81ED-4DB2-BD59-A6C34878D82A}">
                    <a16:rowId xmlns:a16="http://schemas.microsoft.com/office/drawing/2014/main" val="10006"/>
                  </a:ext>
                </a:extLst>
              </a:tr>
              <a:tr h="370840">
                <a:tc>
                  <a:txBody>
                    <a:bodyPr/>
                    <a:lstStyle/>
                    <a:p>
                      <a:r>
                        <a:rPr lang="en-IN" dirty="0"/>
                        <a:t>7.</a:t>
                      </a:r>
                    </a:p>
                  </a:txBody>
                  <a:tcPr/>
                </a:tc>
                <a:tc>
                  <a:txBody>
                    <a:bodyPr/>
                    <a:lstStyle/>
                    <a:p>
                      <a:r>
                        <a:rPr lang="en-IN" dirty="0"/>
                        <a:t>Filename</a:t>
                      </a:r>
                      <a:r>
                        <a:rPr lang="en-IN" baseline="0" dirty="0"/>
                        <a:t> extension used are .html, .</a:t>
                      </a:r>
                      <a:r>
                        <a:rPr lang="en-IN" baseline="0" dirty="0" err="1"/>
                        <a:t>htm</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Filename</a:t>
                      </a:r>
                      <a:r>
                        <a:rPr lang="en-IN" baseline="0" dirty="0"/>
                        <a:t> extension used are .</a:t>
                      </a:r>
                      <a:r>
                        <a:rPr lang="en-IN" baseline="0" dirty="0" err="1"/>
                        <a:t>xhtml</a:t>
                      </a:r>
                      <a:r>
                        <a:rPr lang="en-IN" baseline="0" dirty="0"/>
                        <a:t>, .</a:t>
                      </a:r>
                      <a:r>
                        <a:rPr lang="en-IN" baseline="0" dirty="0" err="1"/>
                        <a:t>xht</a:t>
                      </a:r>
                      <a:r>
                        <a:rPr lang="en-IN" baseline="0" dirty="0"/>
                        <a:t>, .xml</a:t>
                      </a:r>
                      <a:endParaRPr lang="en-IN"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387688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101</a:t>
            </a:fld>
            <a:endParaRPr lang="en-US"/>
          </a:p>
        </p:txBody>
      </p:sp>
      <p:pic>
        <p:nvPicPr>
          <p:cNvPr id="17410" name="Picture 2" descr="Clustering of graphs and search of assemblages"/>
          <p:cNvPicPr>
            <a:picLocks noChangeAspect="1" noChangeArrowheads="1"/>
          </p:cNvPicPr>
          <p:nvPr/>
        </p:nvPicPr>
        <p:blipFill rotWithShape="1">
          <a:blip r:embed="rId2">
            <a:extLst>
              <a:ext uri="{28A0092B-C50C-407E-A947-70E740481C1C}">
                <a14:useLocalDpi xmlns:a14="http://schemas.microsoft.com/office/drawing/2010/main" val="0"/>
              </a:ext>
            </a:extLst>
          </a:blip>
          <a:srcRect t="6666" b="17778"/>
          <a:stretch/>
        </p:blipFill>
        <p:spPr bwMode="auto">
          <a:xfrm>
            <a:off x="-1" y="457200"/>
            <a:ext cx="9134477" cy="5181600"/>
          </a:xfrm>
          <a:prstGeom prst="rect">
            <a:avLst/>
          </a:prstGeom>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06D4F69F-5146-49E3-921C-42C19CDF0728}"/>
              </a:ext>
            </a:extLst>
          </p:cNvPr>
          <p:cNvSpPr>
            <a:spLocks noGrp="1"/>
          </p:cNvSpPr>
          <p:nvPr>
            <p:ph type="ftr" sz="quarter" idx="11"/>
          </p:nvPr>
        </p:nvSpPr>
        <p:spPr/>
        <p:txBody>
          <a:bodyPr/>
          <a:lstStyle/>
          <a:p>
            <a:r>
              <a:rPr lang="en-US"/>
              <a:t>CSE2067 Web Technologies</a:t>
            </a:r>
          </a:p>
        </p:txBody>
      </p:sp>
    </p:spTree>
    <p:extLst>
      <p:ext uri="{BB962C8B-B14F-4D97-AF65-F5344CB8AC3E}">
        <p14:creationId xmlns:p14="http://schemas.microsoft.com/office/powerpoint/2010/main" val="163911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071" y="957493"/>
            <a:ext cx="6905768" cy="4616648"/>
          </a:xfrm>
          <a:prstGeom prst="rect">
            <a:avLst/>
          </a:prstGeom>
        </p:spPr>
        <p:txBody>
          <a:bodyPr wrap="square">
            <a:spAutoFit/>
          </a:bodyPr>
          <a:lstStyle/>
          <a:p>
            <a:r>
              <a:rPr lang="en-US" sz="2100" dirty="0"/>
              <a:t>&lt;html&gt;</a:t>
            </a:r>
          </a:p>
          <a:p>
            <a:endParaRPr lang="en-US" sz="2100" dirty="0"/>
          </a:p>
          <a:p>
            <a:r>
              <a:rPr lang="en-US" sz="2100" dirty="0"/>
              <a:t>   &lt;head&gt;</a:t>
            </a:r>
          </a:p>
          <a:p>
            <a:r>
              <a:rPr lang="en-US" sz="2100" dirty="0"/>
              <a:t>      &lt;title&gt;Line Break  Example&lt;/title&gt;</a:t>
            </a:r>
          </a:p>
          <a:p>
            <a:r>
              <a:rPr lang="en-US" sz="2100" dirty="0"/>
              <a:t>   &lt;/head&gt;</a:t>
            </a:r>
          </a:p>
          <a:p>
            <a:r>
              <a:rPr lang="en-US" sz="2100" dirty="0"/>
              <a:t>	</a:t>
            </a:r>
          </a:p>
          <a:p>
            <a:r>
              <a:rPr lang="en-US" sz="2100" dirty="0"/>
              <a:t>   &lt;body&gt;</a:t>
            </a:r>
          </a:p>
          <a:p>
            <a:r>
              <a:rPr lang="en-US" sz="2100" dirty="0"/>
              <a:t>      &lt;p&gt;Hello&lt;</a:t>
            </a:r>
            <a:r>
              <a:rPr lang="en-US" sz="2100" dirty="0" err="1"/>
              <a:t>br</a:t>
            </a:r>
            <a:r>
              <a:rPr lang="en-US" sz="2100" dirty="0"/>
              <a:t> /&gt;</a:t>
            </a:r>
          </a:p>
          <a:p>
            <a:r>
              <a:rPr lang="en-US" sz="2100" dirty="0"/>
              <a:t>         You delivered your assignment on time.&lt;</a:t>
            </a:r>
            <a:r>
              <a:rPr lang="en-US" sz="2100" dirty="0" err="1"/>
              <a:t>br</a:t>
            </a:r>
            <a:r>
              <a:rPr lang="en-US" sz="2100" dirty="0"/>
              <a:t> /&gt;</a:t>
            </a:r>
          </a:p>
          <a:p>
            <a:r>
              <a:rPr lang="en-US" sz="2100" dirty="0"/>
              <a:t>         Thanks&lt;</a:t>
            </a:r>
            <a:r>
              <a:rPr lang="en-US" sz="2100" dirty="0" err="1"/>
              <a:t>br</a:t>
            </a:r>
            <a:r>
              <a:rPr lang="en-US" sz="2100" dirty="0"/>
              <a:t> /&gt;</a:t>
            </a:r>
          </a:p>
          <a:p>
            <a:r>
              <a:rPr lang="en-US" sz="2100" dirty="0"/>
              <a:t>         Ramesh&lt;/p&gt;</a:t>
            </a:r>
          </a:p>
          <a:p>
            <a:r>
              <a:rPr lang="en-US" sz="2100" dirty="0"/>
              <a:t>   &lt;/body&gt;</a:t>
            </a:r>
          </a:p>
          <a:p>
            <a:r>
              <a:rPr lang="en-US" sz="2100" dirty="0"/>
              <a:t>	</a:t>
            </a:r>
          </a:p>
          <a:p>
            <a:r>
              <a:rPr lang="en-US" sz="2100" dirty="0"/>
              <a:t>&lt;/html&gt;</a:t>
            </a:r>
          </a:p>
        </p:txBody>
      </p:sp>
      <p:sp>
        <p:nvSpPr>
          <p:cNvPr id="3" name="Rectangle 2"/>
          <p:cNvSpPr/>
          <p:nvPr/>
        </p:nvSpPr>
        <p:spPr>
          <a:xfrm>
            <a:off x="5410200" y="1066800"/>
            <a:ext cx="3817961" cy="2031325"/>
          </a:xfrm>
          <a:prstGeom prst="rect">
            <a:avLst/>
          </a:prstGeom>
        </p:spPr>
        <p:txBody>
          <a:bodyPr wrap="square">
            <a:spAutoFit/>
          </a:bodyPr>
          <a:lstStyle/>
          <a:p>
            <a:r>
              <a:rPr lang="en-US" b="1" dirty="0"/>
              <a:t>Output</a:t>
            </a:r>
          </a:p>
          <a:p>
            <a:endParaRPr lang="en-US" dirty="0"/>
          </a:p>
          <a:p>
            <a:r>
              <a:rPr lang="en-US" dirty="0"/>
              <a:t>Hello</a:t>
            </a:r>
          </a:p>
          <a:p>
            <a:r>
              <a:rPr lang="en-US" dirty="0"/>
              <a:t>You delivered your assignment on time.</a:t>
            </a:r>
          </a:p>
          <a:p>
            <a:r>
              <a:rPr lang="en-US" dirty="0"/>
              <a:t>Thanks</a:t>
            </a:r>
          </a:p>
          <a:p>
            <a:r>
              <a:rPr lang="en-US" dirty="0"/>
              <a:t>Ramesh</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851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949" y="943465"/>
            <a:ext cx="8891516" cy="553998"/>
          </a:xfrm>
          <a:prstGeom prst="rect">
            <a:avLst/>
          </a:prstGeom>
        </p:spPr>
        <p:txBody>
          <a:bodyPr wrap="square">
            <a:spAutoFit/>
          </a:bodyPr>
          <a:lstStyle/>
          <a:p>
            <a:endParaRPr lang="en-US" sz="1500" dirty="0">
              <a:solidFill>
                <a:srgbClr val="121214"/>
              </a:solidFill>
              <a:latin typeface="Verdana" panose="020B0604030504040204" pitchFamily="34" charset="0"/>
            </a:endParaRPr>
          </a:p>
          <a:p>
            <a:pPr algn="just"/>
            <a:r>
              <a:rPr lang="en-US" sz="1500" dirty="0">
                <a:solidFill>
                  <a:srgbClr val="000000"/>
                </a:solidFill>
                <a:latin typeface="Verdana" panose="020B0604030504040204" pitchFamily="34" charset="0"/>
              </a:rPr>
              <a:t>You can use </a:t>
            </a:r>
            <a:r>
              <a:rPr lang="en-US" sz="1500" b="1" dirty="0">
                <a:solidFill>
                  <a:srgbClr val="000000"/>
                </a:solidFill>
                <a:latin typeface="Verdana" panose="020B0604030504040204" pitchFamily="34" charset="0"/>
              </a:rPr>
              <a:t>&lt;center&gt;</a:t>
            </a:r>
            <a:r>
              <a:rPr lang="en-US" sz="1500" dirty="0">
                <a:solidFill>
                  <a:srgbClr val="000000"/>
                </a:solidFill>
                <a:latin typeface="Verdana" panose="020B0604030504040204" pitchFamily="34" charset="0"/>
              </a:rPr>
              <a:t> tag to put any content in the center of the page or any table cell.</a:t>
            </a:r>
          </a:p>
        </p:txBody>
      </p:sp>
      <p:sp>
        <p:nvSpPr>
          <p:cNvPr id="3" name="Rectangle 2"/>
          <p:cNvSpPr/>
          <p:nvPr/>
        </p:nvSpPr>
        <p:spPr>
          <a:xfrm>
            <a:off x="290015" y="1600200"/>
            <a:ext cx="4572000" cy="4247317"/>
          </a:xfrm>
          <a:prstGeom prst="rect">
            <a:avLst/>
          </a:prstGeom>
        </p:spPr>
        <p:txBody>
          <a:bodyPr>
            <a:spAutoFit/>
          </a:bodyPr>
          <a:lstStyle/>
          <a:p>
            <a:r>
              <a:rPr lang="en-US" dirty="0"/>
              <a:t>&lt;html&gt;</a:t>
            </a:r>
          </a:p>
          <a:p>
            <a:endParaRPr lang="en-US" dirty="0"/>
          </a:p>
          <a:p>
            <a:r>
              <a:rPr lang="en-US" dirty="0"/>
              <a:t>   &lt;head&gt;</a:t>
            </a:r>
          </a:p>
          <a:p>
            <a:r>
              <a:rPr lang="en-US" dirty="0"/>
              <a:t>      &lt;title&gt;</a:t>
            </a:r>
            <a:r>
              <a:rPr lang="en-US" dirty="0" err="1"/>
              <a:t>Centring</a:t>
            </a:r>
            <a:r>
              <a:rPr lang="en-US" dirty="0"/>
              <a:t> Content Example&lt;/title&gt;</a:t>
            </a:r>
          </a:p>
          <a:p>
            <a:r>
              <a:rPr lang="en-US" dirty="0"/>
              <a:t>   &lt;/head&gt;</a:t>
            </a:r>
          </a:p>
          <a:p>
            <a:r>
              <a:rPr lang="en-US" dirty="0"/>
              <a:t>	</a:t>
            </a:r>
          </a:p>
          <a:p>
            <a:r>
              <a:rPr lang="en-US" dirty="0"/>
              <a:t>   &lt;body&gt;</a:t>
            </a:r>
          </a:p>
          <a:p>
            <a:r>
              <a:rPr lang="en-US" dirty="0"/>
              <a:t>      &lt;p&gt;This text is not in the center.&lt;/p&gt;</a:t>
            </a:r>
          </a:p>
          <a:p>
            <a:r>
              <a:rPr lang="en-US" dirty="0"/>
              <a:t>      </a:t>
            </a:r>
          </a:p>
          <a:p>
            <a:r>
              <a:rPr lang="en-US" dirty="0"/>
              <a:t>      &lt;center&gt;</a:t>
            </a:r>
          </a:p>
          <a:p>
            <a:r>
              <a:rPr lang="en-US" dirty="0"/>
              <a:t>         &lt;p&gt;This text is in the center.&lt;/p&gt;</a:t>
            </a:r>
          </a:p>
          <a:p>
            <a:r>
              <a:rPr lang="en-US" dirty="0"/>
              <a:t>      &lt;/center&gt;</a:t>
            </a:r>
          </a:p>
          <a:p>
            <a:r>
              <a:rPr lang="en-US" dirty="0"/>
              <a:t>   &lt;/body&gt;</a:t>
            </a:r>
          </a:p>
          <a:p>
            <a:r>
              <a:rPr lang="en-US" dirty="0"/>
              <a:t>	</a:t>
            </a:r>
          </a:p>
          <a:p>
            <a:r>
              <a:rPr lang="en-US" dirty="0"/>
              <a:t>&lt;/html&gt;</a:t>
            </a:r>
          </a:p>
        </p:txBody>
      </p:sp>
      <p:sp>
        <p:nvSpPr>
          <p:cNvPr id="4" name="Rectangle 3"/>
          <p:cNvSpPr/>
          <p:nvPr/>
        </p:nvSpPr>
        <p:spPr>
          <a:xfrm>
            <a:off x="4670946" y="3143746"/>
            <a:ext cx="4377520" cy="1477328"/>
          </a:xfrm>
          <a:prstGeom prst="rect">
            <a:avLst/>
          </a:prstGeom>
          <a:ln>
            <a:solidFill>
              <a:schemeClr val="accent1"/>
            </a:solidFill>
          </a:ln>
        </p:spPr>
        <p:txBody>
          <a:bodyPr wrap="square">
            <a:spAutoFit/>
          </a:bodyPr>
          <a:lstStyle/>
          <a:p>
            <a:r>
              <a:rPr lang="en-US" dirty="0"/>
              <a:t>Output</a:t>
            </a:r>
          </a:p>
          <a:p>
            <a:endParaRPr lang="en-US" dirty="0"/>
          </a:p>
          <a:p>
            <a:r>
              <a:rPr lang="en-US" dirty="0"/>
              <a:t>This text is not in the center.</a:t>
            </a:r>
          </a:p>
          <a:p>
            <a:endParaRPr lang="en-US" dirty="0"/>
          </a:p>
          <a:p>
            <a:pPr algn="ctr"/>
            <a:r>
              <a:rPr lang="en-US" dirty="0"/>
              <a:t>This text is in the center.</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extBox 6"/>
          <p:cNvSpPr txBox="1"/>
          <p:nvPr/>
        </p:nvSpPr>
        <p:spPr>
          <a:xfrm>
            <a:off x="330958" y="363619"/>
            <a:ext cx="4419600" cy="461665"/>
          </a:xfrm>
          <a:prstGeom prst="rect">
            <a:avLst/>
          </a:prstGeom>
          <a:noFill/>
        </p:spPr>
        <p:txBody>
          <a:bodyPr wrap="square" rtlCol="0">
            <a:spAutoFit/>
          </a:bodyPr>
          <a:lstStyle/>
          <a:p>
            <a:r>
              <a:rPr lang="en-US" sz="2400" b="1" dirty="0">
                <a:solidFill>
                  <a:srgbClr val="121214"/>
                </a:solidFill>
                <a:latin typeface="Verdana" panose="020B0604030504040204" pitchFamily="34" charset="0"/>
              </a:rPr>
              <a:t>Centering Content</a:t>
            </a:r>
          </a:p>
        </p:txBody>
      </p:sp>
    </p:spTree>
    <p:extLst>
      <p:ext uri="{BB962C8B-B14F-4D97-AF65-F5344CB8AC3E}">
        <p14:creationId xmlns:p14="http://schemas.microsoft.com/office/powerpoint/2010/main" val="115106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480" y="1143853"/>
            <a:ext cx="8718209" cy="1084399"/>
          </a:xfrm>
          <a:prstGeom prst="rect">
            <a:avLst/>
          </a:prstGeom>
        </p:spPr>
        <p:txBody>
          <a:bodyPr wrap="square">
            <a:spAutoFit/>
          </a:bodyPr>
          <a:lstStyle/>
          <a:p>
            <a:pPr algn="just">
              <a:lnSpc>
                <a:spcPct val="150000"/>
              </a:lnSpc>
            </a:pPr>
            <a:r>
              <a:rPr lang="en-US" sz="1500" dirty="0">
                <a:solidFill>
                  <a:srgbClr val="000000"/>
                </a:solidFill>
                <a:latin typeface="Verdana" panose="020B0604030504040204" pitchFamily="34" charset="0"/>
              </a:rPr>
              <a:t>Horizontal lines are used to visually break-up sections of a document.</a:t>
            </a:r>
          </a:p>
          <a:p>
            <a:pPr algn="just">
              <a:lnSpc>
                <a:spcPct val="150000"/>
              </a:lnSpc>
            </a:pPr>
            <a:r>
              <a:rPr lang="en-US" sz="1500" dirty="0">
                <a:solidFill>
                  <a:srgbClr val="000000"/>
                </a:solidFill>
                <a:latin typeface="Verdana" panose="020B0604030504040204" pitchFamily="34" charset="0"/>
              </a:rPr>
              <a:t>The </a:t>
            </a:r>
            <a:r>
              <a:rPr lang="en-US" sz="1500" b="1" dirty="0">
                <a:solidFill>
                  <a:srgbClr val="000000"/>
                </a:solidFill>
                <a:latin typeface="Verdana" panose="020B0604030504040204" pitchFamily="34" charset="0"/>
              </a:rPr>
              <a:t>&lt;</a:t>
            </a:r>
            <a:r>
              <a:rPr lang="en-US" sz="1500" b="1" dirty="0" err="1">
                <a:solidFill>
                  <a:srgbClr val="000000"/>
                </a:solidFill>
                <a:latin typeface="Verdana" panose="020B0604030504040204" pitchFamily="34" charset="0"/>
              </a:rPr>
              <a:t>hr</a:t>
            </a:r>
            <a:r>
              <a:rPr lang="en-US" sz="1500" b="1" dirty="0">
                <a:solidFill>
                  <a:srgbClr val="000000"/>
                </a:solidFill>
                <a:latin typeface="Verdana" panose="020B0604030504040204" pitchFamily="34" charset="0"/>
              </a:rPr>
              <a:t>&gt;</a:t>
            </a:r>
            <a:r>
              <a:rPr lang="en-US" sz="1500" dirty="0">
                <a:solidFill>
                  <a:srgbClr val="000000"/>
                </a:solidFill>
                <a:latin typeface="Verdana" panose="020B0604030504040204" pitchFamily="34" charset="0"/>
              </a:rPr>
              <a:t> tag creates a line from the current position in the document to the right margin and breaks the line accordingly.</a:t>
            </a:r>
          </a:p>
        </p:txBody>
      </p:sp>
      <p:sp>
        <p:nvSpPr>
          <p:cNvPr id="3" name="Rectangle 2"/>
          <p:cNvSpPr/>
          <p:nvPr/>
        </p:nvSpPr>
        <p:spPr>
          <a:xfrm>
            <a:off x="194480" y="2362200"/>
            <a:ext cx="6053920" cy="3093154"/>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&lt;title&gt;Horizontal Line Example&lt;/title&gt;</a:t>
            </a:r>
          </a:p>
          <a:p>
            <a:r>
              <a:rPr lang="en-US" sz="1500" dirty="0"/>
              <a:t>   &lt;/head&gt;</a:t>
            </a:r>
          </a:p>
          <a:p>
            <a:r>
              <a:rPr lang="en-US" sz="1500" dirty="0"/>
              <a:t>	</a:t>
            </a:r>
          </a:p>
          <a:p>
            <a:r>
              <a:rPr lang="en-US" sz="1500" dirty="0"/>
              <a:t>   &lt;body&gt;</a:t>
            </a:r>
          </a:p>
          <a:p>
            <a:r>
              <a:rPr lang="en-US" sz="1500" dirty="0"/>
              <a:t>      &lt;p&gt;This is paragraph one and should be on top&lt;/p&gt;</a:t>
            </a:r>
          </a:p>
          <a:p>
            <a:r>
              <a:rPr lang="en-US" sz="1500" dirty="0"/>
              <a:t>      &lt;</a:t>
            </a:r>
            <a:r>
              <a:rPr lang="en-US" sz="1500" dirty="0" err="1"/>
              <a:t>hr</a:t>
            </a:r>
            <a:r>
              <a:rPr lang="en-US" sz="1500" dirty="0"/>
              <a:t> /&gt;</a:t>
            </a:r>
          </a:p>
          <a:p>
            <a:r>
              <a:rPr lang="en-US" sz="1500" dirty="0"/>
              <a:t>      &lt;p&gt;This is paragraph two and should be at bottom&lt;/p&gt;</a:t>
            </a:r>
          </a:p>
          <a:p>
            <a:r>
              <a:rPr lang="en-US" sz="1500" dirty="0"/>
              <a:t>   &lt;/body&gt;</a:t>
            </a:r>
          </a:p>
          <a:p>
            <a:r>
              <a:rPr lang="en-US" sz="1500" dirty="0"/>
              <a:t>	</a:t>
            </a:r>
          </a:p>
          <a:p>
            <a:r>
              <a:rPr lang="en-US" sz="1500" dirty="0"/>
              <a:t>&lt;/html&gt;</a:t>
            </a:r>
          </a:p>
        </p:txBody>
      </p:sp>
      <p:pic>
        <p:nvPicPr>
          <p:cNvPr id="7" name="Picture 6"/>
          <p:cNvPicPr>
            <a:picLocks noChangeAspect="1"/>
          </p:cNvPicPr>
          <p:nvPr/>
        </p:nvPicPr>
        <p:blipFill>
          <a:blip r:embed="rId2"/>
          <a:stretch>
            <a:fillRect/>
          </a:stretch>
        </p:blipFill>
        <p:spPr>
          <a:xfrm>
            <a:off x="4618441" y="2836253"/>
            <a:ext cx="4552229" cy="970699"/>
          </a:xfrm>
          <a:prstGeom prst="rect">
            <a:avLst/>
          </a:prstGeom>
        </p:spPr>
      </p:pic>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Rectangle 5"/>
          <p:cNvSpPr/>
          <p:nvPr/>
        </p:nvSpPr>
        <p:spPr>
          <a:xfrm>
            <a:off x="325809" y="468868"/>
            <a:ext cx="2291012" cy="369332"/>
          </a:xfrm>
          <a:prstGeom prst="rect">
            <a:avLst/>
          </a:prstGeom>
        </p:spPr>
        <p:txBody>
          <a:bodyPr wrap="none">
            <a:spAutoFit/>
          </a:bodyPr>
          <a:lstStyle/>
          <a:p>
            <a:r>
              <a:rPr lang="en-US" b="1" dirty="0">
                <a:solidFill>
                  <a:srgbClr val="121214"/>
                </a:solidFill>
                <a:latin typeface="Verdana" panose="020B0604030504040204" pitchFamily="34" charset="0"/>
              </a:rPr>
              <a:t>Horizontal Lines</a:t>
            </a:r>
          </a:p>
        </p:txBody>
      </p:sp>
    </p:spTree>
    <p:extLst>
      <p:ext uri="{BB962C8B-B14F-4D97-AF65-F5344CB8AC3E}">
        <p14:creationId xmlns:p14="http://schemas.microsoft.com/office/powerpoint/2010/main" val="32842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1235977"/>
            <a:ext cx="8372902" cy="923330"/>
          </a:xfrm>
          <a:prstGeom prst="rect">
            <a:avLst/>
          </a:prstGeom>
        </p:spPr>
        <p:txBody>
          <a:bodyPr wrap="square">
            <a:spAutoFit/>
          </a:bodyPr>
          <a:lstStyle/>
          <a:p>
            <a:r>
              <a:rPr lang="en-US" b="1" dirty="0">
                <a:solidFill>
                  <a:srgbClr val="000000"/>
                </a:solidFill>
                <a:latin typeface="Verdana" panose="020B0604030504040204" pitchFamily="34" charset="0"/>
              </a:rPr>
              <a:t>HTML comments </a:t>
            </a:r>
            <a:r>
              <a:rPr lang="en-US" dirty="0">
                <a:solidFill>
                  <a:srgbClr val="000000"/>
                </a:solidFill>
                <a:latin typeface="Verdana" panose="020B0604030504040204" pitchFamily="34" charset="0"/>
              </a:rPr>
              <a:t>are placed in between </a:t>
            </a:r>
            <a:r>
              <a:rPr lang="en-US" b="1" dirty="0">
                <a:solidFill>
                  <a:srgbClr val="000000"/>
                </a:solidFill>
                <a:latin typeface="Verdana" panose="020B0604030504040204" pitchFamily="34" charset="0"/>
              </a:rPr>
              <a:t>&lt;!-- ... --&gt;</a:t>
            </a:r>
            <a:r>
              <a:rPr lang="en-US" dirty="0">
                <a:solidFill>
                  <a:srgbClr val="000000"/>
                </a:solidFill>
                <a:latin typeface="Verdana" panose="020B0604030504040204" pitchFamily="34" charset="0"/>
              </a:rPr>
              <a:t> tags. So, any content placed with-in &lt;!-- ... --&gt; tags will be treated as comment and will be completely ignored by the browser.</a:t>
            </a:r>
            <a:endParaRPr lang="en-US" dirty="0"/>
          </a:p>
        </p:txBody>
      </p:sp>
      <p:sp>
        <p:nvSpPr>
          <p:cNvPr id="3" name="Rectangle 2"/>
          <p:cNvSpPr/>
          <p:nvPr/>
        </p:nvSpPr>
        <p:spPr>
          <a:xfrm>
            <a:off x="361666" y="2136223"/>
            <a:ext cx="4572000" cy="3139321"/>
          </a:xfrm>
          <a:prstGeom prst="rect">
            <a:avLst/>
          </a:prstGeom>
        </p:spPr>
        <p:txBody>
          <a:bodyPr>
            <a:spAutoFit/>
          </a:bodyPr>
          <a:lstStyle/>
          <a:p>
            <a:r>
              <a:rPr lang="en-US" dirty="0"/>
              <a:t>&lt;html&gt;</a:t>
            </a:r>
          </a:p>
          <a:p>
            <a:endParaRPr lang="en-US" dirty="0"/>
          </a:p>
          <a:p>
            <a:r>
              <a:rPr lang="en-US" dirty="0"/>
              <a:t>   &lt;head&gt;  </a:t>
            </a:r>
            <a:r>
              <a:rPr lang="en-US" dirty="0">
                <a:solidFill>
                  <a:srgbClr val="FF0000"/>
                </a:solidFill>
              </a:rPr>
              <a:t>&lt;!-- Document Header Starts --&gt;</a:t>
            </a:r>
          </a:p>
          <a:p>
            <a:r>
              <a:rPr lang="en-US" dirty="0"/>
              <a:t>      &lt;title&gt;This is document title&lt;/title&gt;</a:t>
            </a:r>
          </a:p>
          <a:p>
            <a:r>
              <a:rPr lang="en-US" dirty="0"/>
              <a:t>   &lt;/head&gt; </a:t>
            </a:r>
            <a:r>
              <a:rPr lang="en-US" dirty="0">
                <a:solidFill>
                  <a:srgbClr val="FF0000"/>
                </a:solidFill>
              </a:rPr>
              <a:t>&lt;!-- Document Header Ends --&gt;</a:t>
            </a:r>
          </a:p>
          <a:p>
            <a:r>
              <a:rPr lang="en-US" dirty="0"/>
              <a:t>	</a:t>
            </a:r>
          </a:p>
          <a:p>
            <a:r>
              <a:rPr lang="en-US" dirty="0"/>
              <a:t>   &lt;body&gt;</a:t>
            </a:r>
          </a:p>
          <a:p>
            <a:r>
              <a:rPr lang="en-US" dirty="0"/>
              <a:t>      &lt;p&gt;Document content goes here.....&lt;/p&gt;</a:t>
            </a:r>
          </a:p>
          <a:p>
            <a:r>
              <a:rPr lang="en-US" dirty="0"/>
              <a:t>   &lt;/body&gt;</a:t>
            </a:r>
          </a:p>
          <a:p>
            <a:r>
              <a:rPr lang="en-US" dirty="0"/>
              <a:t>	</a:t>
            </a:r>
          </a:p>
          <a:p>
            <a:r>
              <a:rPr lang="en-US"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7989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1191905"/>
            <a:ext cx="8704997" cy="1246495"/>
          </a:xfrm>
          <a:prstGeom prst="rect">
            <a:avLst/>
          </a:prstGeom>
        </p:spPr>
        <p:txBody>
          <a:bodyPr wrap="square">
            <a:spAutoFit/>
          </a:bodyPr>
          <a:lstStyle/>
          <a:p>
            <a:pPr algn="just"/>
            <a:r>
              <a:rPr lang="en-US" sz="1500" dirty="0">
                <a:solidFill>
                  <a:srgbClr val="000000"/>
                </a:solidFill>
                <a:latin typeface="Verdana" panose="020B0604030504040204" pitchFamily="34" charset="0"/>
              </a:rPr>
              <a:t>Sometimes, we want your text to follow the exact format of how it is written in the HTML document. In these cases, you can use the preformatted tag </a:t>
            </a:r>
            <a:r>
              <a:rPr lang="en-US" sz="1500" b="1" dirty="0">
                <a:solidFill>
                  <a:srgbClr val="000000"/>
                </a:solidFill>
                <a:latin typeface="Verdana" panose="020B0604030504040204" pitchFamily="34" charset="0"/>
              </a:rPr>
              <a:t>&lt;pre&gt;</a:t>
            </a:r>
            <a:r>
              <a:rPr lang="en-US" sz="1500" dirty="0">
                <a:solidFill>
                  <a:srgbClr val="000000"/>
                </a:solidFill>
                <a:latin typeface="Verdana" panose="020B0604030504040204" pitchFamily="34" charset="0"/>
              </a:rPr>
              <a:t>.</a:t>
            </a:r>
          </a:p>
          <a:p>
            <a:pPr algn="just"/>
            <a:endParaRPr lang="en-US" sz="1500" dirty="0">
              <a:solidFill>
                <a:srgbClr val="000000"/>
              </a:solidFill>
              <a:latin typeface="Verdana" panose="020B0604030504040204" pitchFamily="34" charset="0"/>
            </a:endParaRPr>
          </a:p>
          <a:p>
            <a:pPr algn="just"/>
            <a:r>
              <a:rPr lang="en-US" sz="1500" dirty="0">
                <a:solidFill>
                  <a:srgbClr val="000000"/>
                </a:solidFill>
                <a:latin typeface="Verdana" panose="020B0604030504040204" pitchFamily="34" charset="0"/>
              </a:rPr>
              <a:t>Any text between the opening </a:t>
            </a:r>
            <a:r>
              <a:rPr lang="en-US" sz="1500" b="1" dirty="0">
                <a:solidFill>
                  <a:srgbClr val="000000"/>
                </a:solidFill>
                <a:latin typeface="Verdana" panose="020B0604030504040204" pitchFamily="34" charset="0"/>
              </a:rPr>
              <a:t>&lt;pre&gt;</a:t>
            </a:r>
            <a:r>
              <a:rPr lang="en-US" sz="1500" dirty="0">
                <a:solidFill>
                  <a:srgbClr val="000000"/>
                </a:solidFill>
                <a:latin typeface="Verdana" panose="020B0604030504040204" pitchFamily="34" charset="0"/>
              </a:rPr>
              <a:t> tag and the closing </a:t>
            </a:r>
            <a:r>
              <a:rPr lang="en-US" sz="1500" b="1" dirty="0">
                <a:solidFill>
                  <a:srgbClr val="000000"/>
                </a:solidFill>
                <a:latin typeface="Verdana" panose="020B0604030504040204" pitchFamily="34" charset="0"/>
              </a:rPr>
              <a:t>&lt;/pre&gt;</a:t>
            </a:r>
            <a:r>
              <a:rPr lang="en-US" sz="1500" dirty="0">
                <a:solidFill>
                  <a:srgbClr val="000000"/>
                </a:solidFill>
                <a:latin typeface="Verdana" panose="020B0604030504040204" pitchFamily="34" charset="0"/>
              </a:rPr>
              <a:t> tag will preserve the formatting of the source document.</a:t>
            </a:r>
          </a:p>
        </p:txBody>
      </p:sp>
      <p:sp>
        <p:nvSpPr>
          <p:cNvPr id="3" name="Rectangle 2"/>
          <p:cNvSpPr/>
          <p:nvPr/>
        </p:nvSpPr>
        <p:spPr>
          <a:xfrm>
            <a:off x="259932" y="2438400"/>
            <a:ext cx="5302667" cy="3970318"/>
          </a:xfrm>
          <a:prstGeom prst="rect">
            <a:avLst/>
          </a:prstGeom>
        </p:spPr>
        <p:txBody>
          <a:bodyPr wrap="square">
            <a:spAutoFit/>
          </a:bodyPr>
          <a:lstStyle/>
          <a:p>
            <a:r>
              <a:rPr lang="en-US" dirty="0"/>
              <a:t>&lt;html&gt;</a:t>
            </a:r>
          </a:p>
          <a:p>
            <a:r>
              <a:rPr lang="en-US" dirty="0"/>
              <a:t>   &lt;head&gt;</a:t>
            </a:r>
          </a:p>
          <a:p>
            <a:r>
              <a:rPr lang="en-US" dirty="0"/>
              <a:t>      &lt;title&gt;Preserve Formatting Example&lt;/title&gt;</a:t>
            </a:r>
          </a:p>
          <a:p>
            <a:r>
              <a:rPr lang="en-US" dirty="0"/>
              <a:t>   &lt;/head&gt;</a:t>
            </a:r>
          </a:p>
          <a:p>
            <a:endParaRPr lang="en-US" dirty="0"/>
          </a:p>
          <a:p>
            <a:r>
              <a:rPr lang="en-US" dirty="0"/>
              <a:t>   &lt;body&gt;</a:t>
            </a:r>
          </a:p>
          <a:p>
            <a:r>
              <a:rPr lang="en-US" dirty="0"/>
              <a:t>      &lt;pre&gt;</a:t>
            </a:r>
          </a:p>
          <a:p>
            <a:r>
              <a:rPr lang="en-US" dirty="0"/>
              <a:t>         function </a:t>
            </a:r>
            <a:r>
              <a:rPr lang="en-US" dirty="0" err="1"/>
              <a:t>testFunction</a:t>
            </a:r>
            <a:r>
              <a:rPr lang="en-US" dirty="0"/>
              <a:t>( </a:t>
            </a:r>
            <a:r>
              <a:rPr lang="en-US" dirty="0" err="1"/>
              <a:t>strText</a:t>
            </a:r>
            <a:r>
              <a:rPr lang="en-US" dirty="0"/>
              <a:t> ){</a:t>
            </a:r>
          </a:p>
          <a:p>
            <a:r>
              <a:rPr lang="en-US" dirty="0"/>
              <a:t>            alert (</a:t>
            </a:r>
            <a:r>
              <a:rPr lang="en-US" dirty="0" err="1"/>
              <a:t>strText</a:t>
            </a:r>
            <a:r>
              <a:rPr lang="en-US" dirty="0"/>
              <a:t>)</a:t>
            </a:r>
          </a:p>
          <a:p>
            <a:r>
              <a:rPr lang="en-US" dirty="0"/>
              <a:t>         }</a:t>
            </a:r>
          </a:p>
          <a:p>
            <a:r>
              <a:rPr lang="en-US" dirty="0"/>
              <a:t>      &lt;/pre&gt;</a:t>
            </a:r>
          </a:p>
          <a:p>
            <a:r>
              <a:rPr lang="en-US" dirty="0"/>
              <a:t>   &lt;/body&gt;</a:t>
            </a:r>
          </a:p>
          <a:p>
            <a:r>
              <a:rPr lang="en-US" dirty="0"/>
              <a:t>	</a:t>
            </a:r>
          </a:p>
          <a:p>
            <a:r>
              <a:rPr lang="en-US" dirty="0"/>
              <a:t>&lt;/html&gt;</a:t>
            </a:r>
          </a:p>
        </p:txBody>
      </p:sp>
      <p:sp>
        <p:nvSpPr>
          <p:cNvPr id="4" name="Rectangle 3"/>
          <p:cNvSpPr/>
          <p:nvPr/>
        </p:nvSpPr>
        <p:spPr>
          <a:xfrm>
            <a:off x="5666664" y="3505200"/>
            <a:ext cx="3906672" cy="1477328"/>
          </a:xfrm>
          <a:prstGeom prst="rect">
            <a:avLst/>
          </a:prstGeom>
        </p:spPr>
        <p:txBody>
          <a:bodyPr wrap="square">
            <a:spAutoFit/>
          </a:bodyPr>
          <a:lstStyle/>
          <a:p>
            <a:r>
              <a:rPr lang="en-US" b="1" dirty="0"/>
              <a:t>Output</a:t>
            </a:r>
          </a:p>
          <a:p>
            <a:endParaRPr lang="en-US" dirty="0"/>
          </a:p>
          <a:p>
            <a:r>
              <a:rPr lang="en-US" dirty="0"/>
              <a:t>function </a:t>
            </a:r>
            <a:r>
              <a:rPr lang="en-US" dirty="0" err="1"/>
              <a:t>testFunction</a:t>
            </a:r>
            <a:r>
              <a:rPr lang="en-US" dirty="0"/>
              <a:t>( </a:t>
            </a:r>
            <a:r>
              <a:rPr lang="en-US" dirty="0" err="1"/>
              <a:t>strText</a:t>
            </a:r>
            <a:r>
              <a:rPr lang="en-US" dirty="0"/>
              <a:t> ){ </a:t>
            </a:r>
          </a:p>
          <a:p>
            <a:r>
              <a:rPr lang="en-US" dirty="0"/>
              <a:t>   alert (</a:t>
            </a:r>
            <a:r>
              <a:rPr lang="en-US" dirty="0" err="1"/>
              <a:t>strText</a:t>
            </a:r>
            <a:r>
              <a:rPr lang="en-US" dirty="0"/>
              <a:t>) </a:t>
            </a:r>
          </a:p>
          <a:p>
            <a:r>
              <a:rPr lang="en-US" dirty="0"/>
              <a:t>} </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Rectangle 6"/>
          <p:cNvSpPr/>
          <p:nvPr/>
        </p:nvSpPr>
        <p:spPr>
          <a:xfrm>
            <a:off x="286603" y="506823"/>
            <a:ext cx="2852063" cy="369332"/>
          </a:xfrm>
          <a:prstGeom prst="rect">
            <a:avLst/>
          </a:prstGeom>
        </p:spPr>
        <p:txBody>
          <a:bodyPr wrap="none">
            <a:spAutoFit/>
          </a:bodyPr>
          <a:lstStyle/>
          <a:p>
            <a:r>
              <a:rPr lang="en-US" b="1" dirty="0">
                <a:solidFill>
                  <a:srgbClr val="121214"/>
                </a:solidFill>
                <a:latin typeface="Verdana" panose="020B0604030504040204" pitchFamily="34" charset="0"/>
              </a:rPr>
              <a:t>Preserve Formatting</a:t>
            </a:r>
          </a:p>
        </p:txBody>
      </p:sp>
    </p:spTree>
    <p:extLst>
      <p:ext uri="{BB962C8B-B14F-4D97-AF65-F5344CB8AC3E}">
        <p14:creationId xmlns:p14="http://schemas.microsoft.com/office/powerpoint/2010/main" val="30529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281" y="1100035"/>
            <a:ext cx="3661580" cy="300082"/>
          </a:xfrm>
          <a:prstGeom prst="rect">
            <a:avLst/>
          </a:prstGeom>
        </p:spPr>
        <p:txBody>
          <a:bodyPr wrap="none">
            <a:spAutoFit/>
          </a:bodyPr>
          <a:lstStyle/>
          <a:p>
            <a:r>
              <a:rPr lang="en-US" sz="1350" b="1" dirty="0">
                <a:solidFill>
                  <a:srgbClr val="000000"/>
                </a:solidFill>
                <a:latin typeface="Verdana" panose="020B0604030504040204" pitchFamily="34" charset="0"/>
              </a:rPr>
              <a:t>align</a:t>
            </a:r>
            <a:r>
              <a:rPr lang="en-US" sz="1350" dirty="0">
                <a:solidFill>
                  <a:srgbClr val="000000"/>
                </a:solidFill>
                <a:latin typeface="Verdana" panose="020B0604030504040204" pitchFamily="34" charset="0"/>
              </a:rPr>
              <a:t> attribute: </a:t>
            </a:r>
            <a:r>
              <a:rPr lang="en-US" sz="1350" b="1" dirty="0">
                <a:solidFill>
                  <a:srgbClr val="000000"/>
                </a:solidFill>
                <a:latin typeface="Verdana" panose="020B0604030504040204" pitchFamily="34" charset="0"/>
              </a:rPr>
              <a:t>left, center</a:t>
            </a:r>
            <a:r>
              <a:rPr lang="en-US" sz="1350" dirty="0">
                <a:solidFill>
                  <a:srgbClr val="000000"/>
                </a:solidFill>
                <a:latin typeface="Verdana" panose="020B0604030504040204" pitchFamily="34" charset="0"/>
              </a:rPr>
              <a:t> and </a:t>
            </a:r>
            <a:r>
              <a:rPr lang="en-US" sz="1350" b="1" dirty="0">
                <a:solidFill>
                  <a:srgbClr val="000000"/>
                </a:solidFill>
                <a:latin typeface="Verdana" panose="020B0604030504040204" pitchFamily="34" charset="0"/>
              </a:rPr>
              <a:t>right</a:t>
            </a:r>
            <a:r>
              <a:rPr lang="en-US" sz="1350" dirty="0">
                <a:solidFill>
                  <a:srgbClr val="000000"/>
                </a:solidFill>
                <a:latin typeface="Verdana" panose="020B0604030504040204" pitchFamily="34" charset="0"/>
              </a:rPr>
              <a:t>.</a:t>
            </a:r>
            <a:endParaRPr lang="en-US" sz="1350" dirty="0"/>
          </a:p>
        </p:txBody>
      </p:sp>
      <p:sp>
        <p:nvSpPr>
          <p:cNvPr id="4" name="Rectangle 3"/>
          <p:cNvSpPr/>
          <p:nvPr/>
        </p:nvSpPr>
        <p:spPr>
          <a:xfrm>
            <a:off x="317280" y="1766829"/>
            <a:ext cx="4788119" cy="3093154"/>
          </a:xfrm>
          <a:prstGeom prst="rect">
            <a:avLst/>
          </a:prstGeom>
        </p:spPr>
        <p:txBody>
          <a:bodyPr wrap="square">
            <a:spAutoFit/>
          </a:bodyPr>
          <a:lstStyle/>
          <a:p>
            <a:r>
              <a:rPr lang="en-US" sz="1500" dirty="0"/>
              <a:t>&lt;html&gt;</a:t>
            </a:r>
          </a:p>
          <a:p>
            <a:r>
              <a:rPr lang="en-US" sz="1500" dirty="0"/>
              <a:t> </a:t>
            </a:r>
          </a:p>
          <a:p>
            <a:r>
              <a:rPr lang="en-US" sz="1500" dirty="0"/>
              <a:t>   &lt;head&gt; </a:t>
            </a:r>
          </a:p>
          <a:p>
            <a:r>
              <a:rPr lang="en-US" sz="1500" dirty="0"/>
              <a:t>      &lt;title&gt;Align Attribute  Example&lt;/title&gt; </a:t>
            </a:r>
          </a:p>
          <a:p>
            <a:r>
              <a:rPr lang="en-US" sz="1500" dirty="0"/>
              <a:t>   &lt;/head&gt;</a:t>
            </a:r>
          </a:p>
          <a:p>
            <a:r>
              <a:rPr lang="en-US" sz="1500" dirty="0"/>
              <a:t>	</a:t>
            </a:r>
          </a:p>
          <a:p>
            <a:r>
              <a:rPr lang="en-US" sz="1500" dirty="0"/>
              <a:t>   &lt;body&gt; </a:t>
            </a:r>
          </a:p>
          <a:p>
            <a:r>
              <a:rPr lang="en-US" sz="1500" dirty="0"/>
              <a:t>      &lt;p align = "left"&gt;This is left aligned&lt;/p&gt; </a:t>
            </a:r>
          </a:p>
          <a:p>
            <a:r>
              <a:rPr lang="en-US" sz="1500" dirty="0"/>
              <a:t>      &lt;p align = "center"&gt;This is center aligned&lt;/p&gt; </a:t>
            </a:r>
          </a:p>
          <a:p>
            <a:r>
              <a:rPr lang="en-US" sz="1500" dirty="0"/>
              <a:t>      &lt;p align = "right"&gt;This is right aligned&lt;/p&gt; </a:t>
            </a:r>
          </a:p>
          <a:p>
            <a:r>
              <a:rPr lang="en-US" sz="1500" dirty="0"/>
              <a:t>   &lt;/body&gt;</a:t>
            </a:r>
          </a:p>
          <a:p>
            <a:r>
              <a:rPr lang="en-US" sz="1500" dirty="0"/>
              <a:t>	</a:t>
            </a:r>
          </a:p>
          <a:p>
            <a:r>
              <a:rPr lang="en-US" sz="1500" dirty="0"/>
              <a:t>&lt;/html&gt;</a:t>
            </a:r>
          </a:p>
        </p:txBody>
      </p:sp>
      <p:sp>
        <p:nvSpPr>
          <p:cNvPr id="5" name="Rectangle 4"/>
          <p:cNvSpPr/>
          <p:nvPr/>
        </p:nvSpPr>
        <p:spPr>
          <a:xfrm>
            <a:off x="4572000" y="2557692"/>
            <a:ext cx="4572000" cy="1546577"/>
          </a:xfrm>
          <a:prstGeom prst="rect">
            <a:avLst/>
          </a:prstGeom>
          <a:ln>
            <a:solidFill>
              <a:schemeClr val="accent1"/>
            </a:solidFill>
          </a:ln>
        </p:spPr>
        <p:txBody>
          <a:bodyPr>
            <a:spAutoFit/>
          </a:bodyPr>
          <a:lstStyle/>
          <a:p>
            <a:r>
              <a:rPr lang="en-US" sz="1350" dirty="0"/>
              <a:t>Output</a:t>
            </a:r>
          </a:p>
          <a:p>
            <a:endParaRPr lang="en-US" sz="1350" dirty="0"/>
          </a:p>
          <a:p>
            <a:r>
              <a:rPr lang="en-US" sz="1350" dirty="0"/>
              <a:t>This is left aligned</a:t>
            </a:r>
          </a:p>
          <a:p>
            <a:endParaRPr lang="en-US" sz="1350" dirty="0"/>
          </a:p>
          <a:p>
            <a:pPr algn="ctr"/>
            <a:r>
              <a:rPr lang="en-US" sz="1350" dirty="0"/>
              <a:t>This is center aligned</a:t>
            </a:r>
          </a:p>
          <a:p>
            <a:endParaRPr lang="en-US" sz="1350" dirty="0"/>
          </a:p>
          <a:p>
            <a:pPr algn="r"/>
            <a:r>
              <a:rPr lang="en-US" sz="1350" dirty="0"/>
              <a:t>This is right aligned</a:t>
            </a:r>
          </a:p>
        </p:txBody>
      </p:sp>
      <p:sp>
        <p:nvSpPr>
          <p:cNvPr id="6" name="Rectangle 5"/>
          <p:cNvSpPr/>
          <p:nvPr/>
        </p:nvSpPr>
        <p:spPr>
          <a:xfrm>
            <a:off x="571500" y="5226695"/>
            <a:ext cx="8001000" cy="369332"/>
          </a:xfrm>
          <a:prstGeom prst="rect">
            <a:avLst/>
          </a:prstGeom>
        </p:spPr>
        <p:txBody>
          <a:bodyPr wrap="square">
            <a:spAutoFit/>
          </a:bodyPr>
          <a:lstStyle/>
          <a:p>
            <a:r>
              <a:rPr lang="en-US" dirty="0" err="1"/>
              <a:t>Valign</a:t>
            </a:r>
            <a:r>
              <a:rPr lang="en-US" dirty="0"/>
              <a:t>-top, middle, bottom: Vertically aligns tags within an HTML element.</a:t>
            </a:r>
          </a:p>
        </p:txBody>
      </p:sp>
      <p:sp>
        <p:nvSpPr>
          <p:cNvPr id="3" name="Footer Placeholder 2"/>
          <p:cNvSpPr>
            <a:spLocks noGrp="1"/>
          </p:cNvSpPr>
          <p:nvPr>
            <p:ph type="ftr" sz="quarter" idx="11"/>
          </p:nvPr>
        </p:nvSpPr>
        <p:spPr/>
        <p:txBody>
          <a:bodyPr/>
          <a:lstStyle/>
          <a:p>
            <a:r>
              <a:rPr lang="en-US"/>
              <a:t>CSE2067 Web Technologies</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64835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486" y="1004880"/>
            <a:ext cx="8359255" cy="2031325"/>
          </a:xfrm>
          <a:prstGeom prst="rect">
            <a:avLst/>
          </a:prstGeom>
        </p:spPr>
        <p:txBody>
          <a:bodyPr wrap="square">
            <a:spAutoFit/>
          </a:bodyPr>
          <a:lstStyle/>
          <a:p>
            <a:r>
              <a:rPr lang="en-US" b="1" dirty="0"/>
              <a:t>The title Attribute</a:t>
            </a:r>
          </a:p>
          <a:p>
            <a:endParaRPr lang="en-US" dirty="0"/>
          </a:p>
          <a:p>
            <a:pPr algn="just"/>
            <a:r>
              <a:rPr lang="en-US" dirty="0"/>
              <a:t>The </a:t>
            </a:r>
            <a:r>
              <a:rPr lang="en-US" b="1" dirty="0"/>
              <a:t>title</a:t>
            </a:r>
            <a:r>
              <a:rPr lang="en-US" dirty="0"/>
              <a:t> attribute gives a suggested title for the element.</a:t>
            </a:r>
          </a:p>
          <a:p>
            <a:pPr algn="just"/>
            <a:endParaRPr lang="en-US" dirty="0"/>
          </a:p>
          <a:p>
            <a:pPr algn="just"/>
            <a:r>
              <a:rPr lang="en-US" dirty="0"/>
              <a:t>The behavior of this attribute will depend upon the element that carries it, although it is often displayed as a tooltip when cursor comes over the element or while the element is loading. </a:t>
            </a:r>
          </a:p>
        </p:txBody>
      </p:sp>
      <p:sp>
        <p:nvSpPr>
          <p:cNvPr id="3" name="Rectangle 2"/>
          <p:cNvSpPr/>
          <p:nvPr/>
        </p:nvSpPr>
        <p:spPr>
          <a:xfrm>
            <a:off x="310486" y="3101329"/>
            <a:ext cx="5785514" cy="2800767"/>
          </a:xfrm>
          <a:prstGeom prst="rect">
            <a:avLst/>
          </a:prstGeom>
        </p:spPr>
        <p:txBody>
          <a:bodyPr wrap="square">
            <a:spAutoFit/>
          </a:bodyPr>
          <a:lstStyle/>
          <a:p>
            <a:r>
              <a:rPr lang="en-US" sz="1600" dirty="0"/>
              <a:t>&lt;html&gt;</a:t>
            </a:r>
          </a:p>
          <a:p>
            <a:endParaRPr lang="en-US" sz="1600" dirty="0"/>
          </a:p>
          <a:p>
            <a:r>
              <a:rPr lang="en-US" sz="1600" dirty="0"/>
              <a:t>   &lt;head&gt;</a:t>
            </a:r>
          </a:p>
          <a:p>
            <a:r>
              <a:rPr lang="en-US" sz="1600" dirty="0"/>
              <a:t>      &lt;title&gt;The title Attribute Example&lt;/title&gt;</a:t>
            </a:r>
          </a:p>
          <a:p>
            <a:r>
              <a:rPr lang="en-US" sz="1600" dirty="0"/>
              <a:t>   &lt;/head&gt;</a:t>
            </a:r>
          </a:p>
          <a:p>
            <a:r>
              <a:rPr lang="en-US" sz="1600" dirty="0"/>
              <a:t>	</a:t>
            </a:r>
          </a:p>
          <a:p>
            <a:r>
              <a:rPr lang="en-US" sz="1600" dirty="0"/>
              <a:t>   &lt;body&gt;</a:t>
            </a:r>
          </a:p>
          <a:p>
            <a:r>
              <a:rPr lang="en-US" sz="1600" dirty="0"/>
              <a:t>      &lt;h3 title = "Hello HTML!"&gt;Titled Heading Tag Example&lt;/h3&gt;</a:t>
            </a:r>
          </a:p>
          <a:p>
            <a:r>
              <a:rPr lang="en-US" sz="1600" dirty="0"/>
              <a:t>   &lt;/body&gt;</a:t>
            </a:r>
          </a:p>
          <a:p>
            <a:r>
              <a:rPr lang="en-US" sz="1600" dirty="0"/>
              <a:t>	</a:t>
            </a:r>
          </a:p>
          <a:p>
            <a:r>
              <a:rPr lang="en-US" sz="1600"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06168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008" y="1143000"/>
            <a:ext cx="8817591" cy="1246495"/>
          </a:xfrm>
          <a:prstGeom prst="rect">
            <a:avLst/>
          </a:prstGeom>
        </p:spPr>
        <p:txBody>
          <a:bodyPr wrap="square">
            <a:spAutoFit/>
          </a:bodyPr>
          <a:lstStyle/>
          <a:p>
            <a:r>
              <a:rPr lang="en-US" sz="1500" b="1" dirty="0">
                <a:solidFill>
                  <a:srgbClr val="000000"/>
                </a:solidFill>
                <a:latin typeface="Verdana" panose="020B0604030504040204" pitchFamily="34" charset="0"/>
              </a:rPr>
              <a:t>The </a:t>
            </a:r>
            <a:r>
              <a:rPr lang="en-US" sz="1500" b="1" dirty="0" err="1">
                <a:solidFill>
                  <a:srgbClr val="000000"/>
                </a:solidFill>
                <a:latin typeface="Verdana" panose="020B0604030504040204" pitchFamily="34" charset="0"/>
              </a:rPr>
              <a:t>dir</a:t>
            </a:r>
            <a:r>
              <a:rPr lang="en-US" sz="1500" b="1" dirty="0">
                <a:solidFill>
                  <a:srgbClr val="000000"/>
                </a:solidFill>
                <a:latin typeface="Verdana" panose="020B0604030504040204" pitchFamily="34" charset="0"/>
              </a:rPr>
              <a:t> Attribute</a:t>
            </a:r>
          </a:p>
          <a:p>
            <a:endParaRPr lang="en-US" sz="1500" dirty="0">
              <a:solidFill>
                <a:srgbClr val="000000"/>
              </a:solidFill>
              <a:latin typeface="Verdana" panose="020B0604030504040204" pitchFamily="34" charset="0"/>
            </a:endParaRPr>
          </a:p>
          <a:p>
            <a:pPr algn="just"/>
            <a:r>
              <a:rPr lang="en-US" sz="1500" dirty="0">
                <a:solidFill>
                  <a:srgbClr val="000000"/>
                </a:solidFill>
                <a:latin typeface="Verdana" panose="020B0604030504040204" pitchFamily="34" charset="0"/>
              </a:rPr>
              <a:t>The </a:t>
            </a:r>
            <a:r>
              <a:rPr lang="en-US" sz="1500" b="1" dirty="0" err="1">
                <a:solidFill>
                  <a:srgbClr val="000000"/>
                </a:solidFill>
                <a:latin typeface="Verdana" panose="020B0604030504040204" pitchFamily="34" charset="0"/>
              </a:rPr>
              <a:t>dir</a:t>
            </a:r>
            <a:r>
              <a:rPr lang="en-US" sz="1500" dirty="0">
                <a:solidFill>
                  <a:srgbClr val="000000"/>
                </a:solidFill>
                <a:latin typeface="Verdana" panose="020B0604030504040204" pitchFamily="34" charset="0"/>
              </a:rPr>
              <a:t> attribute allows you to indicate to the browser about the direction in which the text should flow. </a:t>
            </a:r>
          </a:p>
          <a:p>
            <a:pPr algn="just"/>
            <a:r>
              <a:rPr lang="en-US" sz="1500" dirty="0">
                <a:solidFill>
                  <a:srgbClr val="000000"/>
                </a:solidFill>
                <a:latin typeface="Verdana" panose="020B0604030504040204" pitchFamily="34" charset="0"/>
              </a:rPr>
              <a:t>The </a:t>
            </a:r>
            <a:r>
              <a:rPr lang="en-US" sz="1500" dirty="0" err="1">
                <a:solidFill>
                  <a:srgbClr val="000000"/>
                </a:solidFill>
                <a:latin typeface="Verdana" panose="020B0604030504040204" pitchFamily="34" charset="0"/>
              </a:rPr>
              <a:t>dir</a:t>
            </a:r>
            <a:r>
              <a:rPr lang="en-US" sz="1500" dirty="0">
                <a:solidFill>
                  <a:srgbClr val="000000"/>
                </a:solidFill>
                <a:latin typeface="Verdana" panose="020B0604030504040204" pitchFamily="34" charset="0"/>
              </a:rPr>
              <a:t> attribute can take one of two </a:t>
            </a:r>
            <a:r>
              <a:rPr lang="en-US" sz="1500" dirty="0" err="1">
                <a:solidFill>
                  <a:srgbClr val="000000"/>
                </a:solidFill>
                <a:latin typeface="Verdana" panose="020B0604030504040204" pitchFamily="34" charset="0"/>
              </a:rPr>
              <a:t>values:ltr</a:t>
            </a:r>
            <a:r>
              <a:rPr lang="en-US" sz="1500" dirty="0">
                <a:solidFill>
                  <a:srgbClr val="000000"/>
                </a:solidFill>
                <a:latin typeface="Verdana" panose="020B0604030504040204" pitchFamily="34" charset="0"/>
              </a:rPr>
              <a:t> and </a:t>
            </a:r>
            <a:r>
              <a:rPr lang="en-US" sz="1500" dirty="0" err="1">
                <a:solidFill>
                  <a:srgbClr val="000000"/>
                </a:solidFill>
                <a:latin typeface="Verdana" panose="020B0604030504040204" pitchFamily="34" charset="0"/>
              </a:rPr>
              <a:t>rtl</a:t>
            </a:r>
            <a:endParaRPr lang="en-US" sz="1500" dirty="0">
              <a:solidFill>
                <a:srgbClr val="000000"/>
              </a:solidFill>
              <a:latin typeface="Verdana" panose="020B0604030504040204" pitchFamily="34" charset="0"/>
            </a:endParaRPr>
          </a:p>
        </p:txBody>
      </p:sp>
      <p:sp>
        <p:nvSpPr>
          <p:cNvPr id="3" name="Rectangle 2"/>
          <p:cNvSpPr/>
          <p:nvPr/>
        </p:nvSpPr>
        <p:spPr>
          <a:xfrm>
            <a:off x="102356" y="2607514"/>
            <a:ext cx="5841243" cy="3139321"/>
          </a:xfrm>
          <a:prstGeom prst="rect">
            <a:avLst/>
          </a:prstGeom>
        </p:spPr>
        <p:txBody>
          <a:bodyPr wrap="square">
            <a:spAutoFit/>
          </a:bodyPr>
          <a:lstStyle/>
          <a:p>
            <a:r>
              <a:rPr lang="en-US" dirty="0"/>
              <a:t>&lt;html </a:t>
            </a:r>
            <a:r>
              <a:rPr lang="en-US" dirty="0" err="1"/>
              <a:t>dir</a:t>
            </a:r>
            <a:r>
              <a:rPr lang="en-US" dirty="0"/>
              <a:t> = "</a:t>
            </a:r>
            <a:r>
              <a:rPr lang="en-US" dirty="0" err="1"/>
              <a:t>rtl</a:t>
            </a:r>
            <a:r>
              <a:rPr lang="en-US" dirty="0"/>
              <a:t>"&gt;</a:t>
            </a:r>
          </a:p>
          <a:p>
            <a:endParaRPr lang="en-US" dirty="0"/>
          </a:p>
          <a:p>
            <a:r>
              <a:rPr lang="en-US" dirty="0"/>
              <a:t>   &lt;head&gt;</a:t>
            </a:r>
          </a:p>
          <a:p>
            <a:r>
              <a:rPr lang="en-US" dirty="0"/>
              <a:t>      &lt;title&gt;Display Directions&lt;/title&gt;</a:t>
            </a:r>
          </a:p>
          <a:p>
            <a:r>
              <a:rPr lang="en-US" dirty="0"/>
              <a:t>   &lt;/head&gt;</a:t>
            </a:r>
          </a:p>
          <a:p>
            <a:r>
              <a:rPr lang="en-US" dirty="0"/>
              <a:t>	</a:t>
            </a:r>
          </a:p>
          <a:p>
            <a:r>
              <a:rPr lang="en-US" dirty="0"/>
              <a:t>   &lt;body&gt;</a:t>
            </a:r>
          </a:p>
          <a:p>
            <a:r>
              <a:rPr lang="en-US" dirty="0"/>
              <a:t>      This is an example for right-to-left directed text.</a:t>
            </a:r>
          </a:p>
          <a:p>
            <a:r>
              <a:rPr lang="en-US" dirty="0"/>
              <a:t>   &lt;/body&gt;</a:t>
            </a:r>
          </a:p>
          <a:p>
            <a:r>
              <a:rPr lang="en-US" dirty="0"/>
              <a:t>	</a:t>
            </a:r>
          </a:p>
          <a:p>
            <a:r>
              <a:rPr lang="en-US"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3916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87906" y="1129226"/>
            <a:ext cx="8656094" cy="4616648"/>
          </a:xfrm>
          <a:prstGeom prst="rect">
            <a:avLst/>
          </a:prstGeom>
        </p:spPr>
        <p:txBody>
          <a:bodyPr wrap="square">
            <a:spAutoFit/>
          </a:bodyPr>
          <a:lstStyle/>
          <a:p>
            <a:r>
              <a:rPr lang="en-US" sz="2100" b="1" dirty="0"/>
              <a:t>Background color</a:t>
            </a:r>
          </a:p>
          <a:p>
            <a:r>
              <a:rPr lang="en-US" sz="2100" dirty="0" err="1"/>
              <a:t>bgcolor</a:t>
            </a:r>
            <a:r>
              <a:rPr lang="en-US" sz="2100" dirty="0"/>
              <a:t>-&gt; numeric or hexadecimal or RGB values: Places a background color behind an element</a:t>
            </a:r>
          </a:p>
          <a:p>
            <a:endParaRPr lang="en-US" sz="2100" dirty="0"/>
          </a:p>
          <a:p>
            <a:r>
              <a:rPr lang="en-US" sz="2100" b="1" dirty="0"/>
              <a:t>Bold Text</a:t>
            </a:r>
          </a:p>
          <a:p>
            <a:r>
              <a:rPr lang="en-US" sz="2100" dirty="0"/>
              <a:t>Anything that appears within </a:t>
            </a:r>
            <a:r>
              <a:rPr lang="en-US" sz="2100" b="1" dirty="0"/>
              <a:t>&lt;b&gt;...&lt;/b&gt;</a:t>
            </a:r>
            <a:r>
              <a:rPr lang="en-US" sz="2100" dirty="0"/>
              <a:t> element, is displayed in bold</a:t>
            </a:r>
          </a:p>
          <a:p>
            <a:endParaRPr lang="en-US" sz="2100" dirty="0"/>
          </a:p>
          <a:p>
            <a:r>
              <a:rPr lang="en-US" sz="2100" b="1" dirty="0"/>
              <a:t>Italic Text</a:t>
            </a:r>
          </a:p>
          <a:p>
            <a:r>
              <a:rPr lang="en-US" sz="2100" dirty="0"/>
              <a:t>Anything that appears within </a:t>
            </a:r>
            <a:r>
              <a:rPr lang="en-US" sz="2100" b="1" dirty="0"/>
              <a:t>&lt;</a:t>
            </a:r>
            <a:r>
              <a:rPr lang="en-US" sz="2100" b="1" dirty="0" err="1"/>
              <a:t>i</a:t>
            </a:r>
            <a:r>
              <a:rPr lang="en-US" sz="2100" b="1" dirty="0"/>
              <a:t>&gt;...&lt;/</a:t>
            </a:r>
            <a:r>
              <a:rPr lang="en-US" sz="2100" b="1" dirty="0" err="1"/>
              <a:t>i</a:t>
            </a:r>
            <a:r>
              <a:rPr lang="en-US" sz="2100" b="1" dirty="0"/>
              <a:t>&gt;</a:t>
            </a:r>
            <a:r>
              <a:rPr lang="en-US" sz="2100" dirty="0"/>
              <a:t> element is displayed in italicized</a:t>
            </a:r>
          </a:p>
          <a:p>
            <a:endParaRPr lang="en-US" sz="2100" dirty="0"/>
          </a:p>
          <a:p>
            <a:r>
              <a:rPr lang="en-US" sz="2100" b="1" dirty="0"/>
              <a:t>Underlined Text</a:t>
            </a:r>
          </a:p>
          <a:p>
            <a:r>
              <a:rPr lang="en-US" sz="2100" dirty="0"/>
              <a:t>Anything that appears within </a:t>
            </a:r>
            <a:r>
              <a:rPr lang="en-US" sz="2100" b="1" dirty="0"/>
              <a:t>&lt;u&gt;...&lt;/u&gt;</a:t>
            </a:r>
            <a:r>
              <a:rPr lang="en-US" sz="2100" dirty="0"/>
              <a:t> element, is displayed with underline </a:t>
            </a:r>
          </a:p>
          <a:p>
            <a:endParaRPr lang="en-US" sz="2100" dirty="0"/>
          </a:p>
        </p:txBody>
      </p:sp>
      <p:sp>
        <p:nvSpPr>
          <p:cNvPr id="2" name="Footer Placeholder 1"/>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257539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65321" cy="994741"/>
          </a:xfrm>
        </p:spPr>
        <p:txBody>
          <a:bodyPr/>
          <a:lstStyle/>
          <a:p>
            <a:r>
              <a:rPr lang="en-IN" sz="3200" dirty="0"/>
              <a:t>Module I - Syllabus </a:t>
            </a:r>
            <a:endParaRPr lang="en-US" sz="3200" dirty="0"/>
          </a:p>
        </p:txBody>
      </p:sp>
      <p:sp>
        <p:nvSpPr>
          <p:cNvPr id="3" name="Content Placeholder 2"/>
          <p:cNvSpPr>
            <a:spLocks noGrp="1"/>
          </p:cNvSpPr>
          <p:nvPr>
            <p:ph idx="1"/>
          </p:nvPr>
        </p:nvSpPr>
        <p:spPr>
          <a:xfrm>
            <a:off x="457200" y="1143000"/>
            <a:ext cx="8229600" cy="4483979"/>
          </a:xfrm>
        </p:spPr>
        <p:txBody>
          <a:bodyPr>
            <a:noAutofit/>
          </a:bodyPr>
          <a:lstStyle/>
          <a:p>
            <a:pPr marL="0" indent="0" algn="just">
              <a:spcBef>
                <a:spcPts val="910"/>
              </a:spcBef>
              <a:spcAft>
                <a:spcPts val="700"/>
              </a:spcAft>
              <a:buNone/>
            </a:pPr>
            <a:endParaRPr lang="en-US" sz="1200" b="1" dirty="0">
              <a:solidFill>
                <a:srgbClr val="00B050"/>
              </a:solidFill>
              <a:latin typeface="+mj-lt"/>
            </a:endParaRPr>
          </a:p>
          <a:p>
            <a:pPr marL="0" indent="0" algn="just">
              <a:spcBef>
                <a:spcPts val="910"/>
              </a:spcBef>
              <a:spcAft>
                <a:spcPts val="700"/>
              </a:spcAft>
              <a:buNone/>
            </a:pPr>
            <a:r>
              <a:rPr lang="en-US" sz="2800" b="1" dirty="0">
                <a:solidFill>
                  <a:srgbClr val="00B050"/>
                </a:solidFill>
                <a:latin typeface="+mj-lt"/>
              </a:rPr>
              <a:t>Introduction to XHTML         </a:t>
            </a:r>
            <a:r>
              <a:rPr lang="en-US" sz="2800" dirty="0">
                <a:latin typeface="+mj-lt"/>
              </a:rPr>
              <a:t>	      </a:t>
            </a:r>
            <a:r>
              <a:rPr lang="en-US" sz="2800" b="1" dirty="0">
                <a:solidFill>
                  <a:srgbClr val="00B050"/>
                </a:solidFill>
                <a:latin typeface="+mj-lt"/>
              </a:rPr>
              <a:t>[L-10hrs.,P-10hrs.]</a:t>
            </a:r>
          </a:p>
          <a:p>
            <a:pPr marL="0" indent="0" algn="just">
              <a:lnSpc>
                <a:spcPct val="150000"/>
              </a:lnSpc>
              <a:spcBef>
                <a:spcPts val="910"/>
              </a:spcBef>
              <a:spcAft>
                <a:spcPts val="700"/>
              </a:spcAft>
              <a:buNone/>
            </a:pPr>
            <a:r>
              <a:rPr lang="en-US" sz="2400" b="1" dirty="0">
                <a:solidFill>
                  <a:srgbClr val="C00000"/>
                </a:solidFill>
                <a:latin typeface="+mj-lt"/>
              </a:rPr>
              <a:t>Basics:    </a:t>
            </a:r>
            <a:r>
              <a:rPr lang="en-US" sz="2400" dirty="0">
                <a:latin typeface="+mj-lt"/>
              </a:rPr>
              <a:t>Web, WWW, Web browsers, Web servers, Internet.</a:t>
            </a:r>
            <a:endParaRPr lang="en-IN" sz="2400" dirty="0">
              <a:latin typeface="+mj-lt"/>
            </a:endParaRPr>
          </a:p>
          <a:p>
            <a:pPr marL="0" indent="0" algn="just">
              <a:lnSpc>
                <a:spcPct val="150000"/>
              </a:lnSpc>
              <a:spcAft>
                <a:spcPts val="700"/>
              </a:spcAft>
              <a:buNone/>
            </a:pPr>
            <a:r>
              <a:rPr lang="en-US" sz="2400" b="1" dirty="0">
                <a:solidFill>
                  <a:srgbClr val="C00000"/>
                </a:solidFill>
                <a:latin typeface="+mj-lt"/>
              </a:rPr>
              <a:t>XHTML: </a:t>
            </a:r>
            <a:r>
              <a:rPr lang="en-US" sz="2400" dirty="0">
                <a:latin typeface="+mj-lt"/>
              </a:rPr>
              <a:t>Origins and Evolution of HTML and XHTML: Basic Syntax, Standard XHTML Document Structure, Basic Text Markup, Images, Hypertext Links, Lists, Tables, Forms, Frames, Syntactic Differences between HTML and XHTML</a:t>
            </a:r>
            <a:endParaRPr lang="en-IN" sz="2400" dirty="0">
              <a:latin typeface="+mj-lt"/>
            </a:endParaRPr>
          </a:p>
        </p:txBody>
      </p:sp>
    </p:spTree>
    <p:extLst>
      <p:ext uri="{BB962C8B-B14F-4D97-AF65-F5344CB8AC3E}">
        <p14:creationId xmlns:p14="http://schemas.microsoft.com/office/powerpoint/2010/main" val="1796290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6839" y="980081"/>
            <a:ext cx="8567382" cy="5632311"/>
          </a:xfrm>
          <a:prstGeom prst="rect">
            <a:avLst/>
          </a:prstGeom>
        </p:spPr>
        <p:txBody>
          <a:bodyPr wrap="square">
            <a:spAutoFit/>
          </a:bodyPr>
          <a:lstStyle/>
          <a:p>
            <a:r>
              <a:rPr lang="en-US" b="1" dirty="0">
                <a:solidFill>
                  <a:srgbClr val="121214"/>
                </a:solidFill>
              </a:rPr>
              <a:t>Strike Text</a:t>
            </a:r>
          </a:p>
          <a:p>
            <a:pPr algn="just"/>
            <a:r>
              <a:rPr lang="en-US" dirty="0">
                <a:solidFill>
                  <a:srgbClr val="000000"/>
                </a:solidFill>
              </a:rPr>
              <a:t>Anything that appears within </a:t>
            </a:r>
            <a:r>
              <a:rPr lang="en-US" b="1" dirty="0">
                <a:solidFill>
                  <a:srgbClr val="000000"/>
                </a:solidFill>
              </a:rPr>
              <a:t>&lt;strike&gt;...&lt;/strike&gt;</a:t>
            </a:r>
            <a:r>
              <a:rPr lang="en-US" dirty="0">
                <a:solidFill>
                  <a:srgbClr val="000000"/>
                </a:solidFill>
              </a:rPr>
              <a:t> element is displayed with strikethrough</a:t>
            </a:r>
          </a:p>
          <a:p>
            <a:pPr algn="just"/>
            <a:endParaRPr lang="en-US" dirty="0">
              <a:solidFill>
                <a:srgbClr val="000000"/>
              </a:solidFill>
            </a:endParaRPr>
          </a:p>
          <a:p>
            <a:r>
              <a:rPr lang="en-US" b="1" dirty="0" err="1"/>
              <a:t>Monospaced</a:t>
            </a:r>
            <a:r>
              <a:rPr lang="en-US" b="1" dirty="0"/>
              <a:t> Font</a:t>
            </a:r>
          </a:p>
          <a:p>
            <a:r>
              <a:rPr lang="en-US" dirty="0"/>
              <a:t>The content of a </a:t>
            </a:r>
            <a:r>
              <a:rPr lang="en-US" b="1" dirty="0"/>
              <a:t>&lt;</a:t>
            </a:r>
            <a:r>
              <a:rPr lang="en-US" b="1" dirty="0" err="1"/>
              <a:t>tt</a:t>
            </a:r>
            <a:r>
              <a:rPr lang="en-US" b="1" dirty="0"/>
              <a:t>&gt;...&lt;/</a:t>
            </a:r>
            <a:r>
              <a:rPr lang="en-US" b="1" dirty="0" err="1"/>
              <a:t>tt</a:t>
            </a:r>
            <a:r>
              <a:rPr lang="en-US" b="1" dirty="0"/>
              <a:t>&gt;</a:t>
            </a:r>
            <a:r>
              <a:rPr lang="en-US" dirty="0"/>
              <a:t> element is written in </a:t>
            </a:r>
            <a:r>
              <a:rPr lang="en-US" dirty="0" err="1"/>
              <a:t>monospaced</a:t>
            </a:r>
            <a:r>
              <a:rPr lang="en-US" dirty="0"/>
              <a:t> font. Most of the fonts are known as variable-width fonts because different letters are of different widths (for example, the letter 'm' is wider than the letter '</a:t>
            </a:r>
            <a:r>
              <a:rPr lang="en-US" dirty="0" err="1"/>
              <a:t>i</a:t>
            </a:r>
            <a:r>
              <a:rPr lang="en-US" dirty="0"/>
              <a:t>'). In a </a:t>
            </a:r>
            <a:r>
              <a:rPr lang="en-US" dirty="0" err="1"/>
              <a:t>monospaced</a:t>
            </a:r>
            <a:r>
              <a:rPr lang="en-US" dirty="0"/>
              <a:t> font, however, each letter has the same width.</a:t>
            </a:r>
          </a:p>
          <a:p>
            <a:pPr algn="just"/>
            <a:endParaRPr lang="en-US" dirty="0">
              <a:solidFill>
                <a:srgbClr val="000000"/>
              </a:solidFill>
            </a:endParaRPr>
          </a:p>
          <a:p>
            <a:r>
              <a:rPr lang="en-US" b="1" dirty="0"/>
              <a:t>Superscript Text</a:t>
            </a:r>
          </a:p>
          <a:p>
            <a:r>
              <a:rPr lang="en-US" dirty="0"/>
              <a:t>The content of a </a:t>
            </a:r>
            <a:r>
              <a:rPr lang="en-US" b="1" dirty="0"/>
              <a:t>&lt;sup&gt;...&lt;/sup&gt;</a:t>
            </a:r>
            <a:r>
              <a:rPr lang="en-US" dirty="0"/>
              <a:t> </a:t>
            </a:r>
            <a:r>
              <a:rPr lang="en-US" sz="1500" dirty="0"/>
              <a:t>element</a:t>
            </a:r>
            <a:r>
              <a:rPr lang="en-US" dirty="0"/>
              <a:t> is written in superscript; the font size used is the same size as the characters surrounding it but is displayed half a character's height above the other characters.</a:t>
            </a:r>
          </a:p>
          <a:p>
            <a:pPr algn="just"/>
            <a:endParaRPr lang="en-US" dirty="0">
              <a:solidFill>
                <a:srgbClr val="000000"/>
              </a:solidFill>
            </a:endParaRPr>
          </a:p>
          <a:p>
            <a:r>
              <a:rPr lang="en-US" b="1" dirty="0"/>
              <a:t>Subscript Text</a:t>
            </a:r>
          </a:p>
          <a:p>
            <a:r>
              <a:rPr lang="en-US" dirty="0"/>
              <a:t>The content of a </a:t>
            </a:r>
            <a:r>
              <a:rPr lang="en-US" b="1" dirty="0"/>
              <a:t>&lt;sub&gt;...&lt;/sub&gt;</a:t>
            </a:r>
            <a:r>
              <a:rPr lang="en-US" dirty="0"/>
              <a:t> element is written in subscript; the font size used is the same as the characters surrounding it, but is displayed half a character's height beneath the other characters.</a:t>
            </a:r>
          </a:p>
          <a:p>
            <a:pPr algn="just"/>
            <a:endParaRPr lang="en-US" dirty="0">
              <a:solidFill>
                <a:srgbClr val="000000"/>
              </a:solidFill>
            </a:endParaRP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89988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191" y="1143000"/>
            <a:ext cx="8577618" cy="4524315"/>
          </a:xfrm>
          <a:prstGeom prst="rect">
            <a:avLst/>
          </a:prstGeom>
        </p:spPr>
        <p:txBody>
          <a:bodyPr wrap="square">
            <a:spAutoFit/>
          </a:bodyPr>
          <a:lstStyle/>
          <a:p>
            <a:r>
              <a:rPr lang="en-US" b="1" dirty="0"/>
              <a:t>Inserted Text</a:t>
            </a:r>
          </a:p>
          <a:p>
            <a:r>
              <a:rPr lang="en-US" dirty="0"/>
              <a:t>Anything that appears within </a:t>
            </a:r>
            <a:r>
              <a:rPr lang="en-US" b="1" dirty="0"/>
              <a:t>&lt;ins&gt;...&lt;/ins&gt;</a:t>
            </a:r>
            <a:r>
              <a:rPr lang="en-US" dirty="0"/>
              <a:t> element is displayed as inserted text.</a:t>
            </a:r>
          </a:p>
          <a:p>
            <a:pPr algn="just"/>
            <a:endParaRPr lang="en-US" dirty="0">
              <a:solidFill>
                <a:srgbClr val="000000"/>
              </a:solidFill>
            </a:endParaRPr>
          </a:p>
          <a:p>
            <a:r>
              <a:rPr lang="en-US" b="1" dirty="0"/>
              <a:t>Deleted Text</a:t>
            </a:r>
          </a:p>
          <a:p>
            <a:r>
              <a:rPr lang="en-US" dirty="0"/>
              <a:t>Anything that appears within </a:t>
            </a:r>
            <a:r>
              <a:rPr lang="en-US" b="1" dirty="0"/>
              <a:t>&lt;del&gt;...&lt;/del&gt;</a:t>
            </a:r>
            <a:r>
              <a:rPr lang="en-US" dirty="0"/>
              <a:t> element, is displayed as deleted text.</a:t>
            </a:r>
          </a:p>
          <a:p>
            <a:endParaRPr lang="en-US" dirty="0"/>
          </a:p>
          <a:p>
            <a:r>
              <a:rPr lang="en-US" b="1" dirty="0"/>
              <a:t>Larger Text</a:t>
            </a:r>
          </a:p>
          <a:p>
            <a:r>
              <a:rPr lang="en-US" dirty="0"/>
              <a:t>The content of the </a:t>
            </a:r>
            <a:r>
              <a:rPr lang="en-US" b="1" dirty="0"/>
              <a:t>&lt;big&gt;...&lt;/big&gt;</a:t>
            </a:r>
            <a:r>
              <a:rPr lang="en-US" dirty="0"/>
              <a:t> element is displayed one font size larger than the rest of the text surrounding it</a:t>
            </a:r>
          </a:p>
          <a:p>
            <a:endParaRPr lang="en-US" dirty="0"/>
          </a:p>
          <a:p>
            <a:r>
              <a:rPr lang="en-US" b="1" dirty="0"/>
              <a:t>Smaller Text</a:t>
            </a:r>
          </a:p>
          <a:p>
            <a:r>
              <a:rPr lang="en-US" dirty="0"/>
              <a:t>The content of the </a:t>
            </a:r>
            <a:r>
              <a:rPr lang="en-US" b="1" dirty="0"/>
              <a:t>&lt;small&gt;...&lt;/small&gt;</a:t>
            </a:r>
            <a:r>
              <a:rPr lang="en-US" dirty="0"/>
              <a:t> element is displayed one font size smaller than the rest of the text surrounding it </a:t>
            </a:r>
          </a:p>
          <a:p>
            <a:endParaRPr lang="en-US" dirty="0"/>
          </a:p>
          <a:p>
            <a:endParaRPr lang="en-US" dirty="0"/>
          </a:p>
          <a:p>
            <a:pPr algn="just"/>
            <a:endParaRPr lang="en-US" dirty="0">
              <a:solidFill>
                <a:srgbClr val="000000"/>
              </a:solidFill>
            </a:endParaRP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356487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6515" y="1110271"/>
            <a:ext cx="8254640" cy="3693319"/>
          </a:xfrm>
          <a:prstGeom prst="rect">
            <a:avLst/>
          </a:prstGeom>
        </p:spPr>
        <p:txBody>
          <a:bodyPr wrap="square">
            <a:spAutoFit/>
          </a:bodyPr>
          <a:lstStyle/>
          <a:p>
            <a:endParaRPr lang="en-US" dirty="0">
              <a:solidFill>
                <a:srgbClr val="121214"/>
              </a:solidFill>
              <a:latin typeface="Verdana" panose="020B0604030504040204" pitchFamily="34" charset="0"/>
            </a:endParaRPr>
          </a:p>
          <a:p>
            <a:r>
              <a:rPr lang="en-US" dirty="0"/>
              <a:t>The </a:t>
            </a:r>
            <a:r>
              <a:rPr lang="en-US" b="1" dirty="0"/>
              <a:t>&lt;div&gt;</a:t>
            </a:r>
            <a:r>
              <a:rPr lang="en-US" dirty="0"/>
              <a:t> and </a:t>
            </a:r>
            <a:r>
              <a:rPr lang="en-US" b="1" dirty="0"/>
              <a:t>&lt;span&gt;</a:t>
            </a:r>
            <a:r>
              <a:rPr lang="en-US" dirty="0"/>
              <a:t> elements allow you to group together several elements to create sections or subsections of a page.</a:t>
            </a:r>
          </a:p>
          <a:p>
            <a:endParaRPr lang="en-US" dirty="0"/>
          </a:p>
          <a:p>
            <a:r>
              <a:rPr lang="en-US" dirty="0"/>
              <a:t>For example, you might want to put all of the footnotes on a page within a &lt;div&gt; element to indicate that all of the elements within that &lt;div&gt; element relate to the footnotes. You might then attach a style to this &lt;div&gt; element so that they appear using a special set of style rules.</a:t>
            </a:r>
          </a:p>
          <a:p>
            <a:endParaRPr lang="en-US" dirty="0"/>
          </a:p>
          <a:p>
            <a:r>
              <a:rPr lang="en-US" dirty="0"/>
              <a:t>The &lt;span&gt; element, on the other hand, can be used to group inline elements only. So, if you have a part of a sentence or paragraph which you want to group together, you could use the &lt;span&gt;</a:t>
            </a:r>
          </a:p>
          <a:p>
            <a:endParaRPr lang="en-US" dirty="0">
              <a:solidFill>
                <a:srgbClr val="121214"/>
              </a:solidFill>
              <a:latin typeface="Verdana" panose="020B0604030504040204" pitchFamily="34" charset="0"/>
            </a:endParaRP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TextBox 4"/>
          <p:cNvSpPr txBox="1"/>
          <p:nvPr/>
        </p:nvSpPr>
        <p:spPr>
          <a:xfrm>
            <a:off x="457200" y="381000"/>
            <a:ext cx="3276600" cy="461665"/>
          </a:xfrm>
          <a:prstGeom prst="rect">
            <a:avLst/>
          </a:prstGeom>
          <a:noFill/>
        </p:spPr>
        <p:txBody>
          <a:bodyPr wrap="square" rtlCol="0">
            <a:spAutoFit/>
          </a:bodyPr>
          <a:lstStyle/>
          <a:p>
            <a:r>
              <a:rPr lang="en-US" sz="2400" b="1" dirty="0">
                <a:solidFill>
                  <a:srgbClr val="121214"/>
                </a:solidFill>
                <a:latin typeface="Verdana" panose="020B0604030504040204" pitchFamily="34" charset="0"/>
              </a:rPr>
              <a:t>Grouping Content</a:t>
            </a:r>
          </a:p>
        </p:txBody>
      </p:sp>
    </p:spTree>
    <p:extLst>
      <p:ext uri="{BB962C8B-B14F-4D97-AF65-F5344CB8AC3E}">
        <p14:creationId xmlns:p14="http://schemas.microsoft.com/office/powerpoint/2010/main" val="2918167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16884"/>
            <a:ext cx="4862015" cy="4708981"/>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a:t>
            </a:r>
            <a:r>
              <a:rPr lang="en-US" sz="1500" dirty="0" err="1"/>
              <a:t>Div</a:t>
            </a:r>
            <a:r>
              <a:rPr lang="en-US" sz="1500" dirty="0"/>
              <a:t> Tag Example&lt;/title&gt;</a:t>
            </a:r>
          </a:p>
          <a:p>
            <a:r>
              <a:rPr lang="en-US" sz="1500" dirty="0"/>
              <a:t>   &lt;/head&gt;</a:t>
            </a:r>
          </a:p>
          <a:p>
            <a:r>
              <a:rPr lang="en-US" sz="1500" dirty="0"/>
              <a:t>	</a:t>
            </a:r>
          </a:p>
          <a:p>
            <a:r>
              <a:rPr lang="en-US" sz="1500" dirty="0"/>
              <a:t>   &lt;body&gt;</a:t>
            </a:r>
          </a:p>
          <a:p>
            <a:r>
              <a:rPr lang="en-US" sz="1500" dirty="0"/>
              <a:t>      &lt;div id = "menu" align = "middle" &gt;</a:t>
            </a:r>
          </a:p>
          <a:p>
            <a:r>
              <a:rPr lang="en-US" sz="1500" dirty="0"/>
              <a:t>         &lt;a </a:t>
            </a:r>
            <a:r>
              <a:rPr lang="en-US" sz="1500" dirty="0" err="1"/>
              <a:t>href</a:t>
            </a:r>
            <a:r>
              <a:rPr lang="en-US" sz="1500" dirty="0"/>
              <a:t> = "/index.htm"&gt;HOME&lt;/a&gt; | </a:t>
            </a:r>
          </a:p>
          <a:p>
            <a:r>
              <a:rPr lang="en-US" sz="1500" dirty="0"/>
              <a:t>         &lt;a </a:t>
            </a:r>
            <a:r>
              <a:rPr lang="en-US" sz="1500" dirty="0" err="1"/>
              <a:t>href</a:t>
            </a:r>
            <a:r>
              <a:rPr lang="en-US" sz="1500" dirty="0"/>
              <a:t> = "/about/contact_us.htm"&gt;CONTACT&lt;/a&gt; | </a:t>
            </a:r>
          </a:p>
          <a:p>
            <a:r>
              <a:rPr lang="en-US" sz="1500" dirty="0"/>
              <a:t>         &lt;a </a:t>
            </a:r>
            <a:r>
              <a:rPr lang="en-US" sz="1500" dirty="0" err="1"/>
              <a:t>href</a:t>
            </a:r>
            <a:r>
              <a:rPr lang="en-US" sz="1500" dirty="0"/>
              <a:t> = "/about/index.htm"&gt;ABOUT&lt;/a&gt;</a:t>
            </a:r>
          </a:p>
          <a:p>
            <a:r>
              <a:rPr lang="en-US" sz="1500" dirty="0"/>
              <a:t>      &lt;/div&gt;</a:t>
            </a:r>
          </a:p>
          <a:p>
            <a:endParaRPr lang="en-US" sz="1500" dirty="0"/>
          </a:p>
          <a:p>
            <a:r>
              <a:rPr lang="en-US" sz="1500" dirty="0"/>
              <a:t>      &lt;div id = "content" align = "left" </a:t>
            </a:r>
            <a:r>
              <a:rPr lang="en-US" sz="1500" dirty="0" err="1"/>
              <a:t>bgcolor</a:t>
            </a:r>
            <a:r>
              <a:rPr lang="en-US" sz="1500" dirty="0"/>
              <a:t> = "white"&gt;</a:t>
            </a:r>
          </a:p>
          <a:p>
            <a:r>
              <a:rPr lang="en-US" sz="1500" dirty="0"/>
              <a:t>         &lt;h5&gt;Content Articles&lt;/h5&gt;</a:t>
            </a:r>
          </a:p>
          <a:p>
            <a:r>
              <a:rPr lang="en-US" sz="1500" dirty="0"/>
              <a:t>         &lt;p&gt;Actual content goes here.....&lt;/p&gt;</a:t>
            </a:r>
          </a:p>
          <a:p>
            <a:r>
              <a:rPr lang="en-US" sz="1500" dirty="0"/>
              <a:t>      &lt;/div&gt;</a:t>
            </a:r>
          </a:p>
          <a:p>
            <a:r>
              <a:rPr lang="en-US" sz="1500" dirty="0"/>
              <a:t>   &lt;/body&gt;</a:t>
            </a:r>
          </a:p>
          <a:p>
            <a:r>
              <a:rPr lang="en-US" sz="1500" dirty="0"/>
              <a:t>	</a:t>
            </a:r>
          </a:p>
          <a:p>
            <a:r>
              <a:rPr lang="en-US" sz="1500" dirty="0"/>
              <a:t>&lt;/html&gt;</a:t>
            </a:r>
          </a:p>
        </p:txBody>
      </p:sp>
      <p:sp>
        <p:nvSpPr>
          <p:cNvPr id="3" name="Rectangle 2"/>
          <p:cNvSpPr/>
          <p:nvPr/>
        </p:nvSpPr>
        <p:spPr>
          <a:xfrm>
            <a:off x="4572000" y="1316884"/>
            <a:ext cx="4267200" cy="3323987"/>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&lt;title&gt;Span Tag Example&lt;/title&gt;</a:t>
            </a:r>
          </a:p>
          <a:p>
            <a:r>
              <a:rPr lang="en-US" sz="1500" dirty="0"/>
              <a:t>   &lt;/head&gt;</a:t>
            </a:r>
          </a:p>
          <a:p>
            <a:r>
              <a:rPr lang="en-US" sz="1500" dirty="0"/>
              <a:t>	</a:t>
            </a:r>
          </a:p>
          <a:p>
            <a:r>
              <a:rPr lang="en-US" sz="1500" dirty="0"/>
              <a:t>   &lt;body&gt;</a:t>
            </a:r>
          </a:p>
          <a:p>
            <a:r>
              <a:rPr lang="en-US" sz="1500" dirty="0"/>
              <a:t>      &lt;p&gt;This is the example of &lt;span style = "</a:t>
            </a:r>
            <a:r>
              <a:rPr lang="en-US" sz="1500" dirty="0" err="1"/>
              <a:t>color:green</a:t>
            </a:r>
            <a:r>
              <a:rPr lang="en-US" sz="1500" dirty="0"/>
              <a:t>"&gt;span tag&lt;/span&gt;</a:t>
            </a:r>
          </a:p>
          <a:p>
            <a:r>
              <a:rPr lang="en-US" sz="1500" dirty="0"/>
              <a:t>         and the &lt;span style = "</a:t>
            </a:r>
            <a:r>
              <a:rPr lang="en-US" sz="1500" dirty="0" err="1"/>
              <a:t>color:red</a:t>
            </a:r>
            <a:r>
              <a:rPr lang="en-US" sz="1500" dirty="0"/>
              <a:t>"&gt;div tag&lt;/span&gt; </a:t>
            </a:r>
            <a:r>
              <a:rPr lang="en-US" sz="1500" dirty="0" err="1"/>
              <a:t>alongwith</a:t>
            </a:r>
            <a:r>
              <a:rPr lang="en-US" sz="1500" dirty="0"/>
              <a:t> CSS&lt;/p&gt;</a:t>
            </a:r>
          </a:p>
          <a:p>
            <a:r>
              <a:rPr lang="en-US" sz="1500" dirty="0"/>
              <a:t>   &lt;/body&gt;</a:t>
            </a:r>
          </a:p>
          <a:p>
            <a:r>
              <a:rPr lang="en-US" sz="1500" dirty="0"/>
              <a:t>	</a:t>
            </a:r>
          </a:p>
          <a:p>
            <a:r>
              <a:rPr lang="en-US" sz="1500" dirty="0"/>
              <a:t>&lt;/html&gt;</a:t>
            </a:r>
          </a:p>
        </p:txBody>
      </p:sp>
      <p:cxnSp>
        <p:nvCxnSpPr>
          <p:cNvPr id="5" name="Straight Connector 4"/>
          <p:cNvCxnSpPr/>
          <p:nvPr/>
        </p:nvCxnSpPr>
        <p:spPr>
          <a:xfrm>
            <a:off x="4586785" y="1123382"/>
            <a:ext cx="61415" cy="45037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439417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86801" cy="5678478"/>
          </a:xfrm>
          <a:prstGeom prst="rect">
            <a:avLst/>
          </a:prstGeom>
        </p:spPr>
        <p:txBody>
          <a:bodyPr wrap="square">
            <a:spAutoFit/>
          </a:bodyPr>
          <a:lstStyle/>
          <a:p>
            <a:r>
              <a:rPr lang="en-US" sz="1500" b="1" dirty="0"/>
              <a:t>Emphasized Text</a:t>
            </a:r>
          </a:p>
          <a:p>
            <a:r>
              <a:rPr lang="en-US" sz="1500" dirty="0"/>
              <a:t>Anything that appears within &lt;</a:t>
            </a:r>
            <a:r>
              <a:rPr lang="en-US" sz="1500" dirty="0" err="1"/>
              <a:t>em</a:t>
            </a:r>
            <a:r>
              <a:rPr lang="en-US" sz="1500" dirty="0"/>
              <a:t>&gt;...&lt;/</a:t>
            </a:r>
            <a:r>
              <a:rPr lang="en-US" sz="1500" dirty="0" err="1"/>
              <a:t>em</a:t>
            </a:r>
            <a:r>
              <a:rPr lang="en-US" sz="1500" dirty="0"/>
              <a:t>&gt; element is displayed as emphasized text.</a:t>
            </a:r>
          </a:p>
          <a:p>
            <a:endParaRPr lang="en-US" sz="1500" dirty="0"/>
          </a:p>
          <a:p>
            <a:r>
              <a:rPr lang="en-US" sz="1500" b="1" dirty="0"/>
              <a:t>Marked Text</a:t>
            </a:r>
          </a:p>
          <a:p>
            <a:r>
              <a:rPr lang="en-US" sz="1500" dirty="0"/>
              <a:t>Anything that appears with-in </a:t>
            </a:r>
            <a:r>
              <a:rPr lang="en-US" sz="1500" b="1" dirty="0"/>
              <a:t>&lt;mark&gt;...&lt;/mark&gt;</a:t>
            </a:r>
            <a:r>
              <a:rPr lang="en-US" sz="1500" dirty="0"/>
              <a:t> element, is displayed as marked with yellow ink.</a:t>
            </a:r>
          </a:p>
          <a:p>
            <a:endParaRPr lang="en-US" sz="1500" dirty="0"/>
          </a:p>
          <a:p>
            <a:r>
              <a:rPr lang="en-US" sz="1500" b="1" dirty="0"/>
              <a:t>Strong Text</a:t>
            </a:r>
          </a:p>
          <a:p>
            <a:r>
              <a:rPr lang="en-US" sz="1500" dirty="0"/>
              <a:t>Anything that appears within </a:t>
            </a:r>
            <a:r>
              <a:rPr lang="en-US" sz="1500" b="1" dirty="0"/>
              <a:t>&lt;strong&gt;...&lt;/strong&gt;</a:t>
            </a:r>
            <a:r>
              <a:rPr lang="en-US" sz="1500" dirty="0"/>
              <a:t> element is displayed as important text.</a:t>
            </a:r>
          </a:p>
          <a:p>
            <a:endParaRPr lang="en-US" sz="1500" dirty="0"/>
          </a:p>
          <a:p>
            <a:r>
              <a:rPr lang="en-US" sz="1500" b="1" dirty="0"/>
              <a:t>Text Direction</a:t>
            </a:r>
          </a:p>
          <a:p>
            <a:r>
              <a:rPr lang="en-US" sz="1500" dirty="0"/>
              <a:t>The </a:t>
            </a:r>
            <a:r>
              <a:rPr lang="en-US" sz="1500" b="1" dirty="0"/>
              <a:t>&lt;</a:t>
            </a:r>
            <a:r>
              <a:rPr lang="en-US" sz="1500" b="1" dirty="0" err="1"/>
              <a:t>bdo</a:t>
            </a:r>
            <a:r>
              <a:rPr lang="en-US" sz="1500" b="1" dirty="0"/>
              <a:t>&gt;...&lt;/</a:t>
            </a:r>
            <a:r>
              <a:rPr lang="en-US" sz="1500" b="1" dirty="0" err="1"/>
              <a:t>bdo</a:t>
            </a:r>
            <a:r>
              <a:rPr lang="en-US" sz="1500" b="1" dirty="0"/>
              <a:t>&gt;</a:t>
            </a:r>
            <a:r>
              <a:rPr lang="en-US" sz="1500" dirty="0"/>
              <a:t> element stands for Bi-Directional Override and it is used to override the current text direction.</a:t>
            </a:r>
          </a:p>
          <a:p>
            <a:endParaRPr lang="en-US" sz="1500" dirty="0"/>
          </a:p>
          <a:p>
            <a:pPr marL="257175" indent="-257175">
              <a:buClr>
                <a:schemeClr val="bg1"/>
              </a:buClr>
              <a:buFont typeface="Wingdings" panose="05000000000000000000" pitchFamily="2" charset="2"/>
              <a:buChar char="§"/>
            </a:pPr>
            <a:r>
              <a:rPr lang="en-US" sz="1600" dirty="0"/>
              <a:t>&lt;</a:t>
            </a:r>
            <a:r>
              <a:rPr lang="en-US" sz="1600" dirty="0" err="1"/>
              <a:t>bdo</a:t>
            </a:r>
            <a:r>
              <a:rPr lang="en-US" sz="1600" dirty="0"/>
              <a:t> </a:t>
            </a:r>
            <a:r>
              <a:rPr lang="en-US" sz="1600" dirty="0" err="1"/>
              <a:t>dir</a:t>
            </a:r>
            <a:r>
              <a:rPr lang="en-US" sz="1600" dirty="0"/>
              <a:t>="</a:t>
            </a:r>
            <a:r>
              <a:rPr lang="en-US" sz="1600" dirty="0" err="1"/>
              <a:t>rtl</a:t>
            </a:r>
            <a:r>
              <a:rPr lang="en-US" sz="1600" dirty="0"/>
              <a:t>"&gt;</a:t>
            </a:r>
          </a:p>
          <a:p>
            <a:pPr marL="257175" indent="-257175">
              <a:buClr>
                <a:schemeClr val="bg1"/>
              </a:buClr>
              <a:buFont typeface="Wingdings" panose="05000000000000000000" pitchFamily="2" charset="2"/>
              <a:buChar char="§"/>
            </a:pPr>
            <a:r>
              <a:rPr lang="en-US" sz="1600" dirty="0"/>
              <a:t>This text will go right-to-left.</a:t>
            </a:r>
          </a:p>
          <a:p>
            <a:pPr marL="257175" indent="-257175">
              <a:buClr>
                <a:schemeClr val="bg1"/>
              </a:buClr>
              <a:buFont typeface="Wingdings" panose="05000000000000000000" pitchFamily="2" charset="2"/>
              <a:buChar char="§"/>
            </a:pPr>
            <a:r>
              <a:rPr lang="en-US" sz="1600" dirty="0"/>
              <a:t>&lt;/</a:t>
            </a:r>
            <a:r>
              <a:rPr lang="en-US" sz="1600" dirty="0" err="1"/>
              <a:t>bdo</a:t>
            </a:r>
            <a:r>
              <a:rPr lang="en-US" sz="1600" dirty="0"/>
              <a:t>&gt;</a:t>
            </a:r>
          </a:p>
          <a:p>
            <a:endParaRPr lang="en-US" sz="1500" dirty="0"/>
          </a:p>
          <a:p>
            <a:endParaRPr lang="en-US" sz="1500" dirty="0"/>
          </a:p>
          <a:p>
            <a:r>
              <a:rPr lang="en-US" sz="1500" b="1" dirty="0"/>
              <a:t>Short Quotations</a:t>
            </a:r>
          </a:p>
          <a:p>
            <a:r>
              <a:rPr lang="en-US" sz="1500" dirty="0"/>
              <a:t>The </a:t>
            </a:r>
            <a:r>
              <a:rPr lang="en-US" sz="1500" b="1" dirty="0"/>
              <a:t>&lt;q&gt;...&lt;/q&gt;</a:t>
            </a:r>
            <a:r>
              <a:rPr lang="en-US" sz="1500" dirty="0"/>
              <a:t> element is used when you want to add a double quote within a sentence.</a:t>
            </a:r>
          </a:p>
          <a:p>
            <a:endParaRPr lang="en-US" sz="1500" dirty="0"/>
          </a:p>
          <a:p>
            <a:r>
              <a:rPr lang="en-US" sz="1500" b="1" dirty="0"/>
              <a:t>Address Text</a:t>
            </a:r>
          </a:p>
          <a:p>
            <a:r>
              <a:rPr lang="en-US" sz="1500" dirty="0"/>
              <a:t>The </a:t>
            </a:r>
            <a:r>
              <a:rPr lang="en-US" sz="1500" b="1" dirty="0"/>
              <a:t>&lt;address&gt;...&lt;/address&gt;</a:t>
            </a:r>
            <a:r>
              <a:rPr lang="en-US" sz="1500" dirty="0"/>
              <a:t> element is used to contain any address.</a:t>
            </a:r>
          </a:p>
          <a:p>
            <a:endParaRPr lang="en-US" sz="15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867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715234" cy="4708981"/>
          </a:xfrm>
          <a:prstGeom prst="rect">
            <a:avLst/>
          </a:prstGeom>
        </p:spPr>
        <p:txBody>
          <a:bodyPr wrap="square">
            <a:spAutoFit/>
          </a:bodyPr>
          <a:lstStyle/>
          <a:p>
            <a:pPr marL="257175" indent="-257175">
              <a:buClr>
                <a:schemeClr val="bg1"/>
              </a:buClr>
              <a:buFont typeface="Wingdings" panose="05000000000000000000" pitchFamily="2" charset="2"/>
              <a:buChar char="§"/>
            </a:pPr>
            <a:endParaRPr lang="en-US" sz="2000" dirty="0"/>
          </a:p>
          <a:p>
            <a:pPr marL="257175" indent="-257175">
              <a:buClr>
                <a:schemeClr val="bg1"/>
              </a:buClr>
              <a:buFont typeface="Wingdings" panose="05000000000000000000" pitchFamily="2" charset="2"/>
              <a:buChar char="§"/>
            </a:pPr>
            <a:r>
              <a:rPr lang="en-US" sz="2000" dirty="0"/>
              <a:t>HTML has several list elements. Most list elements are composed of one or more &lt;LI&gt; (List Item) elements.</a:t>
            </a:r>
          </a:p>
          <a:p>
            <a:pPr marL="257175" indent="-257175">
              <a:buClr>
                <a:schemeClr val="bg1"/>
              </a:buClr>
              <a:buFont typeface="Wingdings" panose="05000000000000000000" pitchFamily="2" charset="2"/>
              <a:buChar char="§"/>
            </a:pPr>
            <a:endParaRPr lang="en-US" sz="2000" dirty="0"/>
          </a:p>
          <a:p>
            <a:pPr marL="257175" indent="-257175">
              <a:buClr>
                <a:schemeClr val="bg1"/>
              </a:buClr>
              <a:buFont typeface="Wingdings" panose="05000000000000000000" pitchFamily="2" charset="2"/>
              <a:buChar char="§"/>
            </a:pPr>
            <a:r>
              <a:rPr lang="en-US" sz="2000" dirty="0"/>
              <a:t>There are three types of List</a:t>
            </a:r>
          </a:p>
          <a:p>
            <a:pPr marL="457200" indent="-457200">
              <a:buClr>
                <a:schemeClr val="bg1"/>
              </a:buClr>
              <a:buFont typeface="+mj-lt"/>
              <a:buAutoNum type="arabicPeriod"/>
            </a:pPr>
            <a:r>
              <a:rPr lang="en-US" sz="2000" dirty="0"/>
              <a:t>1. Unordered List</a:t>
            </a:r>
          </a:p>
          <a:p>
            <a:pPr marL="457200" indent="-457200">
              <a:buClr>
                <a:schemeClr val="bg1"/>
              </a:buClr>
              <a:buFont typeface="+mj-lt"/>
              <a:buAutoNum type="arabicPeriod"/>
            </a:pPr>
            <a:r>
              <a:rPr lang="en-US" sz="2000" dirty="0"/>
              <a:t>2. Ordered List</a:t>
            </a:r>
          </a:p>
          <a:p>
            <a:pPr marL="457200" indent="-457200">
              <a:buClr>
                <a:schemeClr val="bg1"/>
              </a:buClr>
              <a:buFont typeface="+mj-lt"/>
              <a:buAutoNum type="arabicPeriod"/>
            </a:pPr>
            <a:r>
              <a:rPr lang="en-US" sz="2000" dirty="0"/>
              <a:t>3. Definition List</a:t>
            </a:r>
          </a:p>
          <a:p>
            <a:pPr marL="257175" indent="-257175">
              <a:buClr>
                <a:schemeClr val="bg1"/>
              </a:buClr>
              <a:buFont typeface="Wingdings" panose="05000000000000000000" pitchFamily="2" charset="2"/>
              <a:buChar char="§"/>
            </a:pPr>
            <a:endParaRPr lang="en-US" sz="2000" dirty="0"/>
          </a:p>
          <a:p>
            <a:pPr marL="257175" indent="-257175">
              <a:buClr>
                <a:schemeClr val="bg1"/>
              </a:buClr>
              <a:buFont typeface="Wingdings" panose="05000000000000000000" pitchFamily="2" charset="2"/>
              <a:buChar char="§"/>
            </a:pPr>
            <a:r>
              <a:rPr lang="en-US" sz="2000" b="1" dirty="0">
                <a:solidFill>
                  <a:srgbClr val="FF0000"/>
                </a:solidFill>
              </a:rPr>
              <a:t>1) UL : Unordered List</a:t>
            </a:r>
            <a:r>
              <a:rPr lang="en-US" sz="2000" dirty="0"/>
              <a:t>. Items in this list start with a list mark such as a bullet. Browsers will usually change the list mark in nested lists.</a:t>
            </a:r>
          </a:p>
          <a:p>
            <a:pPr marL="257175" indent="-257175">
              <a:buClr>
                <a:schemeClr val="bg1"/>
              </a:buClr>
              <a:buFont typeface="Wingdings" panose="05000000000000000000" pitchFamily="2" charset="2"/>
              <a:buChar char="§"/>
            </a:pPr>
            <a:r>
              <a:rPr lang="en-US" sz="2000" b="1" dirty="0">
                <a:solidFill>
                  <a:srgbClr val="FF0000"/>
                </a:solidFill>
              </a:rPr>
              <a:t>&lt;UL&gt;</a:t>
            </a:r>
          </a:p>
          <a:p>
            <a:pPr marL="257175" indent="-257175">
              <a:buClr>
                <a:schemeClr val="bg1"/>
              </a:buClr>
              <a:buFont typeface="Wingdings" panose="05000000000000000000" pitchFamily="2" charset="2"/>
              <a:buChar char="§"/>
            </a:pPr>
            <a:r>
              <a:rPr lang="en-US" sz="2000" b="1" dirty="0">
                <a:solidFill>
                  <a:srgbClr val="0000CC"/>
                </a:solidFill>
              </a:rPr>
              <a:t>&lt;LI&gt;</a:t>
            </a:r>
            <a:r>
              <a:rPr lang="en-US" sz="2000" dirty="0"/>
              <a:t> List item </a:t>
            </a:r>
            <a:r>
              <a:rPr lang="en-US" sz="2000" b="1" dirty="0">
                <a:solidFill>
                  <a:srgbClr val="0000CC"/>
                </a:solidFill>
              </a:rPr>
              <a:t>…&lt;/LI&gt;</a:t>
            </a:r>
            <a:r>
              <a:rPr lang="en-US" sz="2000" dirty="0"/>
              <a:t>			</a:t>
            </a:r>
          </a:p>
          <a:p>
            <a:pPr marL="257175" indent="-257175">
              <a:buClr>
                <a:schemeClr val="bg1"/>
              </a:buClr>
              <a:buFont typeface="Wingdings" panose="05000000000000000000" pitchFamily="2" charset="2"/>
              <a:buChar char="§"/>
            </a:pPr>
            <a:r>
              <a:rPr lang="en-US" sz="2000" b="1" dirty="0">
                <a:solidFill>
                  <a:srgbClr val="0000CC"/>
                </a:solidFill>
              </a:rPr>
              <a:t>&lt;LI&gt;</a:t>
            </a:r>
            <a:r>
              <a:rPr lang="en-US" sz="2000" dirty="0"/>
              <a:t> List item </a:t>
            </a:r>
            <a:r>
              <a:rPr lang="en-US" sz="2000" b="1" dirty="0">
                <a:solidFill>
                  <a:srgbClr val="0000CC"/>
                </a:solidFill>
              </a:rPr>
              <a:t>…&lt;/LI&gt;</a:t>
            </a:r>
          </a:p>
          <a:p>
            <a:pPr marL="257175" indent="-257175">
              <a:buClr>
                <a:schemeClr val="bg1"/>
              </a:buClr>
              <a:buFont typeface="Wingdings" panose="05000000000000000000" pitchFamily="2" charset="2"/>
              <a:buChar char="§"/>
            </a:pPr>
            <a:r>
              <a:rPr lang="en-US" sz="2000" b="1" dirty="0">
                <a:solidFill>
                  <a:srgbClr val="FF0000"/>
                </a:solidFill>
              </a:rPr>
              <a:t>&lt;/UL&gt;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TextBox 4"/>
          <p:cNvSpPr txBox="1"/>
          <p:nvPr/>
        </p:nvSpPr>
        <p:spPr>
          <a:xfrm>
            <a:off x="457200" y="381000"/>
            <a:ext cx="3276600" cy="461665"/>
          </a:xfrm>
          <a:prstGeom prst="rect">
            <a:avLst/>
          </a:prstGeom>
          <a:noFill/>
        </p:spPr>
        <p:txBody>
          <a:bodyPr wrap="square" rtlCol="0">
            <a:spAutoFit/>
          </a:bodyPr>
          <a:lstStyle/>
          <a:p>
            <a:r>
              <a:rPr lang="en-US" sz="2400" b="1" dirty="0">
                <a:solidFill>
                  <a:srgbClr val="121214"/>
                </a:solidFill>
                <a:latin typeface="Verdana" panose="020B0604030504040204" pitchFamily="34" charset="0"/>
              </a:rPr>
              <a:t>List</a:t>
            </a:r>
          </a:p>
        </p:txBody>
      </p:sp>
    </p:spTree>
    <p:extLst>
      <p:ext uri="{BB962C8B-B14F-4D97-AF65-F5344CB8AC3E}">
        <p14:creationId xmlns:p14="http://schemas.microsoft.com/office/powerpoint/2010/main" val="639122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5203" y="1156523"/>
            <a:ext cx="8052180" cy="2616101"/>
          </a:xfrm>
          <a:prstGeom prst="rect">
            <a:avLst/>
          </a:prstGeom>
        </p:spPr>
        <p:txBody>
          <a:bodyPr wrap="square">
            <a:spAutoFit/>
          </a:bodyPr>
          <a:lstStyle/>
          <a:p>
            <a:pPr>
              <a:lnSpc>
                <a:spcPct val="90000"/>
              </a:lnSpc>
              <a:buClr>
                <a:schemeClr val="bg1"/>
              </a:buClr>
              <a:buFont typeface="Wingdings" panose="05000000000000000000" pitchFamily="2" charset="2"/>
              <a:buChar char="§"/>
            </a:pPr>
            <a:r>
              <a:rPr lang="en-US" sz="2000" dirty="0"/>
              <a:t> Choice of three bullet types: </a:t>
            </a:r>
            <a:r>
              <a:rPr lang="en-US" sz="2000" b="1" dirty="0">
                <a:solidFill>
                  <a:srgbClr val="FF0000"/>
                </a:solidFill>
              </a:rPr>
              <a:t>disc(default), circle, square.</a:t>
            </a:r>
          </a:p>
          <a:p>
            <a:pPr>
              <a:lnSpc>
                <a:spcPct val="90000"/>
              </a:lnSpc>
              <a:buClr>
                <a:schemeClr val="bg1"/>
              </a:buClr>
              <a:buFont typeface="Wingdings" panose="05000000000000000000" pitchFamily="2" charset="2"/>
              <a:buChar char="§"/>
            </a:pPr>
            <a:r>
              <a:rPr lang="en-US" sz="2000" dirty="0"/>
              <a:t>These are controlled by the “TYPE” attribute for the &lt;UL&gt; element.</a:t>
            </a:r>
          </a:p>
          <a:p>
            <a:pPr>
              <a:lnSpc>
                <a:spcPct val="90000"/>
              </a:lnSpc>
              <a:buClr>
                <a:schemeClr val="bg1"/>
              </a:buClr>
              <a:buFont typeface="Wingdings" panose="05000000000000000000" pitchFamily="2" charset="2"/>
              <a:buChar char="§"/>
            </a:pPr>
            <a:endParaRPr lang="en-US" sz="2000" dirty="0"/>
          </a:p>
          <a:p>
            <a:pPr>
              <a:lnSpc>
                <a:spcPct val="90000"/>
              </a:lnSpc>
              <a:buClr>
                <a:schemeClr val="bg1"/>
              </a:buClr>
              <a:buFont typeface="Wingdings" panose="05000000000000000000" pitchFamily="2" charset="2"/>
              <a:buNone/>
            </a:pPr>
            <a:r>
              <a:rPr lang="en-US" sz="2000" dirty="0"/>
              <a:t>&lt;UL TYPE=“square”&gt;</a:t>
            </a:r>
          </a:p>
          <a:p>
            <a:pPr>
              <a:lnSpc>
                <a:spcPct val="90000"/>
              </a:lnSpc>
              <a:buClr>
                <a:schemeClr val="bg1"/>
              </a:buClr>
              <a:buFont typeface="Wingdings" panose="05000000000000000000" pitchFamily="2" charset="2"/>
              <a:buNone/>
            </a:pPr>
            <a:r>
              <a:rPr lang="en-US" sz="2000" dirty="0"/>
              <a:t>&lt;LI&gt; List item …&lt;/LI&gt;			</a:t>
            </a:r>
          </a:p>
          <a:p>
            <a:pPr>
              <a:lnSpc>
                <a:spcPct val="90000"/>
              </a:lnSpc>
              <a:buClr>
                <a:schemeClr val="bg1"/>
              </a:buClr>
              <a:buFont typeface="Wingdings" panose="05000000000000000000" pitchFamily="2" charset="2"/>
              <a:buNone/>
            </a:pPr>
            <a:r>
              <a:rPr lang="en-US" sz="2000" dirty="0"/>
              <a:t>&lt;LI&gt; List item …&lt;/LI&gt;</a:t>
            </a:r>
          </a:p>
          <a:p>
            <a:pPr>
              <a:lnSpc>
                <a:spcPct val="90000"/>
              </a:lnSpc>
              <a:buClr>
                <a:schemeClr val="bg1"/>
              </a:buClr>
              <a:buFont typeface="Wingdings" panose="05000000000000000000" pitchFamily="2" charset="2"/>
              <a:buNone/>
            </a:pPr>
            <a:r>
              <a:rPr lang="en-US" sz="2000" dirty="0"/>
              <a:t>&lt;LI&gt; List item …&lt;/LI&gt;</a:t>
            </a:r>
          </a:p>
          <a:p>
            <a:pPr>
              <a:lnSpc>
                <a:spcPct val="90000"/>
              </a:lnSpc>
              <a:buClr>
                <a:schemeClr val="bg1"/>
              </a:buClr>
              <a:buFont typeface="Wingdings" panose="05000000000000000000" pitchFamily="2" charset="2"/>
              <a:buNone/>
            </a:pPr>
            <a:r>
              <a:rPr lang="en-US" sz="2000" dirty="0"/>
              <a:t>&lt;/UL&gt;</a:t>
            </a:r>
          </a:p>
          <a:p>
            <a:pPr marL="257175" indent="-257175">
              <a:buClr>
                <a:schemeClr val="bg1"/>
              </a:buClr>
              <a:buFont typeface="Wingdings" panose="05000000000000000000" pitchFamily="2" charset="2"/>
              <a:buChar char="§"/>
            </a:pPr>
            <a:endParaRPr lang="en-US" sz="20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809200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1" y="1204281"/>
            <a:ext cx="8686800" cy="3748719"/>
          </a:xfrm>
          <a:prstGeom prst="rect">
            <a:avLst/>
          </a:prstGeom>
        </p:spPr>
        <p:txBody>
          <a:bodyPr wrap="square">
            <a:spAutoFit/>
          </a:bodyPr>
          <a:lstStyle/>
          <a:p>
            <a:pPr>
              <a:lnSpc>
                <a:spcPct val="90000"/>
              </a:lnSpc>
              <a:buClr>
                <a:schemeClr val="bg1"/>
              </a:buClr>
            </a:pPr>
            <a:r>
              <a:rPr lang="en-US" sz="2400" dirty="0">
                <a:solidFill>
                  <a:srgbClr val="FF0000"/>
                </a:solidFill>
              </a:rPr>
              <a:t>2</a:t>
            </a:r>
            <a:r>
              <a:rPr lang="en-US" sz="2400" b="1" dirty="0">
                <a:solidFill>
                  <a:srgbClr val="FF0000"/>
                </a:solidFill>
              </a:rPr>
              <a:t>) OL: Ordered List</a:t>
            </a:r>
            <a:r>
              <a:rPr lang="en-US" sz="2400" dirty="0"/>
              <a:t>. Items in this list are numbered automatically by the browser.</a:t>
            </a:r>
          </a:p>
          <a:p>
            <a:pPr marL="457200" indent="-457200">
              <a:lnSpc>
                <a:spcPct val="90000"/>
              </a:lnSpc>
              <a:buClr>
                <a:schemeClr val="bg1"/>
              </a:buClr>
            </a:pPr>
            <a:r>
              <a:rPr lang="en-US" sz="2400" dirty="0">
                <a:solidFill>
                  <a:srgbClr val="990000"/>
                </a:solidFill>
              </a:rPr>
              <a:t>&lt;OL&gt;</a:t>
            </a:r>
          </a:p>
          <a:p>
            <a:pPr marL="457200" indent="-457200">
              <a:lnSpc>
                <a:spcPct val="90000"/>
              </a:lnSpc>
              <a:buClr>
                <a:schemeClr val="bg1"/>
              </a:buClr>
            </a:pPr>
            <a:r>
              <a:rPr lang="en-US" sz="2400" dirty="0"/>
              <a:t>&lt;LI&gt; List item …&lt;/LI&gt;			</a:t>
            </a:r>
          </a:p>
          <a:p>
            <a:pPr marL="457200" indent="-457200">
              <a:lnSpc>
                <a:spcPct val="90000"/>
              </a:lnSpc>
              <a:buClr>
                <a:schemeClr val="bg1"/>
              </a:buClr>
            </a:pPr>
            <a:r>
              <a:rPr lang="en-US" sz="2400" dirty="0"/>
              <a:t>&lt;LI&gt; List item …&lt;/LI&gt;</a:t>
            </a:r>
          </a:p>
          <a:p>
            <a:pPr marL="457200" indent="-457200">
              <a:lnSpc>
                <a:spcPct val="90000"/>
              </a:lnSpc>
              <a:buClr>
                <a:schemeClr val="bg1"/>
              </a:buClr>
            </a:pPr>
            <a:r>
              <a:rPr lang="en-US" sz="2400" dirty="0"/>
              <a:t>&lt;LI&gt; List item …&lt;/LI&gt;</a:t>
            </a:r>
          </a:p>
          <a:p>
            <a:pPr marL="457200" indent="-457200">
              <a:lnSpc>
                <a:spcPct val="90000"/>
              </a:lnSpc>
              <a:buClr>
                <a:schemeClr val="bg1"/>
              </a:buClr>
            </a:pPr>
            <a:r>
              <a:rPr lang="en-US" sz="2400" dirty="0">
                <a:solidFill>
                  <a:srgbClr val="990000"/>
                </a:solidFill>
              </a:rPr>
              <a:t>&lt;/OL&gt;</a:t>
            </a:r>
          </a:p>
          <a:p>
            <a:pPr marL="457200" indent="-457200">
              <a:lnSpc>
                <a:spcPct val="90000"/>
              </a:lnSpc>
              <a:buClr>
                <a:schemeClr val="bg1"/>
              </a:buClr>
              <a:buFont typeface="Wingdings" panose="05000000000000000000" pitchFamily="2" charset="2"/>
              <a:buChar char="§"/>
            </a:pPr>
            <a:endParaRPr lang="en-US" sz="2400" dirty="0"/>
          </a:p>
          <a:p>
            <a:pPr marL="457200" indent="-457200">
              <a:lnSpc>
                <a:spcPct val="90000"/>
              </a:lnSpc>
              <a:buClr>
                <a:schemeClr val="bg1"/>
              </a:buClr>
              <a:buFont typeface="Wingdings" panose="05000000000000000000" pitchFamily="2" charset="2"/>
              <a:buChar char="§"/>
            </a:pPr>
            <a:endParaRPr lang="en-US" sz="2400" dirty="0"/>
          </a:p>
          <a:p>
            <a:pPr>
              <a:lnSpc>
                <a:spcPct val="90000"/>
              </a:lnSpc>
              <a:buClr>
                <a:schemeClr val="bg1"/>
              </a:buClr>
            </a:pPr>
            <a:r>
              <a:rPr lang="en-US" sz="2400" dirty="0"/>
              <a:t>Choice of setting the TYPE Attribute to one of five numbering styles.</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540642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35"/>
          <p:cNvGraphicFramePr>
            <a:graphicFrameLocks/>
          </p:cNvGraphicFramePr>
          <p:nvPr>
            <p:extLst>
              <p:ext uri="{D42A27DB-BD31-4B8C-83A1-F6EECF244321}">
                <p14:modId xmlns:p14="http://schemas.microsoft.com/office/powerpoint/2010/main" val="3132263535"/>
              </p:ext>
            </p:extLst>
          </p:nvPr>
        </p:nvGraphicFramePr>
        <p:xfrm>
          <a:off x="1473959" y="1980515"/>
          <a:ext cx="4850641" cy="3158485"/>
        </p:xfrm>
        <a:graphic>
          <a:graphicData uri="http://schemas.openxmlformats.org/drawingml/2006/table">
            <a:tbl>
              <a:tblPr/>
              <a:tblGrid>
                <a:gridCol w="1093827">
                  <a:extLst>
                    <a:ext uri="{9D8B030D-6E8A-4147-A177-3AD203B41FA5}">
                      <a16:colId xmlns:a16="http://schemas.microsoft.com/office/drawing/2014/main" val="20000"/>
                    </a:ext>
                  </a:extLst>
                </a:gridCol>
                <a:gridCol w="1854547">
                  <a:extLst>
                    <a:ext uri="{9D8B030D-6E8A-4147-A177-3AD203B41FA5}">
                      <a16:colId xmlns:a16="http://schemas.microsoft.com/office/drawing/2014/main" val="20001"/>
                    </a:ext>
                  </a:extLst>
                </a:gridCol>
                <a:gridCol w="1902267">
                  <a:extLst>
                    <a:ext uri="{9D8B030D-6E8A-4147-A177-3AD203B41FA5}">
                      <a16:colId xmlns:a16="http://schemas.microsoft.com/office/drawing/2014/main" val="20002"/>
                    </a:ext>
                  </a:extLst>
                </a:gridCol>
              </a:tblGrid>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TYPE</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Numbering</a:t>
                      </a:r>
                    </a:p>
                  </a:txBody>
                  <a:tcPr marL="68580" marR="68580" marT="34290" marB="34290" horzOverflow="overflow">
                    <a:lnL w="12700" cap="flat" cmpd="sng" algn="ctr">
                      <a:solidFill>
                        <a:schemeClr val="tx1"/>
                      </a:solidFill>
                      <a:prstDash val="solid"/>
                      <a:round/>
                      <a:headEnd type="none" w="sm" len="sm"/>
                      <a:tailEnd type="none" w="sm" len="sm"/>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Styles</a:t>
                      </a:r>
                    </a:p>
                  </a:txBody>
                  <a:tcPr marL="68580" marR="68580" marT="34290" marB="34290" horzOverflow="overflow">
                    <a:lnL>
                      <a:noFill/>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75062">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1</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chemeClr val="accent2"/>
                          </a:solidFill>
                          <a:effectLst/>
                          <a:latin typeface="Arial" panose="020B0604020202020204" pitchFamily="34" charset="0"/>
                          <a:cs typeface="Arial" panose="020B0604020202020204" pitchFamily="34" charset="0"/>
                        </a:rPr>
                        <a:t>Arabic numbers</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rgbClr val="FF0000"/>
                          </a:solidFill>
                          <a:effectLst/>
                          <a:latin typeface="Arial" panose="020B0604020202020204" pitchFamily="34" charset="0"/>
                          <a:cs typeface="Arial" panose="020B0604020202020204" pitchFamily="34" charset="0"/>
                        </a:rPr>
                        <a:t>1,2,3,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alpha</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A</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a:ln>
                            <a:noFill/>
                          </a:ln>
                          <a:solidFill>
                            <a:schemeClr val="accent2"/>
                          </a:solidFill>
                          <a:effectLst/>
                          <a:latin typeface="Arial" panose="020B0604020202020204" pitchFamily="34" charset="0"/>
                          <a:cs typeface="Arial" panose="020B0604020202020204" pitchFamily="34" charset="0"/>
                        </a:rPr>
                        <a:t>Upper alpha</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rgbClr val="FF0000"/>
                          </a:solidFill>
                          <a:effectLst/>
                          <a:latin typeface="Arial" panose="020B0604020202020204" pitchFamily="34" charset="0"/>
                          <a:cs typeface="Arial" panose="020B0604020202020204" pitchFamily="34" charset="0"/>
                        </a:rPr>
                        <a:t>A, B, C,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chemeClr val="accent2"/>
                          </a:solidFill>
                          <a:effectLst/>
                          <a:latin typeface="Arial" panose="020B0604020202020204" pitchFamily="34" charset="0"/>
                          <a:cs typeface="Arial" panose="020B0604020202020204" pitchFamily="34" charset="0"/>
                        </a:rPr>
                        <a:t>Lower roman</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rgbClr val="FF0000"/>
                          </a:solidFill>
                          <a:effectLst/>
                          <a:latin typeface="Arial" panose="020B0604020202020204" pitchFamily="34" charset="0"/>
                          <a:cs typeface="Arial" panose="020B0604020202020204" pitchFamily="34" charset="0"/>
                        </a:rPr>
                        <a:t>i, ii, iii,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8996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p>
                  </a:txBody>
                  <a:tcPr marL="68580" marR="68580" marT="34290" marB="34290"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a:ln>
                            <a:noFill/>
                          </a:ln>
                          <a:solidFill>
                            <a:schemeClr val="accent2"/>
                          </a:solidFill>
                          <a:effectLst/>
                          <a:latin typeface="Arial" panose="020B0604020202020204" pitchFamily="34" charset="0"/>
                          <a:cs typeface="Arial" panose="020B0604020202020204" pitchFamily="34" charset="0"/>
                        </a:rPr>
                        <a:t>Upper roman</a:t>
                      </a:r>
                    </a:p>
                  </a:txBody>
                  <a:tcPr marL="68580" marR="68580" marT="34290" marB="34290"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100" b="1" i="0" u="none" strike="noStrike" cap="none" normalizeH="0" baseline="0" dirty="0">
                          <a:ln>
                            <a:noFill/>
                          </a:ln>
                          <a:solidFill>
                            <a:srgbClr val="FF0000"/>
                          </a:solidFill>
                          <a:effectLst/>
                          <a:latin typeface="Arial" panose="020B0604020202020204" pitchFamily="34" charset="0"/>
                          <a:cs typeface="Arial" panose="020B0604020202020204" pitchFamily="34" charset="0"/>
                        </a:rPr>
                        <a:t>I, II, III, ……</a:t>
                      </a: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Footer Placeholder 1"/>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TextBox 4"/>
          <p:cNvSpPr txBox="1"/>
          <p:nvPr/>
        </p:nvSpPr>
        <p:spPr>
          <a:xfrm>
            <a:off x="685800" y="1143000"/>
            <a:ext cx="8001000" cy="369332"/>
          </a:xfrm>
          <a:prstGeom prst="rect">
            <a:avLst/>
          </a:prstGeom>
          <a:noFill/>
        </p:spPr>
        <p:txBody>
          <a:bodyPr wrap="square" rtlCol="0">
            <a:spAutoFit/>
          </a:bodyPr>
          <a:lstStyle/>
          <a:p>
            <a:r>
              <a:rPr lang="en-IN" dirty="0"/>
              <a:t>Numbering Styles in Ordered List &lt;OL&gt;  [By default – Arabic numbers]</a:t>
            </a:r>
          </a:p>
        </p:txBody>
      </p:sp>
    </p:spTree>
    <p:extLst>
      <p:ext uri="{BB962C8B-B14F-4D97-AF65-F5344CB8AC3E}">
        <p14:creationId xmlns:p14="http://schemas.microsoft.com/office/powerpoint/2010/main" val="3182775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3678" y="1295350"/>
            <a:ext cx="7830403" cy="3637919"/>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2400" dirty="0"/>
              <a:t>specify a starting number for an ordered list.</a:t>
            </a:r>
          </a:p>
          <a:p>
            <a:pPr>
              <a:lnSpc>
                <a:spcPct val="80000"/>
              </a:lnSpc>
              <a:buClr>
                <a:schemeClr val="bg1"/>
              </a:buClr>
              <a:buFont typeface="Wingdings" panose="05000000000000000000" pitchFamily="2" charset="2"/>
              <a:buChar char="§"/>
            </a:pPr>
            <a:endParaRPr lang="en-US" sz="2400" dirty="0"/>
          </a:p>
          <a:p>
            <a:pPr>
              <a:lnSpc>
                <a:spcPct val="80000"/>
              </a:lnSpc>
              <a:buClr>
                <a:schemeClr val="bg1"/>
              </a:buClr>
              <a:buFont typeface="Wingdings" panose="05000000000000000000" pitchFamily="2" charset="2"/>
              <a:buNone/>
            </a:pPr>
            <a:r>
              <a:rPr lang="en-US" sz="2400" b="1" dirty="0">
                <a:solidFill>
                  <a:srgbClr val="FF0000"/>
                </a:solidFill>
              </a:rPr>
              <a:t>&lt;OL TYPE =“</a:t>
            </a:r>
            <a:r>
              <a:rPr lang="en-US" sz="2400" b="1" dirty="0" err="1">
                <a:solidFill>
                  <a:srgbClr val="FF0000"/>
                </a:solidFill>
              </a:rPr>
              <a:t>i</a:t>
            </a:r>
            <a:r>
              <a:rPr lang="en-US" sz="2400" b="1" dirty="0">
                <a:solidFill>
                  <a:srgbClr val="FF0000"/>
                </a:solidFill>
              </a:rPr>
              <a:t>”&gt;</a:t>
            </a:r>
          </a:p>
          <a:p>
            <a:pPr>
              <a:lnSpc>
                <a:spcPct val="80000"/>
              </a:lnSpc>
              <a:buClr>
                <a:schemeClr val="bg1"/>
              </a:buClr>
              <a:buFont typeface="Wingdings" panose="05000000000000000000" pitchFamily="2" charset="2"/>
              <a:buNone/>
            </a:pPr>
            <a:r>
              <a:rPr lang="en-US" sz="2400" dirty="0"/>
              <a:t>&lt;LI&gt; List item1 …&lt;/LI&gt;</a:t>
            </a:r>
          </a:p>
          <a:p>
            <a:pPr>
              <a:lnSpc>
                <a:spcPct val="80000"/>
              </a:lnSpc>
              <a:buClr>
                <a:schemeClr val="bg1"/>
              </a:buClr>
              <a:buFont typeface="Wingdings" panose="05000000000000000000" pitchFamily="2" charset="2"/>
              <a:buNone/>
            </a:pPr>
            <a:r>
              <a:rPr lang="en-US" sz="2400" dirty="0"/>
              <a:t>&lt;LI&gt; List item2 …&lt;/LI&gt;</a:t>
            </a:r>
          </a:p>
          <a:p>
            <a:pPr>
              <a:lnSpc>
                <a:spcPct val="80000"/>
              </a:lnSpc>
              <a:buClr>
                <a:schemeClr val="bg1"/>
              </a:buClr>
              <a:buFont typeface="Wingdings" panose="05000000000000000000" pitchFamily="2" charset="2"/>
              <a:buNone/>
            </a:pPr>
            <a:r>
              <a:rPr lang="en-US" sz="2400" b="1" dirty="0">
                <a:solidFill>
                  <a:srgbClr val="FF0000"/>
                </a:solidFill>
              </a:rPr>
              <a:t>&lt;/OL&gt;</a:t>
            </a:r>
          </a:p>
          <a:p>
            <a:pPr>
              <a:lnSpc>
                <a:spcPct val="80000"/>
              </a:lnSpc>
              <a:buClr>
                <a:schemeClr val="bg1"/>
              </a:buClr>
              <a:buFont typeface="Wingdings" panose="05000000000000000000" pitchFamily="2" charset="2"/>
              <a:buNone/>
            </a:pPr>
            <a:endParaRPr lang="en-US" sz="2400" dirty="0"/>
          </a:p>
          <a:p>
            <a:pPr>
              <a:lnSpc>
                <a:spcPct val="80000"/>
              </a:lnSpc>
              <a:buClr>
                <a:schemeClr val="bg1"/>
              </a:buClr>
              <a:buFont typeface="Wingdings" panose="05000000000000000000" pitchFamily="2" charset="2"/>
              <a:buNone/>
            </a:pPr>
            <a:r>
              <a:rPr lang="en-US" sz="2400" dirty="0"/>
              <a:t>&lt;P&gt; text ….&lt;/P&gt;</a:t>
            </a:r>
          </a:p>
          <a:p>
            <a:pPr>
              <a:lnSpc>
                <a:spcPct val="80000"/>
              </a:lnSpc>
              <a:buClr>
                <a:schemeClr val="bg1"/>
              </a:buClr>
              <a:buFont typeface="Wingdings" panose="05000000000000000000" pitchFamily="2" charset="2"/>
              <a:buNone/>
            </a:pPr>
            <a:endParaRPr lang="en-US" sz="2400" b="1" dirty="0">
              <a:solidFill>
                <a:srgbClr val="FF0000"/>
              </a:solidFill>
            </a:endParaRPr>
          </a:p>
          <a:p>
            <a:pPr>
              <a:lnSpc>
                <a:spcPct val="80000"/>
              </a:lnSpc>
              <a:buClr>
                <a:schemeClr val="bg1"/>
              </a:buClr>
              <a:buFont typeface="Wingdings" panose="05000000000000000000" pitchFamily="2" charset="2"/>
              <a:buNone/>
            </a:pPr>
            <a:r>
              <a:rPr lang="en-US" sz="2400" b="1" dirty="0">
                <a:solidFill>
                  <a:srgbClr val="FF0000"/>
                </a:solidFill>
              </a:rPr>
              <a:t>&lt;OL TYPE=“</a:t>
            </a:r>
            <a:r>
              <a:rPr lang="en-US" sz="2400" b="1" dirty="0" err="1">
                <a:solidFill>
                  <a:srgbClr val="FF0000"/>
                </a:solidFill>
              </a:rPr>
              <a:t>i</a:t>
            </a:r>
            <a:r>
              <a:rPr lang="en-US" sz="2400" b="1" dirty="0">
                <a:solidFill>
                  <a:srgbClr val="FF0000"/>
                </a:solidFill>
              </a:rPr>
              <a:t>” START=“3”&gt;</a:t>
            </a:r>
          </a:p>
          <a:p>
            <a:pPr>
              <a:lnSpc>
                <a:spcPct val="80000"/>
              </a:lnSpc>
              <a:buClr>
                <a:schemeClr val="bg1"/>
              </a:buClr>
              <a:buFont typeface="Wingdings" panose="05000000000000000000" pitchFamily="2" charset="2"/>
              <a:buNone/>
            </a:pPr>
            <a:r>
              <a:rPr lang="en-US" sz="2400" b="1" dirty="0">
                <a:solidFill>
                  <a:srgbClr val="FF0000"/>
                </a:solidFill>
              </a:rPr>
              <a:t>&lt;LI&gt; List item3…&lt;/LI&gt;</a:t>
            </a:r>
          </a:p>
          <a:p>
            <a:pPr>
              <a:lnSpc>
                <a:spcPct val="80000"/>
              </a:lnSpc>
              <a:buClr>
                <a:schemeClr val="bg1"/>
              </a:buClr>
              <a:buFont typeface="Wingdings" panose="05000000000000000000" pitchFamily="2" charset="2"/>
              <a:buNone/>
            </a:pPr>
            <a:r>
              <a:rPr lang="en-US" sz="2400" b="1" dirty="0">
                <a:solidFill>
                  <a:srgbClr val="FF0000"/>
                </a:solidFill>
              </a:rPr>
              <a:t>&lt;/OL&gt;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Rectangle 4"/>
          <p:cNvSpPr/>
          <p:nvPr/>
        </p:nvSpPr>
        <p:spPr>
          <a:xfrm>
            <a:off x="6046470" y="3705240"/>
            <a:ext cx="3886200" cy="2456057"/>
          </a:xfrm>
          <a:prstGeom prst="rect">
            <a:avLst/>
          </a:prstGeom>
        </p:spPr>
        <p:txBody>
          <a:bodyPr wrap="square">
            <a:spAutoFit/>
          </a:bodyPr>
          <a:lstStyle/>
          <a:p>
            <a:pPr>
              <a:lnSpc>
                <a:spcPct val="80000"/>
              </a:lnSpc>
              <a:buClr>
                <a:schemeClr val="bg1"/>
              </a:buClr>
            </a:pPr>
            <a:r>
              <a:rPr lang="en-US" sz="2400" dirty="0"/>
              <a:t>Output:</a:t>
            </a:r>
          </a:p>
          <a:p>
            <a:pPr>
              <a:lnSpc>
                <a:spcPct val="80000"/>
              </a:lnSpc>
              <a:buClr>
                <a:schemeClr val="bg1"/>
              </a:buClr>
            </a:pPr>
            <a:endParaRPr lang="en-US" sz="2400" dirty="0"/>
          </a:p>
          <a:p>
            <a:pPr>
              <a:lnSpc>
                <a:spcPct val="80000"/>
              </a:lnSpc>
              <a:buClr>
                <a:schemeClr val="bg1"/>
              </a:buClr>
              <a:buFont typeface="Wingdings" panose="05000000000000000000" pitchFamily="2" charset="2"/>
              <a:buNone/>
            </a:pPr>
            <a:r>
              <a:rPr lang="en-US" sz="2400" dirty="0" err="1"/>
              <a:t>i</a:t>
            </a:r>
            <a:r>
              <a:rPr lang="en-US" sz="2400" dirty="0"/>
              <a:t>. List item1 …</a:t>
            </a:r>
          </a:p>
          <a:p>
            <a:pPr>
              <a:lnSpc>
                <a:spcPct val="80000"/>
              </a:lnSpc>
              <a:buClr>
                <a:schemeClr val="bg1"/>
              </a:buClr>
              <a:buFont typeface="Wingdings" panose="05000000000000000000" pitchFamily="2" charset="2"/>
              <a:buNone/>
            </a:pPr>
            <a:r>
              <a:rPr lang="en-US" sz="2400" dirty="0"/>
              <a:t>ii. List item2 …</a:t>
            </a:r>
          </a:p>
          <a:p>
            <a:pPr>
              <a:lnSpc>
                <a:spcPct val="80000"/>
              </a:lnSpc>
              <a:buClr>
                <a:schemeClr val="bg1"/>
              </a:buClr>
              <a:buFont typeface="Wingdings" panose="05000000000000000000" pitchFamily="2" charset="2"/>
              <a:buNone/>
            </a:pPr>
            <a:endParaRPr lang="en-US" sz="2400" dirty="0"/>
          </a:p>
          <a:p>
            <a:pPr>
              <a:lnSpc>
                <a:spcPct val="80000"/>
              </a:lnSpc>
              <a:buClr>
                <a:schemeClr val="bg1"/>
              </a:buClr>
              <a:buFont typeface="Wingdings" panose="05000000000000000000" pitchFamily="2" charset="2"/>
              <a:buNone/>
            </a:pPr>
            <a:r>
              <a:rPr lang="en-US" sz="2400" dirty="0"/>
              <a:t>text ….</a:t>
            </a:r>
          </a:p>
          <a:p>
            <a:pPr>
              <a:lnSpc>
                <a:spcPct val="80000"/>
              </a:lnSpc>
              <a:buClr>
                <a:schemeClr val="bg1"/>
              </a:buClr>
              <a:buFont typeface="Wingdings" panose="05000000000000000000" pitchFamily="2" charset="2"/>
              <a:buNone/>
            </a:pPr>
            <a:endParaRPr lang="en-US" sz="2400" dirty="0">
              <a:solidFill>
                <a:srgbClr val="FF0000"/>
              </a:solidFill>
            </a:endParaRPr>
          </a:p>
          <a:p>
            <a:pPr>
              <a:lnSpc>
                <a:spcPct val="80000"/>
              </a:lnSpc>
              <a:buClr>
                <a:schemeClr val="bg1"/>
              </a:buClr>
              <a:buFont typeface="Wingdings" panose="05000000000000000000" pitchFamily="2" charset="2"/>
              <a:buNone/>
            </a:pPr>
            <a:r>
              <a:rPr lang="en-US" sz="2400" dirty="0"/>
              <a:t>iii. List item3…</a:t>
            </a:r>
          </a:p>
        </p:txBody>
      </p:sp>
    </p:spTree>
    <p:extLst>
      <p:ext uri="{BB962C8B-B14F-4D97-AF65-F5344CB8AC3E}">
        <p14:creationId xmlns:p14="http://schemas.microsoft.com/office/powerpoint/2010/main" val="2209965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066800"/>
            <a:ext cx="8763000" cy="5170646"/>
          </a:xfrm>
          <a:prstGeom prst="rect">
            <a:avLst/>
          </a:prstGeom>
          <a:noFill/>
        </p:spPr>
        <p:txBody>
          <a:bodyPr wrap="square" rtlCol="0">
            <a:spAutoFit/>
          </a:bodyPr>
          <a:lstStyle/>
          <a:p>
            <a:pPr algn="just"/>
            <a:r>
              <a:rPr lang="en-US" sz="2200" b="1" dirty="0"/>
              <a:t>HTML</a:t>
            </a:r>
            <a:r>
              <a:rPr lang="en-US" sz="2200" dirty="0"/>
              <a:t> stands for </a:t>
            </a:r>
            <a:r>
              <a:rPr lang="en-US" sz="2200" b="1" dirty="0"/>
              <a:t>Hyper Text Markup Language</a:t>
            </a:r>
            <a:r>
              <a:rPr lang="en-US" sz="2200" dirty="0"/>
              <a:t>, which is the most widely used language on Web to develop web pages. </a:t>
            </a:r>
          </a:p>
          <a:p>
            <a:pPr algn="just"/>
            <a:endParaRPr lang="en-US" sz="2200" dirty="0"/>
          </a:p>
          <a:p>
            <a:pPr algn="just"/>
            <a:r>
              <a:rPr lang="en-US" sz="2200" dirty="0"/>
              <a:t>In late 1994, Tim Berners-Lee (who developed the initial version of HTML) started the  World Wide Web Consortium (W3C), which had as one of its primary purposes to develop and distribute standards for Web technologies.</a:t>
            </a:r>
          </a:p>
          <a:p>
            <a:pPr algn="just"/>
            <a:endParaRPr lang="en-US" sz="2200" dirty="0"/>
          </a:p>
          <a:p>
            <a:pPr algn="just"/>
            <a:r>
              <a:rPr lang="en-US" sz="2200" b="1" dirty="0"/>
              <a:t>HTML 2.0 </a:t>
            </a:r>
            <a:r>
              <a:rPr lang="en-US" sz="2200" dirty="0"/>
              <a:t>was the first standard HTML specification which was published in 1995.</a:t>
            </a:r>
          </a:p>
          <a:p>
            <a:pPr algn="just"/>
            <a:endParaRPr lang="en-US" sz="2200" dirty="0"/>
          </a:p>
          <a:p>
            <a:pPr algn="just"/>
            <a:r>
              <a:rPr lang="en-US" sz="2200" b="1" dirty="0"/>
              <a:t>HTML 4.01 </a:t>
            </a:r>
            <a:r>
              <a:rPr lang="en-US" sz="2200" dirty="0"/>
              <a:t>was a major version of HTML and it was published in late 1999.</a:t>
            </a:r>
          </a:p>
          <a:p>
            <a:pPr algn="just"/>
            <a:r>
              <a:rPr lang="en-US" sz="2200" dirty="0"/>
              <a:t>Currently we are having </a:t>
            </a:r>
            <a:r>
              <a:rPr lang="en-US" sz="2200" b="1" dirty="0"/>
              <a:t>HTML-5</a:t>
            </a:r>
            <a:r>
              <a:rPr lang="en-US" sz="2200" dirty="0"/>
              <a:t> version which was published in 2012.</a:t>
            </a:r>
          </a:p>
          <a:p>
            <a:pPr algn="just"/>
            <a:endParaRPr lang="en-US" sz="22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TextBox 4"/>
          <p:cNvSpPr txBox="1"/>
          <p:nvPr/>
        </p:nvSpPr>
        <p:spPr>
          <a:xfrm>
            <a:off x="1730991" y="360370"/>
            <a:ext cx="5889009" cy="523220"/>
          </a:xfrm>
          <a:prstGeom prst="rect">
            <a:avLst/>
          </a:prstGeom>
          <a:noFill/>
        </p:spPr>
        <p:txBody>
          <a:bodyPr wrap="square" rtlCol="0">
            <a:spAutoFit/>
          </a:bodyPr>
          <a:lstStyle/>
          <a:p>
            <a:pPr algn="ctr"/>
            <a:r>
              <a:rPr lang="en-US" sz="2800" dirty="0"/>
              <a:t>Introduction to HTML</a:t>
            </a:r>
            <a:endParaRPr lang="en-IN" sz="2800" dirty="0"/>
          </a:p>
        </p:txBody>
      </p:sp>
    </p:spTree>
    <p:extLst>
      <p:ext uri="{BB962C8B-B14F-4D97-AF65-F5344CB8AC3E}">
        <p14:creationId xmlns:p14="http://schemas.microsoft.com/office/powerpoint/2010/main" val="3383682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8255" y="1266808"/>
            <a:ext cx="8495730" cy="3477875"/>
          </a:xfrm>
          <a:prstGeom prst="rect">
            <a:avLst/>
          </a:prstGeom>
        </p:spPr>
        <p:txBody>
          <a:bodyPr wrap="square">
            <a:spAutoFit/>
          </a:bodyPr>
          <a:lstStyle/>
          <a:p>
            <a:pPr>
              <a:buClr>
                <a:schemeClr val="bg1"/>
              </a:buClr>
              <a:buFont typeface="Wingdings" panose="05000000000000000000" pitchFamily="2" charset="2"/>
              <a:buChar char="§"/>
            </a:pPr>
            <a:r>
              <a:rPr lang="en-US" sz="2000" b="1" dirty="0">
                <a:solidFill>
                  <a:srgbClr val="FF0000"/>
                </a:solidFill>
              </a:rPr>
              <a:t>DL: Definition List</a:t>
            </a:r>
            <a:r>
              <a:rPr lang="en-US" sz="2000" dirty="0"/>
              <a:t>. This kind of list is different from the others. Each item in a DL consists of one or more </a:t>
            </a:r>
            <a:r>
              <a:rPr lang="en-US" sz="2000" b="1" dirty="0">
                <a:solidFill>
                  <a:srgbClr val="FF0000"/>
                </a:solidFill>
              </a:rPr>
              <a:t>Definition Terms (DT elements),</a:t>
            </a:r>
            <a:r>
              <a:rPr lang="en-US" sz="2000" dirty="0"/>
              <a:t> followed by one or more </a:t>
            </a:r>
            <a:r>
              <a:rPr lang="en-US" sz="2000" b="1" dirty="0">
                <a:solidFill>
                  <a:srgbClr val="FF0000"/>
                </a:solidFill>
              </a:rPr>
              <a:t>Definition Description (DD elements).</a:t>
            </a:r>
          </a:p>
          <a:p>
            <a:pPr>
              <a:buClr>
                <a:schemeClr val="bg1"/>
              </a:buClr>
              <a:buFont typeface="Wingdings" panose="05000000000000000000" pitchFamily="2" charset="2"/>
              <a:buChar char="§"/>
            </a:pPr>
            <a:endParaRPr lang="en-US" sz="2000" b="1" dirty="0">
              <a:solidFill>
                <a:srgbClr val="FF0000"/>
              </a:solidFill>
            </a:endParaRPr>
          </a:p>
          <a:p>
            <a:pPr>
              <a:buClr>
                <a:schemeClr val="bg1"/>
              </a:buClr>
              <a:buFont typeface="Wingdings" panose="05000000000000000000" pitchFamily="2" charset="2"/>
              <a:buNone/>
            </a:pPr>
            <a:r>
              <a:rPr lang="en-US" sz="2000" dirty="0"/>
              <a:t>&lt;DL&gt;</a:t>
            </a:r>
          </a:p>
          <a:p>
            <a:pPr>
              <a:buClr>
                <a:schemeClr val="bg1"/>
              </a:buClr>
              <a:buFont typeface="Wingdings" panose="05000000000000000000" pitchFamily="2" charset="2"/>
              <a:buNone/>
            </a:pPr>
            <a:r>
              <a:rPr lang="en-US" sz="2000" dirty="0"/>
              <a:t>&lt;DT&gt; HTML &lt;/DT&gt;</a:t>
            </a:r>
          </a:p>
          <a:p>
            <a:pPr>
              <a:buClr>
                <a:schemeClr val="bg1"/>
              </a:buClr>
              <a:buFont typeface="Wingdings" panose="05000000000000000000" pitchFamily="2" charset="2"/>
              <a:buNone/>
            </a:pPr>
            <a:r>
              <a:rPr lang="en-US" sz="2000" dirty="0"/>
              <a:t>&lt;DD&gt; Hyper Text Markup Language &lt;/DD&gt;</a:t>
            </a:r>
          </a:p>
          <a:p>
            <a:pPr>
              <a:buClr>
                <a:schemeClr val="bg1"/>
              </a:buClr>
              <a:buFont typeface="Wingdings" panose="05000000000000000000" pitchFamily="2" charset="2"/>
              <a:buNone/>
            </a:pPr>
            <a:r>
              <a:rPr lang="en-US" sz="2000" dirty="0"/>
              <a:t>&lt;DT&gt; DOG &lt;/DT&gt;</a:t>
            </a:r>
          </a:p>
          <a:p>
            <a:pPr>
              <a:buClr>
                <a:schemeClr val="bg1"/>
              </a:buClr>
              <a:buFont typeface="Wingdings" panose="05000000000000000000" pitchFamily="2" charset="2"/>
              <a:buNone/>
            </a:pPr>
            <a:r>
              <a:rPr lang="en-US" sz="2000" dirty="0"/>
              <a:t>&lt;DD&gt; A human’s best friend!&lt;/DD&gt;</a:t>
            </a:r>
          </a:p>
          <a:p>
            <a:pPr>
              <a:buClr>
                <a:schemeClr val="bg1"/>
              </a:buClr>
              <a:buFont typeface="Wingdings" panose="05000000000000000000" pitchFamily="2" charset="2"/>
              <a:buNone/>
            </a:pPr>
            <a:r>
              <a:rPr lang="en-US" sz="2000" dirty="0"/>
              <a:t>&lt;/DL&gt;</a:t>
            </a:r>
          </a:p>
          <a:p>
            <a:pPr>
              <a:buClr>
                <a:schemeClr val="bg1"/>
              </a:buClr>
              <a:buFont typeface="Wingdings" panose="05000000000000000000" pitchFamily="2" charset="2"/>
              <a:buNone/>
            </a:pPr>
            <a:endParaRPr lang="en-US" sz="20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TextBox 4"/>
          <p:cNvSpPr txBox="1"/>
          <p:nvPr/>
        </p:nvSpPr>
        <p:spPr>
          <a:xfrm>
            <a:off x="3886200" y="4618672"/>
            <a:ext cx="5257800" cy="1477328"/>
          </a:xfrm>
          <a:prstGeom prst="rect">
            <a:avLst/>
          </a:prstGeom>
          <a:noFill/>
        </p:spPr>
        <p:txBody>
          <a:bodyPr wrap="square" rtlCol="0">
            <a:spAutoFit/>
          </a:bodyPr>
          <a:lstStyle/>
          <a:p>
            <a:pPr>
              <a:buClr>
                <a:schemeClr val="bg1"/>
              </a:buClr>
              <a:buFont typeface="Wingdings" panose="05000000000000000000" pitchFamily="2" charset="2"/>
              <a:buNone/>
            </a:pPr>
            <a:r>
              <a:rPr lang="en-US" dirty="0"/>
              <a:t>Output:</a:t>
            </a:r>
          </a:p>
          <a:p>
            <a:pPr>
              <a:buClr>
                <a:schemeClr val="bg1"/>
              </a:buClr>
              <a:buFont typeface="Wingdings" panose="05000000000000000000" pitchFamily="2" charset="2"/>
              <a:buNone/>
            </a:pPr>
            <a:r>
              <a:rPr lang="en-US" dirty="0"/>
              <a:t>HTML</a:t>
            </a:r>
          </a:p>
          <a:p>
            <a:pPr>
              <a:buClr>
                <a:schemeClr val="bg1"/>
              </a:buClr>
              <a:buFont typeface="Wingdings" panose="05000000000000000000" pitchFamily="2" charset="2"/>
              <a:buNone/>
            </a:pPr>
            <a:r>
              <a:rPr lang="en-US" dirty="0"/>
              <a:t>		 Hyper Text Markup Language </a:t>
            </a:r>
          </a:p>
          <a:p>
            <a:pPr>
              <a:buClr>
                <a:schemeClr val="bg1"/>
              </a:buClr>
              <a:buFont typeface="Wingdings" panose="05000000000000000000" pitchFamily="2" charset="2"/>
              <a:buNone/>
            </a:pPr>
            <a:r>
              <a:rPr lang="en-US" dirty="0"/>
              <a:t>DOG</a:t>
            </a:r>
          </a:p>
          <a:p>
            <a:pPr>
              <a:buClr>
                <a:schemeClr val="bg1"/>
              </a:buClr>
              <a:buFont typeface="Wingdings" panose="05000000000000000000" pitchFamily="2" charset="2"/>
              <a:buNone/>
            </a:pPr>
            <a:r>
              <a:rPr lang="en-US" dirty="0"/>
              <a:t>		A human’s best friend!</a:t>
            </a:r>
          </a:p>
        </p:txBody>
      </p:sp>
    </p:spTree>
    <p:extLst>
      <p:ext uri="{BB962C8B-B14F-4D97-AF65-F5344CB8AC3E}">
        <p14:creationId xmlns:p14="http://schemas.microsoft.com/office/powerpoint/2010/main" val="1742871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90" y="1093591"/>
            <a:ext cx="8485495" cy="4278094"/>
          </a:xfrm>
          <a:prstGeom prst="rect">
            <a:avLst/>
          </a:prstGeom>
        </p:spPr>
        <p:txBody>
          <a:bodyPr wrap="square">
            <a:spAutoFit/>
          </a:bodyPr>
          <a:lstStyle/>
          <a:p>
            <a:pPr>
              <a:lnSpc>
                <a:spcPct val="80000"/>
              </a:lnSpc>
              <a:buClr>
                <a:schemeClr val="bg1"/>
              </a:buClr>
              <a:buFont typeface="Wingdings" panose="05000000000000000000" pitchFamily="2" charset="2"/>
              <a:buChar char="§"/>
            </a:pPr>
            <a:r>
              <a:rPr lang="en-US" sz="2000" dirty="0"/>
              <a:t>can nest lists by inserting a UL, OL, etc., inside a list item (LI).</a:t>
            </a:r>
          </a:p>
          <a:p>
            <a:pPr>
              <a:lnSpc>
                <a:spcPct val="80000"/>
              </a:lnSpc>
              <a:buClr>
                <a:schemeClr val="bg1"/>
              </a:buClr>
              <a:buFont typeface="Wingdings" panose="05000000000000000000" pitchFamily="2" charset="2"/>
              <a:buChar char="§"/>
            </a:pPr>
            <a:endParaRPr lang="en-US" sz="2000" dirty="0"/>
          </a:p>
          <a:p>
            <a:pPr>
              <a:lnSpc>
                <a:spcPct val="80000"/>
              </a:lnSpc>
              <a:buClr>
                <a:schemeClr val="bg1"/>
              </a:buClr>
              <a:buFont typeface="Wingdings" panose="05000000000000000000" pitchFamily="2" charset="2"/>
              <a:buNone/>
            </a:pPr>
            <a:r>
              <a:rPr lang="en-US" sz="2000" b="1" dirty="0">
                <a:solidFill>
                  <a:srgbClr val="FF0000"/>
                </a:solidFill>
              </a:rPr>
              <a:t>Example</a:t>
            </a:r>
          </a:p>
          <a:p>
            <a:pPr>
              <a:lnSpc>
                <a:spcPct val="80000"/>
              </a:lnSpc>
              <a:buClr>
                <a:schemeClr val="bg1"/>
              </a:buClr>
              <a:buFont typeface="Wingdings" panose="05000000000000000000" pitchFamily="2" charset="2"/>
              <a:buNone/>
            </a:pPr>
            <a:endParaRPr lang="en-US" sz="2000" dirty="0"/>
          </a:p>
          <a:p>
            <a:pPr>
              <a:lnSpc>
                <a:spcPct val="80000"/>
              </a:lnSpc>
              <a:buClr>
                <a:schemeClr val="bg1"/>
              </a:buClr>
              <a:buFont typeface="Wingdings" panose="05000000000000000000" pitchFamily="2" charset="2"/>
              <a:buNone/>
            </a:pPr>
            <a:r>
              <a:rPr lang="en-US" sz="2000" dirty="0"/>
              <a:t>&lt;UL TYPE = “square”&gt;</a:t>
            </a:r>
          </a:p>
          <a:p>
            <a:pPr>
              <a:lnSpc>
                <a:spcPct val="80000"/>
              </a:lnSpc>
              <a:buClr>
                <a:schemeClr val="bg1"/>
              </a:buClr>
              <a:buFont typeface="Wingdings" panose="05000000000000000000" pitchFamily="2" charset="2"/>
              <a:buNone/>
            </a:pPr>
            <a:r>
              <a:rPr lang="en-US" sz="2000" dirty="0"/>
              <a:t>&lt;LI&gt; List item …&lt;/LI&gt;</a:t>
            </a:r>
          </a:p>
          <a:p>
            <a:pPr>
              <a:lnSpc>
                <a:spcPct val="80000"/>
              </a:lnSpc>
              <a:buClr>
                <a:schemeClr val="bg1"/>
              </a:buClr>
              <a:buFont typeface="Wingdings" panose="05000000000000000000" pitchFamily="2" charset="2"/>
              <a:buNone/>
            </a:pPr>
            <a:r>
              <a:rPr lang="en-US" sz="2000" dirty="0"/>
              <a:t>&lt;LI&gt; List item …</a:t>
            </a:r>
          </a:p>
          <a:p>
            <a:pPr>
              <a:lnSpc>
                <a:spcPct val="80000"/>
              </a:lnSpc>
              <a:buClr>
                <a:schemeClr val="bg1"/>
              </a:buClr>
              <a:buFont typeface="Wingdings" panose="05000000000000000000" pitchFamily="2" charset="2"/>
              <a:buNone/>
            </a:pPr>
            <a:r>
              <a:rPr lang="en-US" sz="2000" b="1" dirty="0">
                <a:solidFill>
                  <a:srgbClr val="FF0000"/>
                </a:solidFill>
              </a:rPr>
              <a:t>&lt;OL TYPE=“</a:t>
            </a:r>
            <a:r>
              <a:rPr lang="en-US" sz="2000" b="1" dirty="0" err="1">
                <a:solidFill>
                  <a:srgbClr val="FF0000"/>
                </a:solidFill>
              </a:rPr>
              <a:t>i</a:t>
            </a:r>
            <a:r>
              <a:rPr lang="en-US" sz="2000" b="1" dirty="0">
                <a:solidFill>
                  <a:srgbClr val="FF0000"/>
                </a:solidFill>
              </a:rPr>
              <a:t>” START=“3”&gt;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&lt;LI&gt; List item …&lt;/LI&gt;</a:t>
            </a:r>
          </a:p>
          <a:p>
            <a:pPr>
              <a:lnSpc>
                <a:spcPct val="80000"/>
              </a:lnSpc>
              <a:buClr>
                <a:schemeClr val="bg1"/>
              </a:buClr>
              <a:buFont typeface="Wingdings" panose="05000000000000000000" pitchFamily="2" charset="2"/>
              <a:buNone/>
            </a:pPr>
            <a:r>
              <a:rPr lang="en-US" sz="2000" b="1" dirty="0">
                <a:solidFill>
                  <a:srgbClr val="FF0000"/>
                </a:solidFill>
              </a:rPr>
              <a:t>&lt;/OL&gt;</a:t>
            </a:r>
          </a:p>
          <a:p>
            <a:pPr>
              <a:lnSpc>
                <a:spcPct val="80000"/>
              </a:lnSpc>
              <a:buClr>
                <a:schemeClr val="bg1"/>
              </a:buClr>
              <a:buFont typeface="Wingdings" panose="05000000000000000000" pitchFamily="2" charset="2"/>
              <a:buNone/>
            </a:pPr>
            <a:r>
              <a:rPr lang="en-US" sz="2000" dirty="0"/>
              <a:t>&lt;/LI&gt;</a:t>
            </a:r>
          </a:p>
          <a:p>
            <a:pPr>
              <a:lnSpc>
                <a:spcPct val="80000"/>
              </a:lnSpc>
              <a:buClr>
                <a:schemeClr val="bg1"/>
              </a:buClr>
              <a:buFont typeface="Wingdings" panose="05000000000000000000" pitchFamily="2" charset="2"/>
              <a:buNone/>
            </a:pPr>
            <a:r>
              <a:rPr lang="en-US" sz="2000" dirty="0"/>
              <a:t>&lt;LI&gt; List item …&lt;/LI&gt;</a:t>
            </a:r>
          </a:p>
          <a:p>
            <a:pPr>
              <a:lnSpc>
                <a:spcPct val="80000"/>
              </a:lnSpc>
              <a:buClr>
                <a:schemeClr val="bg1"/>
              </a:buClr>
              <a:buFont typeface="Wingdings" panose="05000000000000000000" pitchFamily="2" charset="2"/>
              <a:buNone/>
            </a:pPr>
            <a:r>
              <a:rPr lang="en-US" sz="2000" dirty="0"/>
              <a:t>&lt;/UL&gt;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pic>
        <p:nvPicPr>
          <p:cNvPr id="5" name="Picture 4"/>
          <p:cNvPicPr>
            <a:picLocks noChangeAspect="1"/>
          </p:cNvPicPr>
          <p:nvPr/>
        </p:nvPicPr>
        <p:blipFill rotWithShape="1">
          <a:blip r:embed="rId2"/>
          <a:srcRect r="80833" b="67778"/>
          <a:stretch/>
        </p:blipFill>
        <p:spPr>
          <a:xfrm>
            <a:off x="5486400" y="3505199"/>
            <a:ext cx="3200400" cy="3026465"/>
          </a:xfrm>
          <a:prstGeom prst="rect">
            <a:avLst/>
          </a:prstGeom>
        </p:spPr>
      </p:pic>
    </p:spTree>
    <p:extLst>
      <p:ext uri="{BB962C8B-B14F-4D97-AF65-F5344CB8AC3E}">
        <p14:creationId xmlns:p14="http://schemas.microsoft.com/office/powerpoint/2010/main" val="1353903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8019" y="1178385"/>
            <a:ext cx="8505966" cy="4293483"/>
          </a:xfrm>
          <a:prstGeom prst="rect">
            <a:avLst/>
          </a:prstGeom>
        </p:spPr>
        <p:txBody>
          <a:bodyPr wrap="square">
            <a:spAutoFit/>
          </a:bodyPr>
          <a:lstStyle/>
          <a:p>
            <a:r>
              <a:rPr lang="en-US" sz="2100" dirty="0">
                <a:latin typeface="Times New Roman" panose="02020603050405020304" pitchFamily="18" charset="0"/>
                <a:cs typeface="Times New Roman" panose="02020603050405020304" pitchFamily="18" charset="0"/>
              </a:rPr>
              <a:t>&lt;H1 ALIGN="CENTER"&gt;SAFETY TIPS FOR &lt;/H1&gt;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&lt;OL </a:t>
            </a:r>
            <a:r>
              <a:rPr lang="en-US" sz="2100" b="1" dirty="0">
                <a:solidFill>
                  <a:srgbClr val="FF0000"/>
                </a:solidFill>
                <a:latin typeface="Times New Roman" panose="02020603050405020304" pitchFamily="18" charset="0"/>
                <a:cs typeface="Times New Roman" panose="02020603050405020304" pitchFamily="18" charset="0"/>
              </a:rPr>
              <a:t>TYPE=“a” START=“2”&gt;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&lt;LI&gt;Be able to swim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&lt;LI&gt;Wear a life jacket at all times &lt;/LI&gt;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&lt;LI&gt;Don't stand up or move around. If canoe tips, </a:t>
            </a:r>
          </a:p>
          <a:p>
            <a:pPr lvl="1"/>
            <a:r>
              <a:rPr lang="en-US" sz="2100" dirty="0">
                <a:latin typeface="Times New Roman" panose="02020603050405020304" pitchFamily="18" charset="0"/>
                <a:cs typeface="Times New Roman" panose="02020603050405020304" pitchFamily="18" charset="0"/>
              </a:rPr>
              <a:t>&lt;UL&gt;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&lt;LI&gt;Hang on to the canoe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&lt;LI&gt;Use the canoe for support and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&lt;LI&gt;Swim to shore</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&lt;/UL&gt; &lt;/LI&gt;</a:t>
            </a:r>
          </a:p>
          <a:p>
            <a:r>
              <a:rPr lang="en-US" sz="2100" dirty="0">
                <a:latin typeface="Times New Roman" panose="02020603050405020304" pitchFamily="18" charset="0"/>
                <a:cs typeface="Times New Roman" panose="02020603050405020304" pitchFamily="18" charset="0"/>
              </a:rPr>
              <a:t>&lt;LI&gt;Don't overexert yourself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&lt;LI&gt;Use a bow light at night &lt;/LI&gt;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&lt;/OL&gt;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938443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620" y="1371600"/>
            <a:ext cx="9296399" cy="3859521"/>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bg1"/>
              </a:buClr>
              <a:buFont typeface="Wingdings" panose="05000000000000000000" pitchFamily="2" charset="2"/>
              <a:buChar char="§"/>
            </a:pPr>
            <a:r>
              <a:rPr lang="en-US" sz="2400" dirty="0"/>
              <a:t>The &lt;TABLE&gt;&lt;/TABLE&gt; element has four sub-elements:</a:t>
            </a:r>
          </a:p>
          <a:p>
            <a:pPr marL="457200" indent="-457200">
              <a:buClr>
                <a:schemeClr val="bg1"/>
              </a:buClr>
              <a:buFont typeface="Monotype Sorts" charset="0"/>
              <a:buAutoNum type="arabicPeriod"/>
            </a:pPr>
            <a:r>
              <a:rPr lang="en-US" sz="2400" dirty="0">
                <a:solidFill>
                  <a:srgbClr val="FF0000"/>
                </a:solidFill>
              </a:rPr>
              <a:t>Table Row</a:t>
            </a:r>
            <a:r>
              <a:rPr lang="en-US" sz="2400" dirty="0"/>
              <a:t>&lt;TR&gt;&lt;/TR&gt;.</a:t>
            </a:r>
          </a:p>
          <a:p>
            <a:pPr marL="457200" indent="-457200">
              <a:buClr>
                <a:schemeClr val="bg1"/>
              </a:buClr>
              <a:buFont typeface="Monotype Sorts" charset="0"/>
              <a:buAutoNum type="arabicPeriod"/>
            </a:pPr>
            <a:r>
              <a:rPr lang="en-US" sz="2400" dirty="0">
                <a:solidFill>
                  <a:srgbClr val="00B050"/>
                </a:solidFill>
              </a:rPr>
              <a:t>Table Header </a:t>
            </a:r>
            <a:r>
              <a:rPr lang="en-US" sz="2400" dirty="0"/>
              <a:t>&lt;TH&gt;&lt;/TH&gt;.</a:t>
            </a:r>
          </a:p>
          <a:p>
            <a:pPr marL="457200" indent="-457200">
              <a:buClr>
                <a:schemeClr val="bg1"/>
              </a:buClr>
              <a:buFont typeface="Monotype Sorts" charset="0"/>
              <a:buAutoNum type="arabicPeriod"/>
            </a:pPr>
            <a:r>
              <a:rPr lang="en-US" sz="2400" dirty="0">
                <a:solidFill>
                  <a:srgbClr val="0070C0"/>
                </a:solidFill>
              </a:rPr>
              <a:t>Table Data </a:t>
            </a:r>
            <a:r>
              <a:rPr lang="en-US" sz="2400" dirty="0"/>
              <a:t>&lt;TD&gt;&lt;/TD&gt;.</a:t>
            </a:r>
          </a:p>
          <a:p>
            <a:pPr marL="457200" indent="-457200">
              <a:buClr>
                <a:schemeClr val="bg1"/>
              </a:buClr>
              <a:buFont typeface="Monotype Sorts" charset="0"/>
              <a:buAutoNum type="arabicPeriod"/>
            </a:pPr>
            <a:r>
              <a:rPr lang="en-US" sz="2400" dirty="0"/>
              <a:t>Caption &lt;CAPTION&gt;&lt;/CAPTION&gt;.</a:t>
            </a:r>
          </a:p>
          <a:p>
            <a:pPr marL="457200" indent="-457200">
              <a:buClr>
                <a:schemeClr val="bg1"/>
              </a:buClr>
              <a:buFont typeface="Wingdings" panose="05000000000000000000" pitchFamily="2" charset="2"/>
              <a:buChar char="§"/>
            </a:pPr>
            <a:r>
              <a:rPr lang="en-US" sz="2400" dirty="0"/>
              <a:t>The table row elements usually contain table header elements or table data elements.</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TextBox 4"/>
          <p:cNvSpPr txBox="1"/>
          <p:nvPr/>
        </p:nvSpPr>
        <p:spPr>
          <a:xfrm>
            <a:off x="609600" y="381000"/>
            <a:ext cx="3505200" cy="461665"/>
          </a:xfrm>
          <a:prstGeom prst="rect">
            <a:avLst/>
          </a:prstGeom>
          <a:noFill/>
        </p:spPr>
        <p:txBody>
          <a:bodyPr wrap="square" rtlCol="0">
            <a:spAutoFit/>
          </a:bodyPr>
          <a:lstStyle/>
          <a:p>
            <a:r>
              <a:rPr lang="en-IN" sz="2400" b="1" dirty="0"/>
              <a:t>TABLE Tag</a:t>
            </a:r>
          </a:p>
        </p:txBody>
      </p:sp>
    </p:spTree>
    <p:extLst>
      <p:ext uri="{BB962C8B-B14F-4D97-AF65-F5344CB8AC3E}">
        <p14:creationId xmlns:p14="http://schemas.microsoft.com/office/powerpoint/2010/main" val="1207202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514350" y="1143853"/>
            <a:ext cx="5829300" cy="4399697"/>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Clr>
                <a:schemeClr val="bg1"/>
              </a:buClr>
              <a:buFont typeface="Wingdings" panose="05000000000000000000" pitchFamily="2" charset="2"/>
              <a:buNone/>
            </a:pPr>
            <a:r>
              <a:rPr lang="en-US" sz="1800" dirty="0"/>
              <a:t>&lt;table border=“1”&gt;</a:t>
            </a:r>
          </a:p>
          <a:p>
            <a:pPr>
              <a:lnSpc>
                <a:spcPct val="100000"/>
              </a:lnSpc>
              <a:spcBef>
                <a:spcPts val="0"/>
              </a:spcBef>
              <a:buClr>
                <a:schemeClr val="bg1"/>
              </a:buClr>
              <a:buFont typeface="Wingdings" panose="05000000000000000000" pitchFamily="2" charset="2"/>
              <a:buNone/>
            </a:pPr>
            <a:endParaRPr lang="en-US" sz="1800" dirty="0"/>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th</a:t>
            </a:r>
            <a:r>
              <a:rPr lang="en-US" sz="1800" dirty="0"/>
              <a:t>&gt; Column 1 header &lt;/</a:t>
            </a:r>
            <a:r>
              <a:rPr lang="en-US" sz="1800" dirty="0" err="1"/>
              <a:t>th</a:t>
            </a:r>
            <a:r>
              <a:rPr lang="en-US" sz="1800" dirty="0"/>
              <a:t>&gt;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th</a:t>
            </a:r>
            <a:r>
              <a:rPr lang="en-US" sz="1800" dirty="0"/>
              <a:t>&gt; Column 2 header &lt;/</a:t>
            </a:r>
            <a:r>
              <a:rPr lang="en-US" sz="1800" dirty="0" err="1"/>
              <a:t>th</a:t>
            </a:r>
            <a:r>
              <a:rPr lang="en-US" sz="1800" dirty="0"/>
              <a:t>&gt;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endParaRPr lang="en-US" sz="1800" dirty="0"/>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r>
              <a:rPr lang="en-US" sz="1800" dirty="0"/>
              <a:t>&lt;td&gt; Row1, Col1 &lt;/td&gt;</a:t>
            </a:r>
          </a:p>
          <a:p>
            <a:pPr>
              <a:lnSpc>
                <a:spcPct val="100000"/>
              </a:lnSpc>
              <a:spcBef>
                <a:spcPts val="0"/>
              </a:spcBef>
              <a:buClr>
                <a:schemeClr val="bg1"/>
              </a:buClr>
              <a:buFont typeface="Wingdings" panose="05000000000000000000" pitchFamily="2" charset="2"/>
              <a:buNone/>
            </a:pPr>
            <a:r>
              <a:rPr lang="en-US" sz="1800" dirty="0"/>
              <a:t>&lt;td&gt; Row1, Col2 &lt;/td&gt;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endParaRPr lang="en-US" sz="1800" dirty="0"/>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r>
              <a:rPr lang="en-US" sz="1800" dirty="0"/>
              <a:t>&lt;td&gt; Row2, Col1 &lt;/td&gt;</a:t>
            </a:r>
          </a:p>
          <a:p>
            <a:pPr>
              <a:lnSpc>
                <a:spcPct val="100000"/>
              </a:lnSpc>
              <a:spcBef>
                <a:spcPts val="0"/>
              </a:spcBef>
              <a:buClr>
                <a:schemeClr val="bg1"/>
              </a:buClr>
              <a:buFont typeface="Wingdings" panose="05000000000000000000" pitchFamily="2" charset="2"/>
              <a:buNone/>
            </a:pPr>
            <a:r>
              <a:rPr lang="en-US" sz="1800" dirty="0"/>
              <a:t>&lt;td&gt; Row2, Col2 &lt;/td&gt;</a:t>
            </a:r>
          </a:p>
          <a:p>
            <a:pPr>
              <a:lnSpc>
                <a:spcPct val="100000"/>
              </a:lnSpc>
              <a:spcBef>
                <a:spcPts val="0"/>
              </a:spcBef>
              <a:buClr>
                <a:schemeClr val="bg1"/>
              </a:buClr>
              <a:buFont typeface="Wingdings" panose="05000000000000000000" pitchFamily="2" charset="2"/>
              <a:buNone/>
            </a:pPr>
            <a:r>
              <a:rPr lang="en-US" sz="1800" dirty="0"/>
              <a:t>&lt;/</a:t>
            </a:r>
            <a:r>
              <a:rPr lang="en-US" sz="1800" dirty="0" err="1"/>
              <a:t>tr</a:t>
            </a:r>
            <a:r>
              <a:rPr lang="en-US" sz="1800" dirty="0"/>
              <a:t>&gt;</a:t>
            </a:r>
          </a:p>
          <a:p>
            <a:pPr>
              <a:lnSpc>
                <a:spcPct val="100000"/>
              </a:lnSpc>
              <a:spcBef>
                <a:spcPts val="0"/>
              </a:spcBef>
              <a:buClr>
                <a:schemeClr val="bg1"/>
              </a:buClr>
              <a:buFont typeface="Wingdings" panose="05000000000000000000" pitchFamily="2" charset="2"/>
              <a:buNone/>
            </a:pPr>
            <a:r>
              <a:rPr lang="en-US" sz="1800" dirty="0"/>
              <a:t>&lt;/table&gt;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graphicFrame>
        <p:nvGraphicFramePr>
          <p:cNvPr id="5" name="Group 18"/>
          <p:cNvGraphicFramePr>
            <a:graphicFrameLocks/>
          </p:cNvGraphicFramePr>
          <p:nvPr>
            <p:extLst>
              <p:ext uri="{D42A27DB-BD31-4B8C-83A1-F6EECF244321}">
                <p14:modId xmlns:p14="http://schemas.microsoft.com/office/powerpoint/2010/main" val="3648186118"/>
              </p:ext>
            </p:extLst>
          </p:nvPr>
        </p:nvGraphicFramePr>
        <p:xfrm>
          <a:off x="4419600" y="3657600"/>
          <a:ext cx="4550569" cy="1302139"/>
        </p:xfrm>
        <a:graphic>
          <a:graphicData uri="http://schemas.openxmlformats.org/drawingml/2006/table">
            <a:tbl>
              <a:tblPr/>
              <a:tblGrid>
                <a:gridCol w="2301927">
                  <a:extLst>
                    <a:ext uri="{9D8B030D-6E8A-4147-A177-3AD203B41FA5}">
                      <a16:colId xmlns:a16="http://schemas.microsoft.com/office/drawing/2014/main" val="20000"/>
                    </a:ext>
                  </a:extLst>
                </a:gridCol>
                <a:gridCol w="2248642">
                  <a:extLst>
                    <a:ext uri="{9D8B030D-6E8A-4147-A177-3AD203B41FA5}">
                      <a16:colId xmlns:a16="http://schemas.microsoft.com/office/drawing/2014/main" val="20001"/>
                    </a:ext>
                  </a:extLst>
                </a:gridCol>
              </a:tblGrid>
              <a:tr h="45720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Column 1 Header</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Column 2 Header</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46833">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Col1</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Row1, Col2</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810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rPr>
                        <a:t>Row2, Col1</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Row2, Col2</a:t>
                      </a:r>
                    </a:p>
                  </a:txBody>
                  <a:tcPr marL="68580" marR="68580" marT="34290" marB="34290" horzOverflow="overflow">
                    <a:lnL w="38100" cap="flat" cmpd="sng" algn="ctr">
                      <a:solidFill>
                        <a:schemeClr val="bg2"/>
                      </a:solidFill>
                      <a:prstDash val="solid"/>
                      <a:round/>
                      <a:headEnd type="none" w="sm" len="sm"/>
                      <a:tailEnd type="none" w="sm" len="sm"/>
                    </a:lnL>
                    <a:lnR w="38100" cap="flat" cmpd="sng" algn="ctr">
                      <a:solidFill>
                        <a:schemeClr val="bg2"/>
                      </a:solidFill>
                      <a:prstDash val="solid"/>
                      <a:round/>
                      <a:headEnd type="none" w="sm" len="sm"/>
                      <a:tailEnd type="none" w="sm" len="sm"/>
                    </a:lnR>
                    <a:lnT w="38100" cap="flat" cmpd="sng" algn="ctr">
                      <a:solidFill>
                        <a:schemeClr val="bg2"/>
                      </a:solidFill>
                      <a:prstDash val="solid"/>
                      <a:round/>
                      <a:headEnd type="none" w="sm" len="sm"/>
                      <a:tailEnd type="none" w="sm" len="sm"/>
                    </a:lnT>
                    <a:lnB w="38100" cap="flat" cmpd="sng" algn="ctr">
                      <a:solidFill>
                        <a:schemeClr val="bg2"/>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20816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90415" y="1832212"/>
            <a:ext cx="8835221" cy="371475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2700" b="1" dirty="0" err="1">
                <a:solidFill>
                  <a:srgbClr val="FF0000"/>
                </a:solidFill>
              </a:rPr>
              <a:t>BGColor</a:t>
            </a:r>
            <a:r>
              <a:rPr lang="en-US" sz="2700" b="1" dirty="0"/>
              <a:t>:</a:t>
            </a:r>
            <a:r>
              <a:rPr lang="en-US" sz="2700" dirty="0"/>
              <a:t> Some browsers support background colors in a table.</a:t>
            </a:r>
          </a:p>
          <a:p>
            <a:pPr>
              <a:buClr>
                <a:schemeClr val="bg1"/>
              </a:buClr>
              <a:buFont typeface="Wingdings" panose="05000000000000000000" pitchFamily="2" charset="2"/>
              <a:buChar char="§"/>
            </a:pPr>
            <a:r>
              <a:rPr lang="en-US" sz="2700" b="1" dirty="0">
                <a:solidFill>
                  <a:srgbClr val="FF0000"/>
                </a:solidFill>
              </a:rPr>
              <a:t>Width</a:t>
            </a:r>
            <a:r>
              <a:rPr lang="en-US" sz="2700" b="1" dirty="0"/>
              <a:t>:</a:t>
            </a:r>
            <a:r>
              <a:rPr lang="en-US" sz="2700" dirty="0"/>
              <a:t> you can specify the table width as an absolute number of pixels or a percentage of the document width. You can set the width for the table cells as well.</a:t>
            </a:r>
          </a:p>
          <a:p>
            <a:pPr>
              <a:buClr>
                <a:schemeClr val="bg1"/>
              </a:buClr>
              <a:buFont typeface="Wingdings" panose="05000000000000000000" pitchFamily="2" charset="2"/>
              <a:buChar char="§"/>
            </a:pPr>
            <a:r>
              <a:rPr lang="en-US" sz="2700" b="1" dirty="0">
                <a:solidFill>
                  <a:srgbClr val="FF0000"/>
                </a:solidFill>
              </a:rPr>
              <a:t>Border</a:t>
            </a:r>
            <a:r>
              <a:rPr lang="en-US" sz="2700" b="1" dirty="0"/>
              <a:t>:</a:t>
            </a:r>
            <a:r>
              <a:rPr lang="en-US" sz="2700" dirty="0"/>
              <a:t> You can choose a </a:t>
            </a:r>
            <a:r>
              <a:rPr lang="en-US" sz="3000" dirty="0"/>
              <a:t>numerical</a:t>
            </a:r>
            <a:r>
              <a:rPr lang="en-US" sz="2700" dirty="0"/>
              <a:t> value for the border width, which specifies the border in pixels.</a:t>
            </a:r>
          </a:p>
          <a:p>
            <a:pPr>
              <a:buClr>
                <a:schemeClr val="bg1"/>
              </a:buClr>
              <a:buFont typeface="Wingdings" panose="05000000000000000000" pitchFamily="2" charset="2"/>
              <a:buChar char="§"/>
            </a:pPr>
            <a:r>
              <a:rPr lang="en-US" sz="2700" b="1" dirty="0" err="1">
                <a:solidFill>
                  <a:srgbClr val="FF0000"/>
                </a:solidFill>
              </a:rPr>
              <a:t>CellSpacing</a:t>
            </a:r>
            <a:r>
              <a:rPr lang="en-US" sz="2700" b="1" dirty="0"/>
              <a:t>:</a:t>
            </a:r>
            <a:r>
              <a:rPr lang="en-US" sz="2700" dirty="0"/>
              <a:t> Cell Spacing represents the space between cells and is specified in pixels.</a:t>
            </a:r>
          </a:p>
        </p:txBody>
      </p:sp>
      <p:sp>
        <p:nvSpPr>
          <p:cNvPr id="4" name="TextBox 3"/>
          <p:cNvSpPr txBox="1"/>
          <p:nvPr/>
        </p:nvSpPr>
        <p:spPr>
          <a:xfrm>
            <a:off x="1074762" y="1235976"/>
            <a:ext cx="6817057" cy="461665"/>
          </a:xfrm>
          <a:prstGeom prst="rect">
            <a:avLst/>
          </a:prstGeom>
          <a:noFill/>
        </p:spPr>
        <p:txBody>
          <a:bodyPr wrap="square" rtlCol="0">
            <a:spAutoFit/>
          </a:bodyPr>
          <a:lstStyle/>
          <a:p>
            <a:pPr algn="ctr"/>
            <a:r>
              <a:rPr lang="en-US" sz="2400" b="1" dirty="0"/>
              <a:t>TABLE ATTRIBUTES</a:t>
            </a:r>
          </a:p>
        </p:txBody>
      </p:sp>
      <p:sp>
        <p:nvSpPr>
          <p:cNvPr id="2" name="Footer Placeholder 1"/>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909388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540793" y="2057400"/>
            <a:ext cx="6172200" cy="371475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endParaRPr lang="en-US" sz="2100" dirty="0"/>
          </a:p>
        </p:txBody>
      </p:sp>
      <p:sp>
        <p:nvSpPr>
          <p:cNvPr id="4" name="TextBox 3"/>
          <p:cNvSpPr txBox="1"/>
          <p:nvPr/>
        </p:nvSpPr>
        <p:spPr>
          <a:xfrm>
            <a:off x="1074762" y="1235976"/>
            <a:ext cx="6817057" cy="461665"/>
          </a:xfrm>
          <a:prstGeom prst="rect">
            <a:avLst/>
          </a:prstGeom>
          <a:noFill/>
        </p:spPr>
        <p:txBody>
          <a:bodyPr wrap="square" rtlCol="0">
            <a:spAutoFit/>
          </a:bodyPr>
          <a:lstStyle/>
          <a:p>
            <a:pPr algn="ctr"/>
            <a:r>
              <a:rPr lang="en-US" sz="2400" b="1" dirty="0"/>
              <a:t>TABLE ATTRIBUTES</a:t>
            </a:r>
          </a:p>
        </p:txBody>
      </p:sp>
      <p:sp>
        <p:nvSpPr>
          <p:cNvPr id="6" name="Rectangle 3"/>
          <p:cNvSpPr txBox="1">
            <a:spLocks noChangeArrowheads="1"/>
          </p:cNvSpPr>
          <p:nvPr/>
        </p:nvSpPr>
        <p:spPr>
          <a:xfrm>
            <a:off x="1" y="1885950"/>
            <a:ext cx="9027994" cy="37719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2400" b="1" dirty="0" err="1">
                <a:solidFill>
                  <a:srgbClr val="FF0000"/>
                </a:solidFill>
              </a:rPr>
              <a:t>CellPadding</a:t>
            </a:r>
            <a:r>
              <a:rPr lang="en-US" sz="2400" b="1" dirty="0"/>
              <a:t>:</a:t>
            </a:r>
            <a:r>
              <a:rPr lang="en-US" sz="2400" dirty="0"/>
              <a:t> Cell Padding is the space between the cell border and the cell contents and is specified in pixels.</a:t>
            </a:r>
          </a:p>
          <a:p>
            <a:pPr>
              <a:buClr>
                <a:schemeClr val="bg1"/>
              </a:buClr>
              <a:buFont typeface="Wingdings" panose="05000000000000000000" pitchFamily="2" charset="2"/>
              <a:buChar char="§"/>
            </a:pPr>
            <a:endParaRPr lang="en-US" sz="2400" b="1" dirty="0">
              <a:solidFill>
                <a:srgbClr val="FF0000"/>
              </a:solidFill>
            </a:endParaRPr>
          </a:p>
          <a:p>
            <a:pPr>
              <a:buClr>
                <a:schemeClr val="bg1"/>
              </a:buClr>
              <a:buFont typeface="Wingdings" panose="05000000000000000000" pitchFamily="2" charset="2"/>
              <a:buChar char="§"/>
            </a:pPr>
            <a:r>
              <a:rPr lang="en-US" sz="2400" b="1" dirty="0">
                <a:solidFill>
                  <a:srgbClr val="FF0000"/>
                </a:solidFill>
              </a:rPr>
              <a:t>Align</a:t>
            </a:r>
            <a:r>
              <a:rPr lang="en-US" sz="2400" b="1" dirty="0"/>
              <a:t>:</a:t>
            </a:r>
            <a:r>
              <a:rPr lang="en-US" sz="2400" dirty="0"/>
              <a:t> tables can have left, right, or center alignment.</a:t>
            </a:r>
          </a:p>
          <a:p>
            <a:pPr>
              <a:buClr>
                <a:schemeClr val="bg1"/>
              </a:buClr>
              <a:buFont typeface="Wingdings" panose="05000000000000000000" pitchFamily="2" charset="2"/>
              <a:buChar char="§"/>
            </a:pPr>
            <a:r>
              <a:rPr lang="en-US" sz="2400" dirty="0"/>
              <a:t> </a:t>
            </a:r>
          </a:p>
          <a:p>
            <a:pPr>
              <a:buClr>
                <a:schemeClr val="bg1"/>
              </a:buClr>
              <a:buFont typeface="Wingdings" panose="05000000000000000000" pitchFamily="2" charset="2"/>
              <a:buChar char="§"/>
            </a:pPr>
            <a:r>
              <a:rPr lang="en-US" sz="2400" b="1" dirty="0">
                <a:solidFill>
                  <a:srgbClr val="FF0000"/>
                </a:solidFill>
              </a:rPr>
              <a:t>Background</a:t>
            </a:r>
            <a:r>
              <a:rPr lang="en-US" sz="2400" b="1" dirty="0"/>
              <a:t>:</a:t>
            </a:r>
            <a:r>
              <a:rPr lang="en-US" sz="2400" dirty="0"/>
              <a:t> Background Image, will be titled in IE3.0 and above.</a:t>
            </a:r>
          </a:p>
          <a:p>
            <a:pPr>
              <a:buClr>
                <a:schemeClr val="bg1"/>
              </a:buClr>
              <a:buFont typeface="Wingdings" panose="05000000000000000000" pitchFamily="2" charset="2"/>
              <a:buChar char="§"/>
            </a:pPr>
            <a:r>
              <a:rPr lang="en-US" sz="2400" dirty="0" err="1">
                <a:solidFill>
                  <a:srgbClr val="FF0000"/>
                </a:solidFill>
              </a:rPr>
              <a:t>BorderColor</a:t>
            </a:r>
            <a:r>
              <a:rPr lang="en-US" sz="2400" dirty="0">
                <a:solidFill>
                  <a:srgbClr val="FF0000"/>
                </a:solidFill>
              </a:rPr>
              <a:t>, </a:t>
            </a:r>
            <a:r>
              <a:rPr lang="en-US" sz="2400" dirty="0" err="1">
                <a:solidFill>
                  <a:srgbClr val="FF0000"/>
                </a:solidFill>
              </a:rPr>
              <a:t>BorderColorDark</a:t>
            </a:r>
            <a:r>
              <a:rPr lang="en-US" sz="2400" dirty="0"/>
              <a:t>. </a:t>
            </a:r>
          </a:p>
        </p:txBody>
      </p:sp>
      <p:sp>
        <p:nvSpPr>
          <p:cNvPr id="2" name="Footer Placeholder 1"/>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9178924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0" y="1295400"/>
            <a:ext cx="8915400" cy="3962400"/>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bg1"/>
              </a:buClr>
              <a:buFont typeface="Wingdings" panose="05000000000000000000" pitchFamily="2" charset="2"/>
              <a:buChar char="§"/>
            </a:pPr>
            <a:r>
              <a:rPr lang="en-US" sz="2200" dirty="0"/>
              <a:t>A table caption allows you to specify a line of text that will appear centered above or bellow the table.</a:t>
            </a:r>
          </a:p>
          <a:p>
            <a:pPr>
              <a:buClr>
                <a:schemeClr val="bg1"/>
              </a:buClr>
              <a:buFont typeface="Wingdings" panose="05000000000000000000" pitchFamily="2" charset="2"/>
              <a:buNone/>
            </a:pPr>
            <a:r>
              <a:rPr lang="en-US" sz="2200" b="1" dirty="0">
                <a:solidFill>
                  <a:srgbClr val="FF0000"/>
                </a:solidFill>
              </a:rPr>
              <a:t>&lt;TABLE BORDER=1 CELLPADDING=2&gt;</a:t>
            </a:r>
          </a:p>
          <a:p>
            <a:pPr>
              <a:buClr>
                <a:schemeClr val="bg1"/>
              </a:buClr>
              <a:buFont typeface="Wingdings" panose="05000000000000000000" pitchFamily="2" charset="2"/>
              <a:buNone/>
            </a:pPr>
            <a:r>
              <a:rPr lang="en-US" sz="2200" b="1" dirty="0">
                <a:solidFill>
                  <a:srgbClr val="FF0000"/>
                </a:solidFill>
              </a:rPr>
              <a:t>&lt;CAPTION ALIGN=“BOTTOM”&gt; Label For My Table &lt;/CAPTION&gt;</a:t>
            </a:r>
          </a:p>
          <a:p>
            <a:pPr marL="0" indent="0">
              <a:buClr>
                <a:schemeClr val="bg1"/>
              </a:buClr>
              <a:buNone/>
            </a:pPr>
            <a:endParaRPr lang="en-US" sz="2200" dirty="0"/>
          </a:p>
          <a:p>
            <a:pPr>
              <a:buClr>
                <a:schemeClr val="bg1"/>
              </a:buClr>
              <a:buFont typeface="Wingdings" panose="05000000000000000000" pitchFamily="2" charset="2"/>
              <a:buChar char="§"/>
            </a:pPr>
            <a:r>
              <a:rPr lang="en-US" sz="2200" dirty="0"/>
              <a:t>The Caption element has one attribute ALIGN that can be either TOP (Above the table) or BOTTOM (below the table).</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934748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6200"/>
            <a:ext cx="5791200" cy="6001643"/>
          </a:xfrm>
          <a:prstGeom prst="rect">
            <a:avLst/>
          </a:prstGeom>
        </p:spPr>
        <p:txBody>
          <a:bodyPr wrap="square">
            <a:spAutoFit/>
          </a:bodyPr>
          <a:lstStyle/>
          <a:p>
            <a:r>
              <a:rPr lang="en-US" sz="1600" dirty="0"/>
              <a:t>&lt;html&gt;</a:t>
            </a:r>
          </a:p>
          <a:p>
            <a:endParaRPr lang="en-US" sz="1600" dirty="0"/>
          </a:p>
          <a:p>
            <a:r>
              <a:rPr lang="en-US" sz="1600" dirty="0"/>
              <a:t>   &lt;head&gt;</a:t>
            </a:r>
          </a:p>
          <a:p>
            <a:r>
              <a:rPr lang="en-US" sz="1600" dirty="0"/>
              <a:t>      &lt;title&gt;HTML Table </a:t>
            </a:r>
            <a:r>
              <a:rPr lang="en-US" sz="1600" dirty="0" err="1"/>
              <a:t>Cellpadding</a:t>
            </a:r>
            <a:r>
              <a:rPr lang="en-US" sz="1600" dirty="0"/>
              <a:t>&lt;/title&gt;</a:t>
            </a:r>
          </a:p>
          <a:p>
            <a:r>
              <a:rPr lang="en-US" sz="1600" dirty="0"/>
              <a:t>   &lt;/head&gt;</a:t>
            </a:r>
          </a:p>
          <a:p>
            <a:r>
              <a:rPr lang="en-US" sz="1600" dirty="0"/>
              <a:t>	</a:t>
            </a:r>
          </a:p>
          <a:p>
            <a:r>
              <a:rPr lang="en-US" sz="1600" dirty="0"/>
              <a:t>   &lt;body&gt;</a:t>
            </a:r>
          </a:p>
          <a:p>
            <a:r>
              <a:rPr lang="en-US" sz="1600" dirty="0"/>
              <a:t>      &lt;table border = "1" </a:t>
            </a:r>
            <a:r>
              <a:rPr lang="en-US" sz="1600" dirty="0" err="1"/>
              <a:t>cellpadding</a:t>
            </a:r>
            <a:r>
              <a:rPr lang="en-US" sz="1600" dirty="0"/>
              <a:t> = "5" </a:t>
            </a:r>
            <a:r>
              <a:rPr lang="en-US" sz="1600" dirty="0" err="1"/>
              <a:t>cellspacing</a:t>
            </a:r>
            <a:r>
              <a:rPr lang="en-US" sz="1600" dirty="0"/>
              <a:t> = "5"&gt;</a:t>
            </a:r>
          </a:p>
          <a:p>
            <a:r>
              <a:rPr lang="en-US" sz="1600" dirty="0"/>
              <a:t>         &lt;</a:t>
            </a:r>
            <a:r>
              <a:rPr lang="en-US" sz="1600" dirty="0" err="1"/>
              <a:t>tr</a:t>
            </a:r>
            <a:r>
              <a:rPr lang="en-US" sz="1600" dirty="0"/>
              <a:t>&gt;</a:t>
            </a:r>
          </a:p>
          <a:p>
            <a:r>
              <a:rPr lang="en-US" sz="1600" dirty="0"/>
              <a:t>            &lt;</a:t>
            </a:r>
            <a:r>
              <a:rPr lang="en-US" sz="1600" dirty="0" err="1"/>
              <a:t>th</a:t>
            </a:r>
            <a:r>
              <a:rPr lang="en-US" sz="1600" dirty="0"/>
              <a:t>&gt;Name&lt;/</a:t>
            </a:r>
            <a:r>
              <a:rPr lang="en-US" sz="1600" dirty="0" err="1"/>
              <a:t>th</a:t>
            </a:r>
            <a:r>
              <a:rPr lang="en-US" sz="1600" dirty="0"/>
              <a:t>&gt;</a:t>
            </a:r>
          </a:p>
          <a:p>
            <a:r>
              <a:rPr lang="en-US" sz="1600" dirty="0"/>
              <a:t>            &lt;</a:t>
            </a:r>
            <a:r>
              <a:rPr lang="en-US" sz="1600" dirty="0" err="1"/>
              <a:t>th</a:t>
            </a:r>
            <a:r>
              <a:rPr lang="en-US" sz="1600" dirty="0"/>
              <a:t>&gt;Salary&lt;/</a:t>
            </a:r>
            <a:r>
              <a:rPr lang="en-US" sz="1600" dirty="0" err="1"/>
              <a:t>th</a:t>
            </a:r>
            <a:r>
              <a:rPr lang="en-US" sz="1600" dirty="0"/>
              <a:t>&gt;</a:t>
            </a:r>
          </a:p>
          <a:p>
            <a:r>
              <a:rPr lang="en-US" sz="1600" dirty="0"/>
              <a:t>         &lt;/</a:t>
            </a:r>
            <a:r>
              <a:rPr lang="en-US" sz="1600" dirty="0" err="1"/>
              <a:t>tr</a:t>
            </a:r>
            <a:r>
              <a:rPr lang="en-US" sz="1600" dirty="0"/>
              <a:t>&gt;</a:t>
            </a:r>
          </a:p>
          <a:p>
            <a:r>
              <a:rPr lang="en-US" sz="1600" dirty="0"/>
              <a:t>         &lt;</a:t>
            </a:r>
            <a:r>
              <a:rPr lang="en-US" sz="1600" dirty="0" err="1"/>
              <a:t>tr</a:t>
            </a:r>
            <a:r>
              <a:rPr lang="en-US" sz="1600" dirty="0"/>
              <a:t>&gt;</a:t>
            </a:r>
          </a:p>
          <a:p>
            <a:r>
              <a:rPr lang="en-US" sz="1600" dirty="0"/>
              <a:t>            &lt;td&gt;Ramesh Raman&lt;/td&gt;</a:t>
            </a:r>
          </a:p>
          <a:p>
            <a:r>
              <a:rPr lang="en-US" sz="1600" dirty="0"/>
              <a:t>            &lt;td&gt;5000&lt;/td&gt;</a:t>
            </a:r>
          </a:p>
          <a:p>
            <a:r>
              <a:rPr lang="en-US" sz="1600" dirty="0"/>
              <a:t>         &lt;/</a:t>
            </a:r>
            <a:r>
              <a:rPr lang="en-US" sz="1600" dirty="0" err="1"/>
              <a:t>tr</a:t>
            </a:r>
            <a:r>
              <a:rPr lang="en-US" sz="1600" dirty="0"/>
              <a:t>&gt;</a:t>
            </a:r>
          </a:p>
          <a:p>
            <a:r>
              <a:rPr lang="en-US" sz="1600" dirty="0"/>
              <a:t>         &lt;</a:t>
            </a:r>
            <a:r>
              <a:rPr lang="en-US" sz="1600" dirty="0" err="1"/>
              <a:t>tr</a:t>
            </a:r>
            <a:r>
              <a:rPr lang="en-US" sz="1600" dirty="0"/>
              <a:t>&gt;</a:t>
            </a:r>
          </a:p>
          <a:p>
            <a:r>
              <a:rPr lang="en-US" sz="1600" dirty="0"/>
              <a:t>            &lt;td&gt;</a:t>
            </a:r>
            <a:r>
              <a:rPr lang="en-US" sz="1600" dirty="0" err="1"/>
              <a:t>Shabbir</a:t>
            </a:r>
            <a:r>
              <a:rPr lang="en-US" sz="1600" dirty="0"/>
              <a:t> Hussein&lt;/td&gt;</a:t>
            </a:r>
          </a:p>
          <a:p>
            <a:r>
              <a:rPr lang="en-US" sz="1600" dirty="0"/>
              <a:t>            &lt;td&gt;7000&lt;/td&gt;</a:t>
            </a:r>
          </a:p>
          <a:p>
            <a:r>
              <a:rPr lang="en-US" sz="1600" dirty="0"/>
              <a:t>         &lt;/</a:t>
            </a:r>
            <a:r>
              <a:rPr lang="en-US" sz="1600" dirty="0" err="1"/>
              <a:t>tr</a:t>
            </a:r>
            <a:r>
              <a:rPr lang="en-US" sz="1600" dirty="0"/>
              <a:t>&gt;</a:t>
            </a:r>
          </a:p>
          <a:p>
            <a:r>
              <a:rPr lang="en-US" sz="1600" dirty="0"/>
              <a:t>      &lt;/table&gt;</a:t>
            </a:r>
          </a:p>
          <a:p>
            <a:r>
              <a:rPr lang="en-US" sz="1600" dirty="0"/>
              <a:t>   &lt;/body&gt;</a:t>
            </a:r>
          </a:p>
          <a:p>
            <a:r>
              <a:rPr lang="en-US" sz="1600" dirty="0"/>
              <a:t>	</a:t>
            </a:r>
          </a:p>
          <a:p>
            <a:r>
              <a:rPr lang="en-US" sz="1600" dirty="0"/>
              <a:t>&lt;/html&gt;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550384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3301" y="457200"/>
            <a:ext cx="8639033" cy="1261884"/>
          </a:xfrm>
          <a:prstGeom prst="rect">
            <a:avLst/>
          </a:prstGeom>
        </p:spPr>
        <p:txBody>
          <a:bodyPr wrap="square">
            <a:spAutoFit/>
          </a:bodyPr>
          <a:lstStyle/>
          <a:p>
            <a:r>
              <a:rPr lang="en-US" sz="2200" b="1" dirty="0" err="1">
                <a:solidFill>
                  <a:srgbClr val="121214"/>
                </a:solidFill>
                <a:latin typeface="Verdana" panose="020B0604030504040204" pitchFamily="34" charset="0"/>
              </a:rPr>
              <a:t>Colspan</a:t>
            </a:r>
            <a:r>
              <a:rPr lang="en-US" sz="2200" b="1" dirty="0">
                <a:solidFill>
                  <a:srgbClr val="121214"/>
                </a:solidFill>
                <a:latin typeface="Verdana" panose="020B0604030504040204" pitchFamily="34" charset="0"/>
              </a:rPr>
              <a:t> and </a:t>
            </a:r>
            <a:r>
              <a:rPr lang="en-US" sz="2200" b="1" dirty="0" err="1">
                <a:solidFill>
                  <a:srgbClr val="121214"/>
                </a:solidFill>
                <a:latin typeface="Verdana" panose="020B0604030504040204" pitchFamily="34" charset="0"/>
              </a:rPr>
              <a:t>Rowspan</a:t>
            </a:r>
            <a:r>
              <a:rPr lang="en-US" sz="2200" b="1" dirty="0">
                <a:solidFill>
                  <a:srgbClr val="121214"/>
                </a:solidFill>
                <a:latin typeface="Verdana" panose="020B0604030504040204" pitchFamily="34" charset="0"/>
              </a:rPr>
              <a:t> Attributes</a:t>
            </a:r>
          </a:p>
          <a:p>
            <a:endParaRPr lang="en-US" sz="2200" b="1" dirty="0">
              <a:solidFill>
                <a:srgbClr val="121214"/>
              </a:solidFill>
              <a:latin typeface="Verdana" panose="020B0604030504040204" pitchFamily="34" charset="0"/>
            </a:endParaRPr>
          </a:p>
          <a:p>
            <a:pPr algn="just"/>
            <a:r>
              <a:rPr lang="en-US" sz="1600" dirty="0">
                <a:solidFill>
                  <a:srgbClr val="000000"/>
                </a:solidFill>
                <a:latin typeface="Verdana" panose="020B0604030504040204" pitchFamily="34" charset="0"/>
              </a:rPr>
              <a:t>We will use </a:t>
            </a:r>
            <a:r>
              <a:rPr lang="en-US" sz="1600" b="1" dirty="0" err="1">
                <a:solidFill>
                  <a:srgbClr val="000000"/>
                </a:solidFill>
                <a:latin typeface="Verdana" panose="020B0604030504040204" pitchFamily="34" charset="0"/>
              </a:rPr>
              <a:t>colspan</a:t>
            </a:r>
            <a:r>
              <a:rPr lang="en-US" sz="1600" dirty="0">
                <a:solidFill>
                  <a:srgbClr val="000000"/>
                </a:solidFill>
                <a:latin typeface="Verdana" panose="020B0604030504040204" pitchFamily="34" charset="0"/>
              </a:rPr>
              <a:t> attribute if you want to merge two or more columns into a single column. Similar way use </a:t>
            </a:r>
            <a:r>
              <a:rPr lang="en-US" sz="1600" b="1" dirty="0" err="1">
                <a:solidFill>
                  <a:srgbClr val="000000"/>
                </a:solidFill>
                <a:latin typeface="Verdana" panose="020B0604030504040204" pitchFamily="34" charset="0"/>
              </a:rPr>
              <a:t>rowspan</a:t>
            </a:r>
            <a:r>
              <a:rPr lang="en-US" sz="1600" dirty="0">
                <a:solidFill>
                  <a:srgbClr val="000000"/>
                </a:solidFill>
                <a:latin typeface="Verdana" panose="020B0604030504040204" pitchFamily="34" charset="0"/>
              </a:rPr>
              <a:t> if we want to merge two or more rows.</a:t>
            </a:r>
            <a:endParaRPr lang="en-US" dirty="0">
              <a:solidFill>
                <a:srgbClr val="000000"/>
              </a:solidFill>
              <a:latin typeface="Verdana" panose="020B0604030504040204" pitchFamily="34" charset="0"/>
            </a:endParaRPr>
          </a:p>
        </p:txBody>
      </p:sp>
      <p:sp>
        <p:nvSpPr>
          <p:cNvPr id="3" name="Rectangle 2"/>
          <p:cNvSpPr/>
          <p:nvPr/>
        </p:nvSpPr>
        <p:spPr>
          <a:xfrm>
            <a:off x="152400" y="1880327"/>
            <a:ext cx="4572000" cy="4062651"/>
          </a:xfrm>
          <a:prstGeom prst="rect">
            <a:avLst/>
          </a:prstGeom>
        </p:spPr>
        <p:txBody>
          <a:bodyPr>
            <a:spAutoFit/>
          </a:bodyPr>
          <a:lstStyle/>
          <a:p>
            <a:r>
              <a:rPr lang="en-US" sz="1500" dirty="0"/>
              <a:t>&lt;html&gt;</a:t>
            </a:r>
          </a:p>
          <a:p>
            <a:r>
              <a:rPr lang="en-US" sz="1500" dirty="0"/>
              <a:t>   &lt;head&gt;</a:t>
            </a:r>
          </a:p>
          <a:p>
            <a:r>
              <a:rPr lang="en-US" sz="1500" dirty="0"/>
              <a:t>      &lt;title&gt;HTML Table </a:t>
            </a:r>
            <a:r>
              <a:rPr lang="en-US" sz="1500" dirty="0" err="1"/>
              <a:t>Colspan</a:t>
            </a:r>
            <a:r>
              <a:rPr lang="en-US" sz="1500" dirty="0"/>
              <a:t>/</a:t>
            </a:r>
            <a:r>
              <a:rPr lang="en-US" sz="1500" dirty="0" err="1"/>
              <a:t>Rowspan</a:t>
            </a:r>
            <a:r>
              <a:rPr lang="en-US" sz="1500" dirty="0"/>
              <a:t>&lt;/title&gt;</a:t>
            </a:r>
          </a:p>
          <a:p>
            <a:r>
              <a:rPr lang="en-US" sz="1500" dirty="0"/>
              <a:t>   &lt;/head&gt;</a:t>
            </a:r>
          </a:p>
          <a:p>
            <a:r>
              <a:rPr lang="en-US" sz="1500" dirty="0"/>
              <a:t>	</a:t>
            </a:r>
          </a:p>
          <a:p>
            <a:r>
              <a:rPr lang="en-US" sz="1500" dirty="0"/>
              <a:t>   &lt;body&gt;</a:t>
            </a:r>
          </a:p>
          <a:p>
            <a:r>
              <a:rPr lang="en-US" sz="1500" dirty="0"/>
              <a:t>      &lt;table </a:t>
            </a:r>
            <a:r>
              <a:rPr lang="en-US" dirty="0"/>
              <a:t>border</a:t>
            </a:r>
            <a:r>
              <a:rPr lang="en-US" sz="1500" dirty="0"/>
              <a:t> = "1"&gt;</a:t>
            </a:r>
          </a:p>
          <a:p>
            <a:r>
              <a:rPr lang="en-US" sz="1500" dirty="0"/>
              <a:t>         &lt;</a:t>
            </a:r>
            <a:r>
              <a:rPr lang="en-US" sz="1500" dirty="0" err="1"/>
              <a:t>tr</a:t>
            </a:r>
            <a:r>
              <a:rPr lang="en-US" sz="1500" dirty="0"/>
              <a:t>&gt;</a:t>
            </a:r>
          </a:p>
          <a:p>
            <a:r>
              <a:rPr lang="en-US" sz="1500" dirty="0"/>
              <a:t>            &lt;</a:t>
            </a:r>
            <a:r>
              <a:rPr lang="en-US" sz="1500" dirty="0" err="1"/>
              <a:t>th</a:t>
            </a:r>
            <a:r>
              <a:rPr lang="en-US" sz="1500" dirty="0"/>
              <a:t>&gt;Column 1&lt;/</a:t>
            </a:r>
            <a:r>
              <a:rPr lang="en-US" sz="1500" dirty="0" err="1"/>
              <a:t>th</a:t>
            </a:r>
            <a:r>
              <a:rPr lang="en-US" sz="1500" dirty="0"/>
              <a:t>&gt;</a:t>
            </a:r>
          </a:p>
          <a:p>
            <a:r>
              <a:rPr lang="en-US" sz="1500" dirty="0"/>
              <a:t>            &lt;</a:t>
            </a:r>
            <a:r>
              <a:rPr lang="en-US" sz="1500" dirty="0" err="1"/>
              <a:t>th</a:t>
            </a:r>
            <a:r>
              <a:rPr lang="en-US" sz="1500" dirty="0"/>
              <a:t>&gt;Column 2&lt;/</a:t>
            </a:r>
            <a:r>
              <a:rPr lang="en-US" sz="1500" dirty="0" err="1"/>
              <a:t>th</a:t>
            </a:r>
            <a:r>
              <a:rPr lang="en-US" sz="1500" dirty="0"/>
              <a:t>&gt;</a:t>
            </a:r>
          </a:p>
          <a:p>
            <a:r>
              <a:rPr lang="en-US" sz="1500" dirty="0"/>
              <a:t>            &lt;</a:t>
            </a:r>
            <a:r>
              <a:rPr lang="en-US" sz="1500" dirty="0" err="1"/>
              <a:t>th</a:t>
            </a:r>
            <a:r>
              <a:rPr lang="en-US" sz="1500" dirty="0"/>
              <a:t>&gt;Column 3&lt;/</a:t>
            </a:r>
            <a:r>
              <a:rPr lang="en-US" sz="1500" dirty="0" err="1"/>
              <a:t>th</a:t>
            </a:r>
            <a:r>
              <a:rPr lang="en-US" sz="1500" dirty="0"/>
              <a:t>&gt;</a:t>
            </a:r>
          </a:p>
          <a:p>
            <a:r>
              <a:rPr lang="en-US" sz="1500" dirty="0"/>
              <a:t>         &lt;/</a:t>
            </a:r>
            <a:r>
              <a:rPr lang="en-US" sz="1500" dirty="0" err="1"/>
              <a:t>tr</a:t>
            </a:r>
            <a:r>
              <a:rPr lang="en-US" sz="1500" dirty="0"/>
              <a:t>&gt;</a:t>
            </a:r>
          </a:p>
          <a:p>
            <a:r>
              <a:rPr lang="en-US" sz="1500" dirty="0"/>
              <a:t>         &lt;</a:t>
            </a:r>
            <a:r>
              <a:rPr lang="en-US" sz="1500" dirty="0" err="1"/>
              <a:t>tr</a:t>
            </a:r>
            <a:r>
              <a:rPr lang="en-US" sz="1500" dirty="0"/>
              <a:t>&gt;</a:t>
            </a:r>
          </a:p>
          <a:p>
            <a:r>
              <a:rPr lang="en-US" sz="1500" dirty="0"/>
              <a:t>            &lt;td </a:t>
            </a:r>
            <a:r>
              <a:rPr lang="en-US" sz="1500" dirty="0" err="1"/>
              <a:t>rowspan</a:t>
            </a:r>
            <a:r>
              <a:rPr lang="en-US" sz="1500" dirty="0"/>
              <a:t> = "2"&gt;Row 1 Cell 1&lt;/td&gt;</a:t>
            </a:r>
          </a:p>
          <a:p>
            <a:r>
              <a:rPr lang="en-US" sz="1500" dirty="0"/>
              <a:t>            &lt;td&gt;Row 1 Cell 2&lt;/td&gt;</a:t>
            </a:r>
          </a:p>
          <a:p>
            <a:r>
              <a:rPr lang="en-US" sz="1500" dirty="0"/>
              <a:t>            &lt;td&gt;Row 1 Cell 3&lt;/td&gt;</a:t>
            </a:r>
          </a:p>
          <a:p>
            <a:r>
              <a:rPr lang="en-US" sz="1500" dirty="0"/>
              <a:t>         &lt;/</a:t>
            </a:r>
            <a:r>
              <a:rPr lang="en-US" sz="1500" dirty="0" err="1"/>
              <a:t>tr</a:t>
            </a:r>
            <a:r>
              <a:rPr lang="en-US" sz="1500" dirty="0"/>
              <a:t>&gt;</a:t>
            </a:r>
          </a:p>
        </p:txBody>
      </p:sp>
      <p:sp>
        <p:nvSpPr>
          <p:cNvPr id="4" name="Rectangle 3"/>
          <p:cNvSpPr/>
          <p:nvPr/>
        </p:nvSpPr>
        <p:spPr>
          <a:xfrm>
            <a:off x="4572000" y="1828800"/>
            <a:ext cx="4462818" cy="3139321"/>
          </a:xfrm>
          <a:prstGeom prst="rect">
            <a:avLst/>
          </a:prstGeom>
        </p:spPr>
        <p:txBody>
          <a:bodyPr wrap="square">
            <a:spAutoFit/>
          </a:bodyPr>
          <a:lstStyle/>
          <a:p>
            <a:r>
              <a:rPr lang="en-US" dirty="0"/>
              <a:t> &lt;</a:t>
            </a:r>
            <a:r>
              <a:rPr lang="en-US" dirty="0" err="1"/>
              <a:t>tr</a:t>
            </a:r>
            <a:r>
              <a:rPr lang="en-US" dirty="0"/>
              <a:t>&gt;</a:t>
            </a:r>
          </a:p>
          <a:p>
            <a:r>
              <a:rPr lang="en-US" dirty="0"/>
              <a:t>            &lt;td&gt;Row 2 Cell 2&lt;/td&gt;</a:t>
            </a:r>
          </a:p>
          <a:p>
            <a:r>
              <a:rPr lang="en-US" dirty="0"/>
              <a:t>            &lt;td&gt;Row 2 Cell 3&lt;/td&gt;</a:t>
            </a:r>
          </a:p>
          <a:p>
            <a:r>
              <a:rPr lang="en-US" dirty="0"/>
              <a:t>         &lt;/</a:t>
            </a:r>
            <a:r>
              <a:rPr lang="en-US" dirty="0" err="1"/>
              <a:t>tr</a:t>
            </a:r>
            <a:r>
              <a:rPr lang="en-US" dirty="0"/>
              <a:t>&gt;</a:t>
            </a:r>
          </a:p>
          <a:p>
            <a:r>
              <a:rPr lang="en-US" dirty="0"/>
              <a:t>         &lt;</a:t>
            </a:r>
            <a:r>
              <a:rPr lang="en-US" dirty="0" err="1"/>
              <a:t>tr</a:t>
            </a:r>
            <a:r>
              <a:rPr lang="en-US" dirty="0"/>
              <a:t>&gt;</a:t>
            </a:r>
          </a:p>
          <a:p>
            <a:r>
              <a:rPr lang="en-US" dirty="0"/>
              <a:t>            &lt;td </a:t>
            </a:r>
            <a:r>
              <a:rPr lang="en-US" dirty="0" err="1"/>
              <a:t>colspan</a:t>
            </a:r>
            <a:r>
              <a:rPr lang="en-US" dirty="0"/>
              <a:t> = "3"&gt;Row 3 Cell 1&lt;/td&gt;</a:t>
            </a:r>
          </a:p>
          <a:p>
            <a:r>
              <a:rPr lang="en-US" dirty="0"/>
              <a:t>         &lt;/</a:t>
            </a:r>
            <a:r>
              <a:rPr lang="en-US" dirty="0" err="1"/>
              <a:t>tr</a:t>
            </a:r>
            <a:r>
              <a:rPr lang="en-US" dirty="0"/>
              <a:t>&gt;</a:t>
            </a:r>
          </a:p>
          <a:p>
            <a:r>
              <a:rPr lang="en-US" dirty="0"/>
              <a:t>      &lt;/table&gt;</a:t>
            </a:r>
          </a:p>
          <a:p>
            <a:r>
              <a:rPr lang="en-US" dirty="0"/>
              <a:t>   &lt;/body&gt;</a:t>
            </a:r>
          </a:p>
          <a:p>
            <a:r>
              <a:rPr lang="en-US" dirty="0"/>
              <a:t>	</a:t>
            </a:r>
          </a:p>
          <a:p>
            <a:r>
              <a:rPr lang="en-US" dirty="0"/>
              <a:t>&lt;/html&gt;</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cxnSp>
        <p:nvCxnSpPr>
          <p:cNvPr id="8" name="Straight Connector 7"/>
          <p:cNvCxnSpPr/>
          <p:nvPr/>
        </p:nvCxnSpPr>
        <p:spPr>
          <a:xfrm>
            <a:off x="4495800" y="1880327"/>
            <a:ext cx="0" cy="42918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2"/>
          <a:srcRect r="75000" b="75185"/>
          <a:stretch/>
        </p:blipFill>
        <p:spPr>
          <a:xfrm>
            <a:off x="5257800" y="4260090"/>
            <a:ext cx="4016971" cy="2242809"/>
          </a:xfrm>
          <a:prstGeom prst="rect">
            <a:avLst/>
          </a:prstGeom>
        </p:spPr>
      </p:pic>
    </p:spTree>
    <p:extLst>
      <p:ext uri="{BB962C8B-B14F-4D97-AF65-F5344CB8AC3E}">
        <p14:creationId xmlns:p14="http://schemas.microsoft.com/office/powerpoint/2010/main" val="2770388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9" y="1635172"/>
            <a:ext cx="8587853" cy="4570482"/>
          </a:xfrm>
          <a:prstGeom prst="rect">
            <a:avLst/>
          </a:prstGeom>
        </p:spPr>
        <p:txBody>
          <a:bodyPr wrap="square">
            <a:spAutoFit/>
          </a:bodyPr>
          <a:lstStyle/>
          <a:p>
            <a:pPr algn="just"/>
            <a:r>
              <a:rPr lang="en-US" sz="2100" b="1" dirty="0">
                <a:solidFill>
                  <a:srgbClr val="000000"/>
                </a:solidFill>
                <a:latin typeface="Verdana" panose="020B0604030504040204" pitchFamily="34" charset="0"/>
              </a:rPr>
              <a:t>HTML</a:t>
            </a:r>
            <a:r>
              <a:rPr lang="en-US" sz="2100" dirty="0">
                <a:solidFill>
                  <a:srgbClr val="000000"/>
                </a:solidFill>
                <a:latin typeface="Verdana" panose="020B0604030504040204" pitchFamily="34" charset="0"/>
              </a:rPr>
              <a:t> stands for </a:t>
            </a:r>
            <a:r>
              <a:rPr lang="en-US" sz="2100" b="1" dirty="0">
                <a:solidFill>
                  <a:srgbClr val="000000"/>
                </a:solidFill>
                <a:latin typeface="Verdana" panose="020B0604030504040204" pitchFamily="34" charset="0"/>
              </a:rPr>
              <a:t>Hypertext Markup Language</a:t>
            </a:r>
            <a:r>
              <a:rPr lang="en-US" sz="2100" dirty="0">
                <a:solidFill>
                  <a:srgbClr val="000000"/>
                </a:solidFill>
                <a:latin typeface="Verdana" panose="020B0604030504040204" pitchFamily="34" charset="0"/>
              </a:rPr>
              <a:t>, and it is the most widely used language to write Web Pages.</a:t>
            </a:r>
          </a:p>
          <a:p>
            <a:pPr algn="just"/>
            <a:endParaRPr lang="en-US" sz="2100" dirty="0">
              <a:solidFill>
                <a:srgbClr val="000000"/>
              </a:solidFill>
              <a:latin typeface="Verdana" panose="020B0604030504040204" pitchFamily="34" charset="0"/>
            </a:endParaRPr>
          </a:p>
          <a:p>
            <a:pPr algn="just"/>
            <a:r>
              <a:rPr lang="en-US" sz="2100" b="1" dirty="0">
                <a:solidFill>
                  <a:srgbClr val="000000"/>
                </a:solidFill>
                <a:latin typeface="Verdana" panose="020B0604030504040204" pitchFamily="34" charset="0"/>
              </a:rPr>
              <a:t>Hypertext</a:t>
            </a:r>
            <a:r>
              <a:rPr lang="en-US" sz="2100" dirty="0">
                <a:solidFill>
                  <a:srgbClr val="000000"/>
                </a:solidFill>
                <a:latin typeface="Verdana" panose="020B0604030504040204" pitchFamily="34" charset="0"/>
              </a:rPr>
              <a:t> refers to the way in which Web pages (HTML documents) are linked together. Thus, the link available on a webpage is called Hypertext.</a:t>
            </a:r>
          </a:p>
          <a:p>
            <a:pPr algn="just">
              <a:buFont typeface="Arial" panose="020B0604020202020204" pitchFamily="34" charset="0"/>
              <a:buChar char="•"/>
            </a:pPr>
            <a:endParaRPr lang="en-US" sz="2100" dirty="0">
              <a:solidFill>
                <a:srgbClr val="000000"/>
              </a:solidFill>
              <a:latin typeface="Verdana" panose="020B0604030504040204" pitchFamily="34" charset="0"/>
            </a:endParaRPr>
          </a:p>
          <a:p>
            <a:pPr algn="just">
              <a:buFont typeface="Arial" panose="020B0604020202020204" pitchFamily="34" charset="0"/>
              <a:buChar char="•"/>
            </a:pPr>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As its name suggests, HTML is a </a:t>
            </a:r>
            <a:r>
              <a:rPr lang="en-US" sz="2100" b="1" dirty="0">
                <a:solidFill>
                  <a:srgbClr val="000000"/>
                </a:solidFill>
                <a:latin typeface="Verdana" panose="020B0604030504040204" pitchFamily="34" charset="0"/>
              </a:rPr>
              <a:t>Markup Language</a:t>
            </a:r>
            <a:r>
              <a:rPr lang="en-US" sz="2100" dirty="0">
                <a:solidFill>
                  <a:srgbClr val="000000"/>
                </a:solidFill>
                <a:latin typeface="Verdana" panose="020B0604030504040204" pitchFamily="34" charset="0"/>
              </a:rPr>
              <a:t> which means we use HTML to simply "mark-up" a text document with tags that tell a Web browser how to structure it to display.</a:t>
            </a:r>
          </a:p>
          <a:p>
            <a:pPr algn="just">
              <a:buFont typeface="Arial" panose="020B0604020202020204" pitchFamily="34" charset="0"/>
              <a:buChar char="•"/>
            </a:pPr>
            <a:endParaRPr lang="en-US" sz="2100" dirty="0">
              <a:solidFill>
                <a:srgbClr val="000000"/>
              </a:solidFill>
              <a:latin typeface="Verdana" panose="020B0604030504040204" pitchFamily="34" charset="0"/>
            </a:endParaRPr>
          </a:p>
          <a:p>
            <a:pPr algn="just">
              <a:buFont typeface="Arial" panose="020B0604020202020204" pitchFamily="34" charset="0"/>
              <a:buChar char="•"/>
            </a:pPr>
            <a:endParaRPr lang="en-US" dirty="0">
              <a:solidFill>
                <a:srgbClr val="000000"/>
              </a:solidFill>
              <a:latin typeface="Verdana" panose="020B0604030504040204" pitchFamily="34" charset="0"/>
            </a:endParaRP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913178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015" y="556911"/>
            <a:ext cx="8062415" cy="984885"/>
          </a:xfrm>
          <a:prstGeom prst="rect">
            <a:avLst/>
          </a:prstGeom>
        </p:spPr>
        <p:txBody>
          <a:bodyPr wrap="square">
            <a:spAutoFit/>
          </a:bodyPr>
          <a:lstStyle/>
          <a:p>
            <a:r>
              <a:rPr lang="en-US" sz="2200" b="1" dirty="0"/>
              <a:t>Table Height and Width</a:t>
            </a:r>
          </a:p>
          <a:p>
            <a:endParaRPr lang="en-US" dirty="0"/>
          </a:p>
          <a:p>
            <a:r>
              <a:rPr lang="en-US" dirty="0"/>
              <a:t>You can set a table width and height using width and height attributes. </a:t>
            </a:r>
          </a:p>
        </p:txBody>
      </p:sp>
      <p:sp>
        <p:nvSpPr>
          <p:cNvPr id="3" name="Rectangle 2"/>
          <p:cNvSpPr/>
          <p:nvPr/>
        </p:nvSpPr>
        <p:spPr>
          <a:xfrm>
            <a:off x="290015" y="2011403"/>
            <a:ext cx="4572000" cy="4247317"/>
          </a:xfrm>
          <a:prstGeom prst="rect">
            <a:avLst/>
          </a:prstGeom>
        </p:spPr>
        <p:txBody>
          <a:bodyPr>
            <a:spAutoFit/>
          </a:bodyPr>
          <a:lstStyle/>
          <a:p>
            <a:r>
              <a:rPr lang="en-US" dirty="0"/>
              <a:t>&lt;html&gt;</a:t>
            </a:r>
          </a:p>
          <a:p>
            <a:endParaRPr lang="en-US" dirty="0"/>
          </a:p>
          <a:p>
            <a:r>
              <a:rPr lang="en-US" dirty="0"/>
              <a:t>   &lt;head&gt;</a:t>
            </a:r>
          </a:p>
          <a:p>
            <a:r>
              <a:rPr lang="en-US" dirty="0"/>
              <a:t>      &lt;title&gt;HTML Table Width/Height&lt;/title&gt;</a:t>
            </a:r>
          </a:p>
          <a:p>
            <a:r>
              <a:rPr lang="en-US" dirty="0"/>
              <a:t>   &lt;/head&gt;</a:t>
            </a:r>
          </a:p>
          <a:p>
            <a:r>
              <a:rPr lang="en-US" dirty="0"/>
              <a:t>	</a:t>
            </a:r>
          </a:p>
          <a:p>
            <a:r>
              <a:rPr lang="en-US" dirty="0"/>
              <a:t>   &lt;body&gt;</a:t>
            </a:r>
          </a:p>
          <a:p>
            <a:r>
              <a:rPr lang="en-US" dirty="0"/>
              <a:t>      &lt;table </a:t>
            </a:r>
            <a:r>
              <a:rPr lang="en-US" dirty="0">
                <a:solidFill>
                  <a:srgbClr val="FF0000"/>
                </a:solidFill>
              </a:rPr>
              <a:t>border = "1" width = "400" height = "150"</a:t>
            </a:r>
            <a:r>
              <a:rPr lang="en-US" dirty="0"/>
              <a:t>&gt;</a:t>
            </a:r>
          </a:p>
          <a:p>
            <a:r>
              <a:rPr lang="en-US" dirty="0"/>
              <a:t>         &lt;</a:t>
            </a:r>
            <a:r>
              <a:rPr lang="en-US" dirty="0" err="1"/>
              <a:t>tr</a:t>
            </a:r>
            <a:r>
              <a:rPr lang="en-US" dirty="0"/>
              <a:t>&gt;</a:t>
            </a:r>
          </a:p>
          <a:p>
            <a:r>
              <a:rPr lang="en-US" dirty="0"/>
              <a:t>            &lt;td&gt;Row 1, Column 1&lt;/td&gt;</a:t>
            </a:r>
          </a:p>
          <a:p>
            <a:r>
              <a:rPr lang="en-US" dirty="0"/>
              <a:t>            &lt;td&gt;Row 1, Column 2&lt;/td&gt;</a:t>
            </a:r>
          </a:p>
          <a:p>
            <a:r>
              <a:rPr lang="en-US" dirty="0"/>
              <a:t>         &lt;/</a:t>
            </a:r>
            <a:r>
              <a:rPr lang="en-US" dirty="0" err="1"/>
              <a:t>tr</a:t>
            </a:r>
            <a:r>
              <a:rPr lang="en-US" dirty="0"/>
              <a:t>&gt;</a:t>
            </a:r>
          </a:p>
          <a:p>
            <a:r>
              <a:rPr lang="en-US" dirty="0"/>
              <a:t>         </a:t>
            </a:r>
          </a:p>
          <a:p>
            <a:r>
              <a:rPr lang="en-US" dirty="0"/>
              <a:t>         </a:t>
            </a:r>
          </a:p>
        </p:txBody>
      </p:sp>
      <p:sp>
        <p:nvSpPr>
          <p:cNvPr id="4" name="Rectangle 3"/>
          <p:cNvSpPr/>
          <p:nvPr/>
        </p:nvSpPr>
        <p:spPr>
          <a:xfrm>
            <a:off x="5094027" y="2083054"/>
            <a:ext cx="3913495" cy="2308324"/>
          </a:xfrm>
          <a:prstGeom prst="rect">
            <a:avLst/>
          </a:prstGeom>
        </p:spPr>
        <p:txBody>
          <a:bodyPr wrap="square">
            <a:spAutoFit/>
          </a:bodyPr>
          <a:lstStyle/>
          <a:p>
            <a:r>
              <a:rPr lang="en-US" dirty="0"/>
              <a:t>&lt;</a:t>
            </a:r>
            <a:r>
              <a:rPr lang="en-US" dirty="0" err="1"/>
              <a:t>tr</a:t>
            </a:r>
            <a:r>
              <a:rPr lang="en-US" dirty="0"/>
              <a:t>&gt;</a:t>
            </a:r>
          </a:p>
          <a:p>
            <a:r>
              <a:rPr lang="en-US" dirty="0"/>
              <a:t>            &lt;td&gt;Row 2, Column 1&lt;/td&gt;</a:t>
            </a:r>
          </a:p>
          <a:p>
            <a:r>
              <a:rPr lang="en-US" dirty="0"/>
              <a:t>            &lt;td&gt;Row 2, Column 2&lt;/td&gt;</a:t>
            </a:r>
          </a:p>
          <a:p>
            <a:r>
              <a:rPr lang="en-US" dirty="0"/>
              <a:t>         &lt;/</a:t>
            </a:r>
            <a:r>
              <a:rPr lang="en-US" dirty="0" err="1"/>
              <a:t>tr</a:t>
            </a:r>
            <a:r>
              <a:rPr lang="en-US" dirty="0"/>
              <a:t>&gt;</a:t>
            </a:r>
          </a:p>
          <a:p>
            <a:r>
              <a:rPr lang="en-US" dirty="0"/>
              <a:t>      &lt;/table&gt;</a:t>
            </a:r>
          </a:p>
          <a:p>
            <a:r>
              <a:rPr lang="en-US" dirty="0"/>
              <a:t>   &lt;/body&gt;</a:t>
            </a:r>
          </a:p>
          <a:p>
            <a:r>
              <a:rPr lang="en-US" dirty="0"/>
              <a:t>	</a:t>
            </a:r>
          </a:p>
          <a:p>
            <a:r>
              <a:rPr lang="en-US" dirty="0"/>
              <a:t>&lt;/html&gt;</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8863049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8" y="533400"/>
            <a:ext cx="8523026" cy="1592744"/>
          </a:xfrm>
          <a:prstGeom prst="rect">
            <a:avLst/>
          </a:prstGeom>
        </p:spPr>
        <p:txBody>
          <a:bodyPr wrap="square">
            <a:spAutoFit/>
          </a:bodyPr>
          <a:lstStyle/>
          <a:p>
            <a:r>
              <a:rPr lang="en-US" sz="2200" b="1" dirty="0">
                <a:solidFill>
                  <a:srgbClr val="121214"/>
                </a:solidFill>
                <a:latin typeface="Verdana" panose="020B0604030504040204" pitchFamily="34" charset="0"/>
              </a:rPr>
              <a:t>Table Header, Body, and Footer</a:t>
            </a:r>
          </a:p>
          <a:p>
            <a:endParaRPr lang="en-US" sz="2200" b="1" dirty="0">
              <a:solidFill>
                <a:srgbClr val="121214"/>
              </a:solidFill>
              <a:latin typeface="Verdana" panose="020B0604030504040204" pitchFamily="34" charset="0"/>
            </a:endParaRPr>
          </a:p>
          <a:p>
            <a:endParaRPr lang="en-US" sz="1350" dirty="0">
              <a:solidFill>
                <a:srgbClr val="121214"/>
              </a:solidFill>
              <a:latin typeface="Verdana" panose="020B0604030504040204" pitchFamily="34" charset="0"/>
            </a:endParaRPr>
          </a:p>
          <a:p>
            <a:pPr algn="just"/>
            <a:r>
              <a:rPr lang="en-US" sz="2000" dirty="0">
                <a:solidFill>
                  <a:srgbClr val="000000"/>
                </a:solidFill>
                <a:latin typeface="Verdana" panose="020B0604030504040204" pitchFamily="34" charset="0"/>
              </a:rPr>
              <a:t>Tables can be divided into three portions − a header, a body, and a foot.</a:t>
            </a:r>
          </a:p>
        </p:txBody>
      </p:sp>
      <p:sp>
        <p:nvSpPr>
          <p:cNvPr id="3" name="Rectangle 2"/>
          <p:cNvSpPr/>
          <p:nvPr/>
        </p:nvSpPr>
        <p:spPr>
          <a:xfrm>
            <a:off x="259308" y="2286000"/>
            <a:ext cx="7970293" cy="1938992"/>
          </a:xfrm>
          <a:prstGeom prst="rect">
            <a:avLst/>
          </a:prstGeom>
        </p:spPr>
        <p:txBody>
          <a:bodyPr wrap="square">
            <a:spAutoFit/>
          </a:bodyPr>
          <a:lstStyle/>
          <a:p>
            <a:pPr algn="just"/>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thead</a:t>
            </a:r>
            <a:r>
              <a:rPr lang="en-US" sz="2000" b="1" dirty="0">
                <a:solidFill>
                  <a:srgbClr val="000000"/>
                </a:solidFill>
                <a:latin typeface="Verdana" panose="020B0604030504040204" pitchFamily="34" charset="0"/>
              </a:rPr>
              <a:t>&gt;</a:t>
            </a:r>
            <a:r>
              <a:rPr lang="en-US" sz="2000" dirty="0">
                <a:solidFill>
                  <a:srgbClr val="000000"/>
                </a:solidFill>
                <a:latin typeface="Verdana" panose="020B0604030504040204" pitchFamily="34" charset="0"/>
              </a:rPr>
              <a:t> − to create a separate table header.</a:t>
            </a:r>
          </a:p>
          <a:p>
            <a:pPr algn="just"/>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tbody</a:t>
            </a:r>
            <a:r>
              <a:rPr lang="en-US" sz="2000" b="1" dirty="0">
                <a:solidFill>
                  <a:srgbClr val="000000"/>
                </a:solidFill>
                <a:latin typeface="Verdana" panose="020B0604030504040204" pitchFamily="34" charset="0"/>
              </a:rPr>
              <a:t>&gt;</a:t>
            </a:r>
            <a:r>
              <a:rPr lang="en-US" sz="2000" dirty="0">
                <a:solidFill>
                  <a:srgbClr val="000000"/>
                </a:solidFill>
                <a:latin typeface="Verdana" panose="020B0604030504040204" pitchFamily="34" charset="0"/>
              </a:rPr>
              <a:t> − to indicate the main body of the table.</a:t>
            </a:r>
          </a:p>
          <a:p>
            <a:pPr algn="just"/>
            <a:r>
              <a:rPr lang="en-US" sz="2000" b="1" dirty="0">
                <a:solidFill>
                  <a:srgbClr val="000000"/>
                </a:solidFill>
                <a:latin typeface="Verdana" panose="020B0604030504040204" pitchFamily="34" charset="0"/>
              </a:rPr>
              <a:t>&lt;</a:t>
            </a:r>
            <a:r>
              <a:rPr lang="en-US" sz="2000" b="1" dirty="0" err="1">
                <a:solidFill>
                  <a:srgbClr val="000000"/>
                </a:solidFill>
                <a:latin typeface="Verdana" panose="020B0604030504040204" pitchFamily="34" charset="0"/>
              </a:rPr>
              <a:t>tfoot</a:t>
            </a:r>
            <a:r>
              <a:rPr lang="en-US" sz="2000" b="1" dirty="0">
                <a:solidFill>
                  <a:srgbClr val="000000"/>
                </a:solidFill>
                <a:latin typeface="Verdana" panose="020B0604030504040204" pitchFamily="34" charset="0"/>
              </a:rPr>
              <a:t>&gt;</a:t>
            </a:r>
            <a:r>
              <a:rPr lang="en-US" sz="2000" dirty="0">
                <a:solidFill>
                  <a:srgbClr val="000000"/>
                </a:solidFill>
                <a:latin typeface="Verdana" panose="020B0604030504040204" pitchFamily="34" charset="0"/>
              </a:rPr>
              <a:t> − to create a separate table footer.</a:t>
            </a:r>
          </a:p>
          <a:p>
            <a:pPr algn="just"/>
            <a:endParaRPr lang="en-US" sz="2000" dirty="0">
              <a:solidFill>
                <a:srgbClr val="000000"/>
              </a:solidFill>
              <a:latin typeface="Verdana" panose="020B0604030504040204" pitchFamily="34" charset="0"/>
            </a:endParaRPr>
          </a:p>
          <a:p>
            <a:pPr algn="just"/>
            <a:endParaRPr lang="en-US" sz="2000" dirty="0">
              <a:solidFill>
                <a:srgbClr val="000000"/>
              </a:solidFill>
              <a:latin typeface="Verdana" panose="020B0604030504040204" pitchFamily="34" charset="0"/>
            </a:endParaRPr>
          </a:p>
          <a:p>
            <a:r>
              <a:rPr lang="en-IN" sz="2000" dirty="0">
                <a:solidFill>
                  <a:srgbClr val="000000"/>
                </a:solidFill>
                <a:latin typeface="Verdana" panose="020B0604030504040204" pitchFamily="34" charset="0"/>
              </a:rPr>
              <a:t>CSS can be applied on these sections separately.</a:t>
            </a:r>
            <a:endParaRPr lang="en-US" sz="2000" dirty="0">
              <a:solidFill>
                <a:srgbClr val="000000"/>
              </a:solidFill>
              <a:latin typeface="Verdana" panose="020B0604030504040204" pitchFamily="34" charset="0"/>
            </a:endParaRP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3170754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253330" y="1447800"/>
            <a:ext cx="8459907" cy="4290515"/>
          </a:xfrm>
          <a:prstGeom prst="rect">
            <a:avLst/>
          </a:prstGeom>
          <a:solidFill>
            <a:schemeClr val="bg1"/>
          </a:solidFill>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en-US" sz="2000" b="1" dirty="0">
                <a:cs typeface="Times New Roman" panose="02020603050405020304" pitchFamily="18" charset="0"/>
              </a:rPr>
              <a:t>Reference tag/anchor tag</a:t>
            </a:r>
          </a:p>
          <a:p>
            <a:pPr marL="0" indent="0">
              <a:lnSpc>
                <a:spcPct val="80000"/>
              </a:lnSpc>
              <a:buNone/>
            </a:pPr>
            <a:endParaRPr lang="en-US" sz="2000" dirty="0">
              <a:cs typeface="Times New Roman" panose="02020603050405020304" pitchFamily="18" charset="0"/>
            </a:endParaRPr>
          </a:p>
          <a:p>
            <a:pPr marL="0" indent="0">
              <a:lnSpc>
                <a:spcPct val="80000"/>
              </a:lnSpc>
              <a:buNone/>
            </a:pPr>
            <a:r>
              <a:rPr lang="en-US" sz="2000" dirty="0">
                <a:cs typeface="Times New Roman" panose="02020603050405020304" pitchFamily="18" charset="0"/>
              </a:rPr>
              <a:t>The tags used to produce links are the </a:t>
            </a:r>
            <a:r>
              <a:rPr lang="en-US" sz="2000" dirty="0">
                <a:solidFill>
                  <a:srgbClr val="990000"/>
                </a:solidFill>
                <a:cs typeface="Times New Roman" panose="02020603050405020304" pitchFamily="18" charset="0"/>
              </a:rPr>
              <a:t>&lt;A&gt; </a:t>
            </a:r>
            <a:r>
              <a:rPr lang="en-US" sz="2000" dirty="0">
                <a:cs typeface="Times New Roman" panose="02020603050405020304" pitchFamily="18" charset="0"/>
              </a:rPr>
              <a:t>and </a:t>
            </a:r>
            <a:r>
              <a:rPr lang="en-US" sz="2000" dirty="0">
                <a:solidFill>
                  <a:srgbClr val="990000"/>
                </a:solidFill>
                <a:cs typeface="Times New Roman" panose="02020603050405020304" pitchFamily="18" charset="0"/>
              </a:rPr>
              <a:t>&lt;/A&gt;.</a:t>
            </a:r>
            <a:r>
              <a:rPr lang="en-US" sz="2000" dirty="0">
                <a:cs typeface="Times New Roman" panose="02020603050405020304" pitchFamily="18" charset="0"/>
              </a:rPr>
              <a:t> </a:t>
            </a:r>
          </a:p>
          <a:p>
            <a:pPr marL="0" indent="0">
              <a:lnSpc>
                <a:spcPct val="80000"/>
              </a:lnSpc>
              <a:buNone/>
            </a:pPr>
            <a:r>
              <a:rPr lang="en-US" sz="2000" dirty="0">
                <a:cs typeface="Times New Roman" panose="02020603050405020304" pitchFamily="18" charset="0"/>
              </a:rPr>
              <a:t>The </a:t>
            </a:r>
            <a:r>
              <a:rPr lang="en-US" sz="2000" dirty="0">
                <a:solidFill>
                  <a:srgbClr val="990000"/>
                </a:solidFill>
                <a:cs typeface="Times New Roman" panose="02020603050405020304" pitchFamily="18" charset="0"/>
              </a:rPr>
              <a:t>&lt;A&gt;</a:t>
            </a:r>
            <a:r>
              <a:rPr lang="en-US" sz="2000" dirty="0">
                <a:cs typeface="Times New Roman" panose="02020603050405020304" pitchFamily="18" charset="0"/>
              </a:rPr>
              <a:t> tells where the link should start and</a:t>
            </a:r>
          </a:p>
          <a:p>
            <a:pPr>
              <a:lnSpc>
                <a:spcPct val="80000"/>
              </a:lnSpc>
              <a:buFontTx/>
              <a:buNone/>
            </a:pPr>
            <a:r>
              <a:rPr lang="en-US" sz="2000" dirty="0">
                <a:cs typeface="Times New Roman" panose="02020603050405020304" pitchFamily="18" charset="0"/>
              </a:rPr>
              <a:t>the </a:t>
            </a:r>
            <a:r>
              <a:rPr lang="en-US" sz="2000" dirty="0">
                <a:solidFill>
                  <a:srgbClr val="990000"/>
                </a:solidFill>
                <a:cs typeface="Times New Roman" panose="02020603050405020304" pitchFamily="18" charset="0"/>
              </a:rPr>
              <a:t>&lt;/A&gt;</a:t>
            </a:r>
            <a:r>
              <a:rPr lang="en-US" sz="2000" dirty="0">
                <a:cs typeface="Times New Roman" panose="02020603050405020304" pitchFamily="18" charset="0"/>
              </a:rPr>
              <a:t> indicates where the link ends. </a:t>
            </a:r>
          </a:p>
          <a:p>
            <a:pPr>
              <a:lnSpc>
                <a:spcPct val="80000"/>
              </a:lnSpc>
              <a:buFontTx/>
              <a:buNone/>
            </a:pPr>
            <a:r>
              <a:rPr lang="en-US" sz="2000" dirty="0">
                <a:cs typeface="Times New Roman" panose="02020603050405020304" pitchFamily="18" charset="0"/>
              </a:rPr>
              <a:t>Everything between these two will work as a link.</a:t>
            </a:r>
            <a:br>
              <a:rPr lang="en-US" sz="2000" dirty="0">
                <a:cs typeface="Times New Roman" panose="02020603050405020304" pitchFamily="18" charset="0"/>
              </a:rPr>
            </a:br>
            <a:endParaRPr lang="en-US" sz="2000" dirty="0">
              <a:cs typeface="Times New Roman" panose="02020603050405020304" pitchFamily="18" charset="0"/>
            </a:endParaRPr>
          </a:p>
          <a:p>
            <a:pPr>
              <a:lnSpc>
                <a:spcPct val="80000"/>
              </a:lnSpc>
              <a:buFontTx/>
              <a:buNone/>
            </a:pPr>
            <a:r>
              <a:rPr lang="en-US" sz="2000" dirty="0"/>
              <a:t>The example below shows how to make the word </a:t>
            </a:r>
            <a:r>
              <a:rPr lang="en-US" sz="2000" dirty="0">
                <a:solidFill>
                  <a:srgbClr val="FF0000"/>
                </a:solidFill>
              </a:rPr>
              <a:t>Here </a:t>
            </a:r>
            <a:r>
              <a:rPr lang="en-US" sz="2000" dirty="0"/>
              <a:t>work as a link to yahoo.</a:t>
            </a:r>
            <a:br>
              <a:rPr lang="en-US" sz="2000" dirty="0"/>
            </a:br>
            <a:endParaRPr lang="en-US" sz="2000" dirty="0"/>
          </a:p>
          <a:p>
            <a:pPr>
              <a:lnSpc>
                <a:spcPct val="80000"/>
              </a:lnSpc>
              <a:buFontTx/>
              <a:buNone/>
            </a:pPr>
            <a:r>
              <a:rPr lang="en-US" sz="2000" dirty="0"/>
              <a:t>Click &lt;</a:t>
            </a:r>
            <a:r>
              <a:rPr lang="en-US" sz="2000" dirty="0">
                <a:solidFill>
                  <a:srgbClr val="990000"/>
                </a:solidFill>
              </a:rPr>
              <a:t>A</a:t>
            </a:r>
            <a:r>
              <a:rPr lang="en-US" sz="2000" dirty="0"/>
              <a:t> </a:t>
            </a:r>
            <a:r>
              <a:rPr lang="en-US" sz="2000" dirty="0">
                <a:solidFill>
                  <a:srgbClr val="990000"/>
                </a:solidFill>
              </a:rPr>
              <a:t>HREF</a:t>
            </a:r>
            <a:r>
              <a:rPr lang="en-US" sz="2000" dirty="0"/>
              <a:t>="</a:t>
            </a:r>
            <a:r>
              <a:rPr lang="en-US" sz="2000" dirty="0">
                <a:solidFill>
                  <a:srgbClr val="0000CC"/>
                </a:solidFill>
              </a:rPr>
              <a:t>http://www.yahoo.com</a:t>
            </a:r>
            <a:r>
              <a:rPr lang="en-US" sz="2000" dirty="0"/>
              <a:t>"&gt;</a:t>
            </a:r>
            <a:r>
              <a:rPr lang="en-US" sz="2000" dirty="0">
                <a:solidFill>
                  <a:srgbClr val="FF0000"/>
                </a:solidFill>
              </a:rPr>
              <a:t>here</a:t>
            </a:r>
            <a:r>
              <a:rPr lang="en-US" sz="2000" dirty="0"/>
              <a:t>&lt;/A&gt; </a:t>
            </a:r>
            <a:br>
              <a:rPr lang="en-US" sz="2000" dirty="0"/>
            </a:br>
            <a:endParaRPr lang="en-US" sz="2000" dirty="0"/>
          </a:p>
          <a:p>
            <a:pPr>
              <a:lnSpc>
                <a:spcPct val="80000"/>
              </a:lnSpc>
              <a:buFontTx/>
              <a:buNone/>
            </a:pPr>
            <a:br>
              <a:rPr lang="en-US" sz="2000" dirty="0"/>
            </a:br>
            <a:br>
              <a:rPr lang="en-US" sz="2000" dirty="0"/>
            </a:br>
            <a:endParaRPr lang="en-US" sz="2000"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050587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424" y="1100793"/>
            <a:ext cx="8639033" cy="3970318"/>
          </a:xfrm>
          <a:prstGeom prst="rect">
            <a:avLst/>
          </a:prstGeom>
        </p:spPr>
        <p:txBody>
          <a:bodyPr wrap="square">
            <a:spAutoFit/>
          </a:bodyPr>
          <a:lstStyle/>
          <a:p>
            <a:pPr algn="just">
              <a:buClr>
                <a:schemeClr val="bg1"/>
              </a:buClr>
            </a:pPr>
            <a:r>
              <a:rPr lang="en-US" sz="2100" b="1" dirty="0"/>
              <a:t>Internal Links : </a:t>
            </a:r>
            <a:r>
              <a:rPr lang="en-US" sz="2100" dirty="0"/>
              <a:t>Links can also be created inside large documents to simplify navigation. </a:t>
            </a:r>
          </a:p>
          <a:p>
            <a:pPr algn="just">
              <a:buClr>
                <a:schemeClr val="bg1"/>
              </a:buClr>
            </a:pPr>
            <a:r>
              <a:rPr lang="en-US" sz="2100" dirty="0"/>
              <a:t>Select some text at a place in the document that you would like to create a link to, then add an anchor to link to like this:</a:t>
            </a:r>
          </a:p>
          <a:p>
            <a:pPr marL="457200" indent="-457200" algn="just">
              <a:buClr>
                <a:schemeClr val="bg1"/>
              </a:buClr>
            </a:pPr>
            <a:r>
              <a:rPr lang="en-US" sz="2100" dirty="0">
                <a:solidFill>
                  <a:srgbClr val="FF0000"/>
                </a:solidFill>
              </a:rPr>
              <a:t>&lt;A NAME=“</a:t>
            </a:r>
            <a:r>
              <a:rPr lang="en-US" sz="2100" dirty="0" err="1">
                <a:solidFill>
                  <a:srgbClr val="FF0000"/>
                </a:solidFill>
              </a:rPr>
              <a:t>bookmark_name</a:t>
            </a:r>
            <a:r>
              <a:rPr lang="en-US" sz="2100" dirty="0">
                <a:solidFill>
                  <a:srgbClr val="FF0000"/>
                </a:solidFill>
              </a:rPr>
              <a:t>”&gt;&lt;/A&gt;</a:t>
            </a:r>
          </a:p>
          <a:p>
            <a:pPr marL="457200" indent="-457200" algn="just">
              <a:buClr>
                <a:schemeClr val="bg1"/>
              </a:buClr>
            </a:pPr>
            <a:endParaRPr lang="en-US" sz="2100" dirty="0">
              <a:solidFill>
                <a:srgbClr val="FF0000"/>
              </a:solidFill>
            </a:endParaRPr>
          </a:p>
          <a:p>
            <a:pPr marL="457200" indent="-457200" algn="just">
              <a:buClr>
                <a:schemeClr val="bg1"/>
              </a:buClr>
            </a:pPr>
            <a:r>
              <a:rPr lang="en-US" sz="2100" dirty="0"/>
              <a:t>The Name attribute of an anchor element specifies a location in the document that we link to shortly. All NAME attributes in a document must be unique.</a:t>
            </a:r>
          </a:p>
          <a:p>
            <a:pPr marL="457200" indent="-457200" algn="just">
              <a:buClr>
                <a:schemeClr val="bg1"/>
              </a:buClr>
              <a:buFont typeface="Wingdings" panose="05000000000000000000" pitchFamily="2" charset="2"/>
              <a:buAutoNum type="arabicPeriod" startAt="2"/>
            </a:pPr>
            <a:r>
              <a:rPr lang="en-US" sz="2100" dirty="0"/>
              <a:t>Next select the text that you would like to create as a link to the location created above.</a:t>
            </a:r>
          </a:p>
          <a:p>
            <a:pPr marL="457200" indent="-457200" algn="just">
              <a:buClr>
                <a:schemeClr val="bg1"/>
              </a:buClr>
            </a:pPr>
            <a:r>
              <a:rPr lang="en-US" sz="2100" dirty="0"/>
              <a:t>	</a:t>
            </a:r>
            <a:r>
              <a:rPr lang="en-US" sz="2100" dirty="0">
                <a:solidFill>
                  <a:srgbClr val="FF0000"/>
                </a:solidFill>
              </a:rPr>
              <a:t>&lt;A HREF=“</a:t>
            </a:r>
            <a:r>
              <a:rPr lang="en-US" sz="2100" dirty="0"/>
              <a:t>#</a:t>
            </a:r>
            <a:r>
              <a:rPr lang="en-US" sz="2100" dirty="0" err="1">
                <a:solidFill>
                  <a:srgbClr val="FF0000"/>
                </a:solidFill>
              </a:rPr>
              <a:t>bookmark_name</a:t>
            </a:r>
            <a:r>
              <a:rPr lang="en-US" sz="2100" dirty="0">
                <a:solidFill>
                  <a:srgbClr val="FF0000"/>
                </a:solidFill>
              </a:rPr>
              <a:t>”&gt;Go To  Book Mark&lt;/A&gt;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5845941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830" y="1082439"/>
            <a:ext cx="8823278" cy="623248"/>
          </a:xfrm>
          <a:prstGeom prst="rect">
            <a:avLst/>
          </a:prstGeom>
        </p:spPr>
        <p:txBody>
          <a:bodyPr wrap="square">
            <a:spAutoFit/>
          </a:bodyPr>
          <a:lstStyle/>
          <a:p>
            <a:endParaRPr lang="en-US" sz="2100" b="1" dirty="0">
              <a:solidFill>
                <a:srgbClr val="121214"/>
              </a:solidFill>
              <a:latin typeface="Verdana" panose="020B0604030504040204" pitchFamily="34" charset="0"/>
            </a:endParaRPr>
          </a:p>
          <a:p>
            <a:pPr algn="just"/>
            <a:r>
              <a:rPr lang="en-US" sz="1350" dirty="0">
                <a:solidFill>
                  <a:srgbClr val="000000"/>
                </a:solidFill>
                <a:latin typeface="Verdana" panose="020B0604030504040204" pitchFamily="34" charset="0"/>
              </a:rPr>
              <a:t>You can insert any image in your web page by using </a:t>
            </a:r>
            <a:r>
              <a:rPr lang="en-US" sz="1350" b="1" dirty="0">
                <a:solidFill>
                  <a:srgbClr val="000000"/>
                </a:solidFill>
                <a:latin typeface="Verdana" panose="020B0604030504040204" pitchFamily="34" charset="0"/>
              </a:rPr>
              <a:t>&lt;</a:t>
            </a:r>
            <a:r>
              <a:rPr lang="en-US" sz="1350" b="1" dirty="0" err="1">
                <a:solidFill>
                  <a:srgbClr val="000000"/>
                </a:solidFill>
                <a:latin typeface="Verdana" panose="020B0604030504040204" pitchFamily="34" charset="0"/>
              </a:rPr>
              <a:t>img</a:t>
            </a:r>
            <a:r>
              <a:rPr lang="en-US" sz="1350" b="1" dirty="0">
                <a:solidFill>
                  <a:srgbClr val="000000"/>
                </a:solidFill>
                <a:latin typeface="Verdana" panose="020B0604030504040204" pitchFamily="34" charset="0"/>
              </a:rPr>
              <a:t>&gt;</a:t>
            </a:r>
            <a:r>
              <a:rPr lang="en-US" sz="1350" dirty="0">
                <a:solidFill>
                  <a:srgbClr val="000000"/>
                </a:solidFill>
                <a:latin typeface="Verdana" panose="020B0604030504040204" pitchFamily="34" charset="0"/>
              </a:rPr>
              <a:t> tag.</a:t>
            </a:r>
          </a:p>
        </p:txBody>
      </p:sp>
      <p:sp>
        <p:nvSpPr>
          <p:cNvPr id="3" name="Rectangle 2"/>
          <p:cNvSpPr/>
          <p:nvPr/>
        </p:nvSpPr>
        <p:spPr>
          <a:xfrm>
            <a:off x="330958" y="1820376"/>
            <a:ext cx="4572000" cy="3416320"/>
          </a:xfrm>
          <a:prstGeom prst="rect">
            <a:avLst/>
          </a:prstGeom>
        </p:spPr>
        <p:txBody>
          <a:bodyPr>
            <a:spAutoFit/>
          </a:bodyPr>
          <a:lstStyle/>
          <a:p>
            <a:r>
              <a:rPr lang="en-US" dirty="0"/>
              <a:t>&lt;html&gt;</a:t>
            </a:r>
          </a:p>
          <a:p>
            <a:endParaRPr lang="en-US" dirty="0"/>
          </a:p>
          <a:p>
            <a:r>
              <a:rPr lang="en-US" dirty="0"/>
              <a:t>   &lt;head&gt;</a:t>
            </a:r>
          </a:p>
          <a:p>
            <a:r>
              <a:rPr lang="en-US" dirty="0"/>
              <a:t>      &lt;title&gt;Using Image in Webpage&lt;/title&gt;</a:t>
            </a:r>
          </a:p>
          <a:p>
            <a:r>
              <a:rPr lang="en-US" dirty="0"/>
              <a:t>   &lt;/head&gt;</a:t>
            </a:r>
          </a:p>
          <a:p>
            <a:r>
              <a:rPr lang="en-US" dirty="0"/>
              <a:t>	</a:t>
            </a:r>
          </a:p>
          <a:p>
            <a:r>
              <a:rPr lang="en-US" dirty="0"/>
              <a:t>   &lt;body&gt;</a:t>
            </a:r>
          </a:p>
          <a:p>
            <a:r>
              <a:rPr lang="en-US" dirty="0"/>
              <a:t>      &lt;p&gt;Simple Image Insert&lt;/p&gt;</a:t>
            </a:r>
          </a:p>
          <a:p>
            <a:r>
              <a:rPr lang="en-US" dirty="0"/>
              <a:t>      &lt;</a:t>
            </a:r>
            <a:r>
              <a:rPr lang="en-US" dirty="0" err="1">
                <a:solidFill>
                  <a:srgbClr val="FF0000"/>
                </a:solidFill>
              </a:rPr>
              <a:t>img</a:t>
            </a:r>
            <a:r>
              <a:rPr lang="en-US" dirty="0">
                <a:solidFill>
                  <a:srgbClr val="FF0000"/>
                </a:solidFill>
              </a:rPr>
              <a:t> </a:t>
            </a:r>
            <a:r>
              <a:rPr lang="en-US" dirty="0" err="1">
                <a:solidFill>
                  <a:srgbClr val="FF0000"/>
                </a:solidFill>
              </a:rPr>
              <a:t>src</a:t>
            </a:r>
            <a:r>
              <a:rPr lang="en-US" dirty="0">
                <a:solidFill>
                  <a:srgbClr val="FF0000"/>
                </a:solidFill>
              </a:rPr>
              <a:t> = "/html/images/test.png"  </a:t>
            </a:r>
            <a:r>
              <a:rPr lang="en-US" dirty="0"/>
              <a:t>/&gt;</a:t>
            </a:r>
          </a:p>
          <a:p>
            <a:r>
              <a:rPr lang="en-US" dirty="0"/>
              <a:t>   &lt;/body&gt;</a:t>
            </a:r>
          </a:p>
          <a:p>
            <a:r>
              <a:rPr lang="en-US" dirty="0"/>
              <a:t>	</a:t>
            </a:r>
          </a:p>
          <a:p>
            <a:r>
              <a:rPr lang="en-US" dirty="0"/>
              <a:t>&lt;/html&gt;</a:t>
            </a:r>
          </a:p>
        </p:txBody>
      </p:sp>
      <p:sp>
        <p:nvSpPr>
          <p:cNvPr id="4" name="Rectangle 3"/>
          <p:cNvSpPr/>
          <p:nvPr/>
        </p:nvSpPr>
        <p:spPr>
          <a:xfrm>
            <a:off x="4724400" y="4648200"/>
            <a:ext cx="4432054" cy="1631216"/>
          </a:xfrm>
          <a:prstGeom prst="rect">
            <a:avLst/>
          </a:prstGeom>
        </p:spPr>
        <p:txBody>
          <a:bodyPr wrap="square">
            <a:spAutoFit/>
          </a:bodyPr>
          <a:lstStyle/>
          <a:p>
            <a:r>
              <a:rPr lang="en-US" sz="2000" b="1" dirty="0"/>
              <a:t>Set Image Width/Height</a:t>
            </a:r>
          </a:p>
          <a:p>
            <a:endParaRPr lang="en-US" sz="2000" dirty="0"/>
          </a:p>
          <a:p>
            <a:r>
              <a:rPr lang="en-US" sz="2000" dirty="0"/>
              <a:t>You can set image width and height based on your requirement using </a:t>
            </a:r>
            <a:r>
              <a:rPr lang="en-US" sz="2000" b="1" dirty="0"/>
              <a:t>width and height attributes.</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extBox 6"/>
          <p:cNvSpPr txBox="1"/>
          <p:nvPr/>
        </p:nvSpPr>
        <p:spPr>
          <a:xfrm>
            <a:off x="330958" y="381000"/>
            <a:ext cx="5003042" cy="430887"/>
          </a:xfrm>
          <a:prstGeom prst="rect">
            <a:avLst/>
          </a:prstGeom>
          <a:noFill/>
        </p:spPr>
        <p:txBody>
          <a:bodyPr wrap="square" rtlCol="0">
            <a:spAutoFit/>
          </a:bodyPr>
          <a:lstStyle/>
          <a:p>
            <a:r>
              <a:rPr lang="en-US" sz="2200" b="1" dirty="0">
                <a:solidFill>
                  <a:srgbClr val="121214"/>
                </a:solidFill>
                <a:latin typeface="Verdana" panose="020B0604030504040204" pitchFamily="34" charset="0"/>
              </a:rPr>
              <a:t>Insert Image</a:t>
            </a:r>
            <a:r>
              <a:rPr lang="en-IN" sz="2200" dirty="0"/>
              <a:t> – </a:t>
            </a:r>
            <a:r>
              <a:rPr lang="en-IN" sz="2200" b="1" dirty="0" err="1"/>
              <a:t>img</a:t>
            </a:r>
            <a:r>
              <a:rPr lang="en-IN" sz="2200" b="1" dirty="0"/>
              <a:t> Tag</a:t>
            </a:r>
            <a:endParaRPr lang="en-US" sz="2200" b="1" dirty="0">
              <a:solidFill>
                <a:srgbClr val="121214"/>
              </a:solidFill>
              <a:latin typeface="Verdana" panose="020B0604030504040204" pitchFamily="34" charset="0"/>
            </a:endParaRPr>
          </a:p>
        </p:txBody>
      </p:sp>
    </p:spTree>
    <p:extLst>
      <p:ext uri="{BB962C8B-B14F-4D97-AF65-F5344CB8AC3E}">
        <p14:creationId xmlns:p14="http://schemas.microsoft.com/office/powerpoint/2010/main" val="3702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 y="1082439"/>
            <a:ext cx="4194411" cy="4293483"/>
          </a:xfrm>
          <a:prstGeom prst="rect">
            <a:avLst/>
          </a:prstGeom>
        </p:spPr>
        <p:txBody>
          <a:bodyPr wrap="square">
            <a:spAutoFit/>
          </a:bodyPr>
          <a:lstStyle/>
          <a:p>
            <a:r>
              <a:rPr lang="en-US" sz="2100" b="1" dirty="0"/>
              <a:t>Set Image Border</a:t>
            </a:r>
          </a:p>
          <a:p>
            <a:r>
              <a:rPr lang="en-US" sz="2100" dirty="0"/>
              <a:t>By default, image will have a border around it, you can specify border thickness in terms of pixels using border attribute.</a:t>
            </a:r>
          </a:p>
          <a:p>
            <a:endParaRPr lang="en-US" sz="2100" dirty="0"/>
          </a:p>
          <a:p>
            <a:endParaRPr lang="en-US" sz="2100" dirty="0"/>
          </a:p>
          <a:p>
            <a:r>
              <a:rPr lang="en-US" sz="2100" b="1" dirty="0"/>
              <a:t>Set Image Alignment</a:t>
            </a:r>
          </a:p>
          <a:p>
            <a:r>
              <a:rPr lang="en-US" sz="2100" dirty="0"/>
              <a:t>By default, image will align at the left side of the page, but you can use </a:t>
            </a:r>
            <a:r>
              <a:rPr lang="en-US" sz="2100" b="1" dirty="0"/>
              <a:t>align </a:t>
            </a:r>
            <a:r>
              <a:rPr lang="en-US" sz="2100" dirty="0"/>
              <a:t>attribute to set it in the center or right.</a:t>
            </a:r>
          </a:p>
          <a:p>
            <a:endParaRPr lang="en-US" sz="2100" dirty="0"/>
          </a:p>
        </p:txBody>
      </p:sp>
      <p:sp>
        <p:nvSpPr>
          <p:cNvPr id="3" name="Rectangle 2"/>
          <p:cNvSpPr/>
          <p:nvPr/>
        </p:nvSpPr>
        <p:spPr>
          <a:xfrm>
            <a:off x="4186451" y="1082439"/>
            <a:ext cx="4572000" cy="4616648"/>
          </a:xfrm>
          <a:prstGeom prst="rect">
            <a:avLst/>
          </a:prstGeom>
          <a:ln w="3175">
            <a:solidFill>
              <a:schemeClr val="tx1"/>
            </a:solidFill>
          </a:ln>
        </p:spPr>
        <p:txBody>
          <a:bodyPr>
            <a:spAutoFit/>
          </a:bodyPr>
          <a:lstStyle/>
          <a:p>
            <a:r>
              <a:rPr lang="en-US" sz="2100" dirty="0"/>
              <a:t>&lt;html&gt;</a:t>
            </a:r>
          </a:p>
          <a:p>
            <a:endParaRPr lang="en-US" sz="2100" dirty="0"/>
          </a:p>
          <a:p>
            <a:r>
              <a:rPr lang="en-US" sz="2100" dirty="0"/>
              <a:t>   &lt;head&gt;</a:t>
            </a:r>
          </a:p>
          <a:p>
            <a:r>
              <a:rPr lang="en-US" sz="2100" dirty="0"/>
              <a:t>      &lt;title&gt;Set Image Alignment&lt;/title&gt;</a:t>
            </a:r>
          </a:p>
          <a:p>
            <a:r>
              <a:rPr lang="en-US" sz="2100" dirty="0"/>
              <a:t>   &lt;/head&gt;</a:t>
            </a:r>
          </a:p>
          <a:p>
            <a:r>
              <a:rPr lang="en-US" sz="2100" dirty="0"/>
              <a:t>	</a:t>
            </a:r>
          </a:p>
          <a:p>
            <a:r>
              <a:rPr lang="en-US" sz="2100" dirty="0"/>
              <a:t>   &lt;body&gt;</a:t>
            </a:r>
          </a:p>
          <a:p>
            <a:r>
              <a:rPr lang="en-US" sz="2100" dirty="0"/>
              <a:t>      &lt;p&gt;Setting image Alignment&lt;/p&gt;</a:t>
            </a:r>
          </a:p>
          <a:p>
            <a:r>
              <a:rPr lang="en-US" sz="2100" dirty="0"/>
              <a:t>      &lt;</a:t>
            </a:r>
            <a:r>
              <a:rPr lang="en-US" sz="2100" dirty="0" err="1"/>
              <a:t>img</a:t>
            </a:r>
            <a:r>
              <a:rPr lang="en-US" sz="2100" dirty="0"/>
              <a:t> </a:t>
            </a:r>
            <a:r>
              <a:rPr lang="en-US" sz="2100" dirty="0" err="1"/>
              <a:t>src</a:t>
            </a:r>
            <a:r>
              <a:rPr lang="en-US" sz="2100" dirty="0"/>
              <a:t> = "/html/images/test.png" alt = "Test Image" border = "3" align = "right"/&gt;</a:t>
            </a:r>
          </a:p>
          <a:p>
            <a:r>
              <a:rPr lang="en-US" sz="2100" dirty="0"/>
              <a:t>   &lt;/body&gt;</a:t>
            </a:r>
          </a:p>
          <a:p>
            <a:r>
              <a:rPr lang="en-US" sz="2100" dirty="0"/>
              <a:t>	</a:t>
            </a:r>
          </a:p>
          <a:p>
            <a:r>
              <a:rPr lang="en-US" sz="2100"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00180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3787" y="1143000"/>
            <a:ext cx="2090637" cy="415498"/>
          </a:xfrm>
          <a:prstGeom prst="rect">
            <a:avLst/>
          </a:prstGeom>
        </p:spPr>
        <p:txBody>
          <a:bodyPr wrap="none">
            <a:spAutoFit/>
          </a:bodyPr>
          <a:lstStyle/>
          <a:p>
            <a:r>
              <a:rPr lang="en-US" sz="2100" b="1" dirty="0"/>
              <a:t>Image as a Link</a:t>
            </a:r>
          </a:p>
        </p:txBody>
      </p:sp>
      <p:sp>
        <p:nvSpPr>
          <p:cNvPr id="3" name="Rectangle 2"/>
          <p:cNvSpPr/>
          <p:nvPr/>
        </p:nvSpPr>
        <p:spPr>
          <a:xfrm>
            <a:off x="453787" y="1852936"/>
            <a:ext cx="8482085" cy="1323439"/>
          </a:xfrm>
          <a:prstGeom prst="rect">
            <a:avLst/>
          </a:prstGeom>
        </p:spPr>
        <p:txBody>
          <a:bodyPr wrap="square">
            <a:spAutoFit/>
          </a:bodyPr>
          <a:lstStyle/>
          <a:p>
            <a:r>
              <a:rPr lang="en-US" sz="2000" dirty="0"/>
              <a:t>&lt;a </a:t>
            </a:r>
            <a:r>
              <a:rPr lang="en-US" sz="2000" dirty="0" err="1"/>
              <a:t>href</a:t>
            </a:r>
            <a:r>
              <a:rPr lang="en-US" sz="2000" dirty="0"/>
              <a:t>=“basic.html"&gt; &lt;</a:t>
            </a:r>
            <a:r>
              <a:rPr lang="en-US" sz="2000" dirty="0" err="1"/>
              <a:t>img</a:t>
            </a:r>
            <a:r>
              <a:rPr lang="en-US" sz="2000" dirty="0"/>
              <a:t> </a:t>
            </a:r>
            <a:r>
              <a:rPr lang="en-US" sz="2000" dirty="0" err="1"/>
              <a:t>src</a:t>
            </a:r>
            <a:r>
              <a:rPr lang="en-US" sz="2000" dirty="0"/>
              <a:t>=“picture1.jpg" alt=“Image as link“ width=“100” height=“100” border=“3”&gt;</a:t>
            </a:r>
          </a:p>
          <a:p>
            <a:endParaRPr lang="en-US" sz="2000" dirty="0"/>
          </a:p>
          <a:p>
            <a:r>
              <a:rPr lang="en-US" sz="2000" dirty="0"/>
              <a:t>&lt;/a&gt;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2361520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81000" y="1371600"/>
            <a:ext cx="8500085" cy="2318205"/>
          </a:xfrm>
          <a:prstGeom prst="rect">
            <a:avLst/>
          </a:prstGeom>
        </p:spPr>
      </p:pic>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1046333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04800"/>
            <a:ext cx="6858000" cy="581007"/>
          </a:xfrm>
        </p:spPr>
        <p:txBody>
          <a:bodyPr>
            <a:normAutofit/>
          </a:bodyPr>
          <a:lstStyle/>
          <a:p>
            <a:r>
              <a:rPr lang="en-US" sz="3200" b="1" dirty="0"/>
              <a:t>HTML forms</a:t>
            </a:r>
          </a:p>
        </p:txBody>
      </p:sp>
      <p:sp>
        <p:nvSpPr>
          <p:cNvPr id="3" name="Subtitle 2"/>
          <p:cNvSpPr>
            <a:spLocks noGrp="1"/>
          </p:cNvSpPr>
          <p:nvPr>
            <p:ph type="subTitle" idx="1"/>
          </p:nvPr>
        </p:nvSpPr>
        <p:spPr>
          <a:xfrm>
            <a:off x="228600" y="1219200"/>
            <a:ext cx="8669741" cy="3603737"/>
          </a:xfrm>
        </p:spPr>
        <p:txBody>
          <a:bodyPr>
            <a:noAutofit/>
          </a:bodyPr>
          <a:lstStyle/>
          <a:p>
            <a:pPr algn="l"/>
            <a:r>
              <a:rPr lang="en-US" sz="2400" b="1" dirty="0"/>
              <a:t>HTML Forms are required, when you want to collect some data from the site visitor / customer. </a:t>
            </a:r>
          </a:p>
          <a:p>
            <a:pPr algn="l"/>
            <a:endParaRPr lang="en-US" sz="2400" b="1" dirty="0"/>
          </a:p>
          <a:p>
            <a:pPr algn="l"/>
            <a:r>
              <a:rPr lang="en-US" sz="2400" b="1" dirty="0">
                <a:solidFill>
                  <a:srgbClr val="0070C0"/>
                </a:solidFill>
              </a:rPr>
              <a:t>For example, we would like to collect information such as name, email address, credit card, etc.</a:t>
            </a:r>
          </a:p>
          <a:p>
            <a:pPr algn="l"/>
            <a:endParaRPr lang="en-US" sz="2400" b="1" dirty="0"/>
          </a:p>
          <a:p>
            <a:pPr algn="l"/>
            <a:r>
              <a:rPr lang="en-US" sz="2400" b="1" dirty="0"/>
              <a:t>There are various form elements available like text fields, </a:t>
            </a:r>
            <a:r>
              <a:rPr lang="en-US" sz="2400" b="1" dirty="0" err="1"/>
              <a:t>textarea</a:t>
            </a:r>
            <a:r>
              <a:rPr lang="en-US" sz="2400" b="1" dirty="0"/>
              <a:t> fields, drop-down menus, radio buttons, checkboxes, etc.</a:t>
            </a:r>
          </a:p>
          <a:p>
            <a:pPr algn="l"/>
            <a:endParaRPr lang="en-US" sz="2400" b="1" dirty="0"/>
          </a:p>
          <a:p>
            <a:pPr algn="l"/>
            <a:endParaRPr lang="en-US" sz="2400" b="1" dirty="0"/>
          </a:p>
          <a:p>
            <a:pPr algn="l"/>
            <a:endParaRPr lang="en-US" sz="2400" b="1" dirty="0"/>
          </a:p>
          <a:p>
            <a:pPr algn="l"/>
            <a:endParaRPr lang="en-US" sz="2400" b="1" dirty="0"/>
          </a:p>
        </p:txBody>
      </p:sp>
    </p:spTree>
    <p:extLst>
      <p:ext uri="{BB962C8B-B14F-4D97-AF65-F5344CB8AC3E}">
        <p14:creationId xmlns:p14="http://schemas.microsoft.com/office/powerpoint/2010/main" val="3784531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8" y="1221348"/>
            <a:ext cx="8492319" cy="2677656"/>
          </a:xfrm>
          <a:prstGeom prst="rect">
            <a:avLst/>
          </a:prstGeom>
        </p:spPr>
        <p:txBody>
          <a:bodyPr wrap="square">
            <a:spAutoFit/>
          </a:bodyPr>
          <a:lstStyle/>
          <a:p>
            <a:r>
              <a:rPr lang="en-US" sz="2400" b="1" dirty="0"/>
              <a:t>The HTML &lt;form&gt; tag is used to create an HTML form and it has following syntax</a:t>
            </a:r>
          </a:p>
          <a:p>
            <a:endParaRPr lang="en-US" sz="2400" b="1" dirty="0"/>
          </a:p>
          <a:p>
            <a:pPr lvl="3"/>
            <a:r>
              <a:rPr lang="en-US" sz="2400" b="1" dirty="0">
                <a:solidFill>
                  <a:srgbClr val="0070C0"/>
                </a:solidFill>
              </a:rPr>
              <a:t>&lt;form&gt;</a:t>
            </a:r>
          </a:p>
          <a:p>
            <a:pPr lvl="3"/>
            <a:r>
              <a:rPr lang="en-US" sz="2400" b="1" dirty="0">
                <a:solidFill>
                  <a:srgbClr val="0070C0"/>
                </a:solidFill>
              </a:rPr>
              <a:t>   form elements like input, </a:t>
            </a:r>
            <a:r>
              <a:rPr lang="en-US" sz="2400" b="1" dirty="0" err="1">
                <a:solidFill>
                  <a:srgbClr val="0070C0"/>
                </a:solidFill>
              </a:rPr>
              <a:t>textarea</a:t>
            </a:r>
            <a:r>
              <a:rPr lang="en-US" sz="2400" b="1" dirty="0">
                <a:solidFill>
                  <a:srgbClr val="0070C0"/>
                </a:solidFill>
              </a:rPr>
              <a:t> etc.</a:t>
            </a:r>
          </a:p>
          <a:p>
            <a:pPr lvl="3"/>
            <a:r>
              <a:rPr lang="en-US" sz="2400" b="1" dirty="0">
                <a:solidFill>
                  <a:srgbClr val="0070C0"/>
                </a:solidFill>
              </a:rPr>
              <a:t>&lt;/form&gt;</a:t>
            </a:r>
          </a:p>
          <a:p>
            <a:pPr lvl="3"/>
            <a:endParaRPr lang="en-US" sz="2400" b="1" dirty="0">
              <a:solidFill>
                <a:srgbClr val="0070C0"/>
              </a:solidFill>
            </a:endParaRPr>
          </a:p>
        </p:txBody>
      </p:sp>
    </p:spTree>
    <p:extLst>
      <p:ext uri="{BB962C8B-B14F-4D97-AF65-F5344CB8AC3E}">
        <p14:creationId xmlns:p14="http://schemas.microsoft.com/office/powerpoint/2010/main" val="318501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6262" y="473665"/>
            <a:ext cx="3060453" cy="369332"/>
          </a:xfrm>
          <a:prstGeom prst="rect">
            <a:avLst/>
          </a:prstGeom>
        </p:spPr>
        <p:txBody>
          <a:bodyPr wrap="none">
            <a:spAutoFit/>
          </a:bodyPr>
          <a:lstStyle/>
          <a:p>
            <a:r>
              <a:rPr lang="en-US" b="1" dirty="0">
                <a:solidFill>
                  <a:srgbClr val="121214"/>
                </a:solidFill>
                <a:latin typeface="Verdana" panose="020B0604030504040204" pitchFamily="34" charset="0"/>
              </a:rPr>
              <a:t>Basic HTML Document</a:t>
            </a:r>
          </a:p>
        </p:txBody>
      </p:sp>
      <p:sp>
        <p:nvSpPr>
          <p:cNvPr id="5" name="Rectangle 4"/>
          <p:cNvSpPr/>
          <p:nvPr/>
        </p:nvSpPr>
        <p:spPr>
          <a:xfrm>
            <a:off x="838200" y="1295040"/>
            <a:ext cx="6683991" cy="3000821"/>
          </a:xfrm>
          <a:prstGeom prst="rect">
            <a:avLst/>
          </a:prstGeom>
        </p:spPr>
        <p:txBody>
          <a:bodyPr wrap="square">
            <a:spAutoFit/>
          </a:bodyPr>
          <a:lstStyle/>
          <a:p>
            <a:r>
              <a:rPr lang="en-US" sz="2100" dirty="0"/>
              <a:t>&lt;html&gt;  </a:t>
            </a:r>
          </a:p>
          <a:p>
            <a:r>
              <a:rPr lang="en-US" sz="2100" dirty="0"/>
              <a:t>	 &lt;head&gt;    </a:t>
            </a:r>
          </a:p>
          <a:p>
            <a:r>
              <a:rPr lang="en-US" sz="2100" dirty="0"/>
              <a:t>		  &lt;title&gt;This is document title&lt;/title&gt;   </a:t>
            </a:r>
          </a:p>
          <a:p>
            <a:r>
              <a:rPr lang="en-US" sz="2100" dirty="0"/>
              <a:t>	&lt;/head&gt;	  </a:t>
            </a:r>
          </a:p>
          <a:p>
            <a:r>
              <a:rPr lang="en-US" sz="2100" dirty="0"/>
              <a:t>	 &lt;body&gt;     </a:t>
            </a:r>
          </a:p>
          <a:p>
            <a:r>
              <a:rPr lang="en-US" sz="2100" dirty="0"/>
              <a:t>		 &lt;h1&gt;This is a heading&lt;/h1&gt;    </a:t>
            </a:r>
          </a:p>
          <a:p>
            <a:r>
              <a:rPr lang="en-US" sz="2100" dirty="0"/>
              <a:t>		  &lt;p&gt;Document content goes here.....&lt;/p&gt; </a:t>
            </a:r>
          </a:p>
          <a:p>
            <a:r>
              <a:rPr lang="en-US" sz="2100" dirty="0"/>
              <a:t>	  &lt;/body&gt;	</a:t>
            </a:r>
          </a:p>
          <a:p>
            <a:r>
              <a:rPr lang="en-US" sz="2100" dirty="0"/>
              <a:t>&lt;/html&gt;</a:t>
            </a:r>
          </a:p>
        </p:txBody>
      </p:sp>
      <p:sp>
        <p:nvSpPr>
          <p:cNvPr id="6" name="Rectangle 5"/>
          <p:cNvSpPr/>
          <p:nvPr/>
        </p:nvSpPr>
        <p:spPr>
          <a:xfrm>
            <a:off x="1415955" y="5008603"/>
            <a:ext cx="4572000" cy="646331"/>
          </a:xfrm>
          <a:prstGeom prst="rect">
            <a:avLst/>
          </a:prstGeom>
        </p:spPr>
        <p:txBody>
          <a:bodyPr>
            <a:spAutoFit/>
          </a:bodyPr>
          <a:lstStyle/>
          <a:p>
            <a:r>
              <a:rPr lang="en-US" b="1" dirty="0">
                <a:solidFill>
                  <a:srgbClr val="000000"/>
                </a:solidFill>
                <a:latin typeface="Times New Roman" panose="02020603050405020304" pitchFamily="18" charset="0"/>
              </a:rPr>
              <a:t>This is a heading</a:t>
            </a:r>
          </a:p>
          <a:p>
            <a:r>
              <a:rPr lang="en-US" dirty="0">
                <a:solidFill>
                  <a:srgbClr val="000000"/>
                </a:solidFill>
                <a:latin typeface="Times New Roman" panose="02020603050405020304" pitchFamily="18" charset="0"/>
              </a:rPr>
              <a:t>Document content goes here.....</a:t>
            </a:r>
          </a:p>
        </p:txBody>
      </p:sp>
      <p:sp>
        <p:nvSpPr>
          <p:cNvPr id="7" name="TextBox 6"/>
          <p:cNvSpPr txBox="1"/>
          <p:nvPr/>
        </p:nvSpPr>
        <p:spPr>
          <a:xfrm>
            <a:off x="391994" y="4747904"/>
            <a:ext cx="2661314" cy="369332"/>
          </a:xfrm>
          <a:prstGeom prst="rect">
            <a:avLst/>
          </a:prstGeom>
          <a:noFill/>
        </p:spPr>
        <p:txBody>
          <a:bodyPr wrap="square" rtlCol="0">
            <a:spAutoFit/>
          </a:bodyPr>
          <a:lstStyle/>
          <a:p>
            <a:r>
              <a:rPr lang="en-US" b="1" dirty="0"/>
              <a:t>output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4155972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430" y="1310059"/>
            <a:ext cx="8400197" cy="4524315"/>
          </a:xfrm>
          <a:prstGeom prst="rect">
            <a:avLst/>
          </a:prstGeom>
        </p:spPr>
        <p:txBody>
          <a:bodyPr wrap="square">
            <a:spAutoFit/>
          </a:bodyPr>
          <a:lstStyle/>
          <a:p>
            <a:r>
              <a:rPr lang="en-US" sz="2100" b="1" dirty="0"/>
              <a:t>HTML Form Controls</a:t>
            </a:r>
          </a:p>
          <a:p>
            <a:endParaRPr lang="en-US" sz="2100" dirty="0"/>
          </a:p>
          <a:p>
            <a:r>
              <a:rPr lang="en-US" sz="2100" dirty="0"/>
              <a:t>There are different types of form controls that you can use to collect data using HTML form</a:t>
            </a:r>
          </a:p>
          <a:p>
            <a:endParaRPr lang="en-US" sz="2100" dirty="0"/>
          </a:p>
          <a:p>
            <a:pPr marL="1028700" lvl="2" indent="-342900">
              <a:buFont typeface="Arial" panose="020B0604020202020204" pitchFamily="34" charset="0"/>
              <a:buChar char="•"/>
            </a:pPr>
            <a:r>
              <a:rPr lang="en-US" sz="2100" dirty="0"/>
              <a:t>Text Input Controls</a:t>
            </a:r>
          </a:p>
          <a:p>
            <a:pPr marL="1028700" lvl="2" indent="-342900">
              <a:buFont typeface="Arial" panose="020B0604020202020204" pitchFamily="34" charset="0"/>
              <a:buChar char="•"/>
            </a:pPr>
            <a:r>
              <a:rPr lang="en-US" sz="2100" dirty="0" err="1"/>
              <a:t>Textarea</a:t>
            </a:r>
            <a:r>
              <a:rPr lang="en-US" sz="2100" dirty="0"/>
              <a:t> Controls</a:t>
            </a:r>
          </a:p>
          <a:p>
            <a:pPr marL="1028700" lvl="2" indent="-342900">
              <a:buFont typeface="Arial" panose="020B0604020202020204" pitchFamily="34" charset="0"/>
              <a:buChar char="•"/>
            </a:pPr>
            <a:r>
              <a:rPr lang="en-US" sz="2100" dirty="0"/>
              <a:t>Radio Box Controls</a:t>
            </a:r>
          </a:p>
          <a:p>
            <a:pPr marL="1028700" lvl="2" indent="-342900">
              <a:buFont typeface="Arial" panose="020B0604020202020204" pitchFamily="34" charset="0"/>
              <a:buChar char="•"/>
            </a:pPr>
            <a:r>
              <a:rPr lang="en-US" sz="2100" dirty="0"/>
              <a:t>Checkboxes Controls</a:t>
            </a:r>
          </a:p>
          <a:p>
            <a:pPr marL="1028700" lvl="2" indent="-342900">
              <a:buFont typeface="Arial" panose="020B0604020202020204" pitchFamily="34" charset="0"/>
              <a:buChar char="•"/>
            </a:pPr>
            <a:r>
              <a:rPr lang="en-US" sz="2100" dirty="0"/>
              <a:t>Select Box Controls</a:t>
            </a:r>
          </a:p>
          <a:p>
            <a:pPr marL="1028700" lvl="2" indent="-342900">
              <a:buFont typeface="Arial" panose="020B0604020202020204" pitchFamily="34" charset="0"/>
              <a:buChar char="•"/>
            </a:pPr>
            <a:r>
              <a:rPr lang="en-US" sz="2100" dirty="0"/>
              <a:t>Submit and Reset Button etc.</a:t>
            </a:r>
          </a:p>
          <a:p>
            <a:pPr marL="685800" lvl="2"/>
            <a:endParaRPr lang="en-US" sz="2100" dirty="0"/>
          </a:p>
          <a:p>
            <a:pPr marL="0" lvl="2"/>
            <a:r>
              <a:rPr lang="en-US" dirty="0"/>
              <a:t>All the above listed controls except Reset and Submit also require </a:t>
            </a:r>
            <a:r>
              <a:rPr lang="en-US" b="1" dirty="0"/>
              <a:t>name </a:t>
            </a:r>
            <a:r>
              <a:rPr lang="en-US" dirty="0"/>
              <a:t>attribute, which becomes the name of the control within the form data.</a:t>
            </a:r>
            <a:endParaRPr lang="en-US" sz="2100" dirty="0"/>
          </a:p>
        </p:txBody>
      </p:sp>
    </p:spTree>
    <p:extLst>
      <p:ext uri="{BB962C8B-B14F-4D97-AF65-F5344CB8AC3E}">
        <p14:creationId xmlns:p14="http://schemas.microsoft.com/office/powerpoint/2010/main" val="1310870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51</a:t>
            </a:fld>
            <a:endParaRPr lang="en-US"/>
          </a:p>
        </p:txBody>
      </p:sp>
      <p:sp>
        <p:nvSpPr>
          <p:cNvPr id="4" name="TextBox 3"/>
          <p:cNvSpPr txBox="1"/>
          <p:nvPr/>
        </p:nvSpPr>
        <p:spPr>
          <a:xfrm>
            <a:off x="304800" y="457200"/>
            <a:ext cx="4876800" cy="461665"/>
          </a:xfrm>
          <a:prstGeom prst="rect">
            <a:avLst/>
          </a:prstGeom>
          <a:noFill/>
        </p:spPr>
        <p:txBody>
          <a:bodyPr wrap="square" rtlCol="0">
            <a:spAutoFit/>
          </a:bodyPr>
          <a:lstStyle/>
          <a:p>
            <a:r>
              <a:rPr lang="en-IN" sz="2400" b="1" dirty="0"/>
              <a:t>Input Element</a:t>
            </a:r>
          </a:p>
        </p:txBody>
      </p:sp>
      <p:sp>
        <p:nvSpPr>
          <p:cNvPr id="5" name="TextBox 4"/>
          <p:cNvSpPr txBox="1"/>
          <p:nvPr/>
        </p:nvSpPr>
        <p:spPr>
          <a:xfrm>
            <a:off x="304800" y="1219200"/>
            <a:ext cx="8610600" cy="2585323"/>
          </a:xfrm>
          <a:prstGeom prst="rect">
            <a:avLst/>
          </a:prstGeom>
          <a:noFill/>
        </p:spPr>
        <p:txBody>
          <a:bodyPr wrap="square" rtlCol="0">
            <a:spAutoFit/>
          </a:bodyPr>
          <a:lstStyle/>
          <a:p>
            <a:r>
              <a:rPr lang="en-US" dirty="0"/>
              <a:t>One commonly used attribute of &lt;input&gt;  is </a:t>
            </a:r>
            <a:r>
              <a:rPr lang="en-US" b="1" dirty="0"/>
              <a:t>type</a:t>
            </a:r>
          </a:p>
          <a:p>
            <a:endParaRPr lang="en-US" dirty="0"/>
          </a:p>
          <a:p>
            <a:r>
              <a:rPr lang="en-US" dirty="0"/>
              <a:t>The type of control is mentioned in this attribute. . The text, password, checkboxes, and radio controls come under &lt;input&gt; tag.</a:t>
            </a:r>
            <a:endParaRPr lang="en-IN" dirty="0"/>
          </a:p>
          <a:p>
            <a:r>
              <a:rPr lang="en-US" dirty="0"/>
              <a:t> </a:t>
            </a:r>
          </a:p>
          <a:p>
            <a:endParaRPr lang="en-US" dirty="0"/>
          </a:p>
          <a:p>
            <a:r>
              <a:rPr lang="en-US" dirty="0"/>
              <a:t>Another attribute of &lt;input&gt; is </a:t>
            </a:r>
            <a:r>
              <a:rPr lang="en-US" b="1" dirty="0"/>
              <a:t>name</a:t>
            </a:r>
            <a:r>
              <a:rPr lang="en-US" dirty="0"/>
              <a:t> – it is used to give a name for the specific control.</a:t>
            </a:r>
            <a:endParaRPr lang="en-IN" dirty="0"/>
          </a:p>
          <a:p>
            <a:endParaRPr lang="en-IN" dirty="0"/>
          </a:p>
        </p:txBody>
      </p:sp>
    </p:spTree>
    <p:extLst>
      <p:ext uri="{BB962C8B-B14F-4D97-AF65-F5344CB8AC3E}">
        <p14:creationId xmlns:p14="http://schemas.microsoft.com/office/powerpoint/2010/main" val="11760559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6" y="1250540"/>
            <a:ext cx="8656093" cy="3539430"/>
          </a:xfrm>
          <a:prstGeom prst="rect">
            <a:avLst/>
          </a:prstGeom>
        </p:spPr>
        <p:txBody>
          <a:bodyPr wrap="square">
            <a:spAutoFit/>
          </a:bodyPr>
          <a:lstStyle/>
          <a:p>
            <a:r>
              <a:rPr lang="en-US" sz="2100" b="1" dirty="0"/>
              <a:t>Single-line text input controls − </a:t>
            </a:r>
            <a:r>
              <a:rPr lang="en-US" sz="2100" dirty="0"/>
              <a:t>This control is used for items that require only one line of user input, such as search boxes or names. They are created using HTML &lt;input&gt; tag.</a:t>
            </a:r>
          </a:p>
          <a:p>
            <a:endParaRPr lang="en-US" sz="2100" dirty="0"/>
          </a:p>
          <a:p>
            <a:pPr marL="268288" lvl="2"/>
            <a:r>
              <a:rPr lang="en-US" sz="2000" b="1" dirty="0">
                <a:solidFill>
                  <a:srgbClr val="0070C0"/>
                </a:solidFill>
              </a:rPr>
              <a:t>&lt;body&gt;</a:t>
            </a:r>
          </a:p>
          <a:p>
            <a:pPr marL="268288" lvl="2"/>
            <a:r>
              <a:rPr lang="en-US" sz="2000" b="1" dirty="0">
                <a:solidFill>
                  <a:srgbClr val="0070C0"/>
                </a:solidFill>
              </a:rPr>
              <a:t>      &lt;form &gt;</a:t>
            </a:r>
          </a:p>
          <a:p>
            <a:pPr marL="268288" lvl="2"/>
            <a:r>
              <a:rPr lang="en-US" sz="2000" b="1" dirty="0">
                <a:solidFill>
                  <a:srgbClr val="0070C0"/>
                </a:solidFill>
              </a:rPr>
              <a:t>         First name: &lt;input type = "text" name = "</a:t>
            </a:r>
            <a:r>
              <a:rPr lang="en-US" sz="2000" b="1" dirty="0" err="1">
                <a:solidFill>
                  <a:srgbClr val="0070C0"/>
                </a:solidFill>
              </a:rPr>
              <a:t>first_name</a:t>
            </a:r>
            <a:r>
              <a:rPr lang="en-US" sz="2000" b="1" dirty="0">
                <a:solidFill>
                  <a:srgbClr val="0070C0"/>
                </a:solidFill>
              </a:rPr>
              <a:t>" /&gt;</a:t>
            </a:r>
          </a:p>
          <a:p>
            <a:pPr marL="268288" lvl="2"/>
            <a:r>
              <a:rPr lang="en-US" sz="2000" b="1" dirty="0">
                <a:solidFill>
                  <a:srgbClr val="0070C0"/>
                </a:solidFill>
              </a:rPr>
              <a:t>         &lt;</a:t>
            </a:r>
            <a:r>
              <a:rPr lang="en-US" sz="2000" b="1" dirty="0" err="1">
                <a:solidFill>
                  <a:srgbClr val="0070C0"/>
                </a:solidFill>
              </a:rPr>
              <a:t>br</a:t>
            </a:r>
            <a:r>
              <a:rPr lang="en-US" sz="2000" b="1" dirty="0">
                <a:solidFill>
                  <a:srgbClr val="0070C0"/>
                </a:solidFill>
              </a:rPr>
              <a:t>&gt;</a:t>
            </a:r>
          </a:p>
          <a:p>
            <a:pPr marL="268288" lvl="2"/>
            <a:r>
              <a:rPr lang="en-US" sz="2000" b="1" dirty="0">
                <a:solidFill>
                  <a:srgbClr val="0070C0"/>
                </a:solidFill>
              </a:rPr>
              <a:t>         Last name: &lt;input type = "text" name = "</a:t>
            </a:r>
            <a:r>
              <a:rPr lang="en-US" sz="2000" b="1" dirty="0" err="1">
                <a:solidFill>
                  <a:srgbClr val="0070C0"/>
                </a:solidFill>
              </a:rPr>
              <a:t>last_name</a:t>
            </a:r>
            <a:r>
              <a:rPr lang="en-US" sz="2000" b="1" dirty="0">
                <a:solidFill>
                  <a:srgbClr val="0070C0"/>
                </a:solidFill>
              </a:rPr>
              <a:t>" /&gt;</a:t>
            </a:r>
          </a:p>
          <a:p>
            <a:pPr marL="268288" lvl="2"/>
            <a:r>
              <a:rPr lang="en-US" sz="2000" b="1" dirty="0">
                <a:solidFill>
                  <a:srgbClr val="0070C0"/>
                </a:solidFill>
              </a:rPr>
              <a:t>      &lt;/form&gt;</a:t>
            </a:r>
          </a:p>
          <a:p>
            <a:pPr marL="268288" lvl="2"/>
            <a:r>
              <a:rPr lang="en-US" sz="2000" b="1" dirty="0">
                <a:solidFill>
                  <a:srgbClr val="0070C0"/>
                </a:solidFill>
              </a:rPr>
              <a:t>   &lt;/body&gt;</a:t>
            </a:r>
          </a:p>
        </p:txBody>
      </p:sp>
    </p:spTree>
    <p:extLst>
      <p:ext uri="{BB962C8B-B14F-4D97-AF65-F5344CB8AC3E}">
        <p14:creationId xmlns:p14="http://schemas.microsoft.com/office/powerpoint/2010/main" val="30014005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185" y="1222865"/>
            <a:ext cx="8536574" cy="4524315"/>
          </a:xfrm>
          <a:prstGeom prst="rect">
            <a:avLst/>
          </a:prstGeom>
        </p:spPr>
        <p:txBody>
          <a:bodyPr wrap="square">
            <a:spAutoFit/>
          </a:bodyPr>
          <a:lstStyle/>
          <a:p>
            <a:r>
              <a:rPr lang="en-US" sz="2400" b="1" dirty="0"/>
              <a:t>Multiple-Line Text Input:</a:t>
            </a:r>
            <a:r>
              <a:rPr lang="en-US" sz="2400" dirty="0"/>
              <a:t> used when the user is required to give details that may be longer than a single sentence. Multi-line input controls are created using HTML </a:t>
            </a:r>
            <a:r>
              <a:rPr lang="en-US" sz="2400" b="1" dirty="0"/>
              <a:t>&lt;</a:t>
            </a:r>
            <a:r>
              <a:rPr lang="en-US" sz="2400" b="1" dirty="0" err="1"/>
              <a:t>textarea</a:t>
            </a:r>
            <a:r>
              <a:rPr lang="en-US" sz="2400" b="1" dirty="0"/>
              <a:t>&gt;</a:t>
            </a:r>
            <a:r>
              <a:rPr lang="en-US" sz="2400" dirty="0"/>
              <a:t> tag.</a:t>
            </a:r>
          </a:p>
          <a:p>
            <a:endParaRPr lang="en-US" sz="2400" b="1" dirty="0"/>
          </a:p>
          <a:p>
            <a:pPr lvl="2"/>
            <a:r>
              <a:rPr lang="en-US" sz="2400" b="1" dirty="0">
                <a:solidFill>
                  <a:srgbClr val="0070C0"/>
                </a:solidFill>
              </a:rPr>
              <a:t>&lt;body&gt;</a:t>
            </a:r>
          </a:p>
          <a:p>
            <a:pPr lvl="2"/>
            <a:r>
              <a:rPr lang="en-US" sz="2400" b="1" dirty="0">
                <a:solidFill>
                  <a:srgbClr val="0070C0"/>
                </a:solidFill>
              </a:rPr>
              <a:t>      &lt;form&gt;</a:t>
            </a:r>
          </a:p>
          <a:p>
            <a:pPr lvl="2"/>
            <a:r>
              <a:rPr lang="en-US" sz="2400" b="1" dirty="0">
                <a:solidFill>
                  <a:srgbClr val="0070C0"/>
                </a:solidFill>
              </a:rPr>
              <a:t>         Description : &lt;</a:t>
            </a:r>
            <a:r>
              <a:rPr lang="en-US" sz="2400" b="1" dirty="0" err="1">
                <a:solidFill>
                  <a:srgbClr val="0070C0"/>
                </a:solidFill>
              </a:rPr>
              <a:t>br</a:t>
            </a:r>
            <a:r>
              <a:rPr lang="en-US" sz="2400" b="1" dirty="0">
                <a:solidFill>
                  <a:srgbClr val="0070C0"/>
                </a:solidFill>
              </a:rPr>
              <a:t> /&gt;</a:t>
            </a:r>
          </a:p>
          <a:p>
            <a:pPr lvl="2"/>
            <a:r>
              <a:rPr lang="en-US" sz="2400" b="1" dirty="0">
                <a:solidFill>
                  <a:srgbClr val="0070C0"/>
                </a:solidFill>
              </a:rPr>
              <a:t>         &lt;</a:t>
            </a:r>
            <a:r>
              <a:rPr lang="en-US" sz="2400" b="1" dirty="0" err="1">
                <a:solidFill>
                  <a:srgbClr val="0070C0"/>
                </a:solidFill>
              </a:rPr>
              <a:t>textarea</a:t>
            </a:r>
            <a:r>
              <a:rPr lang="en-US" sz="2400" b="1" dirty="0">
                <a:solidFill>
                  <a:srgbClr val="0070C0"/>
                </a:solidFill>
              </a:rPr>
              <a:t> rows = "5" cols = "50" &gt;</a:t>
            </a:r>
          </a:p>
          <a:p>
            <a:pPr lvl="2"/>
            <a:r>
              <a:rPr lang="en-US" sz="2400" b="1" dirty="0">
                <a:solidFill>
                  <a:srgbClr val="0070C0"/>
                </a:solidFill>
              </a:rPr>
              <a:t>            		</a:t>
            </a:r>
            <a:r>
              <a:rPr lang="en-US" sz="2400" b="1" dirty="0"/>
              <a:t>Enter description here...</a:t>
            </a:r>
          </a:p>
          <a:p>
            <a:pPr lvl="2"/>
            <a:r>
              <a:rPr lang="en-US" sz="2400" b="1" dirty="0">
                <a:solidFill>
                  <a:srgbClr val="0070C0"/>
                </a:solidFill>
              </a:rPr>
              <a:t>         &lt;/</a:t>
            </a:r>
            <a:r>
              <a:rPr lang="en-US" sz="2400" b="1" dirty="0" err="1">
                <a:solidFill>
                  <a:srgbClr val="0070C0"/>
                </a:solidFill>
              </a:rPr>
              <a:t>textarea</a:t>
            </a:r>
            <a:r>
              <a:rPr lang="en-US" sz="2400" b="1" dirty="0">
                <a:solidFill>
                  <a:srgbClr val="0070C0"/>
                </a:solidFill>
              </a:rPr>
              <a:t>&gt;</a:t>
            </a:r>
          </a:p>
          <a:p>
            <a:pPr lvl="2"/>
            <a:r>
              <a:rPr lang="en-US" sz="2400" b="1" dirty="0">
                <a:solidFill>
                  <a:srgbClr val="0070C0"/>
                </a:solidFill>
              </a:rPr>
              <a:t>      &lt;/form&gt;</a:t>
            </a:r>
          </a:p>
          <a:p>
            <a:pPr lvl="2"/>
            <a:r>
              <a:rPr lang="en-US" sz="2400" b="1" dirty="0">
                <a:solidFill>
                  <a:srgbClr val="0070C0"/>
                </a:solidFill>
              </a:rPr>
              <a:t>   &lt;/body&gt; </a:t>
            </a:r>
          </a:p>
        </p:txBody>
      </p:sp>
    </p:spTree>
    <p:extLst>
      <p:ext uri="{BB962C8B-B14F-4D97-AF65-F5344CB8AC3E}">
        <p14:creationId xmlns:p14="http://schemas.microsoft.com/office/powerpoint/2010/main" val="36439568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01" y="1127710"/>
            <a:ext cx="8441140" cy="3046988"/>
          </a:xfrm>
          <a:prstGeom prst="rect">
            <a:avLst/>
          </a:prstGeom>
        </p:spPr>
        <p:txBody>
          <a:bodyPr wrap="square">
            <a:spAutoFit/>
          </a:bodyPr>
          <a:lstStyle/>
          <a:p>
            <a:r>
              <a:rPr lang="en-US" sz="2400" b="1" dirty="0"/>
              <a:t>Checkbox Control</a:t>
            </a:r>
            <a:r>
              <a:rPr lang="en-US" sz="2400" dirty="0"/>
              <a:t>:-Checkboxes are used when more than one option is required to be selected. </a:t>
            </a:r>
          </a:p>
          <a:p>
            <a:endParaRPr lang="en-US" sz="2400" dirty="0"/>
          </a:p>
          <a:p>
            <a:r>
              <a:rPr lang="en-US" sz="2400" b="1" dirty="0">
                <a:solidFill>
                  <a:srgbClr val="0070C0"/>
                </a:solidFill>
              </a:rPr>
              <a:t>&lt;form&gt;</a:t>
            </a:r>
          </a:p>
          <a:p>
            <a:r>
              <a:rPr lang="en-US" sz="2400" b="1" dirty="0">
                <a:solidFill>
                  <a:srgbClr val="0070C0"/>
                </a:solidFill>
              </a:rPr>
              <a:t>  &lt;input type="checkbox“ value=“bike” &gt; I have a bike&lt;</a:t>
            </a:r>
            <a:r>
              <a:rPr lang="en-US" sz="2400" b="1" dirty="0" err="1">
                <a:solidFill>
                  <a:srgbClr val="0070C0"/>
                </a:solidFill>
              </a:rPr>
              <a:t>br</a:t>
            </a:r>
            <a:r>
              <a:rPr lang="en-US" sz="2400" b="1" dirty="0">
                <a:solidFill>
                  <a:srgbClr val="0070C0"/>
                </a:solidFill>
              </a:rPr>
              <a:t>&gt;</a:t>
            </a:r>
          </a:p>
          <a:p>
            <a:r>
              <a:rPr lang="en-US" sz="2400" b="1" dirty="0">
                <a:solidFill>
                  <a:srgbClr val="0070C0"/>
                </a:solidFill>
              </a:rPr>
              <a:t>  &lt;input type="checkbox“ value=“car” &gt; I have a car </a:t>
            </a:r>
          </a:p>
          <a:p>
            <a:r>
              <a:rPr lang="en-US" sz="2400" b="1" dirty="0">
                <a:solidFill>
                  <a:srgbClr val="0070C0"/>
                </a:solidFill>
              </a:rPr>
              <a:t>&lt;/form&gt;</a:t>
            </a:r>
          </a:p>
          <a:p>
            <a:endParaRPr lang="en-US" sz="2400" dirty="0"/>
          </a:p>
        </p:txBody>
      </p:sp>
    </p:spTree>
    <p:extLst>
      <p:ext uri="{BB962C8B-B14F-4D97-AF65-F5344CB8AC3E}">
        <p14:creationId xmlns:p14="http://schemas.microsoft.com/office/powerpoint/2010/main" val="3278188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487" y="1230068"/>
            <a:ext cx="8533263" cy="4893647"/>
          </a:xfrm>
          <a:prstGeom prst="rect">
            <a:avLst/>
          </a:prstGeom>
        </p:spPr>
        <p:txBody>
          <a:bodyPr wrap="square">
            <a:spAutoFit/>
          </a:bodyPr>
          <a:lstStyle/>
          <a:p>
            <a:r>
              <a:rPr lang="en-US" sz="2400" b="1" dirty="0"/>
              <a:t>Radio Button Control</a:t>
            </a:r>
            <a:r>
              <a:rPr lang="en-US" sz="2400" dirty="0"/>
              <a:t>:-Radio buttons are used when out of many options, just one option is required. The name is common for the radio buttons of a group, so that only one can be selected at a time.</a:t>
            </a:r>
          </a:p>
          <a:p>
            <a:endParaRPr lang="en-US" sz="2400" dirty="0"/>
          </a:p>
          <a:p>
            <a:r>
              <a:rPr lang="en-US" sz="2400" b="1" dirty="0">
                <a:solidFill>
                  <a:srgbClr val="0070C0"/>
                </a:solidFill>
              </a:rPr>
              <a:t>&lt;form&gt;</a:t>
            </a:r>
          </a:p>
          <a:p>
            <a:r>
              <a:rPr lang="en-US" sz="2400" b="1" dirty="0">
                <a:solidFill>
                  <a:srgbClr val="0070C0"/>
                </a:solidFill>
              </a:rPr>
              <a:t>  &lt;input type="radio“ name=“gender” value="male" checked=“checked”&gt; Male&lt;</a:t>
            </a:r>
            <a:r>
              <a:rPr lang="en-US" sz="2400" b="1" dirty="0" err="1">
                <a:solidFill>
                  <a:srgbClr val="0070C0"/>
                </a:solidFill>
              </a:rPr>
              <a:t>br</a:t>
            </a:r>
            <a:r>
              <a:rPr lang="en-US" sz="2400" b="1" dirty="0">
                <a:solidFill>
                  <a:srgbClr val="0070C0"/>
                </a:solidFill>
              </a:rPr>
              <a:t>&gt;</a:t>
            </a:r>
          </a:p>
          <a:p>
            <a:r>
              <a:rPr lang="en-US" sz="2400" b="1" dirty="0">
                <a:solidFill>
                  <a:srgbClr val="0070C0"/>
                </a:solidFill>
              </a:rPr>
              <a:t>  &lt;input type="radio“ name=“gender” value="female"&gt; Female&lt;</a:t>
            </a:r>
            <a:r>
              <a:rPr lang="en-US" sz="2400" b="1" dirty="0" err="1">
                <a:solidFill>
                  <a:srgbClr val="0070C0"/>
                </a:solidFill>
              </a:rPr>
              <a:t>br</a:t>
            </a:r>
            <a:r>
              <a:rPr lang="en-US" sz="2400" b="1" dirty="0">
                <a:solidFill>
                  <a:srgbClr val="0070C0"/>
                </a:solidFill>
              </a:rPr>
              <a:t>&gt;</a:t>
            </a:r>
          </a:p>
          <a:p>
            <a:r>
              <a:rPr lang="en-US" sz="2400" b="1" dirty="0">
                <a:solidFill>
                  <a:srgbClr val="0070C0"/>
                </a:solidFill>
              </a:rPr>
              <a:t>  &lt;input type="radio" name=“</a:t>
            </a:r>
            <a:r>
              <a:rPr lang="en-US" sz="2400" b="1" dirty="0" err="1">
                <a:solidFill>
                  <a:srgbClr val="0070C0"/>
                </a:solidFill>
              </a:rPr>
              <a:t>gender”value</a:t>
            </a:r>
            <a:r>
              <a:rPr lang="en-US" sz="2400" b="1" dirty="0">
                <a:solidFill>
                  <a:srgbClr val="0070C0"/>
                </a:solidFill>
              </a:rPr>
              <a:t>="other"&gt; Other</a:t>
            </a:r>
          </a:p>
          <a:p>
            <a:r>
              <a:rPr lang="en-US" sz="2400" b="1" dirty="0">
                <a:solidFill>
                  <a:srgbClr val="0070C0"/>
                </a:solidFill>
              </a:rPr>
              <a:t>&lt;/form&gt;</a:t>
            </a:r>
          </a:p>
          <a:p>
            <a:endParaRPr lang="en-US" sz="2400" dirty="0"/>
          </a:p>
        </p:txBody>
      </p:sp>
    </p:spTree>
    <p:extLst>
      <p:ext uri="{BB962C8B-B14F-4D97-AF65-F5344CB8AC3E}">
        <p14:creationId xmlns:p14="http://schemas.microsoft.com/office/powerpoint/2010/main" val="154466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56</a:t>
            </a:fld>
            <a:endParaRPr lang="en-US"/>
          </a:p>
        </p:txBody>
      </p:sp>
      <p:pic>
        <p:nvPicPr>
          <p:cNvPr id="1026" name="image2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175"/>
            <a:ext cx="6149807" cy="430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image26.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4274791"/>
            <a:ext cx="737864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5152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845" y="1054542"/>
            <a:ext cx="8512791" cy="4524315"/>
          </a:xfrm>
          <a:prstGeom prst="rect">
            <a:avLst/>
          </a:prstGeom>
        </p:spPr>
        <p:txBody>
          <a:bodyPr wrap="square">
            <a:spAutoFit/>
          </a:bodyPr>
          <a:lstStyle/>
          <a:p>
            <a:r>
              <a:rPr lang="en-US" sz="2400" b="1" dirty="0"/>
              <a:t>Select Box Control</a:t>
            </a:r>
            <a:r>
              <a:rPr lang="en-US" sz="2400" dirty="0"/>
              <a:t>:- A select box, also called drop down box which provides option to list down various options in the form of drop down list, from where a user can select one or more options.</a:t>
            </a:r>
          </a:p>
          <a:p>
            <a:endParaRPr lang="en-US" sz="2400" dirty="0"/>
          </a:p>
          <a:p>
            <a:pPr lvl="2"/>
            <a:r>
              <a:rPr lang="en-US" sz="2400" b="1" dirty="0">
                <a:solidFill>
                  <a:srgbClr val="0070C0"/>
                </a:solidFill>
              </a:rPr>
              <a:t>&lt;select name="cars"&gt;</a:t>
            </a:r>
          </a:p>
          <a:p>
            <a:pPr lvl="2"/>
            <a:r>
              <a:rPr lang="en-US" sz="2400" b="1" dirty="0">
                <a:solidFill>
                  <a:srgbClr val="0070C0"/>
                </a:solidFill>
              </a:rPr>
              <a:t>  &lt;option value="</a:t>
            </a:r>
            <a:r>
              <a:rPr lang="en-US" sz="2400" b="1" dirty="0" err="1">
                <a:solidFill>
                  <a:srgbClr val="0070C0"/>
                </a:solidFill>
              </a:rPr>
              <a:t>volvo</a:t>
            </a:r>
            <a:r>
              <a:rPr lang="en-US" sz="2400" b="1" dirty="0">
                <a:solidFill>
                  <a:srgbClr val="0070C0"/>
                </a:solidFill>
              </a:rPr>
              <a:t>"&gt;Volvo&lt;/option&gt;</a:t>
            </a:r>
          </a:p>
          <a:p>
            <a:pPr lvl="2"/>
            <a:r>
              <a:rPr lang="en-US" sz="2400" b="1" dirty="0">
                <a:solidFill>
                  <a:srgbClr val="0070C0"/>
                </a:solidFill>
              </a:rPr>
              <a:t>  &lt;option value=“</a:t>
            </a:r>
            <a:r>
              <a:rPr lang="en-US" sz="2400" b="1" dirty="0" err="1">
                <a:solidFill>
                  <a:srgbClr val="0070C0"/>
                </a:solidFill>
              </a:rPr>
              <a:t>benz</a:t>
            </a:r>
            <a:r>
              <a:rPr lang="en-US" sz="2400" b="1" dirty="0">
                <a:solidFill>
                  <a:srgbClr val="0070C0"/>
                </a:solidFill>
              </a:rPr>
              <a:t>"&gt;Benz&lt;/option&gt;</a:t>
            </a:r>
          </a:p>
          <a:p>
            <a:pPr lvl="2"/>
            <a:r>
              <a:rPr lang="en-US" sz="2400" b="1" dirty="0">
                <a:solidFill>
                  <a:srgbClr val="0070C0"/>
                </a:solidFill>
              </a:rPr>
              <a:t>  &lt;option value="fiat"&gt;Fiat&lt;/option&gt;</a:t>
            </a:r>
          </a:p>
          <a:p>
            <a:pPr lvl="2"/>
            <a:r>
              <a:rPr lang="en-US" sz="2400" b="1" dirty="0">
                <a:solidFill>
                  <a:srgbClr val="0070C0"/>
                </a:solidFill>
              </a:rPr>
              <a:t>  &lt;option value="</a:t>
            </a:r>
            <a:r>
              <a:rPr lang="en-US" sz="2400" b="1" dirty="0" err="1">
                <a:solidFill>
                  <a:srgbClr val="0070C0"/>
                </a:solidFill>
              </a:rPr>
              <a:t>audi</a:t>
            </a:r>
            <a:r>
              <a:rPr lang="en-US" sz="2400" b="1" dirty="0">
                <a:solidFill>
                  <a:srgbClr val="0070C0"/>
                </a:solidFill>
              </a:rPr>
              <a:t>"&gt;Audi&lt;/option&gt;</a:t>
            </a:r>
          </a:p>
          <a:p>
            <a:pPr lvl="2"/>
            <a:r>
              <a:rPr lang="en-US" sz="2400" b="1" dirty="0">
                <a:solidFill>
                  <a:srgbClr val="0070C0"/>
                </a:solidFill>
              </a:rPr>
              <a:t>&lt;/select&gt;</a:t>
            </a:r>
          </a:p>
          <a:p>
            <a:endParaRPr lang="en-US" sz="2400" dirty="0"/>
          </a:p>
        </p:txBody>
      </p:sp>
    </p:spTree>
    <p:extLst>
      <p:ext uri="{BB962C8B-B14F-4D97-AF65-F5344CB8AC3E}">
        <p14:creationId xmlns:p14="http://schemas.microsoft.com/office/powerpoint/2010/main" val="10881753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126153"/>
            <a:ext cx="8839200" cy="4154984"/>
          </a:xfrm>
          <a:prstGeom prst="rect">
            <a:avLst/>
          </a:prstGeom>
        </p:spPr>
        <p:txBody>
          <a:bodyPr wrap="square">
            <a:spAutoFit/>
          </a:bodyPr>
          <a:lstStyle/>
          <a:p>
            <a:r>
              <a:rPr lang="en-US" sz="2400" dirty="0"/>
              <a:t>To define a pre-selected option, add the selected attribute to the option:</a:t>
            </a:r>
          </a:p>
          <a:p>
            <a:pPr lvl="2"/>
            <a:r>
              <a:rPr lang="en-US" sz="2400" b="1" dirty="0">
                <a:solidFill>
                  <a:srgbClr val="0070C0"/>
                </a:solidFill>
              </a:rPr>
              <a:t>&lt;option value="fiat" selected=“selected”&gt;Fiat&lt;/option&gt;</a:t>
            </a:r>
          </a:p>
          <a:p>
            <a:endParaRPr lang="en-US" sz="2400" dirty="0"/>
          </a:p>
          <a:p>
            <a:r>
              <a:rPr lang="en-US" sz="2400" dirty="0"/>
              <a:t>Use the size attribute to specify the number of visible values:</a:t>
            </a:r>
          </a:p>
          <a:p>
            <a:pPr lvl="2"/>
            <a:r>
              <a:rPr lang="en-US" sz="2400" b="1" dirty="0">
                <a:solidFill>
                  <a:srgbClr val="0070C0"/>
                </a:solidFill>
              </a:rPr>
              <a:t>&lt;select name="cars" size="3"&gt;</a:t>
            </a:r>
          </a:p>
          <a:p>
            <a:endParaRPr lang="en-US" sz="2400" dirty="0"/>
          </a:p>
          <a:p>
            <a:r>
              <a:rPr lang="en-US" sz="2400" dirty="0"/>
              <a:t>Use the multiple attribute to allow the user to select more than one value:</a:t>
            </a:r>
          </a:p>
          <a:p>
            <a:pPr lvl="2"/>
            <a:r>
              <a:rPr lang="en-US" sz="2400" b="1" dirty="0">
                <a:solidFill>
                  <a:srgbClr val="0070C0"/>
                </a:solidFill>
              </a:rPr>
              <a:t>&lt;select name="cars" size="4" multiple=“multiple”&gt;</a:t>
            </a:r>
          </a:p>
        </p:txBody>
      </p:sp>
    </p:spTree>
    <p:extLst>
      <p:ext uri="{BB962C8B-B14F-4D97-AF65-F5344CB8AC3E}">
        <p14:creationId xmlns:p14="http://schemas.microsoft.com/office/powerpoint/2010/main" val="21911413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59</a:t>
            </a:fld>
            <a:endParaRPr lang="en-US"/>
          </a:p>
        </p:txBody>
      </p:sp>
      <p:sp>
        <p:nvSpPr>
          <p:cNvPr id="4" name="TextBox 3"/>
          <p:cNvSpPr txBox="1"/>
          <p:nvPr/>
        </p:nvSpPr>
        <p:spPr>
          <a:xfrm>
            <a:off x="228600" y="762000"/>
            <a:ext cx="6096000" cy="3139321"/>
          </a:xfrm>
          <a:prstGeom prst="rect">
            <a:avLst/>
          </a:prstGeom>
          <a:noFill/>
        </p:spPr>
        <p:txBody>
          <a:bodyPr wrap="square" rtlCol="0">
            <a:spAutoFit/>
          </a:bodyPr>
          <a:lstStyle/>
          <a:p>
            <a:endParaRPr lang="en-IN" dirty="0"/>
          </a:p>
          <a:p>
            <a:r>
              <a:rPr lang="en-IN" dirty="0"/>
              <a:t>&lt;form &gt;</a:t>
            </a:r>
          </a:p>
          <a:p>
            <a:r>
              <a:rPr lang="en-IN" dirty="0"/>
              <a:t>&lt;p&gt;</a:t>
            </a:r>
          </a:p>
          <a:p>
            <a:r>
              <a:rPr lang="en-IN" dirty="0"/>
              <a:t>&lt;select name="list" multiple="multiple"&gt;</a:t>
            </a:r>
          </a:p>
          <a:p>
            <a:r>
              <a:rPr lang="en-IN" dirty="0"/>
              <a:t>&lt;option selected="selected"&gt;milk&lt;/option&gt;</a:t>
            </a:r>
          </a:p>
          <a:p>
            <a:r>
              <a:rPr lang="en-IN" dirty="0"/>
              <a:t>&lt;option &gt;Chocolate&lt;/option&gt;</a:t>
            </a:r>
          </a:p>
          <a:p>
            <a:r>
              <a:rPr lang="en-IN" dirty="0"/>
              <a:t>&lt;option&gt;mixture&lt;/option&gt;</a:t>
            </a:r>
          </a:p>
          <a:p>
            <a:r>
              <a:rPr lang="en-IN" dirty="0"/>
              <a:t>&lt;option&gt; </a:t>
            </a:r>
            <a:r>
              <a:rPr lang="en-IN" dirty="0" err="1"/>
              <a:t>boodi</a:t>
            </a:r>
            <a:r>
              <a:rPr lang="en-IN" dirty="0"/>
              <a:t>&lt;/option&gt;</a:t>
            </a:r>
          </a:p>
          <a:p>
            <a:r>
              <a:rPr lang="en-IN" dirty="0"/>
              <a:t>&lt;option&gt;</a:t>
            </a:r>
            <a:r>
              <a:rPr lang="en-IN" dirty="0" err="1"/>
              <a:t>jelebi</a:t>
            </a:r>
            <a:r>
              <a:rPr lang="en-IN" dirty="0"/>
              <a:t>&lt;/option&gt;</a:t>
            </a:r>
          </a:p>
          <a:p>
            <a:r>
              <a:rPr lang="en-IN" dirty="0"/>
              <a:t>&lt;/select&gt; </a:t>
            </a:r>
          </a:p>
          <a:p>
            <a:r>
              <a:rPr lang="en-IN" dirty="0"/>
              <a:t>&lt;/p&gt;</a:t>
            </a:r>
          </a:p>
        </p:txBody>
      </p:sp>
      <p:pic>
        <p:nvPicPr>
          <p:cNvPr id="5" name="Picture 4"/>
          <p:cNvPicPr>
            <a:picLocks noChangeAspect="1"/>
          </p:cNvPicPr>
          <p:nvPr/>
        </p:nvPicPr>
        <p:blipFill rotWithShape="1">
          <a:blip r:embed="rId2"/>
          <a:srcRect l="47500" t="11481" r="17500" b="63334"/>
          <a:stretch/>
        </p:blipFill>
        <p:spPr>
          <a:xfrm>
            <a:off x="4114799" y="3352800"/>
            <a:ext cx="4706471" cy="1905000"/>
          </a:xfrm>
          <a:prstGeom prst="rect">
            <a:avLst/>
          </a:prstGeom>
        </p:spPr>
      </p:pic>
    </p:spTree>
    <p:extLst>
      <p:ext uri="{BB962C8B-B14F-4D97-AF65-F5344CB8AC3E}">
        <p14:creationId xmlns:p14="http://schemas.microsoft.com/office/powerpoint/2010/main" val="181153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958" y="1190262"/>
            <a:ext cx="8584442" cy="3323987"/>
          </a:xfrm>
          <a:prstGeom prst="rect">
            <a:avLst/>
          </a:prstGeom>
        </p:spPr>
        <p:txBody>
          <a:bodyPr wrap="square">
            <a:spAutoFit/>
          </a:bodyPr>
          <a:lstStyle/>
          <a:p>
            <a:pPr algn="just"/>
            <a:r>
              <a:rPr lang="en-US" sz="2100" dirty="0">
                <a:solidFill>
                  <a:srgbClr val="000000"/>
                </a:solidFill>
                <a:latin typeface="Verdana" panose="020B0604030504040204" pitchFamily="34" charset="0"/>
              </a:rPr>
              <a:t>HTML is a markup language and makes use of various tags to format the content.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These tags are enclosed within angle braces </a:t>
            </a:r>
            <a:r>
              <a:rPr lang="en-US" sz="2100" b="1" dirty="0">
                <a:solidFill>
                  <a:srgbClr val="000000"/>
                </a:solidFill>
                <a:latin typeface="Verdana" panose="020B0604030504040204" pitchFamily="34" charset="0"/>
              </a:rPr>
              <a:t>&lt;Tag Name&gt;</a:t>
            </a:r>
            <a:r>
              <a:rPr lang="en-US" sz="2100" dirty="0">
                <a:solidFill>
                  <a:srgbClr val="000000"/>
                </a:solidFill>
                <a:latin typeface="Verdana" panose="020B0604030504040204" pitchFamily="34" charset="0"/>
              </a:rPr>
              <a:t>.</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Tags have their corresponding closing tags.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For example, </a:t>
            </a:r>
          </a:p>
          <a:p>
            <a:pPr algn="just"/>
            <a:r>
              <a:rPr lang="en-US" sz="2100" b="1" dirty="0">
                <a:solidFill>
                  <a:srgbClr val="000000"/>
                </a:solidFill>
                <a:latin typeface="Verdana" panose="020B0604030504040204" pitchFamily="34" charset="0"/>
              </a:rPr>
              <a:t>&lt;html&gt;</a:t>
            </a:r>
            <a:r>
              <a:rPr lang="en-US" sz="2100" dirty="0">
                <a:solidFill>
                  <a:srgbClr val="000000"/>
                </a:solidFill>
                <a:latin typeface="Verdana" panose="020B0604030504040204" pitchFamily="34" charset="0"/>
              </a:rPr>
              <a:t> has its closing tag </a:t>
            </a:r>
            <a:r>
              <a:rPr lang="en-US" sz="2100" b="1" dirty="0">
                <a:solidFill>
                  <a:srgbClr val="000000"/>
                </a:solidFill>
                <a:latin typeface="Verdana" panose="020B0604030504040204" pitchFamily="34" charset="0"/>
              </a:rPr>
              <a:t>&lt;/html&gt;</a:t>
            </a:r>
            <a:r>
              <a:rPr lang="en-US" sz="2100" dirty="0">
                <a:solidFill>
                  <a:srgbClr val="000000"/>
                </a:solidFill>
                <a:latin typeface="Verdana" panose="020B0604030504040204" pitchFamily="34" charset="0"/>
              </a:rPr>
              <a:t> </a:t>
            </a:r>
          </a:p>
          <a:p>
            <a:pPr algn="just"/>
            <a:r>
              <a:rPr lang="en-US" sz="2100" b="1" dirty="0">
                <a:solidFill>
                  <a:srgbClr val="000000"/>
                </a:solidFill>
                <a:latin typeface="Verdana" panose="020B0604030504040204" pitchFamily="34" charset="0"/>
              </a:rPr>
              <a:t>&lt;body&gt;</a:t>
            </a:r>
            <a:r>
              <a:rPr lang="en-US" sz="2100" dirty="0">
                <a:solidFill>
                  <a:srgbClr val="000000"/>
                </a:solidFill>
                <a:latin typeface="Verdana" panose="020B0604030504040204" pitchFamily="34" charset="0"/>
              </a:rPr>
              <a:t> tag has its closing tag </a:t>
            </a:r>
            <a:r>
              <a:rPr lang="en-US" sz="2100" b="1" dirty="0">
                <a:solidFill>
                  <a:srgbClr val="000000"/>
                </a:solidFill>
                <a:latin typeface="Verdana" panose="020B0604030504040204" pitchFamily="34" charset="0"/>
              </a:rPr>
              <a:t>&lt;/body&gt;</a:t>
            </a:r>
            <a:r>
              <a:rPr lang="en-US" sz="2100" dirty="0">
                <a:solidFill>
                  <a:srgbClr val="000000"/>
                </a:solidFill>
                <a:latin typeface="Verdana" panose="020B0604030504040204" pitchFamily="34" charset="0"/>
              </a:rPr>
              <a:t> tag etc.</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330958" y="363619"/>
            <a:ext cx="4419600" cy="830997"/>
          </a:xfrm>
          <a:prstGeom prst="rect">
            <a:avLst/>
          </a:prstGeom>
          <a:noFill/>
        </p:spPr>
        <p:txBody>
          <a:bodyPr wrap="square" rtlCol="0">
            <a:spAutoFit/>
          </a:bodyPr>
          <a:lstStyle/>
          <a:p>
            <a:r>
              <a:rPr lang="en-US" sz="2400" b="1" dirty="0">
                <a:solidFill>
                  <a:srgbClr val="121214"/>
                </a:solidFill>
                <a:latin typeface="Verdana" panose="020B0604030504040204" pitchFamily="34" charset="0"/>
              </a:rPr>
              <a:t>HTML Tags</a:t>
            </a:r>
          </a:p>
          <a:p>
            <a:endParaRPr lang="en-IN" sz="2400" dirty="0"/>
          </a:p>
        </p:txBody>
      </p:sp>
    </p:spTree>
    <p:extLst>
      <p:ext uri="{BB962C8B-B14F-4D97-AF65-F5344CB8AC3E}">
        <p14:creationId xmlns:p14="http://schemas.microsoft.com/office/powerpoint/2010/main" val="1910112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887" y="1218316"/>
            <a:ext cx="8946107" cy="3970318"/>
          </a:xfrm>
          <a:prstGeom prst="rect">
            <a:avLst/>
          </a:prstGeom>
        </p:spPr>
        <p:txBody>
          <a:bodyPr wrap="square">
            <a:spAutoFit/>
          </a:bodyPr>
          <a:lstStyle/>
          <a:p>
            <a:r>
              <a:rPr lang="en-US" sz="2100" b="1" dirty="0"/>
              <a:t>Button Controls</a:t>
            </a:r>
          </a:p>
          <a:p>
            <a:r>
              <a:rPr lang="en-US" sz="2100" dirty="0"/>
              <a:t>There are various ways in HTML to create clickable buttons. We can create a clickable button using &lt;input&gt;tag by setting its type attribute to button. </a:t>
            </a:r>
          </a:p>
          <a:p>
            <a:endParaRPr lang="en-US" sz="2100" dirty="0"/>
          </a:p>
          <a:p>
            <a:r>
              <a:rPr lang="en-US" sz="2100" b="1" dirty="0">
                <a:solidFill>
                  <a:srgbClr val="0070C0"/>
                </a:solidFill>
              </a:rPr>
              <a:t> 	&lt;input type = "button" name = "ok" value = "OK" /&gt;</a:t>
            </a:r>
          </a:p>
          <a:p>
            <a:endParaRPr lang="en-US" sz="2100" b="1" dirty="0">
              <a:solidFill>
                <a:srgbClr val="0070C0"/>
              </a:solidFill>
            </a:endParaRPr>
          </a:p>
          <a:p>
            <a:r>
              <a:rPr lang="en-US" sz="2100" b="1" dirty="0"/>
              <a:t>Other options</a:t>
            </a:r>
          </a:p>
          <a:p>
            <a:endParaRPr lang="en-US" sz="2100" b="1" dirty="0">
              <a:solidFill>
                <a:srgbClr val="0070C0"/>
              </a:solidFill>
            </a:endParaRPr>
          </a:p>
          <a:p>
            <a:r>
              <a:rPr lang="en-US" sz="2100" b="1" dirty="0">
                <a:solidFill>
                  <a:srgbClr val="0070C0"/>
                </a:solidFill>
              </a:rPr>
              <a:t> &lt;button type="button" </a:t>
            </a:r>
            <a:r>
              <a:rPr lang="en-US" sz="2100" b="1" dirty="0" err="1">
                <a:solidFill>
                  <a:srgbClr val="0070C0"/>
                </a:solidFill>
              </a:rPr>
              <a:t>onclick</a:t>
            </a:r>
            <a:r>
              <a:rPr lang="en-US" sz="2100" b="1" dirty="0">
                <a:solidFill>
                  <a:srgbClr val="0070C0"/>
                </a:solidFill>
              </a:rPr>
              <a:t>="alert('Hello World!')"&gt;Click Me!&lt;/button&gt;</a:t>
            </a:r>
          </a:p>
          <a:p>
            <a:endParaRPr lang="en-US" sz="2100" b="1" dirty="0">
              <a:solidFill>
                <a:srgbClr val="0070C0"/>
              </a:solidFill>
            </a:endParaRPr>
          </a:p>
          <a:p>
            <a:r>
              <a:rPr lang="en-US" sz="2100" b="1" dirty="0">
                <a:solidFill>
                  <a:srgbClr val="0070C0"/>
                </a:solidFill>
              </a:rPr>
              <a:t>&lt;input type = "image" name = "</a:t>
            </a:r>
            <a:r>
              <a:rPr lang="en-US" sz="2100" b="1" dirty="0" err="1">
                <a:solidFill>
                  <a:srgbClr val="0070C0"/>
                </a:solidFill>
              </a:rPr>
              <a:t>imagebutton</a:t>
            </a:r>
            <a:r>
              <a:rPr lang="en-US" sz="2100" b="1" dirty="0">
                <a:solidFill>
                  <a:srgbClr val="0070C0"/>
                </a:solidFill>
              </a:rPr>
              <a:t>" </a:t>
            </a:r>
            <a:r>
              <a:rPr lang="en-US" sz="2100" b="1" dirty="0" err="1">
                <a:solidFill>
                  <a:srgbClr val="0070C0"/>
                </a:solidFill>
              </a:rPr>
              <a:t>src</a:t>
            </a:r>
            <a:r>
              <a:rPr lang="en-US" sz="2100" b="1" dirty="0">
                <a:solidFill>
                  <a:srgbClr val="0070C0"/>
                </a:solidFill>
              </a:rPr>
              <a:t> = "logo.png" /&gt;</a:t>
            </a:r>
          </a:p>
        </p:txBody>
      </p:sp>
    </p:spTree>
    <p:extLst>
      <p:ext uri="{BB962C8B-B14F-4D97-AF65-F5344CB8AC3E}">
        <p14:creationId xmlns:p14="http://schemas.microsoft.com/office/powerpoint/2010/main" val="325217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008" y="1409764"/>
            <a:ext cx="8893791" cy="3046988"/>
          </a:xfrm>
          <a:prstGeom prst="rect">
            <a:avLst/>
          </a:prstGeom>
        </p:spPr>
        <p:txBody>
          <a:bodyPr wrap="square">
            <a:spAutoFit/>
          </a:bodyPr>
          <a:lstStyle/>
          <a:p>
            <a:r>
              <a:rPr lang="en-US" sz="2400" dirty="0"/>
              <a:t>&lt;input type="password" name="</a:t>
            </a:r>
            <a:r>
              <a:rPr lang="en-US" sz="2400" dirty="0" err="1"/>
              <a:t>psw</a:t>
            </a:r>
            <a:r>
              <a:rPr lang="en-US" sz="2400" dirty="0"/>
              <a:t>"&gt; </a:t>
            </a:r>
            <a:r>
              <a:rPr lang="en-US" sz="2400" dirty="0">
                <a:solidFill>
                  <a:srgbClr val="0070C0"/>
                </a:solidFill>
              </a:rPr>
              <a:t>// defines password filed</a:t>
            </a:r>
          </a:p>
          <a:p>
            <a:endParaRPr lang="en-US" sz="2400" dirty="0"/>
          </a:p>
          <a:p>
            <a:r>
              <a:rPr lang="en-US" sz="2400" dirty="0"/>
              <a:t>&lt;input type="submit" value="Submit"&gt; </a:t>
            </a:r>
            <a:r>
              <a:rPr lang="en-US" sz="2400" dirty="0">
                <a:solidFill>
                  <a:srgbClr val="0070C0"/>
                </a:solidFill>
              </a:rPr>
              <a:t>// submit data form to an action handler</a:t>
            </a:r>
          </a:p>
          <a:p>
            <a:endParaRPr lang="en-US" sz="2400" dirty="0"/>
          </a:p>
          <a:p>
            <a:r>
              <a:rPr lang="en-US" sz="2400" dirty="0"/>
              <a:t>&lt;input type="reset"&gt; </a:t>
            </a:r>
            <a:r>
              <a:rPr lang="en-US" sz="2400" dirty="0">
                <a:solidFill>
                  <a:srgbClr val="0070C0"/>
                </a:solidFill>
              </a:rPr>
              <a:t>// reset all form values to default values</a:t>
            </a:r>
          </a:p>
          <a:p>
            <a:endParaRPr lang="en-US" sz="2400" dirty="0"/>
          </a:p>
          <a:p>
            <a:r>
              <a:rPr lang="en-US" sz="2400" dirty="0"/>
              <a:t>&lt;input type="color"&gt; </a:t>
            </a:r>
            <a:r>
              <a:rPr lang="en-US" sz="2400" dirty="0">
                <a:solidFill>
                  <a:srgbClr val="0070C0"/>
                </a:solidFill>
              </a:rPr>
              <a:t>// used for input a color.</a:t>
            </a:r>
          </a:p>
        </p:txBody>
      </p:sp>
    </p:spTree>
    <p:extLst>
      <p:ext uri="{BB962C8B-B14F-4D97-AF65-F5344CB8AC3E}">
        <p14:creationId xmlns:p14="http://schemas.microsoft.com/office/powerpoint/2010/main" val="26786609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666" y="1184576"/>
            <a:ext cx="8543498" cy="3416320"/>
          </a:xfrm>
          <a:prstGeom prst="rect">
            <a:avLst/>
          </a:prstGeom>
        </p:spPr>
        <p:txBody>
          <a:bodyPr wrap="square">
            <a:spAutoFit/>
          </a:bodyPr>
          <a:lstStyle/>
          <a:p>
            <a:r>
              <a:rPr lang="en-US" sz="2400" dirty="0"/>
              <a:t>&lt;input type="date"&gt; </a:t>
            </a:r>
            <a:r>
              <a:rPr lang="en-US" sz="2400" dirty="0">
                <a:solidFill>
                  <a:srgbClr val="0070C0"/>
                </a:solidFill>
              </a:rPr>
              <a:t>// used for input a date.</a:t>
            </a:r>
          </a:p>
          <a:p>
            <a:endParaRPr lang="en-US" sz="2400" dirty="0"/>
          </a:p>
          <a:p>
            <a:r>
              <a:rPr lang="en-US" sz="2400" dirty="0"/>
              <a:t>&lt;input type="email"&gt; </a:t>
            </a:r>
            <a:r>
              <a:rPr lang="en-US" sz="2400" dirty="0">
                <a:solidFill>
                  <a:srgbClr val="0070C0"/>
                </a:solidFill>
              </a:rPr>
              <a:t>// used for input an e-mail address.</a:t>
            </a:r>
          </a:p>
          <a:p>
            <a:endParaRPr lang="en-US" sz="2400" dirty="0"/>
          </a:p>
          <a:p>
            <a:r>
              <a:rPr lang="en-US" sz="2400" dirty="0"/>
              <a:t>&lt;input type="file"&gt; </a:t>
            </a:r>
            <a:r>
              <a:rPr lang="en-US" sz="2400" dirty="0">
                <a:solidFill>
                  <a:srgbClr val="0070C0"/>
                </a:solidFill>
              </a:rPr>
              <a:t>defines a file-select field and a "Browse" button for file uploads.</a:t>
            </a:r>
          </a:p>
          <a:p>
            <a:endParaRPr lang="en-US" sz="2400" dirty="0"/>
          </a:p>
          <a:p>
            <a:r>
              <a:rPr lang="en-US" sz="2400" dirty="0">
                <a:solidFill>
                  <a:schemeClr val="bg1"/>
                </a:solidFill>
              </a:rPr>
              <a:t>&lt;input type="month"&gt; allows the user to select a month and year.</a:t>
            </a:r>
          </a:p>
        </p:txBody>
      </p:sp>
    </p:spTree>
    <p:extLst>
      <p:ext uri="{BB962C8B-B14F-4D97-AF65-F5344CB8AC3E}">
        <p14:creationId xmlns:p14="http://schemas.microsoft.com/office/powerpoint/2010/main" val="9899410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1134913"/>
            <a:ext cx="8523027" cy="2677656"/>
          </a:xfrm>
          <a:prstGeom prst="rect">
            <a:avLst/>
          </a:prstGeom>
        </p:spPr>
        <p:txBody>
          <a:bodyPr wrap="square">
            <a:spAutoFit/>
          </a:bodyPr>
          <a:lstStyle/>
          <a:p>
            <a:r>
              <a:rPr lang="en-US" sz="2400" dirty="0"/>
              <a:t>&lt;input type="number"&gt; </a:t>
            </a:r>
            <a:r>
              <a:rPr lang="en-US" sz="2400" dirty="0">
                <a:solidFill>
                  <a:srgbClr val="0070C0"/>
                </a:solidFill>
              </a:rPr>
              <a:t>defines a numeric input field.</a:t>
            </a:r>
          </a:p>
          <a:p>
            <a:endParaRPr lang="en-US" sz="2400" dirty="0">
              <a:solidFill>
                <a:srgbClr val="0070C0"/>
              </a:solidFill>
            </a:endParaRPr>
          </a:p>
          <a:p>
            <a:r>
              <a:rPr lang="en-US" sz="2400" dirty="0"/>
              <a:t>&lt;input type="time"&gt; </a:t>
            </a:r>
            <a:r>
              <a:rPr lang="en-US" sz="2400" dirty="0">
                <a:solidFill>
                  <a:srgbClr val="0070C0"/>
                </a:solidFill>
              </a:rPr>
              <a:t>allows the user to select a time (no time zone).</a:t>
            </a:r>
          </a:p>
          <a:p>
            <a:endParaRPr lang="en-US" sz="2400" dirty="0">
              <a:solidFill>
                <a:srgbClr val="0070C0"/>
              </a:solidFill>
            </a:endParaRPr>
          </a:p>
          <a:p>
            <a:r>
              <a:rPr lang="en-US" sz="2400" dirty="0"/>
              <a:t>&lt;input type="</a:t>
            </a:r>
            <a:r>
              <a:rPr lang="en-US" sz="2400" dirty="0" err="1"/>
              <a:t>url</a:t>
            </a:r>
            <a:r>
              <a:rPr lang="en-US" sz="2400" dirty="0"/>
              <a:t>"&gt; </a:t>
            </a:r>
            <a:r>
              <a:rPr lang="en-US" sz="2400" dirty="0">
                <a:solidFill>
                  <a:srgbClr val="0070C0"/>
                </a:solidFill>
              </a:rPr>
              <a:t>is used for input fields that should contain a URL address.</a:t>
            </a:r>
          </a:p>
        </p:txBody>
      </p:sp>
    </p:spTree>
    <p:extLst>
      <p:ext uri="{BB962C8B-B14F-4D97-AF65-F5344CB8AC3E}">
        <p14:creationId xmlns:p14="http://schemas.microsoft.com/office/powerpoint/2010/main" val="1184032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896" y="1327877"/>
            <a:ext cx="8291015" cy="3831818"/>
          </a:xfrm>
          <a:prstGeom prst="rect">
            <a:avLst/>
          </a:prstGeom>
        </p:spPr>
        <p:txBody>
          <a:bodyPr wrap="square">
            <a:spAutoFit/>
          </a:bodyPr>
          <a:lstStyle/>
          <a:p>
            <a:r>
              <a:rPr lang="en-US" sz="2700" b="1" dirty="0">
                <a:solidFill>
                  <a:srgbClr val="0070C0"/>
                </a:solidFill>
              </a:rPr>
              <a:t>&lt;input type="range"&gt; </a:t>
            </a:r>
            <a:r>
              <a:rPr lang="en-US" sz="2700" dirty="0"/>
              <a:t>defines a control for entering a number whose exact value is not important (like a slider control).</a:t>
            </a:r>
          </a:p>
          <a:p>
            <a:endParaRPr lang="en-US" sz="2700" dirty="0"/>
          </a:p>
          <a:p>
            <a:r>
              <a:rPr lang="en-US" sz="2700" dirty="0"/>
              <a:t> Default range is 0 to 100. </a:t>
            </a:r>
          </a:p>
          <a:p>
            <a:r>
              <a:rPr lang="en-US" sz="2700" dirty="0"/>
              <a:t>However, we can set restrictions on what numbers are accepted with the min, max, and step attributes:</a:t>
            </a:r>
          </a:p>
          <a:p>
            <a:endParaRPr lang="en-US" sz="2700" dirty="0"/>
          </a:p>
          <a:p>
            <a:r>
              <a:rPr lang="en-US" sz="2700" dirty="0">
                <a:solidFill>
                  <a:srgbClr val="0070C0"/>
                </a:solidFill>
              </a:rPr>
              <a:t>	&lt;input type="range"  min="0" max="10"&gt;</a:t>
            </a:r>
          </a:p>
        </p:txBody>
      </p:sp>
    </p:spTree>
    <p:extLst>
      <p:ext uri="{BB962C8B-B14F-4D97-AF65-F5344CB8AC3E}">
        <p14:creationId xmlns:p14="http://schemas.microsoft.com/office/powerpoint/2010/main" val="22569888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85800"/>
            <a:ext cx="8666919" cy="3816429"/>
          </a:xfrm>
          <a:prstGeom prst="rect">
            <a:avLst/>
          </a:prstGeom>
        </p:spPr>
        <p:txBody>
          <a:bodyPr wrap="square">
            <a:spAutoFit/>
          </a:bodyPr>
          <a:lstStyle/>
          <a:p>
            <a:pPr algn="ctr"/>
            <a:r>
              <a:rPr lang="en-US" sz="2400" dirty="0">
                <a:solidFill>
                  <a:srgbClr val="FF0000"/>
                </a:solidFill>
              </a:rPr>
              <a:t>HTML Input Attributes</a:t>
            </a:r>
          </a:p>
          <a:p>
            <a:endParaRPr lang="en-IN" dirty="0"/>
          </a:p>
          <a:p>
            <a:r>
              <a:rPr lang="en-IN" sz="2000" dirty="0"/>
              <a:t>The </a:t>
            </a:r>
            <a:r>
              <a:rPr lang="en-IN" sz="2000" b="1" dirty="0">
                <a:solidFill>
                  <a:srgbClr val="0070C0"/>
                </a:solidFill>
              </a:rPr>
              <a:t>value</a:t>
            </a:r>
            <a:r>
              <a:rPr lang="en-IN" sz="2000" dirty="0"/>
              <a:t> attribute specifies the initial value for an input field:</a:t>
            </a:r>
            <a:endParaRPr lang="en-US" sz="2000" dirty="0"/>
          </a:p>
          <a:p>
            <a:r>
              <a:rPr lang="en-IN" sz="2000" dirty="0">
                <a:solidFill>
                  <a:srgbClr val="0070C0"/>
                </a:solidFill>
              </a:rPr>
              <a:t>&lt;input type="text" name="</a:t>
            </a:r>
            <a:r>
              <a:rPr lang="en-IN" sz="2000" dirty="0" err="1">
                <a:solidFill>
                  <a:srgbClr val="0070C0"/>
                </a:solidFill>
              </a:rPr>
              <a:t>firstname</a:t>
            </a:r>
            <a:r>
              <a:rPr lang="en-IN" sz="2000" dirty="0">
                <a:solidFill>
                  <a:srgbClr val="0070C0"/>
                </a:solidFill>
              </a:rPr>
              <a:t>" value="John"&gt;</a:t>
            </a:r>
          </a:p>
          <a:p>
            <a:endParaRPr lang="en-US" sz="2000" dirty="0">
              <a:solidFill>
                <a:srgbClr val="0070C0"/>
              </a:solidFill>
            </a:endParaRPr>
          </a:p>
          <a:p>
            <a:r>
              <a:rPr lang="en-IN" sz="2000" dirty="0"/>
              <a:t>The </a:t>
            </a:r>
            <a:r>
              <a:rPr lang="en-IN" sz="2000" b="1" dirty="0" err="1">
                <a:solidFill>
                  <a:srgbClr val="0070C0"/>
                </a:solidFill>
              </a:rPr>
              <a:t>readonly</a:t>
            </a:r>
            <a:r>
              <a:rPr lang="en-IN" sz="2000" dirty="0"/>
              <a:t> attribute specifies that the input field is read only (cannot be changed):</a:t>
            </a:r>
          </a:p>
          <a:p>
            <a:r>
              <a:rPr lang="en-IN" sz="2000" dirty="0">
                <a:solidFill>
                  <a:srgbClr val="0070C0"/>
                </a:solidFill>
              </a:rPr>
              <a:t>&lt;input type="text" name="</a:t>
            </a:r>
            <a:r>
              <a:rPr lang="en-IN" sz="2000" dirty="0" err="1">
                <a:solidFill>
                  <a:srgbClr val="0070C0"/>
                </a:solidFill>
              </a:rPr>
              <a:t>firstname</a:t>
            </a:r>
            <a:r>
              <a:rPr lang="en-IN" sz="2000" dirty="0">
                <a:solidFill>
                  <a:srgbClr val="0070C0"/>
                </a:solidFill>
              </a:rPr>
              <a:t>" value="John" </a:t>
            </a:r>
            <a:r>
              <a:rPr lang="en-IN" sz="2000" dirty="0" err="1">
                <a:solidFill>
                  <a:srgbClr val="0070C0"/>
                </a:solidFill>
              </a:rPr>
              <a:t>readonly</a:t>
            </a:r>
            <a:r>
              <a:rPr lang="en-IN" sz="2000" dirty="0">
                <a:solidFill>
                  <a:srgbClr val="0070C0"/>
                </a:solidFill>
              </a:rPr>
              <a:t>=“</a:t>
            </a:r>
            <a:r>
              <a:rPr lang="en-IN" sz="2000" dirty="0" err="1">
                <a:solidFill>
                  <a:srgbClr val="0070C0"/>
                </a:solidFill>
              </a:rPr>
              <a:t>readonly</a:t>
            </a:r>
            <a:r>
              <a:rPr lang="en-IN" sz="2000" dirty="0">
                <a:solidFill>
                  <a:srgbClr val="0070C0"/>
                </a:solidFill>
              </a:rPr>
              <a:t>”&gt;</a:t>
            </a:r>
          </a:p>
          <a:p>
            <a:endParaRPr lang="en-US" sz="2000" dirty="0"/>
          </a:p>
          <a:p>
            <a:endParaRPr lang="en-US" sz="2000" dirty="0"/>
          </a:p>
          <a:p>
            <a:r>
              <a:rPr lang="en-IN" sz="2000" dirty="0"/>
              <a:t>The </a:t>
            </a:r>
            <a:r>
              <a:rPr lang="en-IN" sz="2000" b="1" dirty="0">
                <a:solidFill>
                  <a:srgbClr val="0070C0"/>
                </a:solidFill>
              </a:rPr>
              <a:t>disabled </a:t>
            </a:r>
            <a:r>
              <a:rPr lang="en-IN" sz="2000" dirty="0"/>
              <a:t>attribute specifies that the input field is disabled.</a:t>
            </a:r>
            <a:endParaRPr lang="en-US" sz="2000" dirty="0"/>
          </a:p>
          <a:p>
            <a:r>
              <a:rPr lang="en-IN" sz="2000" dirty="0">
                <a:solidFill>
                  <a:srgbClr val="0070C0"/>
                </a:solidFill>
              </a:rPr>
              <a:t>&lt;input type="text" name="</a:t>
            </a:r>
            <a:r>
              <a:rPr lang="en-IN" sz="2000" dirty="0" err="1">
                <a:solidFill>
                  <a:srgbClr val="0070C0"/>
                </a:solidFill>
              </a:rPr>
              <a:t>firstname</a:t>
            </a:r>
            <a:r>
              <a:rPr lang="en-IN" sz="2000" dirty="0">
                <a:solidFill>
                  <a:srgbClr val="0070C0"/>
                </a:solidFill>
              </a:rPr>
              <a:t>" value="John" disabled=“disabled”&gt;</a:t>
            </a:r>
            <a:endParaRPr lang="en-US" dirty="0">
              <a:solidFill>
                <a:srgbClr val="0070C0"/>
              </a:solidFill>
            </a:endParaRPr>
          </a:p>
        </p:txBody>
      </p:sp>
    </p:spTree>
    <p:extLst>
      <p:ext uri="{BB962C8B-B14F-4D97-AF65-F5344CB8AC3E}">
        <p14:creationId xmlns:p14="http://schemas.microsoft.com/office/powerpoint/2010/main" val="947876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014" y="954839"/>
            <a:ext cx="8768687" cy="4524315"/>
          </a:xfrm>
          <a:prstGeom prst="rect">
            <a:avLst/>
          </a:prstGeom>
        </p:spPr>
        <p:txBody>
          <a:bodyPr wrap="square">
            <a:spAutoFit/>
          </a:bodyPr>
          <a:lstStyle/>
          <a:p>
            <a:r>
              <a:rPr lang="en-US" sz="2400" dirty="0"/>
              <a:t>The </a:t>
            </a:r>
            <a:r>
              <a:rPr lang="en-US" sz="2400" b="1" dirty="0">
                <a:solidFill>
                  <a:srgbClr val="0070C0"/>
                </a:solidFill>
              </a:rPr>
              <a:t>size</a:t>
            </a:r>
            <a:r>
              <a:rPr lang="en-US" sz="2400" dirty="0"/>
              <a:t> attribute specifies the size (in characters) for the input field:</a:t>
            </a:r>
          </a:p>
          <a:p>
            <a:pPr lvl="1"/>
            <a:r>
              <a:rPr lang="en-US" sz="2400" dirty="0">
                <a:solidFill>
                  <a:srgbClr val="0070C0"/>
                </a:solidFill>
              </a:rPr>
              <a:t>&lt;input type="text" name="</a:t>
            </a:r>
            <a:r>
              <a:rPr lang="en-US" sz="2400" dirty="0" err="1">
                <a:solidFill>
                  <a:srgbClr val="0070C0"/>
                </a:solidFill>
              </a:rPr>
              <a:t>firstname</a:t>
            </a:r>
            <a:r>
              <a:rPr lang="en-US" sz="2400" dirty="0">
                <a:solidFill>
                  <a:srgbClr val="0070C0"/>
                </a:solidFill>
              </a:rPr>
              <a:t>"  size="40"&gt;</a:t>
            </a:r>
          </a:p>
          <a:p>
            <a:pPr lvl="1"/>
            <a:endParaRPr lang="en-US" sz="2400" dirty="0">
              <a:solidFill>
                <a:srgbClr val="0070C0"/>
              </a:solidFill>
            </a:endParaRPr>
          </a:p>
          <a:p>
            <a:r>
              <a:rPr lang="en-US" sz="2400" dirty="0"/>
              <a:t>The </a:t>
            </a:r>
            <a:r>
              <a:rPr lang="en-US" sz="2400" b="1" dirty="0" err="1">
                <a:solidFill>
                  <a:srgbClr val="0070C0"/>
                </a:solidFill>
              </a:rPr>
              <a:t>maxlength</a:t>
            </a:r>
            <a:r>
              <a:rPr lang="en-US" sz="2400" dirty="0"/>
              <a:t> attribute specifies the maximum allowed length for the input field:</a:t>
            </a:r>
          </a:p>
          <a:p>
            <a:pPr lvl="1"/>
            <a:r>
              <a:rPr lang="en-US" sz="2400" dirty="0">
                <a:solidFill>
                  <a:srgbClr val="0070C0"/>
                </a:solidFill>
              </a:rPr>
              <a:t>&lt;input type="text" name="</a:t>
            </a:r>
            <a:r>
              <a:rPr lang="en-US" sz="2400" dirty="0" err="1">
                <a:solidFill>
                  <a:srgbClr val="0070C0"/>
                </a:solidFill>
              </a:rPr>
              <a:t>firstname</a:t>
            </a:r>
            <a:r>
              <a:rPr lang="en-US" sz="2400" dirty="0">
                <a:solidFill>
                  <a:srgbClr val="0070C0"/>
                </a:solidFill>
              </a:rPr>
              <a:t>" </a:t>
            </a:r>
            <a:r>
              <a:rPr lang="en-US" sz="2400" dirty="0" err="1">
                <a:solidFill>
                  <a:srgbClr val="0070C0"/>
                </a:solidFill>
              </a:rPr>
              <a:t>maxlength</a:t>
            </a:r>
            <a:r>
              <a:rPr lang="en-US" sz="2400" dirty="0">
                <a:solidFill>
                  <a:srgbClr val="0070C0"/>
                </a:solidFill>
              </a:rPr>
              <a:t>="10"&gt;</a:t>
            </a:r>
          </a:p>
          <a:p>
            <a:endParaRPr lang="en-US" sz="2400" dirty="0"/>
          </a:p>
          <a:p>
            <a:r>
              <a:rPr lang="en-US" sz="2400" dirty="0"/>
              <a:t>The </a:t>
            </a:r>
            <a:r>
              <a:rPr lang="en-US" sz="2400" b="1" dirty="0">
                <a:solidFill>
                  <a:srgbClr val="0070C0"/>
                </a:solidFill>
              </a:rPr>
              <a:t>autofocus</a:t>
            </a:r>
            <a:r>
              <a:rPr lang="en-US" sz="2400" dirty="0"/>
              <a:t> attribute specifies that the input field should automatically get focus when the page loads.</a:t>
            </a:r>
          </a:p>
          <a:p>
            <a:endParaRPr lang="en-US" sz="2400" dirty="0"/>
          </a:p>
          <a:p>
            <a:r>
              <a:rPr lang="en-US" sz="2400" dirty="0">
                <a:solidFill>
                  <a:srgbClr val="0070C0"/>
                </a:solidFill>
              </a:rPr>
              <a:t>&lt;input type="text" name="</a:t>
            </a:r>
            <a:r>
              <a:rPr lang="en-US" sz="2400" dirty="0" err="1">
                <a:solidFill>
                  <a:srgbClr val="0070C0"/>
                </a:solidFill>
              </a:rPr>
              <a:t>fname</a:t>
            </a:r>
            <a:r>
              <a:rPr lang="en-US" sz="2400" dirty="0">
                <a:solidFill>
                  <a:srgbClr val="0070C0"/>
                </a:solidFill>
              </a:rPr>
              <a:t>" autofocus&gt;</a:t>
            </a:r>
          </a:p>
        </p:txBody>
      </p:sp>
    </p:spTree>
    <p:extLst>
      <p:ext uri="{BB962C8B-B14F-4D97-AF65-F5344CB8AC3E}">
        <p14:creationId xmlns:p14="http://schemas.microsoft.com/office/powerpoint/2010/main" val="22376319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90937"/>
            <a:ext cx="8884693" cy="4154984"/>
          </a:xfrm>
          <a:prstGeom prst="rect">
            <a:avLst/>
          </a:prstGeom>
        </p:spPr>
        <p:txBody>
          <a:bodyPr wrap="square">
            <a:spAutoFit/>
          </a:bodyPr>
          <a:lstStyle/>
          <a:p>
            <a:r>
              <a:rPr lang="en-US" sz="2700" dirty="0"/>
              <a:t>The </a:t>
            </a:r>
            <a:r>
              <a:rPr lang="en-US" sz="2700" b="1" dirty="0">
                <a:solidFill>
                  <a:srgbClr val="0070C0"/>
                </a:solidFill>
              </a:rPr>
              <a:t>form method</a:t>
            </a:r>
            <a:r>
              <a:rPr lang="en-US" sz="2700" dirty="0"/>
              <a:t> attribute defines the HTTP method for sending form-data to the action URL.</a:t>
            </a:r>
          </a:p>
          <a:p>
            <a:endParaRPr lang="en-US" sz="2700" dirty="0"/>
          </a:p>
          <a:p>
            <a:r>
              <a:rPr lang="en-US" sz="2700" b="1" dirty="0">
                <a:solidFill>
                  <a:srgbClr val="FF0000"/>
                </a:solidFill>
              </a:rPr>
              <a:t>&lt;form action="/</a:t>
            </a:r>
            <a:r>
              <a:rPr lang="en-US" sz="2700" b="1" dirty="0" err="1">
                <a:solidFill>
                  <a:srgbClr val="FF0000"/>
                </a:solidFill>
              </a:rPr>
              <a:t>action_page.php</a:t>
            </a:r>
            <a:r>
              <a:rPr lang="en-US" sz="2700" b="1" dirty="0">
                <a:solidFill>
                  <a:srgbClr val="FF0000"/>
                </a:solidFill>
              </a:rPr>
              <a:t>" method="get"&gt;</a:t>
            </a:r>
          </a:p>
          <a:p>
            <a:endParaRPr lang="en-US" sz="2700" dirty="0"/>
          </a:p>
          <a:p>
            <a:r>
              <a:rPr lang="en-US" sz="2700" dirty="0"/>
              <a:t>The </a:t>
            </a:r>
            <a:r>
              <a:rPr lang="en-US" sz="2700" b="1" dirty="0">
                <a:solidFill>
                  <a:srgbClr val="0070C0"/>
                </a:solidFill>
              </a:rPr>
              <a:t>pattern</a:t>
            </a:r>
            <a:r>
              <a:rPr lang="en-US" sz="2700" dirty="0"/>
              <a:t> attribute specifies a regular expression that the &lt;input&gt; element's value is checked against.</a:t>
            </a:r>
          </a:p>
          <a:p>
            <a:endParaRPr lang="en-US" sz="2700" dirty="0"/>
          </a:p>
          <a:p>
            <a:r>
              <a:rPr lang="en-US" sz="2400" b="1" dirty="0">
                <a:solidFill>
                  <a:srgbClr val="0070C0"/>
                </a:solidFill>
              </a:rPr>
              <a:t>&lt;input type="text" name="</a:t>
            </a:r>
            <a:r>
              <a:rPr lang="en-US" sz="2400" b="1" dirty="0" err="1">
                <a:solidFill>
                  <a:srgbClr val="0070C0"/>
                </a:solidFill>
              </a:rPr>
              <a:t>country_code</a:t>
            </a:r>
            <a:r>
              <a:rPr lang="en-US" sz="2400" b="1" dirty="0">
                <a:solidFill>
                  <a:srgbClr val="0070C0"/>
                </a:solidFill>
              </a:rPr>
              <a:t>" pattern="[A-</a:t>
            </a:r>
            <a:r>
              <a:rPr lang="en-US" sz="2400" b="1" dirty="0" err="1">
                <a:solidFill>
                  <a:srgbClr val="0070C0"/>
                </a:solidFill>
              </a:rPr>
              <a:t>Za</a:t>
            </a:r>
            <a:r>
              <a:rPr lang="en-US" sz="2400" b="1" dirty="0">
                <a:solidFill>
                  <a:srgbClr val="0070C0"/>
                </a:solidFill>
              </a:rPr>
              <a:t>-z]{3}" &gt;</a:t>
            </a:r>
          </a:p>
        </p:txBody>
      </p:sp>
    </p:spTree>
    <p:extLst>
      <p:ext uri="{BB962C8B-B14F-4D97-AF65-F5344CB8AC3E}">
        <p14:creationId xmlns:p14="http://schemas.microsoft.com/office/powerpoint/2010/main" val="2052546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665" y="1101173"/>
            <a:ext cx="8461612" cy="4154984"/>
          </a:xfrm>
          <a:prstGeom prst="rect">
            <a:avLst/>
          </a:prstGeom>
        </p:spPr>
        <p:txBody>
          <a:bodyPr wrap="square">
            <a:spAutoFit/>
          </a:bodyPr>
          <a:lstStyle/>
          <a:p>
            <a:r>
              <a:rPr lang="en-US" sz="2400" dirty="0"/>
              <a:t>The </a:t>
            </a:r>
            <a:r>
              <a:rPr lang="en-US" sz="2400" b="1" dirty="0">
                <a:solidFill>
                  <a:srgbClr val="FF0000"/>
                </a:solidFill>
              </a:rPr>
              <a:t>placeholder</a:t>
            </a:r>
            <a:r>
              <a:rPr lang="en-US" sz="2400" dirty="0"/>
              <a:t> attribute specifies a hint that describes the expected value of an input field (a sample value or a short description of the format).</a:t>
            </a:r>
          </a:p>
          <a:p>
            <a:endParaRPr lang="en-US" sz="2400" dirty="0"/>
          </a:p>
          <a:p>
            <a:r>
              <a:rPr lang="en-US" sz="2400" b="1" dirty="0">
                <a:solidFill>
                  <a:srgbClr val="0070C0"/>
                </a:solidFill>
              </a:rPr>
              <a:t>&lt;input type="text" name="</a:t>
            </a:r>
            <a:r>
              <a:rPr lang="en-US" sz="2400" b="1" dirty="0" err="1">
                <a:solidFill>
                  <a:srgbClr val="0070C0"/>
                </a:solidFill>
              </a:rPr>
              <a:t>fname</a:t>
            </a:r>
            <a:r>
              <a:rPr lang="en-US" sz="2400" b="1" dirty="0">
                <a:solidFill>
                  <a:srgbClr val="0070C0"/>
                </a:solidFill>
              </a:rPr>
              <a:t>" placeholder="First name"&gt;</a:t>
            </a:r>
          </a:p>
          <a:p>
            <a:endParaRPr lang="en-US" sz="2400" b="1" dirty="0">
              <a:solidFill>
                <a:srgbClr val="0070C0"/>
              </a:solidFill>
            </a:endParaRPr>
          </a:p>
          <a:p>
            <a:r>
              <a:rPr lang="en-US" sz="2400" dirty="0">
                <a:solidFill>
                  <a:srgbClr val="FF0000"/>
                </a:solidFill>
              </a:rPr>
              <a:t>The </a:t>
            </a:r>
            <a:r>
              <a:rPr lang="en-US" sz="2400" b="1" dirty="0"/>
              <a:t>required</a:t>
            </a:r>
            <a:r>
              <a:rPr lang="en-US" sz="2400" dirty="0">
                <a:solidFill>
                  <a:srgbClr val="FF0000"/>
                </a:solidFill>
              </a:rPr>
              <a:t> attribute specifies that an input field must compulsorily be filled out before submitting the form.</a:t>
            </a:r>
          </a:p>
          <a:p>
            <a:endParaRPr lang="en-US" sz="2400" dirty="0"/>
          </a:p>
          <a:p>
            <a:r>
              <a:rPr lang="en-US" sz="2400" b="1" dirty="0">
                <a:solidFill>
                  <a:srgbClr val="0070C0"/>
                </a:solidFill>
              </a:rPr>
              <a:t>&lt;input type="text" name="</a:t>
            </a:r>
            <a:r>
              <a:rPr lang="en-US" sz="2400" b="1" dirty="0" err="1">
                <a:solidFill>
                  <a:srgbClr val="0070C0"/>
                </a:solidFill>
              </a:rPr>
              <a:t>usrname</a:t>
            </a:r>
            <a:r>
              <a:rPr lang="en-US" sz="2400" b="1" dirty="0">
                <a:solidFill>
                  <a:srgbClr val="0070C0"/>
                </a:solidFill>
              </a:rPr>
              <a:t>" required=“required”&gt;</a:t>
            </a:r>
          </a:p>
        </p:txBody>
      </p:sp>
    </p:spTree>
    <p:extLst>
      <p:ext uri="{BB962C8B-B14F-4D97-AF65-F5344CB8AC3E}">
        <p14:creationId xmlns:p14="http://schemas.microsoft.com/office/powerpoint/2010/main" val="9091759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651" y="1051132"/>
            <a:ext cx="8966579" cy="4893647"/>
          </a:xfrm>
          <a:prstGeom prst="rect">
            <a:avLst/>
          </a:prstGeom>
        </p:spPr>
        <p:txBody>
          <a:bodyPr wrap="square">
            <a:spAutoFit/>
          </a:bodyPr>
          <a:lstStyle/>
          <a:p>
            <a:pPr algn="ctr"/>
            <a:r>
              <a:rPr lang="en-US" sz="2400" b="1" dirty="0">
                <a:solidFill>
                  <a:srgbClr val="FF0000"/>
                </a:solidFill>
              </a:rPr>
              <a:t>The Action Attribute</a:t>
            </a:r>
            <a:endParaRPr lang="en-US" sz="2100" b="1" dirty="0">
              <a:solidFill>
                <a:srgbClr val="FF0000"/>
              </a:solidFill>
            </a:endParaRPr>
          </a:p>
          <a:p>
            <a:r>
              <a:rPr lang="en-US" sz="2400" dirty="0"/>
              <a:t>The action attribute defines the action to be performed when the form is submitted. Normally, the form data is sent to a web page on the server when the user clicks on the submit button.</a:t>
            </a:r>
          </a:p>
          <a:p>
            <a:r>
              <a:rPr lang="en-US" sz="2400" b="1" dirty="0">
                <a:solidFill>
                  <a:srgbClr val="0070C0"/>
                </a:solidFill>
              </a:rPr>
              <a:t>&lt;</a:t>
            </a:r>
            <a:r>
              <a:rPr lang="en-US" sz="2400" b="1" dirty="0"/>
              <a:t>form action="/</a:t>
            </a:r>
            <a:r>
              <a:rPr lang="en-US" sz="2400" b="1" dirty="0" err="1"/>
              <a:t>action_page.php</a:t>
            </a:r>
            <a:r>
              <a:rPr lang="en-US" sz="2400" b="1" dirty="0">
                <a:solidFill>
                  <a:srgbClr val="0070C0"/>
                </a:solidFill>
              </a:rPr>
              <a:t>"&gt;</a:t>
            </a:r>
          </a:p>
          <a:p>
            <a:pPr lvl="2"/>
            <a:r>
              <a:rPr lang="en-US" sz="2400" b="1" dirty="0">
                <a:solidFill>
                  <a:srgbClr val="0070C0"/>
                </a:solidFill>
              </a:rPr>
              <a:t>First name:&lt;</a:t>
            </a:r>
            <a:r>
              <a:rPr lang="en-US" sz="2400" b="1" dirty="0" err="1">
                <a:solidFill>
                  <a:srgbClr val="0070C0"/>
                </a:solidFill>
              </a:rPr>
              <a:t>br</a:t>
            </a:r>
            <a:r>
              <a:rPr lang="en-US" sz="2400" b="1" dirty="0">
                <a:solidFill>
                  <a:srgbClr val="0070C0"/>
                </a:solidFill>
              </a:rPr>
              <a:t>&gt;</a:t>
            </a:r>
          </a:p>
          <a:p>
            <a:pPr lvl="2"/>
            <a:r>
              <a:rPr lang="en-US" sz="2400" b="1" dirty="0">
                <a:solidFill>
                  <a:srgbClr val="0070C0"/>
                </a:solidFill>
              </a:rPr>
              <a:t> &lt;input type="text" name="</a:t>
            </a:r>
            <a:r>
              <a:rPr lang="en-US" sz="2400" b="1" dirty="0" err="1">
                <a:solidFill>
                  <a:srgbClr val="0070C0"/>
                </a:solidFill>
              </a:rPr>
              <a:t>firstname</a:t>
            </a:r>
            <a:r>
              <a:rPr lang="en-US" sz="2400" b="1" dirty="0">
                <a:solidFill>
                  <a:srgbClr val="0070C0"/>
                </a:solidFill>
              </a:rPr>
              <a:t>" value="Mickey"&gt;&lt;</a:t>
            </a:r>
            <a:r>
              <a:rPr lang="en-US" sz="2400" b="1" dirty="0" err="1">
                <a:solidFill>
                  <a:srgbClr val="0070C0"/>
                </a:solidFill>
              </a:rPr>
              <a:t>br</a:t>
            </a:r>
            <a:r>
              <a:rPr lang="en-US" sz="2400" b="1" dirty="0">
                <a:solidFill>
                  <a:srgbClr val="0070C0"/>
                </a:solidFill>
              </a:rPr>
              <a:t>&gt;</a:t>
            </a:r>
          </a:p>
          <a:p>
            <a:pPr lvl="2"/>
            <a:r>
              <a:rPr lang="en-US" sz="2400" b="1" dirty="0">
                <a:solidFill>
                  <a:srgbClr val="0070C0"/>
                </a:solidFill>
              </a:rPr>
              <a:t>Last name:&lt;</a:t>
            </a:r>
            <a:r>
              <a:rPr lang="en-US" sz="2400" b="1" dirty="0" err="1">
                <a:solidFill>
                  <a:srgbClr val="0070C0"/>
                </a:solidFill>
              </a:rPr>
              <a:t>br</a:t>
            </a:r>
            <a:r>
              <a:rPr lang="en-US" sz="2400" b="1" dirty="0">
                <a:solidFill>
                  <a:srgbClr val="0070C0"/>
                </a:solidFill>
              </a:rPr>
              <a:t>&gt;</a:t>
            </a:r>
          </a:p>
          <a:p>
            <a:pPr lvl="2"/>
            <a:r>
              <a:rPr lang="en-US" sz="2400" b="1" dirty="0">
                <a:solidFill>
                  <a:srgbClr val="0070C0"/>
                </a:solidFill>
              </a:rPr>
              <a:t>&lt;input type="text" name="</a:t>
            </a:r>
            <a:r>
              <a:rPr lang="en-US" sz="2400" b="1" dirty="0" err="1">
                <a:solidFill>
                  <a:srgbClr val="0070C0"/>
                </a:solidFill>
              </a:rPr>
              <a:t>lastname</a:t>
            </a:r>
            <a:r>
              <a:rPr lang="en-US" sz="2400" b="1" dirty="0">
                <a:solidFill>
                  <a:srgbClr val="0070C0"/>
                </a:solidFill>
              </a:rPr>
              <a:t>" value="Mouse"&gt;</a:t>
            </a:r>
          </a:p>
          <a:p>
            <a:pPr lvl="2"/>
            <a:r>
              <a:rPr lang="en-US" sz="2400" b="1" dirty="0">
                <a:solidFill>
                  <a:srgbClr val="0070C0"/>
                </a:solidFill>
              </a:rPr>
              <a:t>&lt;</a:t>
            </a:r>
            <a:r>
              <a:rPr lang="en-US" sz="2400" b="1" dirty="0" err="1">
                <a:solidFill>
                  <a:srgbClr val="0070C0"/>
                </a:solidFill>
              </a:rPr>
              <a:t>br</a:t>
            </a:r>
            <a:r>
              <a:rPr lang="en-US" sz="2400" b="1" dirty="0">
                <a:solidFill>
                  <a:srgbClr val="0070C0"/>
                </a:solidFill>
              </a:rPr>
              <a:t>&gt;&lt;</a:t>
            </a:r>
            <a:r>
              <a:rPr lang="en-US" sz="2400" b="1" dirty="0" err="1">
                <a:solidFill>
                  <a:srgbClr val="0070C0"/>
                </a:solidFill>
              </a:rPr>
              <a:t>br</a:t>
            </a:r>
            <a:r>
              <a:rPr lang="en-US" sz="2400" b="1" dirty="0">
                <a:solidFill>
                  <a:srgbClr val="0070C0"/>
                </a:solidFill>
              </a:rPr>
              <a:t>&gt;</a:t>
            </a:r>
          </a:p>
          <a:p>
            <a:pPr lvl="2"/>
            <a:r>
              <a:rPr lang="en-US" sz="2400" b="1" dirty="0">
                <a:solidFill>
                  <a:srgbClr val="0070C0"/>
                </a:solidFill>
              </a:rPr>
              <a:t>  &lt;</a:t>
            </a:r>
            <a:r>
              <a:rPr lang="en-US" sz="2400" b="1" dirty="0"/>
              <a:t>input type="submit" value="Submit</a:t>
            </a:r>
            <a:r>
              <a:rPr lang="en-US" sz="2400" b="1" dirty="0">
                <a:solidFill>
                  <a:srgbClr val="0070C0"/>
                </a:solidFill>
              </a:rPr>
              <a:t>"&gt;</a:t>
            </a:r>
          </a:p>
          <a:p>
            <a:pPr lvl="2"/>
            <a:r>
              <a:rPr lang="en-US" sz="2400" b="1" dirty="0">
                <a:solidFill>
                  <a:srgbClr val="0070C0"/>
                </a:solidFill>
              </a:rPr>
              <a:t>&lt;/form&gt;</a:t>
            </a:r>
          </a:p>
        </p:txBody>
      </p:sp>
    </p:spTree>
    <p:extLst>
      <p:ext uri="{BB962C8B-B14F-4D97-AF65-F5344CB8AC3E}">
        <p14:creationId xmlns:p14="http://schemas.microsoft.com/office/powerpoint/2010/main" val="2525395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902" y="1181543"/>
            <a:ext cx="8467298" cy="3000821"/>
          </a:xfrm>
          <a:prstGeom prst="rect">
            <a:avLst/>
          </a:prstGeom>
        </p:spPr>
        <p:txBody>
          <a:bodyPr wrap="square">
            <a:spAutoFit/>
          </a:bodyPr>
          <a:lstStyle/>
          <a:p>
            <a:pPr algn="just"/>
            <a:r>
              <a:rPr lang="en-US" sz="2100" dirty="0">
                <a:solidFill>
                  <a:srgbClr val="000000"/>
                </a:solidFill>
                <a:latin typeface="Verdana" panose="020B0604030504040204" pitchFamily="34" charset="0"/>
              </a:rPr>
              <a:t>Any document starts with a heading.</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We can use different sizes for your headings.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HTML also has six levels of headings, which use the elements </a:t>
            </a:r>
            <a:r>
              <a:rPr lang="en-US" sz="2100" b="1" dirty="0">
                <a:solidFill>
                  <a:srgbClr val="000000"/>
                </a:solidFill>
                <a:latin typeface="Verdana" panose="020B0604030504040204" pitchFamily="34" charset="0"/>
              </a:rPr>
              <a:t>&lt;h1&gt;, &lt;h2&gt;, &lt;h3&gt;, &lt;h4&gt;, &lt;h5&gt;,</a:t>
            </a:r>
            <a:r>
              <a:rPr lang="en-US" sz="2100" dirty="0">
                <a:solidFill>
                  <a:srgbClr val="000000"/>
                </a:solidFill>
                <a:latin typeface="Verdana" panose="020B0604030504040204" pitchFamily="34" charset="0"/>
              </a:rPr>
              <a:t> and </a:t>
            </a:r>
            <a:r>
              <a:rPr lang="en-US" sz="2100" b="1" dirty="0">
                <a:solidFill>
                  <a:srgbClr val="000000"/>
                </a:solidFill>
                <a:latin typeface="Verdana" panose="020B0604030504040204" pitchFamily="34" charset="0"/>
              </a:rPr>
              <a:t>&lt;h6&gt;</a:t>
            </a:r>
            <a:r>
              <a:rPr lang="en-US" sz="2100" dirty="0">
                <a:solidFill>
                  <a:srgbClr val="000000"/>
                </a:solidFill>
                <a:latin typeface="Verdana" panose="020B0604030504040204" pitchFamily="34" charset="0"/>
              </a:rPr>
              <a:t>. </a:t>
            </a:r>
          </a:p>
          <a:p>
            <a:pPr algn="just"/>
            <a:endParaRPr lang="en-US" sz="2100" dirty="0">
              <a:solidFill>
                <a:srgbClr val="000000"/>
              </a:solidFill>
              <a:latin typeface="Verdana" panose="020B0604030504040204" pitchFamily="34" charset="0"/>
            </a:endParaRPr>
          </a:p>
          <a:p>
            <a:pPr algn="just"/>
            <a:r>
              <a:rPr lang="en-US" sz="2100" dirty="0">
                <a:solidFill>
                  <a:srgbClr val="000000"/>
                </a:solidFill>
                <a:latin typeface="Verdana" panose="020B0604030504040204" pitchFamily="34" charset="0"/>
              </a:rPr>
              <a:t>While displaying any heading, browser adds one line before and one line after that heading.</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TextBox 4"/>
          <p:cNvSpPr txBox="1"/>
          <p:nvPr/>
        </p:nvSpPr>
        <p:spPr>
          <a:xfrm>
            <a:off x="330958" y="363619"/>
            <a:ext cx="4419600" cy="830997"/>
          </a:xfrm>
          <a:prstGeom prst="rect">
            <a:avLst/>
          </a:prstGeom>
          <a:noFill/>
        </p:spPr>
        <p:txBody>
          <a:bodyPr wrap="square" rtlCol="0">
            <a:spAutoFit/>
          </a:bodyPr>
          <a:lstStyle/>
          <a:p>
            <a:r>
              <a:rPr lang="en-US" sz="2400" b="1" dirty="0">
                <a:solidFill>
                  <a:srgbClr val="121214"/>
                </a:solidFill>
                <a:latin typeface="Verdana" panose="020B0604030504040204" pitchFamily="34" charset="0"/>
              </a:rPr>
              <a:t>Heading Tags</a:t>
            </a:r>
          </a:p>
          <a:p>
            <a:endParaRPr lang="en-IN" sz="2400" dirty="0"/>
          </a:p>
        </p:txBody>
      </p:sp>
    </p:spTree>
    <p:extLst>
      <p:ext uri="{BB962C8B-B14F-4D97-AF65-F5344CB8AC3E}">
        <p14:creationId xmlns:p14="http://schemas.microsoft.com/office/powerpoint/2010/main" val="3839953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072" y="1105722"/>
            <a:ext cx="8553734" cy="3000821"/>
          </a:xfrm>
          <a:prstGeom prst="rect">
            <a:avLst/>
          </a:prstGeom>
        </p:spPr>
        <p:txBody>
          <a:bodyPr wrap="square">
            <a:spAutoFit/>
          </a:bodyPr>
          <a:lstStyle/>
          <a:p>
            <a:pPr algn="ctr"/>
            <a:r>
              <a:rPr lang="en-US" sz="2700" dirty="0">
                <a:solidFill>
                  <a:srgbClr val="FF0000"/>
                </a:solidFill>
              </a:rPr>
              <a:t>The Target Attribute</a:t>
            </a:r>
          </a:p>
          <a:p>
            <a:r>
              <a:rPr lang="en-US" sz="2700" dirty="0"/>
              <a:t>The target attribute specifies if the submitted result will open in a new browser tab, a frame, or in the current window.</a:t>
            </a:r>
          </a:p>
          <a:p>
            <a:endParaRPr lang="en-US" sz="2700" dirty="0"/>
          </a:p>
          <a:p>
            <a:endParaRPr lang="en-US" sz="2700" dirty="0"/>
          </a:p>
          <a:p>
            <a:r>
              <a:rPr lang="en-US" sz="2700" b="1" dirty="0">
                <a:solidFill>
                  <a:srgbClr val="0070C0"/>
                </a:solidFill>
              </a:rPr>
              <a:t>&lt;form action="/</a:t>
            </a:r>
            <a:r>
              <a:rPr lang="en-US" sz="2700" b="1" dirty="0" err="1">
                <a:solidFill>
                  <a:srgbClr val="0070C0"/>
                </a:solidFill>
              </a:rPr>
              <a:t>action_page.php</a:t>
            </a:r>
            <a:r>
              <a:rPr lang="en-US" sz="2700" b="1" dirty="0">
                <a:solidFill>
                  <a:srgbClr val="0070C0"/>
                </a:solidFill>
              </a:rPr>
              <a:t>" target="_blank"&gt;</a:t>
            </a:r>
          </a:p>
        </p:txBody>
      </p:sp>
    </p:spTree>
    <p:extLst>
      <p:ext uri="{BB962C8B-B14F-4D97-AF65-F5344CB8AC3E}">
        <p14:creationId xmlns:p14="http://schemas.microsoft.com/office/powerpoint/2010/main" val="1000029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51" y="1368821"/>
            <a:ext cx="8134065" cy="4247317"/>
          </a:xfrm>
          <a:prstGeom prst="rect">
            <a:avLst/>
          </a:prstGeom>
        </p:spPr>
        <p:txBody>
          <a:bodyPr wrap="square">
            <a:spAutoFit/>
          </a:bodyPr>
          <a:lstStyle/>
          <a:p>
            <a:pPr algn="ctr"/>
            <a:r>
              <a:rPr lang="en-US" sz="2700" dirty="0">
                <a:solidFill>
                  <a:srgbClr val="FF0000"/>
                </a:solidFill>
              </a:rPr>
              <a:t>The Method Attribute</a:t>
            </a:r>
          </a:p>
          <a:p>
            <a:endParaRPr lang="en-US" sz="2700" dirty="0"/>
          </a:p>
          <a:p>
            <a:r>
              <a:rPr lang="en-US" sz="2700" dirty="0"/>
              <a:t>The method attribute specifies the HTTP method (GET or POST) to be used when submitting the form data:</a:t>
            </a:r>
          </a:p>
          <a:p>
            <a:endParaRPr lang="en-US" sz="2700" dirty="0"/>
          </a:p>
          <a:p>
            <a:r>
              <a:rPr lang="en-US" sz="2700" b="1" dirty="0">
                <a:solidFill>
                  <a:srgbClr val="0070C0"/>
                </a:solidFill>
              </a:rPr>
              <a:t>&lt;form action="/</a:t>
            </a:r>
            <a:r>
              <a:rPr lang="en-US" sz="2700" b="1" dirty="0" err="1">
                <a:solidFill>
                  <a:srgbClr val="0070C0"/>
                </a:solidFill>
              </a:rPr>
              <a:t>action_page.php</a:t>
            </a:r>
            <a:r>
              <a:rPr lang="en-US" sz="2700" b="1" dirty="0">
                <a:solidFill>
                  <a:srgbClr val="0070C0"/>
                </a:solidFill>
              </a:rPr>
              <a:t>" method="get"&gt;</a:t>
            </a:r>
          </a:p>
          <a:p>
            <a:r>
              <a:rPr lang="en-US" sz="2700" b="1" dirty="0">
                <a:solidFill>
                  <a:srgbClr val="0070C0"/>
                </a:solidFill>
              </a:rPr>
              <a:t>&lt;form action="/</a:t>
            </a:r>
            <a:r>
              <a:rPr lang="en-US" sz="2700" b="1" dirty="0" err="1">
                <a:solidFill>
                  <a:srgbClr val="0070C0"/>
                </a:solidFill>
              </a:rPr>
              <a:t>action_page.php</a:t>
            </a:r>
            <a:r>
              <a:rPr lang="en-US" sz="2700" b="1" dirty="0">
                <a:solidFill>
                  <a:srgbClr val="0070C0"/>
                </a:solidFill>
              </a:rPr>
              <a:t>" method="post"&gt;</a:t>
            </a:r>
          </a:p>
          <a:p>
            <a:endParaRPr lang="en-US" sz="2700" b="1" dirty="0">
              <a:solidFill>
                <a:srgbClr val="0070C0"/>
              </a:solidFill>
            </a:endParaRPr>
          </a:p>
          <a:p>
            <a:endParaRPr lang="en-US" sz="2700" b="1" dirty="0">
              <a:solidFill>
                <a:srgbClr val="0070C0"/>
              </a:solidFill>
            </a:endParaRPr>
          </a:p>
        </p:txBody>
      </p:sp>
    </p:spTree>
    <p:extLst>
      <p:ext uri="{BB962C8B-B14F-4D97-AF65-F5344CB8AC3E}">
        <p14:creationId xmlns:p14="http://schemas.microsoft.com/office/powerpoint/2010/main" val="4164476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12384"/>
            <a:ext cx="9144000" cy="3323987"/>
          </a:xfrm>
          <a:prstGeom prst="rect">
            <a:avLst/>
          </a:prstGeom>
        </p:spPr>
        <p:txBody>
          <a:bodyPr wrap="square">
            <a:spAutoFit/>
          </a:bodyPr>
          <a:lstStyle/>
          <a:p>
            <a:r>
              <a:rPr lang="en-US" sz="2100" dirty="0"/>
              <a:t>Notes on GET:</a:t>
            </a:r>
          </a:p>
          <a:p>
            <a:pPr marL="342900" indent="-342900">
              <a:buFont typeface="Arial" panose="020B0604020202020204" pitchFamily="34" charset="0"/>
              <a:buChar char="•"/>
            </a:pPr>
            <a:r>
              <a:rPr lang="en-US" sz="2100" dirty="0"/>
              <a:t>Appends form-data into the URL in name/value pairs</a:t>
            </a:r>
          </a:p>
          <a:p>
            <a:pPr marL="342900" indent="-342900">
              <a:buFont typeface="Arial" panose="020B0604020202020204" pitchFamily="34" charset="0"/>
              <a:buChar char="•"/>
            </a:pPr>
            <a:r>
              <a:rPr lang="en-US" sz="2100" dirty="0"/>
              <a:t>The length of a URL is limited (about 3000 characters)</a:t>
            </a:r>
          </a:p>
          <a:p>
            <a:pPr marL="342900" indent="-342900">
              <a:buFont typeface="Arial" panose="020B0604020202020204" pitchFamily="34" charset="0"/>
              <a:buChar char="•"/>
            </a:pPr>
            <a:r>
              <a:rPr lang="en-US" sz="2100" dirty="0"/>
              <a:t>Never use GET to send sensitive data! (will be visible in the URL)</a:t>
            </a:r>
          </a:p>
          <a:p>
            <a:pPr marL="342900" indent="-342900">
              <a:buFont typeface="Arial" panose="020B0604020202020204" pitchFamily="34" charset="0"/>
              <a:buChar char="•"/>
            </a:pPr>
            <a:r>
              <a:rPr lang="en-US" sz="2100" dirty="0"/>
              <a:t>Useful for form submissions where a user wants to bookmark the result</a:t>
            </a:r>
          </a:p>
          <a:p>
            <a:pPr marL="342900" indent="-342900">
              <a:buFont typeface="Arial" panose="020B0604020202020204" pitchFamily="34" charset="0"/>
              <a:buChar char="•"/>
            </a:pPr>
            <a:r>
              <a:rPr lang="en-US" sz="2100" dirty="0"/>
              <a:t>GET is better for non-secure data, like query strings in Google</a:t>
            </a:r>
          </a:p>
          <a:p>
            <a:endParaRPr lang="en-US" sz="2100" dirty="0"/>
          </a:p>
          <a:p>
            <a:r>
              <a:rPr lang="en-US" sz="2100" dirty="0"/>
              <a:t>Notes on POST:</a:t>
            </a:r>
          </a:p>
          <a:p>
            <a:pPr marL="342900" indent="-342900">
              <a:buFont typeface="Arial" panose="020B0604020202020204" pitchFamily="34" charset="0"/>
              <a:buChar char="•"/>
            </a:pPr>
            <a:r>
              <a:rPr lang="en-US" sz="2100" dirty="0"/>
              <a:t>POST has no size limitations, and can be used to send large amounts of data.</a:t>
            </a:r>
          </a:p>
          <a:p>
            <a:pPr marL="342900" indent="-342900">
              <a:buFont typeface="Arial" panose="020B0604020202020204" pitchFamily="34" charset="0"/>
              <a:buChar char="•"/>
            </a:pPr>
            <a:r>
              <a:rPr lang="en-US" sz="2100" dirty="0"/>
              <a:t>Form submissions with POST cannot be bookmarked</a:t>
            </a:r>
          </a:p>
        </p:txBody>
      </p:sp>
      <p:sp>
        <p:nvSpPr>
          <p:cNvPr id="3" name="TextBox 2"/>
          <p:cNvSpPr txBox="1"/>
          <p:nvPr/>
        </p:nvSpPr>
        <p:spPr>
          <a:xfrm>
            <a:off x="457200" y="4876800"/>
            <a:ext cx="7451678" cy="461665"/>
          </a:xfrm>
          <a:prstGeom prst="rect">
            <a:avLst/>
          </a:prstGeom>
          <a:noFill/>
        </p:spPr>
        <p:txBody>
          <a:bodyPr wrap="square" rtlCol="0">
            <a:spAutoFit/>
          </a:bodyPr>
          <a:lstStyle/>
          <a:p>
            <a:r>
              <a:rPr lang="en-US" sz="2400" i="1" dirty="0">
                <a:solidFill>
                  <a:srgbClr val="FF0000"/>
                </a:solidFill>
              </a:rPr>
              <a:t>Note: more details will be discussed during PHP session</a:t>
            </a:r>
          </a:p>
        </p:txBody>
      </p:sp>
    </p:spTree>
    <p:extLst>
      <p:ext uri="{BB962C8B-B14F-4D97-AF65-F5344CB8AC3E}">
        <p14:creationId xmlns:p14="http://schemas.microsoft.com/office/powerpoint/2010/main" val="36267817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990600"/>
            <a:ext cx="8946107" cy="4893647"/>
          </a:xfrm>
          <a:prstGeom prst="rect">
            <a:avLst/>
          </a:prstGeom>
        </p:spPr>
        <p:txBody>
          <a:bodyPr wrap="square">
            <a:spAutoFit/>
          </a:bodyPr>
          <a:lstStyle/>
          <a:p>
            <a:pPr algn="ctr"/>
            <a:r>
              <a:rPr lang="en-US" sz="2100" b="1" dirty="0">
                <a:solidFill>
                  <a:srgbClr val="FF0000"/>
                </a:solidFill>
              </a:rPr>
              <a:t>Grouping Form Data with &lt;</a:t>
            </a:r>
            <a:r>
              <a:rPr lang="en-US" sz="2100" b="1" dirty="0" err="1">
                <a:solidFill>
                  <a:srgbClr val="FF0000"/>
                </a:solidFill>
              </a:rPr>
              <a:t>fieldset</a:t>
            </a:r>
            <a:r>
              <a:rPr lang="en-US" sz="2100" b="1" dirty="0">
                <a:solidFill>
                  <a:srgbClr val="FF0000"/>
                </a:solidFill>
              </a:rPr>
              <a:t>&gt;</a:t>
            </a:r>
          </a:p>
          <a:p>
            <a:endParaRPr lang="en-US" sz="2100" dirty="0"/>
          </a:p>
          <a:p>
            <a:r>
              <a:rPr lang="en-US" sz="2100" dirty="0"/>
              <a:t>The &lt;</a:t>
            </a:r>
            <a:r>
              <a:rPr lang="en-US" sz="2100" dirty="0" err="1"/>
              <a:t>fieldset</a:t>
            </a:r>
            <a:r>
              <a:rPr lang="en-US" sz="2100" dirty="0"/>
              <a:t>&gt; element is used to group related data in a form. </a:t>
            </a:r>
          </a:p>
          <a:p>
            <a:r>
              <a:rPr lang="en-US" sz="2100" dirty="0"/>
              <a:t>The &lt;legend&gt; element defines a caption for the &lt;</a:t>
            </a:r>
            <a:r>
              <a:rPr lang="en-US" sz="2100" dirty="0" err="1"/>
              <a:t>fieldset</a:t>
            </a:r>
            <a:r>
              <a:rPr lang="en-US" sz="2100" dirty="0"/>
              <a:t>&gt; element.</a:t>
            </a:r>
          </a:p>
          <a:p>
            <a:endParaRPr lang="en-US" dirty="0"/>
          </a:p>
          <a:p>
            <a:r>
              <a:rPr lang="en-US" sz="2100" b="1" dirty="0">
                <a:solidFill>
                  <a:srgbClr val="0070C0"/>
                </a:solidFill>
              </a:rPr>
              <a:t>&lt;form action="/</a:t>
            </a:r>
            <a:r>
              <a:rPr lang="en-US" sz="2100" b="1" dirty="0" err="1">
                <a:solidFill>
                  <a:srgbClr val="0070C0"/>
                </a:solidFill>
              </a:rPr>
              <a:t>action_page.php</a:t>
            </a:r>
            <a:r>
              <a:rPr lang="en-US" sz="2100" b="1" dirty="0">
                <a:solidFill>
                  <a:srgbClr val="0070C0"/>
                </a:solidFill>
              </a:rPr>
              <a:t>"&gt;</a:t>
            </a:r>
          </a:p>
          <a:p>
            <a:r>
              <a:rPr lang="en-US" sz="2100" b="1" dirty="0">
                <a:solidFill>
                  <a:srgbClr val="FF0000"/>
                </a:solidFill>
              </a:rPr>
              <a:t>  &lt;</a:t>
            </a:r>
            <a:r>
              <a:rPr lang="en-US" sz="2100" b="1" dirty="0" err="1">
                <a:solidFill>
                  <a:srgbClr val="FF0000"/>
                </a:solidFill>
              </a:rPr>
              <a:t>fieldset</a:t>
            </a:r>
            <a:r>
              <a:rPr lang="en-US" sz="2100" b="1" dirty="0">
                <a:solidFill>
                  <a:srgbClr val="FF0000"/>
                </a:solidFill>
              </a:rPr>
              <a:t>&gt;</a:t>
            </a:r>
          </a:p>
          <a:p>
            <a:r>
              <a:rPr lang="en-US" sz="2100" b="1" dirty="0">
                <a:solidFill>
                  <a:srgbClr val="0070C0"/>
                </a:solidFill>
              </a:rPr>
              <a:t>    </a:t>
            </a:r>
            <a:r>
              <a:rPr lang="en-US" sz="2100" b="1" dirty="0"/>
              <a:t>&lt;legend&gt;Personal information:&lt;/legend&gt;</a:t>
            </a:r>
          </a:p>
          <a:p>
            <a:r>
              <a:rPr lang="en-US" sz="2100" b="1" dirty="0">
                <a:solidFill>
                  <a:srgbClr val="0070C0"/>
                </a:solidFill>
              </a:rPr>
              <a:t>    First name:&lt;</a:t>
            </a:r>
            <a:r>
              <a:rPr lang="en-US" sz="2100" b="1" dirty="0" err="1">
                <a:solidFill>
                  <a:srgbClr val="0070C0"/>
                </a:solidFill>
              </a:rPr>
              <a:t>br</a:t>
            </a:r>
            <a:r>
              <a:rPr lang="en-US" sz="2100" b="1" dirty="0">
                <a:solidFill>
                  <a:srgbClr val="0070C0"/>
                </a:solidFill>
              </a:rPr>
              <a:t>&gt;</a:t>
            </a:r>
          </a:p>
          <a:p>
            <a:r>
              <a:rPr lang="en-US" sz="2100" b="1" dirty="0">
                <a:solidFill>
                  <a:srgbClr val="0070C0"/>
                </a:solidFill>
              </a:rPr>
              <a:t>    &lt;input type="text" name="</a:t>
            </a:r>
            <a:r>
              <a:rPr lang="en-US" sz="2100" b="1" dirty="0" err="1">
                <a:solidFill>
                  <a:srgbClr val="0070C0"/>
                </a:solidFill>
              </a:rPr>
              <a:t>firstname</a:t>
            </a:r>
            <a:r>
              <a:rPr lang="en-US" sz="2100" b="1" dirty="0">
                <a:solidFill>
                  <a:srgbClr val="0070C0"/>
                </a:solidFill>
              </a:rPr>
              <a:t>" value="Mickey"&gt;&lt;</a:t>
            </a:r>
            <a:r>
              <a:rPr lang="en-US" sz="2100" b="1" dirty="0" err="1">
                <a:solidFill>
                  <a:srgbClr val="0070C0"/>
                </a:solidFill>
              </a:rPr>
              <a:t>br</a:t>
            </a:r>
            <a:r>
              <a:rPr lang="en-US" sz="2100" b="1" dirty="0">
                <a:solidFill>
                  <a:srgbClr val="0070C0"/>
                </a:solidFill>
              </a:rPr>
              <a:t>&gt;</a:t>
            </a:r>
          </a:p>
          <a:p>
            <a:r>
              <a:rPr lang="en-US" sz="2100" b="1" dirty="0">
                <a:solidFill>
                  <a:srgbClr val="0070C0"/>
                </a:solidFill>
              </a:rPr>
              <a:t>    Last name:&lt;</a:t>
            </a:r>
            <a:r>
              <a:rPr lang="en-US" sz="2100" b="1" dirty="0" err="1">
                <a:solidFill>
                  <a:srgbClr val="0070C0"/>
                </a:solidFill>
              </a:rPr>
              <a:t>br</a:t>
            </a:r>
            <a:r>
              <a:rPr lang="en-US" sz="2100" b="1" dirty="0">
                <a:solidFill>
                  <a:srgbClr val="0070C0"/>
                </a:solidFill>
              </a:rPr>
              <a:t>&gt;</a:t>
            </a:r>
          </a:p>
          <a:p>
            <a:r>
              <a:rPr lang="en-US" sz="2100" b="1" dirty="0">
                <a:solidFill>
                  <a:srgbClr val="0070C0"/>
                </a:solidFill>
              </a:rPr>
              <a:t>    &lt;input type="text" name="</a:t>
            </a:r>
            <a:r>
              <a:rPr lang="en-US" sz="2100" b="1" dirty="0" err="1">
                <a:solidFill>
                  <a:srgbClr val="0070C0"/>
                </a:solidFill>
              </a:rPr>
              <a:t>lastname</a:t>
            </a:r>
            <a:r>
              <a:rPr lang="en-US" sz="2100" b="1" dirty="0">
                <a:solidFill>
                  <a:srgbClr val="0070C0"/>
                </a:solidFill>
              </a:rPr>
              <a:t>" value="Mouse"&gt;&lt;</a:t>
            </a:r>
            <a:r>
              <a:rPr lang="en-US" sz="2100" b="1" dirty="0" err="1">
                <a:solidFill>
                  <a:srgbClr val="0070C0"/>
                </a:solidFill>
              </a:rPr>
              <a:t>br</a:t>
            </a:r>
            <a:r>
              <a:rPr lang="en-US" sz="2100" b="1" dirty="0">
                <a:solidFill>
                  <a:srgbClr val="0070C0"/>
                </a:solidFill>
              </a:rPr>
              <a:t>&gt;&lt;</a:t>
            </a:r>
            <a:r>
              <a:rPr lang="en-US" sz="2100" b="1" dirty="0" err="1">
                <a:solidFill>
                  <a:srgbClr val="0070C0"/>
                </a:solidFill>
              </a:rPr>
              <a:t>br</a:t>
            </a:r>
            <a:r>
              <a:rPr lang="en-US" sz="2100" b="1" dirty="0">
                <a:solidFill>
                  <a:srgbClr val="0070C0"/>
                </a:solidFill>
              </a:rPr>
              <a:t>&gt;</a:t>
            </a:r>
          </a:p>
          <a:p>
            <a:r>
              <a:rPr lang="en-US" sz="2100" b="1" dirty="0">
                <a:solidFill>
                  <a:srgbClr val="0070C0"/>
                </a:solidFill>
              </a:rPr>
              <a:t>    &lt;input type="submit" value="Submit"&gt;</a:t>
            </a:r>
          </a:p>
          <a:p>
            <a:r>
              <a:rPr lang="en-US" sz="2100" b="1" dirty="0">
                <a:solidFill>
                  <a:srgbClr val="FF0000"/>
                </a:solidFill>
              </a:rPr>
              <a:t>  &lt;/</a:t>
            </a:r>
            <a:r>
              <a:rPr lang="en-US" sz="2100" b="1" dirty="0" err="1">
                <a:solidFill>
                  <a:srgbClr val="FF0000"/>
                </a:solidFill>
              </a:rPr>
              <a:t>fieldset</a:t>
            </a:r>
            <a:r>
              <a:rPr lang="en-US" sz="2100" b="1" dirty="0">
                <a:solidFill>
                  <a:srgbClr val="FF0000"/>
                </a:solidFill>
              </a:rPr>
              <a:t>&gt;</a:t>
            </a:r>
          </a:p>
          <a:p>
            <a:r>
              <a:rPr lang="en-US" sz="2100" b="1" dirty="0">
                <a:solidFill>
                  <a:srgbClr val="0070C0"/>
                </a:solidFill>
              </a:rPr>
              <a:t>&lt;/form&gt;</a:t>
            </a:r>
          </a:p>
        </p:txBody>
      </p:sp>
    </p:spTree>
    <p:extLst>
      <p:ext uri="{BB962C8B-B14F-4D97-AF65-F5344CB8AC3E}">
        <p14:creationId xmlns:p14="http://schemas.microsoft.com/office/powerpoint/2010/main" val="19034987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99712" y="478439"/>
            <a:ext cx="7886700" cy="411956"/>
          </a:xfrm>
        </p:spPr>
        <p:txBody>
          <a:bodyPr>
            <a:noAutofit/>
          </a:bodyPr>
          <a:lstStyle/>
          <a:p>
            <a:pPr>
              <a:spcBef>
                <a:spcPct val="20000"/>
              </a:spcBef>
            </a:pPr>
            <a:r>
              <a:rPr lang="en-US" sz="2200" dirty="0">
                <a:latin typeface="Verdana" panose="020B0604030504040204" pitchFamily="34" charset="0"/>
                <a:ea typeface="Verdana" panose="020B0604030504040204" pitchFamily="34" charset="0"/>
              </a:rPr>
              <a:t> Frames</a:t>
            </a:r>
          </a:p>
        </p:txBody>
      </p:sp>
      <p:sp>
        <p:nvSpPr>
          <p:cNvPr id="140291" name="Rectangle 3"/>
          <p:cNvSpPr>
            <a:spLocks noGrp="1" noChangeArrowheads="1"/>
          </p:cNvSpPr>
          <p:nvPr>
            <p:ph type="body" idx="1"/>
          </p:nvPr>
        </p:nvSpPr>
        <p:spPr>
          <a:xfrm>
            <a:off x="237812" y="1066800"/>
            <a:ext cx="8792570" cy="3482561"/>
          </a:xfrm>
        </p:spPr>
        <p:txBody>
          <a:bodyPr>
            <a:noAutofit/>
          </a:bodyPr>
          <a:lstStyle/>
          <a:p>
            <a:pPr marL="0">
              <a:buFont typeface="Times" panose="02020603050405020304" pitchFamily="18" charset="0"/>
              <a:buChar char="•"/>
            </a:pPr>
            <a:r>
              <a:rPr lang="en-US" sz="2000" dirty="0">
                <a:latin typeface="Verdana" panose="020B0604030504040204" pitchFamily="34" charset="0"/>
                <a:ea typeface="Verdana" panose="020B0604030504040204" pitchFamily="34" charset="0"/>
              </a:rPr>
              <a:t>Frames are rectangular sections of the display window, each of which can display a different document</a:t>
            </a:r>
          </a:p>
          <a:p>
            <a:pPr marL="0">
              <a:buFont typeface="Times" panose="02020603050405020304" pitchFamily="18" charset="0"/>
              <a:buChar char="•"/>
            </a:pPr>
            <a:r>
              <a:rPr lang="en-US" sz="2000" dirty="0">
                <a:latin typeface="Verdana" panose="020B0604030504040204" pitchFamily="34" charset="0"/>
                <a:ea typeface="Verdana" panose="020B0604030504040204" pitchFamily="34" charset="0"/>
              </a:rPr>
              <a:t>The &lt;frameset&gt; tag specifies the number of frames and their layout in the window</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&lt;frameset&gt; takes the place of &lt;body&gt;</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Cannot have both!</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&lt;frameset&gt; must have either a rows attribute or a cols attribute, or both (usually the case)</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Default is 1</a:t>
            </a:r>
          </a:p>
          <a:p>
            <a:pPr marL="0" lvl="1">
              <a:buFont typeface="Times" panose="02020603050405020304" pitchFamily="18" charset="0"/>
              <a:buChar char="•"/>
            </a:pPr>
            <a:r>
              <a:rPr lang="en-US" sz="2000" dirty="0">
                <a:latin typeface="Verdana" panose="020B0604030504040204" pitchFamily="34" charset="0"/>
                <a:ea typeface="Verdana" panose="020B0604030504040204" pitchFamily="34" charset="0"/>
              </a:rPr>
              <a:t>The possible values for rows and cols are numbers, percentages, and asterisks</a:t>
            </a:r>
          </a:p>
        </p:txBody>
      </p:sp>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23409891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668" y="1440692"/>
            <a:ext cx="8475260" cy="2862322"/>
          </a:xfrm>
          <a:prstGeom prst="rect">
            <a:avLst/>
          </a:prstGeom>
        </p:spPr>
        <p:txBody>
          <a:bodyPr wrap="square">
            <a:spAutoFit/>
          </a:bodyPr>
          <a:lstStyle/>
          <a:p>
            <a:endParaRPr lang="en-US" dirty="0"/>
          </a:p>
          <a:p>
            <a:r>
              <a:rPr lang="en-US" dirty="0"/>
              <a:t>The &lt;frame&gt; tag specifies the content of a frame</a:t>
            </a:r>
          </a:p>
          <a:p>
            <a:endParaRPr lang="en-US" dirty="0"/>
          </a:p>
          <a:p>
            <a:r>
              <a:rPr lang="en-US" dirty="0"/>
              <a:t>The first &lt;frame&gt; tag in a &lt;frameset&gt; specifies the content of the first frame, etc.</a:t>
            </a:r>
          </a:p>
          <a:p>
            <a:r>
              <a:rPr lang="en-US" dirty="0"/>
              <a:t>Row-major order is used</a:t>
            </a:r>
          </a:p>
          <a:p>
            <a:r>
              <a:rPr lang="en-US" dirty="0"/>
              <a:t>Frame content is specified with the </a:t>
            </a:r>
            <a:r>
              <a:rPr lang="en-US" dirty="0" err="1"/>
              <a:t>src</a:t>
            </a:r>
            <a:r>
              <a:rPr lang="en-US" dirty="0"/>
              <a:t> attribute   </a:t>
            </a:r>
          </a:p>
          <a:p>
            <a:r>
              <a:rPr lang="en-US" dirty="0"/>
              <a:t>Without a </a:t>
            </a:r>
            <a:r>
              <a:rPr lang="en-US" dirty="0" err="1"/>
              <a:t>src</a:t>
            </a:r>
            <a:r>
              <a:rPr lang="en-US" dirty="0"/>
              <a:t> attribute, the frame will be empty (such a frame CANNOT be filled later)</a:t>
            </a:r>
          </a:p>
          <a:p>
            <a:endParaRPr lang="en-US" dirty="0"/>
          </a:p>
          <a:p>
            <a:r>
              <a:rPr lang="en-US" dirty="0"/>
              <a:t>If &lt;frameset&gt; has fewer &lt;frame&gt; tags than frames, the extra frames are empty</a:t>
            </a:r>
          </a:p>
        </p:txBody>
      </p:sp>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2153467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9050" y="0"/>
            <a:ext cx="7886700" cy="994172"/>
          </a:xfrm>
        </p:spPr>
        <p:txBody>
          <a:bodyPr/>
          <a:lstStyle/>
          <a:p>
            <a:pPr>
              <a:spcBef>
                <a:spcPct val="20000"/>
              </a:spcBef>
            </a:pPr>
            <a:r>
              <a:rPr lang="en-US" dirty="0"/>
              <a:t>Frames </a:t>
            </a:r>
            <a:r>
              <a:rPr lang="en-US" sz="2100" dirty="0"/>
              <a:t>(continued)</a:t>
            </a:r>
          </a:p>
        </p:txBody>
      </p:sp>
      <p:sp>
        <p:nvSpPr>
          <p:cNvPr id="141315" name="Rectangle 3"/>
          <p:cNvSpPr>
            <a:spLocks noGrp="1" noChangeArrowheads="1"/>
          </p:cNvSpPr>
          <p:nvPr>
            <p:ph type="body" idx="1"/>
          </p:nvPr>
        </p:nvSpPr>
        <p:spPr>
          <a:xfrm>
            <a:off x="321574" y="1490645"/>
            <a:ext cx="8822425" cy="3263504"/>
          </a:xfrm>
        </p:spPr>
        <p:txBody>
          <a:bodyPr>
            <a:noAutofit/>
          </a:bodyPr>
          <a:lstStyle/>
          <a:p>
            <a:pPr lvl="1">
              <a:lnSpc>
                <a:spcPct val="80000"/>
              </a:lnSpc>
              <a:spcBef>
                <a:spcPct val="20000"/>
              </a:spcBef>
              <a:buSzTx/>
            </a:pPr>
            <a:r>
              <a:rPr lang="en-US" sz="2200" dirty="0">
                <a:latin typeface="+mj-lt"/>
              </a:rPr>
              <a:t>An asterisk after some other specification gives the remainder of the height of the window</a:t>
            </a:r>
          </a:p>
          <a:p>
            <a:pPr lvl="1">
              <a:lnSpc>
                <a:spcPct val="80000"/>
              </a:lnSpc>
              <a:spcBef>
                <a:spcPct val="20000"/>
              </a:spcBef>
              <a:buSzTx/>
            </a:pPr>
            <a:r>
              <a:rPr lang="en-US" sz="2200" dirty="0">
                <a:latin typeface="+mj-lt"/>
              </a:rPr>
              <a:t>Examples:</a:t>
            </a:r>
          </a:p>
          <a:p>
            <a:pPr lvl="1">
              <a:lnSpc>
                <a:spcPct val="80000"/>
              </a:lnSpc>
              <a:spcBef>
                <a:spcPct val="20000"/>
              </a:spcBef>
              <a:buSzTx/>
              <a:buFontTx/>
              <a:buNone/>
            </a:pPr>
            <a:r>
              <a:rPr lang="en-US" sz="2200" dirty="0">
                <a:latin typeface="+mj-lt"/>
              </a:rPr>
              <a:t>&lt;frameset rows = "150, 200, 300"&gt;</a:t>
            </a:r>
          </a:p>
          <a:p>
            <a:pPr lvl="1">
              <a:lnSpc>
                <a:spcPct val="80000"/>
              </a:lnSpc>
              <a:spcBef>
                <a:spcPct val="20000"/>
              </a:spcBef>
              <a:buSzTx/>
              <a:buFontTx/>
              <a:buNone/>
            </a:pPr>
            <a:endParaRPr lang="en-US" sz="2200" dirty="0">
              <a:latin typeface="+mj-lt"/>
            </a:endParaRPr>
          </a:p>
          <a:p>
            <a:pPr lvl="1">
              <a:lnSpc>
                <a:spcPct val="80000"/>
              </a:lnSpc>
              <a:spcBef>
                <a:spcPct val="20000"/>
              </a:spcBef>
              <a:buSzTx/>
              <a:buFontTx/>
              <a:buNone/>
            </a:pPr>
            <a:r>
              <a:rPr lang="en-US" sz="2200" dirty="0">
                <a:latin typeface="+mj-lt"/>
              </a:rPr>
              <a:t>&lt;frameset rows = "25%, 50%, 25%"&gt;</a:t>
            </a:r>
          </a:p>
          <a:p>
            <a:pPr lvl="1">
              <a:lnSpc>
                <a:spcPct val="80000"/>
              </a:lnSpc>
              <a:spcBef>
                <a:spcPct val="20000"/>
              </a:spcBef>
              <a:buSzTx/>
              <a:buFontTx/>
              <a:buNone/>
            </a:pPr>
            <a:endParaRPr lang="en-US" sz="2200" dirty="0">
              <a:latin typeface="+mj-lt"/>
            </a:endParaRPr>
          </a:p>
          <a:p>
            <a:pPr lvl="1">
              <a:lnSpc>
                <a:spcPct val="80000"/>
              </a:lnSpc>
              <a:spcBef>
                <a:spcPct val="20000"/>
              </a:spcBef>
              <a:buSzTx/>
              <a:buFontTx/>
              <a:buNone/>
            </a:pPr>
            <a:r>
              <a:rPr lang="en-US" sz="2200" dirty="0">
                <a:latin typeface="+mj-lt"/>
              </a:rPr>
              <a:t>&lt;frameset rows = "50%, 20%, *" &gt;</a:t>
            </a:r>
          </a:p>
          <a:p>
            <a:pPr lvl="1">
              <a:lnSpc>
                <a:spcPct val="80000"/>
              </a:lnSpc>
              <a:spcBef>
                <a:spcPct val="20000"/>
              </a:spcBef>
              <a:buSzTx/>
              <a:buFontTx/>
              <a:buNone/>
            </a:pPr>
            <a:endParaRPr lang="en-US" sz="2200" dirty="0">
              <a:latin typeface="+mj-lt"/>
            </a:endParaRPr>
          </a:p>
          <a:p>
            <a:pPr lvl="1">
              <a:lnSpc>
                <a:spcPct val="80000"/>
              </a:lnSpc>
              <a:spcBef>
                <a:spcPct val="20000"/>
              </a:spcBef>
              <a:buSzTx/>
              <a:buFontTx/>
              <a:buNone/>
            </a:pPr>
            <a:r>
              <a:rPr lang="en-US" sz="2200" dirty="0">
                <a:latin typeface="+mj-lt"/>
              </a:rPr>
              <a:t>&lt;frameset rows = "50%, 25%, 25%" cols = "40%, *"&gt;</a:t>
            </a:r>
          </a:p>
          <a:p>
            <a:pPr marL="0" lvl="2">
              <a:buFont typeface="Times" panose="02020603050405020304" pitchFamily="18" charset="0"/>
              <a:buChar char="•"/>
            </a:pPr>
            <a:r>
              <a:rPr lang="en-US" sz="2000" dirty="0">
                <a:latin typeface="+mj-lt"/>
                <a:ea typeface="Verdana" panose="020B0604030504040204" pitchFamily="34" charset="0"/>
              </a:rPr>
              <a:t>A number value specifies the row height in pixels - Not terribly useful!</a:t>
            </a:r>
          </a:p>
          <a:p>
            <a:pPr marL="0" lvl="2">
              <a:buFont typeface="Times" panose="02020603050405020304" pitchFamily="18" charset="0"/>
              <a:buChar char="•"/>
            </a:pPr>
            <a:r>
              <a:rPr lang="en-US" sz="2000" dirty="0">
                <a:latin typeface="+mj-lt"/>
                <a:ea typeface="Verdana" panose="020B0604030504040204" pitchFamily="34" charset="0"/>
              </a:rPr>
              <a:t>A percentage specifies the percentage of total window height for the row - Very useful!</a:t>
            </a:r>
          </a:p>
          <a:p>
            <a:pPr lvl="1">
              <a:lnSpc>
                <a:spcPct val="80000"/>
              </a:lnSpc>
              <a:spcBef>
                <a:spcPct val="20000"/>
              </a:spcBef>
              <a:buSzTx/>
              <a:buFontTx/>
              <a:buNone/>
            </a:pPr>
            <a:endParaRPr lang="en-US" sz="2200" dirty="0">
              <a:latin typeface="+mj-lt"/>
            </a:endParaRPr>
          </a:p>
        </p:txBody>
      </p:sp>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26815396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521" y="1181922"/>
            <a:ext cx="8061993" cy="2677656"/>
          </a:xfrm>
          <a:prstGeom prst="rect">
            <a:avLst/>
          </a:prstGeom>
        </p:spPr>
        <p:txBody>
          <a:bodyPr wrap="square">
            <a:spAutoFit/>
          </a:bodyPr>
          <a:lstStyle/>
          <a:p>
            <a:r>
              <a:rPr lang="en-US" sz="2100" dirty="0">
                <a:solidFill>
                  <a:srgbClr val="121214"/>
                </a:solidFill>
                <a:latin typeface="Verdana" panose="020B0604030504040204" pitchFamily="34" charset="0"/>
              </a:rPr>
              <a:t>Creating Frames</a:t>
            </a:r>
          </a:p>
          <a:p>
            <a:endParaRPr lang="en-US" sz="2100" dirty="0">
              <a:solidFill>
                <a:srgbClr val="121214"/>
              </a:solidFill>
              <a:latin typeface="Verdana" panose="020B0604030504040204" pitchFamily="34" charset="0"/>
            </a:endParaRPr>
          </a:p>
          <a:p>
            <a:r>
              <a:rPr lang="en-US" sz="2100" dirty="0"/>
              <a:t>To use frames on a page we use &lt;frameset&gt; tag instead of &lt;body&gt; tag. </a:t>
            </a:r>
          </a:p>
          <a:p>
            <a:endParaRPr lang="en-US" sz="2100" dirty="0"/>
          </a:p>
          <a:p>
            <a:r>
              <a:rPr lang="en-US" sz="2100" dirty="0"/>
              <a:t>The &lt;frameset&gt; tag defines, how to divide the window into frames. </a:t>
            </a:r>
          </a:p>
          <a:p>
            <a:endParaRPr lang="en-US" sz="2100" dirty="0"/>
          </a:p>
          <a:p>
            <a:r>
              <a:rPr lang="en-US" sz="2100" dirty="0"/>
              <a:t>The </a:t>
            </a:r>
            <a:r>
              <a:rPr lang="en-US" sz="2100" b="1" dirty="0"/>
              <a:t>rows </a:t>
            </a:r>
            <a:r>
              <a:rPr lang="en-US" sz="2100" dirty="0"/>
              <a:t>attribute of &lt;frameset&gt; tag defines horizontal frames and </a:t>
            </a:r>
            <a:r>
              <a:rPr lang="en-US" sz="2100" b="1" dirty="0"/>
              <a:t>cols</a:t>
            </a:r>
            <a:r>
              <a:rPr lang="en-US" sz="2100" dirty="0"/>
              <a:t> attribute defines vertical frames.</a:t>
            </a:r>
            <a:endParaRPr lang="en-US" sz="2100" dirty="0">
              <a:solidFill>
                <a:srgbClr val="121214"/>
              </a:solidFill>
              <a:latin typeface="Verdana" panose="020B0604030504040204" pitchFamily="34" charset="0"/>
            </a:endParaRPr>
          </a:p>
        </p:txBody>
      </p:sp>
      <p:sp>
        <p:nvSpPr>
          <p:cNvPr id="3" name="TextBox 2"/>
          <p:cNvSpPr txBox="1"/>
          <p:nvPr/>
        </p:nvSpPr>
        <p:spPr>
          <a:xfrm>
            <a:off x="255896" y="4511438"/>
            <a:ext cx="6008427" cy="300082"/>
          </a:xfrm>
          <a:prstGeom prst="rect">
            <a:avLst/>
          </a:prstGeom>
          <a:noFill/>
        </p:spPr>
        <p:txBody>
          <a:bodyPr wrap="square" rtlCol="0">
            <a:spAutoFit/>
          </a:bodyPr>
          <a:lstStyle/>
          <a:p>
            <a:r>
              <a:rPr lang="en-US" sz="1350" b="1" dirty="0"/>
              <a:t>Note: HTML 5 is not supporting frame tag</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3868977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0071" y="1143000"/>
            <a:ext cx="5923129" cy="4247317"/>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&lt;title&gt;HTML Frames&lt;/title&gt;</a:t>
            </a:r>
          </a:p>
          <a:p>
            <a:r>
              <a:rPr lang="en-US" sz="1500" dirty="0"/>
              <a:t>   &lt;/head&gt;</a:t>
            </a:r>
          </a:p>
          <a:p>
            <a:r>
              <a:rPr lang="en-US" sz="1500" dirty="0"/>
              <a:t>	</a:t>
            </a:r>
          </a:p>
          <a:p>
            <a:r>
              <a:rPr lang="en-US" sz="1500" dirty="0"/>
              <a:t>   &lt;frameset rows = "10%,80%,10%"&gt;</a:t>
            </a:r>
          </a:p>
          <a:p>
            <a:r>
              <a:rPr lang="en-US" sz="1500" dirty="0"/>
              <a:t>      &lt;frame name = "top" </a:t>
            </a:r>
            <a:r>
              <a:rPr lang="en-US" sz="1500" dirty="0" err="1"/>
              <a:t>src</a:t>
            </a:r>
            <a:r>
              <a:rPr lang="en-US" sz="1500" dirty="0"/>
              <a:t> = "/html/top_frame.htm" /&gt;</a:t>
            </a:r>
          </a:p>
          <a:p>
            <a:r>
              <a:rPr lang="en-US" sz="1500" dirty="0"/>
              <a:t>      &lt;frame name = "main" </a:t>
            </a:r>
            <a:r>
              <a:rPr lang="en-US" sz="1500" dirty="0" err="1"/>
              <a:t>src</a:t>
            </a:r>
            <a:r>
              <a:rPr lang="en-US" sz="1500" dirty="0"/>
              <a:t> = "/html/main_frame.htm" /&gt;</a:t>
            </a:r>
          </a:p>
          <a:p>
            <a:r>
              <a:rPr lang="en-US" sz="1500" dirty="0"/>
              <a:t>      &lt;frame name = "bottom" </a:t>
            </a:r>
            <a:r>
              <a:rPr lang="en-US" sz="1500" dirty="0" err="1"/>
              <a:t>src</a:t>
            </a:r>
            <a:r>
              <a:rPr lang="en-US" sz="1500" dirty="0"/>
              <a:t> = "/html/bottom_frame.htm" /&gt;</a:t>
            </a:r>
          </a:p>
          <a:p>
            <a:r>
              <a:rPr lang="en-US" sz="1500" dirty="0"/>
              <a:t>   </a:t>
            </a:r>
          </a:p>
          <a:p>
            <a:r>
              <a:rPr lang="en-US" sz="1500" dirty="0"/>
              <a:t>      &lt;</a:t>
            </a:r>
            <a:r>
              <a:rPr lang="en-US" sz="1500" dirty="0" err="1"/>
              <a:t>noframes</a:t>
            </a:r>
            <a:r>
              <a:rPr lang="en-US" sz="1500" dirty="0"/>
              <a:t>&gt;</a:t>
            </a:r>
          </a:p>
          <a:p>
            <a:r>
              <a:rPr lang="en-US" sz="1500" dirty="0"/>
              <a:t>         &lt;body&gt;Your browser does not support frames.&lt;/body&gt;</a:t>
            </a:r>
          </a:p>
          <a:p>
            <a:r>
              <a:rPr lang="en-US" sz="1500" dirty="0"/>
              <a:t>      &lt;/</a:t>
            </a:r>
            <a:r>
              <a:rPr lang="en-US" sz="1500" dirty="0" err="1"/>
              <a:t>noframes</a:t>
            </a:r>
            <a:r>
              <a:rPr lang="en-US" sz="1500" dirty="0"/>
              <a:t>&gt;</a:t>
            </a:r>
          </a:p>
          <a:p>
            <a:r>
              <a:rPr lang="en-US" sz="1500" dirty="0"/>
              <a:t>      </a:t>
            </a:r>
          </a:p>
          <a:p>
            <a:r>
              <a:rPr lang="en-US" sz="1500" dirty="0"/>
              <a:t>   &lt;/frameset&gt;</a:t>
            </a:r>
          </a:p>
          <a:p>
            <a:r>
              <a:rPr lang="en-US" sz="1500" dirty="0"/>
              <a:t>   </a:t>
            </a:r>
          </a:p>
          <a:p>
            <a:r>
              <a:rPr lang="en-US" sz="1500" dirty="0"/>
              <a:t>&lt;/html&gt;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30606091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188" y="1113147"/>
            <a:ext cx="8557146" cy="3139321"/>
          </a:xfrm>
          <a:prstGeom prst="rect">
            <a:avLst/>
          </a:prstGeom>
        </p:spPr>
        <p:txBody>
          <a:bodyPr wrap="square">
            <a:spAutoFit/>
          </a:bodyPr>
          <a:lstStyle/>
          <a:p>
            <a:r>
              <a:rPr lang="en-US" dirty="0">
                <a:solidFill>
                  <a:srgbClr val="000000"/>
                </a:solidFill>
                <a:latin typeface="Verdana" panose="020B0604030504040204" pitchFamily="34" charset="0"/>
              </a:rPr>
              <a:t>We can define an inline frame with HTML tag </a:t>
            </a:r>
            <a:r>
              <a:rPr lang="en-US" b="1" dirty="0">
                <a:solidFill>
                  <a:srgbClr val="000000"/>
                </a:solidFill>
                <a:latin typeface="Verdana" panose="020B0604030504040204" pitchFamily="34" charset="0"/>
              </a:rPr>
              <a:t>&lt;</a:t>
            </a:r>
            <a:r>
              <a:rPr lang="en-US" b="1" dirty="0" err="1">
                <a:solidFill>
                  <a:srgbClr val="000000"/>
                </a:solidFill>
                <a:latin typeface="Verdana" panose="020B0604030504040204" pitchFamily="34" charset="0"/>
              </a:rPr>
              <a:t>iframe</a:t>
            </a:r>
            <a:r>
              <a:rPr lang="en-US" b="1" dirty="0">
                <a:solidFill>
                  <a:srgbClr val="000000"/>
                </a:solidFill>
                <a:latin typeface="Verdana" panose="020B0604030504040204" pitchFamily="34" charset="0"/>
              </a:rPr>
              <a:t>&gt;</a:t>
            </a:r>
            <a:r>
              <a:rPr lang="en-US" dirty="0">
                <a:solidFill>
                  <a:srgbClr val="000000"/>
                </a:solidFill>
                <a:latin typeface="Verdana" panose="020B0604030504040204" pitchFamily="34" charset="0"/>
              </a:rPr>
              <a:t>.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 &lt;</a:t>
            </a:r>
            <a:r>
              <a:rPr lang="en-US" dirty="0" err="1">
                <a:solidFill>
                  <a:srgbClr val="000000"/>
                </a:solidFill>
                <a:latin typeface="Verdana" panose="020B0604030504040204" pitchFamily="34" charset="0"/>
              </a:rPr>
              <a:t>iframe</a:t>
            </a:r>
            <a:r>
              <a:rPr lang="en-US" dirty="0">
                <a:solidFill>
                  <a:srgbClr val="000000"/>
                </a:solidFill>
                <a:latin typeface="Verdana" panose="020B0604030504040204" pitchFamily="34" charset="0"/>
              </a:rPr>
              <a:t>&gt; tag is not somehow related to &lt;frameset&gt; tag, instead, it can appear anywhere in your document.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The &lt;</a:t>
            </a:r>
            <a:r>
              <a:rPr lang="en-US" dirty="0" err="1">
                <a:solidFill>
                  <a:srgbClr val="000000"/>
                </a:solidFill>
                <a:latin typeface="Verdana" panose="020B0604030504040204" pitchFamily="34" charset="0"/>
              </a:rPr>
              <a:t>iframe</a:t>
            </a:r>
            <a:r>
              <a:rPr lang="en-US" dirty="0">
                <a:solidFill>
                  <a:srgbClr val="000000"/>
                </a:solidFill>
                <a:latin typeface="Verdana" panose="020B0604030504040204" pitchFamily="34" charset="0"/>
              </a:rPr>
              <a:t>&gt; tag defines a rectangular region within the document in which the browser can display a separate document, including scrollbars and borders. </a:t>
            </a:r>
          </a:p>
          <a:p>
            <a:endParaRPr lang="en-US" dirty="0">
              <a:solidFill>
                <a:srgbClr val="000000"/>
              </a:solidFill>
              <a:latin typeface="Verdana" panose="020B0604030504040204" pitchFamily="34" charset="0"/>
            </a:endParaRPr>
          </a:p>
          <a:p>
            <a:r>
              <a:rPr lang="en-US" dirty="0">
                <a:solidFill>
                  <a:srgbClr val="000000"/>
                </a:solidFill>
                <a:latin typeface="Verdana" panose="020B0604030504040204" pitchFamily="34" charset="0"/>
              </a:rPr>
              <a:t>An inline frame is used to embed another document within the current HTML document.</a:t>
            </a:r>
            <a:endParaRPr lang="en-US" dirty="0"/>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218346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71902" y="1189885"/>
            <a:ext cx="4276298" cy="4524315"/>
          </a:xfrm>
          <a:prstGeom prst="rect">
            <a:avLst/>
          </a:prstGeom>
        </p:spPr>
        <p:txBody>
          <a:bodyPr wrap="square">
            <a:spAutoFit/>
          </a:bodyPr>
          <a:lstStyle/>
          <a:p>
            <a:r>
              <a:rPr lang="en-US" dirty="0"/>
              <a:t>&lt;html&gt;</a:t>
            </a:r>
          </a:p>
          <a:p>
            <a:endParaRPr lang="en-US" dirty="0"/>
          </a:p>
          <a:p>
            <a:r>
              <a:rPr lang="en-US" dirty="0"/>
              <a:t>   &lt;head&gt;</a:t>
            </a:r>
          </a:p>
          <a:p>
            <a:r>
              <a:rPr lang="en-US" dirty="0"/>
              <a:t>      &lt;title&gt;Heading Example&lt;/title&gt;</a:t>
            </a:r>
          </a:p>
          <a:p>
            <a:r>
              <a:rPr lang="en-US" dirty="0"/>
              <a:t>   &lt;/head&gt;</a:t>
            </a:r>
          </a:p>
          <a:p>
            <a:r>
              <a:rPr lang="en-US" dirty="0"/>
              <a:t>	</a:t>
            </a:r>
          </a:p>
          <a:p>
            <a:r>
              <a:rPr lang="en-US" dirty="0"/>
              <a:t>   &lt;body&gt;</a:t>
            </a:r>
          </a:p>
          <a:p>
            <a:r>
              <a:rPr lang="en-US" dirty="0"/>
              <a:t>      &lt;h1&gt;This is heading 1&lt;/h1&gt;</a:t>
            </a:r>
          </a:p>
          <a:p>
            <a:r>
              <a:rPr lang="en-US" dirty="0"/>
              <a:t>      &lt;h2&gt;This is heading 2&lt;/h2&gt;</a:t>
            </a:r>
          </a:p>
          <a:p>
            <a:r>
              <a:rPr lang="en-US" dirty="0"/>
              <a:t>      &lt;h3&gt;This is heading 3&lt;/h3&gt;</a:t>
            </a:r>
          </a:p>
          <a:p>
            <a:r>
              <a:rPr lang="en-US" dirty="0"/>
              <a:t>      &lt;h4&gt;This is heading 4&lt;/h4&gt;</a:t>
            </a:r>
          </a:p>
          <a:p>
            <a:r>
              <a:rPr lang="en-US" dirty="0"/>
              <a:t>      &lt;h5&gt;This is heading 5&lt;/h5&gt;</a:t>
            </a:r>
          </a:p>
          <a:p>
            <a:r>
              <a:rPr lang="en-US" dirty="0"/>
              <a:t>      &lt;h6&gt;This is heading 6&lt;/h6&gt;</a:t>
            </a:r>
          </a:p>
          <a:p>
            <a:r>
              <a:rPr lang="en-US" dirty="0"/>
              <a:t>   &lt;/body&gt;</a:t>
            </a:r>
          </a:p>
          <a:p>
            <a:r>
              <a:rPr lang="en-US" dirty="0"/>
              <a:t>	</a:t>
            </a:r>
          </a:p>
          <a:p>
            <a:r>
              <a:rPr lang="en-US" dirty="0"/>
              <a:t>&lt;/html&gt;</a:t>
            </a:r>
          </a:p>
        </p:txBody>
      </p:sp>
      <p:pic>
        <p:nvPicPr>
          <p:cNvPr id="6" name="Picture 5"/>
          <p:cNvPicPr>
            <a:picLocks noChangeAspect="1"/>
          </p:cNvPicPr>
          <p:nvPr/>
        </p:nvPicPr>
        <p:blipFill>
          <a:blip r:embed="rId2"/>
          <a:stretch>
            <a:fillRect/>
          </a:stretch>
        </p:blipFill>
        <p:spPr>
          <a:xfrm>
            <a:off x="4821667" y="1960950"/>
            <a:ext cx="4017533" cy="3735281"/>
          </a:xfrm>
          <a:prstGeom prst="rect">
            <a:avLst/>
          </a:prstGeom>
        </p:spPr>
      </p:pic>
      <p:sp>
        <p:nvSpPr>
          <p:cNvPr id="7" name="TextBox 6"/>
          <p:cNvSpPr txBox="1"/>
          <p:nvPr/>
        </p:nvSpPr>
        <p:spPr>
          <a:xfrm>
            <a:off x="4821667" y="1614701"/>
            <a:ext cx="1934570" cy="369332"/>
          </a:xfrm>
          <a:prstGeom prst="rect">
            <a:avLst/>
          </a:prstGeom>
          <a:noFill/>
        </p:spPr>
        <p:txBody>
          <a:bodyPr wrap="square" rtlCol="0">
            <a:spAutoFit/>
          </a:bodyPr>
          <a:lstStyle/>
          <a:p>
            <a:r>
              <a:rPr lang="en-US" dirty="0"/>
              <a:t>output</a:t>
            </a:r>
          </a:p>
        </p:txBody>
      </p:sp>
      <p:sp>
        <p:nvSpPr>
          <p:cNvPr id="2" name="Footer Placeholder 1"/>
          <p:cNvSpPr>
            <a:spLocks noGrp="1"/>
          </p:cNvSpPr>
          <p:nvPr>
            <p:ph type="ftr" sz="quarter" idx="11"/>
          </p:nvPr>
        </p:nvSpPr>
        <p:spPr/>
        <p:txBody>
          <a:bodyPr/>
          <a:lstStyle/>
          <a:p>
            <a:r>
              <a:rPr lang="en-US"/>
              <a:t>CSE2067 Web Technologies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34434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775" y="1038621"/>
            <a:ext cx="2067746" cy="461665"/>
          </a:xfrm>
          <a:prstGeom prst="rect">
            <a:avLst/>
          </a:prstGeom>
        </p:spPr>
        <p:txBody>
          <a:bodyPr wrap="none">
            <a:spAutoFit/>
          </a:bodyPr>
          <a:lstStyle/>
          <a:p>
            <a:r>
              <a:rPr lang="en-US" sz="2400" dirty="0"/>
              <a:t>HTML </a:t>
            </a:r>
            <a:r>
              <a:rPr lang="en-US" sz="2400" dirty="0" err="1"/>
              <a:t>Iframes</a:t>
            </a:r>
            <a:endParaRPr lang="en-US" sz="2400" dirty="0"/>
          </a:p>
        </p:txBody>
      </p:sp>
      <p:sp>
        <p:nvSpPr>
          <p:cNvPr id="3" name="Rectangle 2"/>
          <p:cNvSpPr/>
          <p:nvPr/>
        </p:nvSpPr>
        <p:spPr>
          <a:xfrm>
            <a:off x="621935" y="1693712"/>
            <a:ext cx="5931047" cy="369332"/>
          </a:xfrm>
          <a:prstGeom prst="rect">
            <a:avLst/>
          </a:prstGeom>
        </p:spPr>
        <p:txBody>
          <a:bodyPr wrap="none">
            <a:spAutoFit/>
          </a:bodyPr>
          <a:lstStyle/>
          <a:p>
            <a:r>
              <a:rPr lang="en-US" dirty="0"/>
              <a:t>An </a:t>
            </a:r>
            <a:r>
              <a:rPr lang="en-US" dirty="0" err="1"/>
              <a:t>iframe</a:t>
            </a:r>
            <a:r>
              <a:rPr lang="en-US" dirty="0"/>
              <a:t> is used to display a web page within a web page.</a:t>
            </a:r>
          </a:p>
        </p:txBody>
      </p:sp>
      <p:sp>
        <p:nvSpPr>
          <p:cNvPr id="4" name="Rectangle 3"/>
          <p:cNvSpPr/>
          <p:nvPr/>
        </p:nvSpPr>
        <p:spPr>
          <a:xfrm>
            <a:off x="621935" y="2256472"/>
            <a:ext cx="4622484" cy="507831"/>
          </a:xfrm>
          <a:prstGeom prst="rect">
            <a:avLst/>
          </a:prstGeom>
        </p:spPr>
        <p:txBody>
          <a:bodyPr wrap="none">
            <a:spAutoFit/>
          </a:bodyPr>
          <a:lstStyle/>
          <a:p>
            <a:r>
              <a:rPr lang="en-US" sz="2700" dirty="0"/>
              <a:t>&lt;</a:t>
            </a:r>
            <a:r>
              <a:rPr lang="en-US" sz="2700" dirty="0" err="1"/>
              <a:t>iframe</a:t>
            </a:r>
            <a:r>
              <a:rPr lang="en-US" sz="2700" dirty="0"/>
              <a:t> </a:t>
            </a:r>
            <a:r>
              <a:rPr lang="en-US" sz="2700" dirty="0" err="1"/>
              <a:t>src</a:t>
            </a:r>
            <a:r>
              <a:rPr lang="en-US" sz="2700" dirty="0"/>
              <a:t>="URL"&gt;&lt;/</a:t>
            </a:r>
            <a:r>
              <a:rPr lang="en-US" sz="2700" dirty="0" err="1"/>
              <a:t>iframe</a:t>
            </a:r>
            <a:r>
              <a:rPr lang="en-US" sz="2700" dirty="0"/>
              <a:t>&gt;</a:t>
            </a:r>
          </a:p>
        </p:txBody>
      </p:sp>
      <p:sp>
        <p:nvSpPr>
          <p:cNvPr id="5" name="Rectangle 4"/>
          <p:cNvSpPr/>
          <p:nvPr/>
        </p:nvSpPr>
        <p:spPr>
          <a:xfrm>
            <a:off x="621934" y="2957731"/>
            <a:ext cx="8109221" cy="923330"/>
          </a:xfrm>
          <a:prstGeom prst="rect">
            <a:avLst/>
          </a:prstGeom>
        </p:spPr>
        <p:txBody>
          <a:bodyPr wrap="square">
            <a:spAutoFit/>
          </a:bodyPr>
          <a:lstStyle/>
          <a:p>
            <a:r>
              <a:rPr lang="en-US" sz="2700" dirty="0"/>
              <a:t>&lt;</a:t>
            </a:r>
            <a:r>
              <a:rPr lang="en-US" sz="2700" dirty="0" err="1"/>
              <a:t>iframe</a:t>
            </a:r>
            <a:r>
              <a:rPr lang="en-US" sz="2700" dirty="0"/>
              <a:t> </a:t>
            </a:r>
            <a:r>
              <a:rPr lang="en-US" sz="2700" dirty="0" err="1"/>
              <a:t>src</a:t>
            </a:r>
            <a:r>
              <a:rPr lang="en-US" sz="2700" dirty="0"/>
              <a:t>="demo_iframe.htm" height="200" width="300"&gt;&lt;/</a:t>
            </a:r>
            <a:r>
              <a:rPr lang="en-US" sz="2700" dirty="0" err="1"/>
              <a:t>iframe</a:t>
            </a:r>
            <a:r>
              <a:rPr lang="en-US" sz="2700" dirty="0"/>
              <a:t>&gt;</a:t>
            </a:r>
          </a:p>
        </p:txBody>
      </p:sp>
      <p:sp>
        <p:nvSpPr>
          <p:cNvPr id="6" name="Rectangle 5"/>
          <p:cNvSpPr/>
          <p:nvPr/>
        </p:nvSpPr>
        <p:spPr>
          <a:xfrm>
            <a:off x="597581" y="4230679"/>
            <a:ext cx="7894268" cy="923330"/>
          </a:xfrm>
          <a:prstGeom prst="rect">
            <a:avLst/>
          </a:prstGeom>
        </p:spPr>
        <p:txBody>
          <a:bodyPr wrap="square">
            <a:spAutoFit/>
          </a:bodyPr>
          <a:lstStyle/>
          <a:p>
            <a:r>
              <a:rPr lang="en-US" sz="2700" b="1" dirty="0"/>
              <a:t>&lt;</a:t>
            </a:r>
            <a:r>
              <a:rPr lang="en-US" sz="2700" b="1" dirty="0" err="1"/>
              <a:t>iframe</a:t>
            </a:r>
            <a:r>
              <a:rPr lang="en-US" sz="2700" b="1" dirty="0"/>
              <a:t> </a:t>
            </a:r>
            <a:r>
              <a:rPr lang="en-US" sz="2700" b="1" dirty="0" err="1"/>
              <a:t>src</a:t>
            </a:r>
            <a:r>
              <a:rPr lang="en-US" sz="2700" b="1" dirty="0"/>
              <a:t>="demo_iframe.htm" style="height:200px;width:300px;"&gt;&lt;/</a:t>
            </a:r>
            <a:r>
              <a:rPr lang="en-US" sz="2700" b="1" dirty="0" err="1"/>
              <a:t>iframe</a:t>
            </a:r>
            <a:r>
              <a:rPr lang="en-US" sz="2700" b="1" dirty="0"/>
              <a:t>&gt;</a:t>
            </a:r>
          </a:p>
        </p:txBody>
      </p:sp>
      <p:sp>
        <p:nvSpPr>
          <p:cNvPr id="7" name="Footer Placeholder 6"/>
          <p:cNvSpPr>
            <a:spLocks noGrp="1"/>
          </p:cNvSpPr>
          <p:nvPr>
            <p:ph type="ftr" sz="quarter" idx="11"/>
          </p:nvPr>
        </p:nvSpPr>
        <p:spPr/>
        <p:txBody>
          <a:bodyPr/>
          <a:lstStyle/>
          <a:p>
            <a:r>
              <a:rPr lang="en-US"/>
              <a:t>CSE2067 Web Technologies</a:t>
            </a:r>
          </a:p>
        </p:txBody>
      </p:sp>
      <p:sp>
        <p:nvSpPr>
          <p:cNvPr id="8" name="Slide Number Placeholder 7"/>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12539396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2845" y="1073498"/>
            <a:ext cx="8410433" cy="1708160"/>
          </a:xfrm>
          <a:prstGeom prst="rect">
            <a:avLst/>
          </a:prstGeom>
        </p:spPr>
        <p:txBody>
          <a:bodyPr wrap="square">
            <a:spAutoFit/>
          </a:bodyPr>
          <a:lstStyle/>
          <a:p>
            <a:pPr algn="ctr"/>
            <a:r>
              <a:rPr lang="en-US" sz="2100" dirty="0" err="1"/>
              <a:t>Iframe</a:t>
            </a:r>
            <a:r>
              <a:rPr lang="en-US" sz="2100" dirty="0"/>
              <a:t> - Target for a Link</a:t>
            </a:r>
          </a:p>
          <a:p>
            <a:r>
              <a:rPr lang="en-US" sz="2100" dirty="0"/>
              <a:t>An </a:t>
            </a:r>
            <a:r>
              <a:rPr lang="en-US" sz="2100" dirty="0" err="1"/>
              <a:t>iframe</a:t>
            </a:r>
            <a:r>
              <a:rPr lang="en-US" sz="2100" dirty="0"/>
              <a:t> can be used as the target frame for a link.</a:t>
            </a:r>
          </a:p>
          <a:p>
            <a:endParaRPr lang="en-US" sz="2100" dirty="0"/>
          </a:p>
          <a:p>
            <a:r>
              <a:rPr lang="en-US" sz="2100" dirty="0"/>
              <a:t>The target attribute of the link must refer to the name attribute of the </a:t>
            </a:r>
            <a:r>
              <a:rPr lang="en-US" sz="2100" dirty="0" err="1"/>
              <a:t>iframe</a:t>
            </a:r>
            <a:r>
              <a:rPr lang="en-US" sz="2100" dirty="0"/>
              <a:t>:</a:t>
            </a:r>
          </a:p>
        </p:txBody>
      </p:sp>
      <p:sp>
        <p:nvSpPr>
          <p:cNvPr id="3" name="Rectangle 2"/>
          <p:cNvSpPr/>
          <p:nvPr/>
        </p:nvSpPr>
        <p:spPr>
          <a:xfrm>
            <a:off x="736979" y="2978877"/>
            <a:ext cx="7809932" cy="2169825"/>
          </a:xfrm>
          <a:prstGeom prst="rect">
            <a:avLst/>
          </a:prstGeom>
        </p:spPr>
        <p:txBody>
          <a:bodyPr wrap="square">
            <a:spAutoFit/>
          </a:bodyPr>
          <a:lstStyle/>
          <a:p>
            <a:r>
              <a:rPr lang="en-US" sz="2700" dirty="0"/>
              <a:t>&lt;</a:t>
            </a:r>
            <a:r>
              <a:rPr lang="en-US" sz="2700" dirty="0" err="1"/>
              <a:t>iframe</a:t>
            </a:r>
            <a:r>
              <a:rPr lang="en-US" sz="2700" dirty="0"/>
              <a:t> </a:t>
            </a:r>
            <a:r>
              <a:rPr lang="en-US" sz="2700" dirty="0" err="1"/>
              <a:t>src</a:t>
            </a:r>
            <a:r>
              <a:rPr lang="en-US" sz="2700" dirty="0"/>
              <a:t>="demo_iframe.htm" name="</a:t>
            </a:r>
            <a:r>
              <a:rPr lang="en-US" sz="2700" dirty="0" err="1"/>
              <a:t>iframe_a</a:t>
            </a:r>
            <a:r>
              <a:rPr lang="en-US" sz="2700" dirty="0"/>
              <a:t>"&gt;&lt;/</a:t>
            </a:r>
            <a:r>
              <a:rPr lang="en-US" sz="2700" dirty="0" err="1"/>
              <a:t>iframe</a:t>
            </a:r>
            <a:r>
              <a:rPr lang="en-US" sz="2700" dirty="0"/>
              <a:t>&gt;</a:t>
            </a:r>
          </a:p>
          <a:p>
            <a:endParaRPr lang="en-US" sz="2700" dirty="0"/>
          </a:p>
          <a:p>
            <a:r>
              <a:rPr lang="en-US" sz="2700" dirty="0"/>
              <a:t>&lt;p&gt;&lt;a </a:t>
            </a:r>
            <a:r>
              <a:rPr lang="en-US" sz="2700" dirty="0" err="1"/>
              <a:t>href</a:t>
            </a:r>
            <a:r>
              <a:rPr lang="en-US" sz="2700" dirty="0"/>
              <a:t>="https://www.google.com" target="</a:t>
            </a:r>
            <a:r>
              <a:rPr lang="en-US" sz="2700" dirty="0" err="1"/>
              <a:t>iframe_a</a:t>
            </a:r>
            <a:r>
              <a:rPr lang="en-US" sz="2700" dirty="0"/>
              <a:t>"&gt;Load new web page&lt;/a&gt;&lt;/p&gt;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27191555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486" y="1415829"/>
            <a:ext cx="8277368" cy="830997"/>
          </a:xfrm>
          <a:prstGeom prst="rect">
            <a:avLst/>
          </a:prstGeom>
        </p:spPr>
        <p:txBody>
          <a:bodyPr wrap="square">
            <a:spAutoFit/>
          </a:bodyPr>
          <a:lstStyle/>
          <a:p>
            <a:r>
              <a:rPr lang="en-US" sz="2400" dirty="0"/>
              <a:t>&lt;</a:t>
            </a:r>
            <a:r>
              <a:rPr lang="en-US" sz="2400" dirty="0" err="1"/>
              <a:t>iframe</a:t>
            </a:r>
            <a:r>
              <a:rPr lang="en-US" sz="2400" dirty="0"/>
              <a:t> </a:t>
            </a:r>
            <a:r>
              <a:rPr lang="en-US" sz="2400" dirty="0" err="1"/>
              <a:t>src</a:t>
            </a:r>
            <a:r>
              <a:rPr lang="en-US" sz="2400" dirty="0"/>
              <a:t>="demo_iframe.htm" style="</a:t>
            </a:r>
            <a:r>
              <a:rPr lang="en-US" sz="2400" dirty="0" err="1"/>
              <a:t>border:none</a:t>
            </a:r>
            <a:r>
              <a:rPr lang="en-US" sz="2400" dirty="0"/>
              <a:t>;"&gt;&lt;/</a:t>
            </a:r>
            <a:r>
              <a:rPr lang="en-US" sz="2400" dirty="0" err="1"/>
              <a:t>iframe</a:t>
            </a:r>
            <a:r>
              <a:rPr lang="en-US" sz="2400" dirty="0"/>
              <a:t>&gt;</a:t>
            </a:r>
          </a:p>
        </p:txBody>
      </p:sp>
      <p:sp>
        <p:nvSpPr>
          <p:cNvPr id="3" name="Rectangle 2"/>
          <p:cNvSpPr/>
          <p:nvPr/>
        </p:nvSpPr>
        <p:spPr>
          <a:xfrm>
            <a:off x="310486" y="2429175"/>
            <a:ext cx="8277368" cy="830997"/>
          </a:xfrm>
          <a:prstGeom prst="rect">
            <a:avLst/>
          </a:prstGeom>
        </p:spPr>
        <p:txBody>
          <a:bodyPr wrap="square">
            <a:spAutoFit/>
          </a:bodyPr>
          <a:lstStyle/>
          <a:p>
            <a:r>
              <a:rPr lang="en-US" sz="2400" dirty="0"/>
              <a:t>&lt;</a:t>
            </a:r>
            <a:r>
              <a:rPr lang="en-US" sz="2400" dirty="0" err="1"/>
              <a:t>iframe</a:t>
            </a:r>
            <a:r>
              <a:rPr lang="en-US" sz="2400" dirty="0"/>
              <a:t> </a:t>
            </a:r>
            <a:r>
              <a:rPr lang="en-US" sz="2400" dirty="0" err="1"/>
              <a:t>src</a:t>
            </a:r>
            <a:r>
              <a:rPr lang="en-US" sz="2400" dirty="0"/>
              <a:t>="demo_iframe.htm" style="border:2px solid red;"&gt;&lt;/</a:t>
            </a:r>
            <a:r>
              <a:rPr lang="en-US" sz="2400" dirty="0" err="1"/>
              <a:t>iframe</a:t>
            </a:r>
            <a:r>
              <a:rPr lang="en-US" sz="2400" dirty="0"/>
              <a:t>&gt;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1683889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3693" y="1135672"/>
            <a:ext cx="6045959" cy="4016484"/>
          </a:xfrm>
          <a:prstGeom prst="rect">
            <a:avLst/>
          </a:prstGeom>
        </p:spPr>
        <p:txBody>
          <a:bodyPr wrap="square">
            <a:spAutoFit/>
          </a:bodyPr>
          <a:lstStyle/>
          <a:p>
            <a:r>
              <a:rPr lang="en-US" sz="1500" dirty="0"/>
              <a:t>&lt;html&gt;</a:t>
            </a:r>
          </a:p>
          <a:p>
            <a:endParaRPr lang="en-US" sz="1500" dirty="0"/>
          </a:p>
          <a:p>
            <a:r>
              <a:rPr lang="en-US" sz="1500" dirty="0"/>
              <a:t>   &lt;head&gt;</a:t>
            </a:r>
          </a:p>
          <a:p>
            <a:r>
              <a:rPr lang="en-US" sz="1500" dirty="0"/>
              <a:t>      &lt;title&gt;HTML </a:t>
            </a:r>
            <a:r>
              <a:rPr lang="en-US" sz="1500" dirty="0" err="1"/>
              <a:t>Iframes</a:t>
            </a:r>
            <a:r>
              <a:rPr lang="en-US" sz="1500" dirty="0"/>
              <a:t>&lt;/title&gt;</a:t>
            </a:r>
          </a:p>
          <a:p>
            <a:r>
              <a:rPr lang="en-US" sz="1500" dirty="0"/>
              <a:t>   &lt;/head&gt;</a:t>
            </a:r>
          </a:p>
          <a:p>
            <a:r>
              <a:rPr lang="en-US" sz="1500" dirty="0"/>
              <a:t>	</a:t>
            </a:r>
          </a:p>
          <a:p>
            <a:r>
              <a:rPr lang="en-US" sz="1500" dirty="0"/>
              <a:t>   &lt;body&gt;</a:t>
            </a:r>
          </a:p>
          <a:p>
            <a:r>
              <a:rPr lang="en-US" sz="1500" dirty="0"/>
              <a:t>      &lt;p&gt;Document content goes here...&lt;/p&gt;</a:t>
            </a:r>
          </a:p>
          <a:p>
            <a:r>
              <a:rPr lang="en-US" sz="1500" dirty="0"/>
              <a:t>      </a:t>
            </a:r>
          </a:p>
          <a:p>
            <a:r>
              <a:rPr lang="en-US" sz="1500" dirty="0"/>
              <a:t>      &lt;</a:t>
            </a:r>
            <a:r>
              <a:rPr lang="en-US" sz="1500" dirty="0" err="1"/>
              <a:t>iframe</a:t>
            </a:r>
            <a:r>
              <a:rPr lang="en-US" sz="1500" dirty="0"/>
              <a:t> </a:t>
            </a:r>
            <a:r>
              <a:rPr lang="en-US" sz="1500" dirty="0" err="1"/>
              <a:t>src</a:t>
            </a:r>
            <a:r>
              <a:rPr lang="en-US" sz="1500" dirty="0"/>
              <a:t> = "/html/menu.htm" width = "555" height = "200"&gt;</a:t>
            </a:r>
          </a:p>
          <a:p>
            <a:r>
              <a:rPr lang="en-US" sz="1500" dirty="0"/>
              <a:t>         Sorry your browser does not support inline frames.</a:t>
            </a:r>
          </a:p>
          <a:p>
            <a:r>
              <a:rPr lang="en-US" sz="1500" dirty="0"/>
              <a:t>      &lt;/</a:t>
            </a:r>
            <a:r>
              <a:rPr lang="en-US" sz="1500" dirty="0" err="1"/>
              <a:t>iframe</a:t>
            </a:r>
            <a:r>
              <a:rPr lang="en-US" sz="1500" dirty="0"/>
              <a:t>&gt;</a:t>
            </a:r>
          </a:p>
          <a:p>
            <a:r>
              <a:rPr lang="en-US" sz="1500" dirty="0"/>
              <a:t>      </a:t>
            </a:r>
          </a:p>
          <a:p>
            <a:r>
              <a:rPr lang="en-US" sz="1500" dirty="0"/>
              <a:t>      &lt;p&gt;Document content also go here...&lt;/p&gt;</a:t>
            </a:r>
          </a:p>
          <a:p>
            <a:r>
              <a:rPr lang="en-US" sz="1500" dirty="0"/>
              <a:t>   &lt;/body&gt;</a:t>
            </a:r>
          </a:p>
          <a:p>
            <a:r>
              <a:rPr lang="en-US" sz="1500" dirty="0"/>
              <a:t>	</a:t>
            </a:r>
          </a:p>
          <a:p>
            <a:r>
              <a:rPr lang="en-US" sz="1500" dirty="0"/>
              <a:t>&lt;/html&gt;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23563791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914" y="533400"/>
            <a:ext cx="8727686" cy="1369606"/>
          </a:xfrm>
          <a:prstGeom prst="rect">
            <a:avLst/>
          </a:prstGeom>
        </p:spPr>
        <p:txBody>
          <a:bodyPr wrap="square">
            <a:spAutoFit/>
          </a:bodyPr>
          <a:lstStyle/>
          <a:p>
            <a:r>
              <a:rPr lang="en-US" sz="2400" b="1" dirty="0"/>
              <a:t>The &lt;marquee&gt; Tag</a:t>
            </a:r>
          </a:p>
          <a:p>
            <a:endParaRPr lang="en-US" dirty="0">
              <a:solidFill>
                <a:srgbClr val="000000"/>
              </a:solidFill>
              <a:latin typeface="Verdana" panose="020B0604030504040204" pitchFamily="34" charset="0"/>
            </a:endParaRPr>
          </a:p>
          <a:p>
            <a:pPr>
              <a:spcBef>
                <a:spcPts val="600"/>
              </a:spcBef>
            </a:pPr>
            <a:r>
              <a:rPr lang="en-US" dirty="0">
                <a:solidFill>
                  <a:srgbClr val="000000"/>
                </a:solidFill>
                <a:latin typeface="Verdana" panose="020B0604030504040204" pitchFamily="34" charset="0"/>
              </a:rPr>
              <a:t>An HTML marquee is a scrolling piece of text displayed either horizontally across or vertically down your webpage depending on the settings. </a:t>
            </a:r>
            <a:endParaRPr lang="en-US" dirty="0"/>
          </a:p>
        </p:txBody>
      </p:sp>
      <p:sp>
        <p:nvSpPr>
          <p:cNvPr id="3" name="Rectangle 2"/>
          <p:cNvSpPr/>
          <p:nvPr/>
        </p:nvSpPr>
        <p:spPr>
          <a:xfrm>
            <a:off x="1466850" y="2286000"/>
            <a:ext cx="7467600" cy="3139321"/>
          </a:xfrm>
          <a:prstGeom prst="rect">
            <a:avLst/>
          </a:prstGeom>
        </p:spPr>
        <p:txBody>
          <a:bodyPr wrap="square">
            <a:spAutoFit/>
          </a:bodyPr>
          <a:lstStyle/>
          <a:p>
            <a:r>
              <a:rPr lang="en-US" dirty="0"/>
              <a:t>&lt;html&gt;</a:t>
            </a:r>
          </a:p>
          <a:p>
            <a:endParaRPr lang="en-US" dirty="0"/>
          </a:p>
          <a:p>
            <a:r>
              <a:rPr lang="en-US" dirty="0"/>
              <a:t>   &lt;head&gt;</a:t>
            </a:r>
          </a:p>
          <a:p>
            <a:r>
              <a:rPr lang="en-US" dirty="0"/>
              <a:t>      &lt;title&gt;HTML marquee Tag&lt;/title&gt;</a:t>
            </a:r>
          </a:p>
          <a:p>
            <a:r>
              <a:rPr lang="en-US" dirty="0"/>
              <a:t>   &lt;/head&gt;</a:t>
            </a:r>
          </a:p>
          <a:p>
            <a:r>
              <a:rPr lang="en-US" dirty="0"/>
              <a:t>	</a:t>
            </a:r>
          </a:p>
          <a:p>
            <a:r>
              <a:rPr lang="en-US" dirty="0"/>
              <a:t>   &lt;body&gt;</a:t>
            </a:r>
          </a:p>
          <a:p>
            <a:r>
              <a:rPr lang="en-US" dirty="0"/>
              <a:t>      &lt;marquee&gt;This is basic example of marquee&lt;/marquee&gt;</a:t>
            </a:r>
          </a:p>
          <a:p>
            <a:r>
              <a:rPr lang="en-US" dirty="0"/>
              <a:t>   &lt;/body&gt;</a:t>
            </a:r>
          </a:p>
          <a:p>
            <a:r>
              <a:rPr lang="en-US" dirty="0"/>
              <a:t>	</a:t>
            </a:r>
          </a:p>
          <a:p>
            <a:r>
              <a:rPr lang="en-US"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29721231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0014" y="1021940"/>
            <a:ext cx="8930185" cy="1477328"/>
          </a:xfrm>
          <a:prstGeom prst="rect">
            <a:avLst/>
          </a:prstGeom>
        </p:spPr>
        <p:txBody>
          <a:bodyPr wrap="square">
            <a:spAutoFit/>
          </a:bodyPr>
          <a:lstStyle/>
          <a:p>
            <a:endParaRPr lang="en-US" dirty="0"/>
          </a:p>
          <a:p>
            <a:r>
              <a:rPr lang="en-US" dirty="0"/>
              <a:t>   &lt;body&gt;</a:t>
            </a:r>
          </a:p>
          <a:p>
            <a:r>
              <a:rPr lang="en-US" dirty="0"/>
              <a:t>      &lt;marquee direction = "right"&gt;This text will scroll from left to right&lt;/marquee&gt;</a:t>
            </a:r>
          </a:p>
          <a:p>
            <a:r>
              <a:rPr lang="en-US" dirty="0"/>
              <a:t>   &lt;/body&gt;</a:t>
            </a:r>
          </a:p>
          <a:p>
            <a:r>
              <a:rPr lang="en-US" dirty="0"/>
              <a:t>	</a:t>
            </a:r>
          </a:p>
        </p:txBody>
      </p:sp>
      <p:sp>
        <p:nvSpPr>
          <p:cNvPr id="3" name="Rectangle 2"/>
          <p:cNvSpPr/>
          <p:nvPr/>
        </p:nvSpPr>
        <p:spPr>
          <a:xfrm>
            <a:off x="576618" y="3227480"/>
            <a:ext cx="8491182" cy="923330"/>
          </a:xfrm>
          <a:prstGeom prst="rect">
            <a:avLst/>
          </a:prstGeom>
        </p:spPr>
        <p:txBody>
          <a:bodyPr wrap="square">
            <a:spAutoFit/>
          </a:bodyPr>
          <a:lstStyle/>
          <a:p>
            <a:r>
              <a:rPr lang="en-US" dirty="0"/>
              <a:t>&lt;body&gt;</a:t>
            </a:r>
          </a:p>
          <a:p>
            <a:r>
              <a:rPr lang="en-US" dirty="0"/>
              <a:t>      &lt;marquee direction = "up"&gt;This text will scroll from bottom to up&lt;/marquee&gt;</a:t>
            </a:r>
          </a:p>
          <a:p>
            <a:r>
              <a:rPr lang="en-US" dirty="0"/>
              <a:t>   &lt;/body&gt;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27066036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31" y="1102910"/>
            <a:ext cx="8669741" cy="1200329"/>
          </a:xfrm>
          <a:prstGeom prst="rect">
            <a:avLst/>
          </a:prstGeom>
        </p:spPr>
        <p:txBody>
          <a:bodyPr wrap="square">
            <a:spAutoFit/>
          </a:bodyPr>
          <a:lstStyle/>
          <a:p>
            <a:r>
              <a:rPr lang="en-US" b="1" dirty="0">
                <a:solidFill>
                  <a:srgbClr val="121214"/>
                </a:solidFill>
                <a:latin typeface="Verdana" panose="020B0604030504040204" pitchFamily="34" charset="0"/>
              </a:rPr>
              <a:t>Set Font Size</a:t>
            </a:r>
          </a:p>
          <a:p>
            <a:endParaRPr lang="en-US" dirty="0">
              <a:solidFill>
                <a:srgbClr val="121214"/>
              </a:solidFill>
              <a:latin typeface="Verdana" panose="020B0604030504040204" pitchFamily="34" charset="0"/>
            </a:endParaRPr>
          </a:p>
          <a:p>
            <a:pPr algn="just"/>
            <a:r>
              <a:rPr lang="en-US" dirty="0">
                <a:solidFill>
                  <a:srgbClr val="000000"/>
                </a:solidFill>
                <a:latin typeface="Verdana" panose="020B0604030504040204" pitchFamily="34" charset="0"/>
              </a:rPr>
              <a:t>You can set content font size using </a:t>
            </a:r>
            <a:r>
              <a:rPr lang="en-US" b="1" dirty="0">
                <a:solidFill>
                  <a:srgbClr val="000000"/>
                </a:solidFill>
                <a:latin typeface="Verdana" panose="020B0604030504040204" pitchFamily="34" charset="0"/>
              </a:rPr>
              <a:t>size</a:t>
            </a:r>
            <a:r>
              <a:rPr lang="en-US" dirty="0">
                <a:solidFill>
                  <a:srgbClr val="000000"/>
                </a:solidFill>
                <a:latin typeface="Verdana" panose="020B0604030504040204" pitchFamily="34" charset="0"/>
              </a:rPr>
              <a:t> attribute. The range of accepted values is from 1(smallest) to 7(largest). The default size of a font is 3.</a:t>
            </a:r>
          </a:p>
        </p:txBody>
      </p:sp>
      <p:sp>
        <p:nvSpPr>
          <p:cNvPr id="3" name="Rectangle 2"/>
          <p:cNvSpPr/>
          <p:nvPr/>
        </p:nvSpPr>
        <p:spPr>
          <a:xfrm>
            <a:off x="597089" y="2399765"/>
            <a:ext cx="4572000" cy="3624069"/>
          </a:xfrm>
          <a:prstGeom prst="rect">
            <a:avLst/>
          </a:prstGeom>
        </p:spPr>
        <p:txBody>
          <a:bodyPr>
            <a:spAutoFit/>
          </a:bodyPr>
          <a:lstStyle/>
          <a:p>
            <a:r>
              <a:rPr lang="en-US" sz="1350" dirty="0"/>
              <a:t>&lt;html&gt;</a:t>
            </a:r>
          </a:p>
          <a:p>
            <a:endParaRPr lang="en-US" sz="1350" dirty="0"/>
          </a:p>
          <a:p>
            <a:r>
              <a:rPr lang="en-US" sz="1350" dirty="0"/>
              <a:t>   &lt;head&gt;</a:t>
            </a:r>
          </a:p>
          <a:p>
            <a:r>
              <a:rPr lang="en-US" sz="1350" dirty="0"/>
              <a:t>      &lt;title&gt;Setting Font Size&lt;/title&gt;</a:t>
            </a:r>
          </a:p>
          <a:p>
            <a:r>
              <a:rPr lang="en-US" sz="1350" dirty="0"/>
              <a:t>   &lt;/head&gt;</a:t>
            </a:r>
          </a:p>
          <a:p>
            <a:endParaRPr lang="en-US" sz="1350" dirty="0"/>
          </a:p>
          <a:p>
            <a:r>
              <a:rPr lang="en-US" sz="1350" dirty="0"/>
              <a:t>   &lt;body&gt;</a:t>
            </a:r>
          </a:p>
          <a:p>
            <a:r>
              <a:rPr lang="en-US" sz="1350" dirty="0"/>
              <a:t>      &lt;font size = "1"&gt;Font size = "1"&lt;/font&gt;&lt;</a:t>
            </a:r>
            <a:r>
              <a:rPr lang="en-US" sz="1350" dirty="0" err="1"/>
              <a:t>br</a:t>
            </a:r>
            <a:r>
              <a:rPr lang="en-US" sz="1350" dirty="0"/>
              <a:t> /&gt;</a:t>
            </a:r>
          </a:p>
          <a:p>
            <a:r>
              <a:rPr lang="en-US" sz="1350" dirty="0"/>
              <a:t>      &lt;font size = "2"&gt;Font size = "2"&lt;/font&gt;&lt;</a:t>
            </a:r>
            <a:r>
              <a:rPr lang="en-US" sz="1350" dirty="0" err="1"/>
              <a:t>br</a:t>
            </a:r>
            <a:r>
              <a:rPr lang="en-US" sz="1350" dirty="0"/>
              <a:t> /&gt;</a:t>
            </a:r>
          </a:p>
          <a:p>
            <a:r>
              <a:rPr lang="en-US" sz="1350" dirty="0"/>
              <a:t>      &lt;font size = "3"&gt;Font size = "3"&lt;/font&gt;&lt;</a:t>
            </a:r>
            <a:r>
              <a:rPr lang="en-US" sz="1350" dirty="0" err="1"/>
              <a:t>br</a:t>
            </a:r>
            <a:r>
              <a:rPr lang="en-US" sz="1350" dirty="0"/>
              <a:t> /&gt;</a:t>
            </a:r>
          </a:p>
          <a:p>
            <a:r>
              <a:rPr lang="en-US" sz="1350" dirty="0"/>
              <a:t>      &lt;font size = "4"&gt;Font size = "4"&lt;/font&gt;&lt;</a:t>
            </a:r>
            <a:r>
              <a:rPr lang="en-US" sz="1350" dirty="0" err="1"/>
              <a:t>br</a:t>
            </a:r>
            <a:r>
              <a:rPr lang="en-US" sz="1350" dirty="0"/>
              <a:t> /&gt;</a:t>
            </a:r>
          </a:p>
          <a:p>
            <a:r>
              <a:rPr lang="en-US" sz="1350" dirty="0"/>
              <a:t>      &lt;font size = "5"&gt;Font size = "5"&lt;/font&gt;&lt;</a:t>
            </a:r>
            <a:r>
              <a:rPr lang="en-US" sz="1350" dirty="0" err="1"/>
              <a:t>br</a:t>
            </a:r>
            <a:r>
              <a:rPr lang="en-US" sz="1350" dirty="0"/>
              <a:t> /&gt;</a:t>
            </a:r>
          </a:p>
          <a:p>
            <a:r>
              <a:rPr lang="en-US" sz="1350" dirty="0"/>
              <a:t>      &lt;font size = "6"&gt;Font size = "6"&lt;/font&gt;&lt;</a:t>
            </a:r>
            <a:r>
              <a:rPr lang="en-US" sz="1350" dirty="0" err="1"/>
              <a:t>br</a:t>
            </a:r>
            <a:r>
              <a:rPr lang="en-US" sz="1350" dirty="0"/>
              <a:t> /&gt;</a:t>
            </a:r>
          </a:p>
          <a:p>
            <a:r>
              <a:rPr lang="en-US" sz="1350" dirty="0"/>
              <a:t>      &lt;font size = "7"&gt;Font size = "7"&lt;/font&gt;</a:t>
            </a:r>
          </a:p>
          <a:p>
            <a:r>
              <a:rPr lang="en-US" sz="1350" dirty="0"/>
              <a:t>   &lt;/body&gt;</a:t>
            </a:r>
          </a:p>
          <a:p>
            <a:endParaRPr lang="en-US" sz="1350" dirty="0"/>
          </a:p>
          <a:p>
            <a:r>
              <a:rPr lang="en-US" sz="1350" dirty="0"/>
              <a:t>&lt;/html&gt;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11292285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6481" y="1007912"/>
            <a:ext cx="3312253" cy="415498"/>
          </a:xfrm>
          <a:prstGeom prst="rect">
            <a:avLst/>
          </a:prstGeom>
        </p:spPr>
        <p:txBody>
          <a:bodyPr wrap="none">
            <a:spAutoFit/>
          </a:bodyPr>
          <a:lstStyle/>
          <a:p>
            <a:r>
              <a:rPr lang="en-US" sz="2100" b="1" dirty="0"/>
              <a:t>The HTML Style Attribute</a:t>
            </a:r>
          </a:p>
        </p:txBody>
      </p:sp>
      <p:sp>
        <p:nvSpPr>
          <p:cNvPr id="5" name="Rectangle 4"/>
          <p:cNvSpPr/>
          <p:nvPr/>
        </p:nvSpPr>
        <p:spPr>
          <a:xfrm>
            <a:off x="508315" y="1499232"/>
            <a:ext cx="4788427" cy="461665"/>
          </a:xfrm>
          <a:prstGeom prst="rect">
            <a:avLst/>
          </a:prstGeom>
        </p:spPr>
        <p:txBody>
          <a:bodyPr wrap="none">
            <a:spAutoFit/>
          </a:bodyPr>
          <a:lstStyle/>
          <a:p>
            <a:r>
              <a:rPr lang="en-US" sz="2400" dirty="0"/>
              <a:t>&lt;</a:t>
            </a:r>
            <a:r>
              <a:rPr lang="en-US" sz="2400" dirty="0" err="1"/>
              <a:t>tagname</a:t>
            </a:r>
            <a:r>
              <a:rPr lang="en-US" sz="2400" dirty="0"/>
              <a:t> style="</a:t>
            </a:r>
            <a:r>
              <a:rPr lang="en-US" sz="2400" dirty="0" err="1"/>
              <a:t>property:value</a:t>
            </a:r>
            <a:r>
              <a:rPr lang="en-US" sz="2400" dirty="0"/>
              <a:t>;"&gt;</a:t>
            </a:r>
          </a:p>
        </p:txBody>
      </p:sp>
      <p:sp>
        <p:nvSpPr>
          <p:cNvPr id="6" name="Rectangle 5"/>
          <p:cNvSpPr/>
          <p:nvPr/>
        </p:nvSpPr>
        <p:spPr>
          <a:xfrm>
            <a:off x="1181815" y="2205504"/>
            <a:ext cx="7657674" cy="3416320"/>
          </a:xfrm>
          <a:prstGeom prst="rect">
            <a:avLst/>
          </a:prstGeom>
        </p:spPr>
        <p:txBody>
          <a:bodyPr wrap="none">
            <a:spAutoFit/>
          </a:bodyPr>
          <a:lstStyle/>
          <a:p>
            <a:r>
              <a:rPr lang="en-US" sz="2400" dirty="0"/>
              <a:t>&lt;body style="</a:t>
            </a:r>
            <a:r>
              <a:rPr lang="en-US" sz="2400" dirty="0" err="1"/>
              <a:t>background-color:powderblue</a:t>
            </a:r>
            <a:r>
              <a:rPr lang="en-US" sz="2400" dirty="0"/>
              <a:t>;"&gt;</a:t>
            </a:r>
          </a:p>
          <a:p>
            <a:r>
              <a:rPr lang="en-US" sz="2400" dirty="0"/>
              <a:t>&lt;h1 style="</a:t>
            </a:r>
            <a:r>
              <a:rPr lang="en-US" sz="2400" dirty="0" err="1"/>
              <a:t>color:blue</a:t>
            </a:r>
            <a:r>
              <a:rPr lang="en-US" sz="2400" dirty="0"/>
              <a:t>;"&gt;This is a heading&lt;/h1&gt;</a:t>
            </a:r>
            <a:br>
              <a:rPr lang="en-US" sz="2400" dirty="0"/>
            </a:br>
            <a:r>
              <a:rPr lang="en-US" sz="2400" dirty="0"/>
              <a:t>&lt;p style="</a:t>
            </a:r>
            <a:r>
              <a:rPr lang="en-US" sz="2400" dirty="0" err="1"/>
              <a:t>color:red</a:t>
            </a:r>
            <a:r>
              <a:rPr lang="en-US" sz="2400" dirty="0"/>
              <a:t>;"&gt;This is a paragraph.&lt;/p&gt;</a:t>
            </a:r>
          </a:p>
          <a:p>
            <a:r>
              <a:rPr lang="en-US" sz="2400" dirty="0"/>
              <a:t>&lt;h1 style="</a:t>
            </a:r>
            <a:r>
              <a:rPr lang="en-US" sz="2400" dirty="0" err="1"/>
              <a:t>font-family:verdana</a:t>
            </a:r>
            <a:r>
              <a:rPr lang="en-US" sz="2400" dirty="0"/>
              <a:t>;"&gt;This is a heading&lt;/h1&gt;</a:t>
            </a:r>
            <a:br>
              <a:rPr lang="en-US" sz="2400" dirty="0"/>
            </a:br>
            <a:r>
              <a:rPr lang="en-US" sz="2400" dirty="0"/>
              <a:t>&lt;p style="</a:t>
            </a:r>
            <a:r>
              <a:rPr lang="en-US" sz="2400" dirty="0" err="1"/>
              <a:t>font-family:courier</a:t>
            </a:r>
            <a:r>
              <a:rPr lang="en-US" sz="2400" dirty="0"/>
              <a:t>;"&gt;This is a paragraph.&lt;/p&gt;</a:t>
            </a:r>
          </a:p>
          <a:p>
            <a:r>
              <a:rPr lang="en-US" sz="2400" dirty="0"/>
              <a:t>&lt;h1 style="font-size:300%;"&gt;This is a heading&lt;/h1&gt;</a:t>
            </a:r>
            <a:br>
              <a:rPr lang="en-US" sz="2400" dirty="0"/>
            </a:br>
            <a:r>
              <a:rPr lang="en-US" sz="2400" dirty="0"/>
              <a:t>&lt;p style="font-size:160%;"&gt;This is a paragraph.&lt;/p&gt;</a:t>
            </a:r>
          </a:p>
          <a:p>
            <a:r>
              <a:rPr lang="en-US" sz="2400" dirty="0"/>
              <a:t>&lt;h1 style="</a:t>
            </a:r>
            <a:r>
              <a:rPr lang="en-US" sz="2400" dirty="0" err="1"/>
              <a:t>text-align:center</a:t>
            </a:r>
            <a:r>
              <a:rPr lang="en-US" sz="2400" dirty="0"/>
              <a:t>;"&gt;Centered Heading&lt;/h1&gt;</a:t>
            </a:r>
            <a:br>
              <a:rPr lang="en-US" sz="2400" dirty="0"/>
            </a:br>
            <a:r>
              <a:rPr lang="en-US" sz="2400" dirty="0"/>
              <a:t>&lt;p style="</a:t>
            </a:r>
            <a:r>
              <a:rPr lang="en-US" sz="2400" dirty="0" err="1"/>
              <a:t>text-align:center</a:t>
            </a:r>
            <a:r>
              <a:rPr lang="en-US" sz="2400" dirty="0"/>
              <a:t>;"&gt;Centered paragraph.&lt;/p&gt;</a:t>
            </a:r>
          </a:p>
        </p:txBody>
      </p:sp>
    </p:spTree>
    <p:extLst>
      <p:ext uri="{BB962C8B-B14F-4D97-AF65-F5344CB8AC3E}">
        <p14:creationId xmlns:p14="http://schemas.microsoft.com/office/powerpoint/2010/main" val="33257787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95790" y="1069327"/>
            <a:ext cx="1777794" cy="415498"/>
          </a:xfrm>
          <a:prstGeom prst="rect">
            <a:avLst/>
          </a:prstGeom>
        </p:spPr>
        <p:txBody>
          <a:bodyPr wrap="none">
            <a:spAutoFit/>
          </a:bodyPr>
          <a:lstStyle/>
          <a:p>
            <a:r>
              <a:rPr lang="en-US" sz="2100" b="1" dirty="0"/>
              <a:t>HTML Colors</a:t>
            </a:r>
          </a:p>
        </p:txBody>
      </p:sp>
      <p:sp>
        <p:nvSpPr>
          <p:cNvPr id="3" name="Rectangle 2"/>
          <p:cNvSpPr/>
          <p:nvPr/>
        </p:nvSpPr>
        <p:spPr>
          <a:xfrm>
            <a:off x="218363" y="1645987"/>
            <a:ext cx="8819867" cy="4293483"/>
          </a:xfrm>
          <a:prstGeom prst="rect">
            <a:avLst/>
          </a:prstGeom>
        </p:spPr>
        <p:txBody>
          <a:bodyPr wrap="square">
            <a:spAutoFit/>
          </a:bodyPr>
          <a:lstStyle/>
          <a:p>
            <a:r>
              <a:rPr lang="en-US" sz="2100" dirty="0"/>
              <a:t>&lt;h1 style="</a:t>
            </a:r>
            <a:r>
              <a:rPr lang="en-US" sz="2100" dirty="0" err="1"/>
              <a:t>background-color:DodgerBlue</a:t>
            </a:r>
            <a:r>
              <a:rPr lang="en-US" sz="2100" dirty="0"/>
              <a:t>;"&gt;Hello World&lt;/h1&gt;</a:t>
            </a:r>
          </a:p>
          <a:p>
            <a:r>
              <a:rPr lang="en-US" sz="2100" dirty="0"/>
              <a:t>&lt;p style="</a:t>
            </a:r>
            <a:r>
              <a:rPr lang="en-US" sz="2100" dirty="0" err="1"/>
              <a:t>background-color:Tomato</a:t>
            </a:r>
            <a:r>
              <a:rPr lang="en-US" sz="2100" dirty="0"/>
              <a:t>;"&gt;</a:t>
            </a:r>
            <a:r>
              <a:rPr lang="en-US" sz="2100" dirty="0" err="1"/>
              <a:t>Lorem</a:t>
            </a:r>
            <a:r>
              <a:rPr lang="en-US" sz="2100" dirty="0"/>
              <a:t> </a:t>
            </a:r>
            <a:r>
              <a:rPr lang="en-US" sz="2100" dirty="0" err="1"/>
              <a:t>ipsum</a:t>
            </a:r>
            <a:r>
              <a:rPr lang="en-US" sz="2100" dirty="0"/>
              <a:t>...&lt;/p&gt;</a:t>
            </a:r>
          </a:p>
          <a:p>
            <a:endParaRPr lang="en-US" sz="2100" dirty="0"/>
          </a:p>
          <a:p>
            <a:r>
              <a:rPr lang="en-US" sz="2100" dirty="0"/>
              <a:t>&lt;h1 style="</a:t>
            </a:r>
            <a:r>
              <a:rPr lang="en-US" sz="2100" dirty="0" err="1"/>
              <a:t>color:Tomato</a:t>
            </a:r>
            <a:r>
              <a:rPr lang="en-US" sz="2100" dirty="0"/>
              <a:t>;"&gt;Hello World&lt;/h1&gt;</a:t>
            </a:r>
            <a:br>
              <a:rPr lang="en-US" sz="2100" dirty="0"/>
            </a:br>
            <a:r>
              <a:rPr lang="en-US" sz="2100" dirty="0"/>
              <a:t>&lt;p style="</a:t>
            </a:r>
            <a:r>
              <a:rPr lang="en-US" sz="2100" dirty="0" err="1"/>
              <a:t>color:DodgerBlue</a:t>
            </a:r>
            <a:r>
              <a:rPr lang="en-US" sz="2100" dirty="0"/>
              <a:t>;"&gt;</a:t>
            </a:r>
            <a:r>
              <a:rPr lang="en-US" sz="2100" dirty="0" err="1"/>
              <a:t>Lorem</a:t>
            </a:r>
            <a:r>
              <a:rPr lang="en-US" sz="2100" dirty="0"/>
              <a:t> </a:t>
            </a:r>
            <a:r>
              <a:rPr lang="en-US" sz="2100" dirty="0" err="1"/>
              <a:t>ipsum</a:t>
            </a:r>
            <a:r>
              <a:rPr lang="en-US" sz="2100" dirty="0"/>
              <a:t>...&lt;/p&gt;</a:t>
            </a:r>
            <a:br>
              <a:rPr lang="en-US" sz="2100" dirty="0"/>
            </a:br>
            <a:r>
              <a:rPr lang="en-US" sz="2100" dirty="0"/>
              <a:t>&lt;p style="</a:t>
            </a:r>
            <a:r>
              <a:rPr lang="en-US" sz="2100" dirty="0" err="1"/>
              <a:t>color:MediumSeaGreen</a:t>
            </a:r>
            <a:r>
              <a:rPr lang="en-US" sz="2100" dirty="0"/>
              <a:t>;"&gt;</a:t>
            </a:r>
            <a:r>
              <a:rPr lang="en-US" sz="2100" dirty="0" err="1"/>
              <a:t>Ut</a:t>
            </a:r>
            <a:r>
              <a:rPr lang="en-US" sz="2100" dirty="0"/>
              <a:t> </a:t>
            </a:r>
            <a:r>
              <a:rPr lang="en-US" sz="2100" dirty="0" err="1"/>
              <a:t>wisi</a:t>
            </a:r>
            <a:r>
              <a:rPr lang="en-US" sz="2100" dirty="0"/>
              <a:t> </a:t>
            </a:r>
            <a:r>
              <a:rPr lang="en-US" sz="2100" dirty="0" err="1"/>
              <a:t>enim</a:t>
            </a:r>
            <a:r>
              <a:rPr lang="en-US" sz="2100" dirty="0"/>
              <a:t>...&lt;/p&gt;</a:t>
            </a:r>
          </a:p>
          <a:p>
            <a:endParaRPr lang="en-US" sz="2100" dirty="0"/>
          </a:p>
          <a:p>
            <a:r>
              <a:rPr lang="en-US" sz="2100" dirty="0"/>
              <a:t>&lt;h1 style="</a:t>
            </a:r>
            <a:r>
              <a:rPr lang="en-US" sz="2100" dirty="0" err="1"/>
              <a:t>background-color:rgb</a:t>
            </a:r>
            <a:r>
              <a:rPr lang="en-US" sz="2100" dirty="0"/>
              <a:t>(255, 99, 71);"&gt;...&lt;/h1&gt;</a:t>
            </a:r>
            <a:br>
              <a:rPr lang="en-US" sz="2100" dirty="0"/>
            </a:br>
            <a:r>
              <a:rPr lang="en-US" sz="2100" dirty="0"/>
              <a:t>&lt;h1 style="background-color:#ff6347;"&gt;...&lt;/h1&gt;</a:t>
            </a:r>
            <a:br>
              <a:rPr lang="en-US" sz="2100" dirty="0"/>
            </a:br>
            <a:r>
              <a:rPr lang="en-US" sz="2100" dirty="0"/>
              <a:t>&lt;h1 style="</a:t>
            </a:r>
            <a:r>
              <a:rPr lang="en-US" sz="2100" dirty="0" err="1"/>
              <a:t>background-color:hsl</a:t>
            </a:r>
            <a:r>
              <a:rPr lang="en-US" sz="2100" dirty="0"/>
              <a:t>(9, 100%, 64%);"&gt;...&lt;/h1&gt;</a:t>
            </a:r>
            <a:br>
              <a:rPr lang="en-US" sz="2100" dirty="0"/>
            </a:br>
            <a:br>
              <a:rPr lang="en-US" sz="2100" dirty="0"/>
            </a:br>
            <a:r>
              <a:rPr lang="en-US" sz="2100" dirty="0"/>
              <a:t>&lt;h1 style="</a:t>
            </a:r>
            <a:r>
              <a:rPr lang="en-US" sz="2100" dirty="0" err="1"/>
              <a:t>background-color:rgba</a:t>
            </a:r>
            <a:r>
              <a:rPr lang="en-US" sz="2100" dirty="0"/>
              <a:t>(255, 99, 71, 0.5);"&gt;...&lt;/h1&gt;</a:t>
            </a:r>
            <a:br>
              <a:rPr lang="en-US" sz="2100" dirty="0"/>
            </a:br>
            <a:r>
              <a:rPr lang="en-US" sz="2100" dirty="0"/>
              <a:t>&lt;h1 style="</a:t>
            </a:r>
            <a:r>
              <a:rPr lang="en-US" sz="2100" dirty="0" err="1"/>
              <a:t>background-color:hsla</a:t>
            </a:r>
            <a:r>
              <a:rPr lang="en-US" sz="2100" dirty="0"/>
              <a:t>(9, 100%, 64%, 0.5);"&gt;...&lt;/h1&gt;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26998462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7605" y="1089800"/>
            <a:ext cx="2545890" cy="507831"/>
          </a:xfrm>
          <a:prstGeom prst="rect">
            <a:avLst/>
          </a:prstGeom>
        </p:spPr>
        <p:txBody>
          <a:bodyPr wrap="none">
            <a:spAutoFit/>
          </a:bodyPr>
          <a:lstStyle/>
          <a:p>
            <a:r>
              <a:rPr lang="en-US" sz="2700" b="1" dirty="0"/>
              <a:t>Image Floating</a:t>
            </a:r>
          </a:p>
        </p:txBody>
      </p:sp>
      <p:sp>
        <p:nvSpPr>
          <p:cNvPr id="3" name="Rectangle 2"/>
          <p:cNvSpPr/>
          <p:nvPr/>
        </p:nvSpPr>
        <p:spPr>
          <a:xfrm>
            <a:off x="204717" y="1746030"/>
            <a:ext cx="8731156" cy="3000821"/>
          </a:xfrm>
          <a:prstGeom prst="rect">
            <a:avLst/>
          </a:prstGeom>
        </p:spPr>
        <p:txBody>
          <a:bodyPr wrap="square">
            <a:spAutoFit/>
          </a:bodyPr>
          <a:lstStyle/>
          <a:p>
            <a:r>
              <a:rPr lang="en-US" sz="2700" dirty="0"/>
              <a:t>&lt;p&gt; &lt;</a:t>
            </a:r>
            <a:r>
              <a:rPr lang="en-US" sz="2700" dirty="0" err="1"/>
              <a:t>img</a:t>
            </a:r>
            <a:r>
              <a:rPr lang="en-US" sz="2700" dirty="0"/>
              <a:t> </a:t>
            </a:r>
            <a:r>
              <a:rPr lang="en-US" sz="2700" dirty="0" err="1"/>
              <a:t>src</a:t>
            </a:r>
            <a:r>
              <a:rPr lang="en-US" sz="2700" dirty="0"/>
              <a:t>="smiley.gif" alt="Smiley face" style="float:right;width:42px;height:42px;"&gt;</a:t>
            </a:r>
          </a:p>
          <a:p>
            <a:r>
              <a:rPr lang="en-US" sz="2700" dirty="0"/>
              <a:t>The image will float to the right of the text.&lt;/p&gt;</a:t>
            </a:r>
          </a:p>
          <a:p>
            <a:endParaRPr lang="en-US" sz="2700" dirty="0"/>
          </a:p>
          <a:p>
            <a:r>
              <a:rPr lang="en-US" sz="2700" dirty="0"/>
              <a:t>&lt;p&gt;&lt;</a:t>
            </a:r>
            <a:r>
              <a:rPr lang="en-US" sz="2700" dirty="0" err="1"/>
              <a:t>img</a:t>
            </a:r>
            <a:r>
              <a:rPr lang="en-US" sz="2700" dirty="0"/>
              <a:t> </a:t>
            </a:r>
            <a:r>
              <a:rPr lang="en-US" sz="2700" dirty="0" err="1"/>
              <a:t>src</a:t>
            </a:r>
            <a:r>
              <a:rPr lang="en-US" sz="2700" dirty="0"/>
              <a:t>="smiley.gif" alt="Smiley face" style="float:left;width:42px;height:42px;"&gt;</a:t>
            </a:r>
          </a:p>
          <a:p>
            <a:r>
              <a:rPr lang="en-US" sz="2700" dirty="0"/>
              <a:t>The image will float to the left of the text.&lt;/p&gt;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297565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6368" y="945520"/>
            <a:ext cx="8434316" cy="1015663"/>
          </a:xfrm>
          <a:prstGeom prst="rect">
            <a:avLst/>
          </a:prstGeom>
        </p:spPr>
        <p:txBody>
          <a:bodyPr wrap="square">
            <a:spAutoFit/>
          </a:bodyPr>
          <a:lstStyle/>
          <a:p>
            <a:endParaRPr lang="en-US" sz="1500" dirty="0">
              <a:solidFill>
                <a:srgbClr val="121214"/>
              </a:solidFill>
              <a:latin typeface="Verdana" panose="020B0604030504040204" pitchFamily="34" charset="0"/>
            </a:endParaRPr>
          </a:p>
          <a:p>
            <a:pPr algn="just"/>
            <a:r>
              <a:rPr lang="en-US" sz="1500" dirty="0">
                <a:solidFill>
                  <a:srgbClr val="000000"/>
                </a:solidFill>
                <a:latin typeface="Verdana" panose="020B0604030504040204" pitchFamily="34" charset="0"/>
              </a:rPr>
              <a:t>The </a:t>
            </a:r>
            <a:r>
              <a:rPr lang="en-US" sz="1500" b="1" dirty="0">
                <a:solidFill>
                  <a:srgbClr val="000000"/>
                </a:solidFill>
                <a:latin typeface="Verdana" panose="020B0604030504040204" pitchFamily="34" charset="0"/>
              </a:rPr>
              <a:t>&lt;p&gt;</a:t>
            </a:r>
            <a:r>
              <a:rPr lang="en-US" sz="1500" dirty="0">
                <a:solidFill>
                  <a:srgbClr val="000000"/>
                </a:solidFill>
                <a:latin typeface="Verdana" panose="020B0604030504040204" pitchFamily="34" charset="0"/>
              </a:rPr>
              <a:t> tag offers a way to structure your text into different paragraphs. </a:t>
            </a:r>
          </a:p>
          <a:p>
            <a:pPr algn="just"/>
            <a:endParaRPr lang="en-US" sz="1500" dirty="0">
              <a:solidFill>
                <a:srgbClr val="000000"/>
              </a:solidFill>
              <a:latin typeface="Verdana" panose="020B0604030504040204" pitchFamily="34" charset="0"/>
            </a:endParaRPr>
          </a:p>
          <a:p>
            <a:pPr algn="just"/>
            <a:r>
              <a:rPr lang="en-US" sz="1500" dirty="0">
                <a:solidFill>
                  <a:srgbClr val="000000"/>
                </a:solidFill>
                <a:latin typeface="Verdana" panose="020B0604030504040204" pitchFamily="34" charset="0"/>
              </a:rPr>
              <a:t>Each paragraph of text should go in between an opening &lt;p&gt; and a closing &lt;/p&gt; tag </a:t>
            </a:r>
          </a:p>
        </p:txBody>
      </p:sp>
      <p:sp>
        <p:nvSpPr>
          <p:cNvPr id="3" name="Rectangle 2"/>
          <p:cNvSpPr/>
          <p:nvPr/>
        </p:nvSpPr>
        <p:spPr>
          <a:xfrm>
            <a:off x="238836" y="1973282"/>
            <a:ext cx="5323764" cy="3693319"/>
          </a:xfrm>
          <a:prstGeom prst="rect">
            <a:avLst/>
          </a:prstGeom>
        </p:spPr>
        <p:txBody>
          <a:bodyPr wrap="square">
            <a:spAutoFit/>
          </a:bodyPr>
          <a:lstStyle/>
          <a:p>
            <a:r>
              <a:rPr lang="en-US" dirty="0"/>
              <a:t>&lt;html&gt;</a:t>
            </a:r>
          </a:p>
          <a:p>
            <a:endParaRPr lang="en-US" dirty="0"/>
          </a:p>
          <a:p>
            <a:r>
              <a:rPr lang="en-US" dirty="0"/>
              <a:t>   &lt;head&gt;</a:t>
            </a:r>
          </a:p>
          <a:p>
            <a:r>
              <a:rPr lang="en-US" dirty="0"/>
              <a:t>      &lt;title&gt;Paragraph Example&lt;/title&gt;</a:t>
            </a:r>
          </a:p>
          <a:p>
            <a:r>
              <a:rPr lang="en-US" dirty="0"/>
              <a:t>   &lt;/head&gt;</a:t>
            </a:r>
          </a:p>
          <a:p>
            <a:r>
              <a:rPr lang="en-US" dirty="0"/>
              <a:t>	</a:t>
            </a:r>
          </a:p>
          <a:p>
            <a:r>
              <a:rPr lang="en-US" dirty="0"/>
              <a:t>   &lt;body&gt;</a:t>
            </a:r>
          </a:p>
          <a:p>
            <a:r>
              <a:rPr lang="en-US" dirty="0"/>
              <a:t>      &lt;p&gt;Here is a first paragraph of text.&lt;/p&gt;</a:t>
            </a:r>
          </a:p>
          <a:p>
            <a:r>
              <a:rPr lang="en-US" dirty="0"/>
              <a:t>      &lt;p&gt;Here is a second paragraph of text.&lt;/p&gt;</a:t>
            </a:r>
          </a:p>
          <a:p>
            <a:r>
              <a:rPr lang="en-US" dirty="0"/>
              <a:t>      &lt;p&gt;Here is a third paragraph of text.&lt;/p&gt;</a:t>
            </a:r>
          </a:p>
          <a:p>
            <a:r>
              <a:rPr lang="en-US" dirty="0"/>
              <a:t>   &lt;/body&gt;</a:t>
            </a:r>
          </a:p>
          <a:p>
            <a:r>
              <a:rPr lang="en-US" dirty="0"/>
              <a:t>	</a:t>
            </a:r>
          </a:p>
          <a:p>
            <a:r>
              <a:rPr lang="en-US" dirty="0"/>
              <a:t>&lt;/html&gt;</a:t>
            </a:r>
          </a:p>
        </p:txBody>
      </p:sp>
      <p:sp>
        <p:nvSpPr>
          <p:cNvPr id="4" name="TextBox 3"/>
          <p:cNvSpPr txBox="1"/>
          <p:nvPr/>
        </p:nvSpPr>
        <p:spPr>
          <a:xfrm>
            <a:off x="5562600" y="2743200"/>
            <a:ext cx="3581400" cy="2308324"/>
          </a:xfrm>
          <a:prstGeom prst="rect">
            <a:avLst/>
          </a:prstGeom>
          <a:noFill/>
        </p:spPr>
        <p:txBody>
          <a:bodyPr wrap="square" rtlCol="0">
            <a:spAutoFit/>
          </a:bodyPr>
          <a:lstStyle/>
          <a:p>
            <a:r>
              <a:rPr lang="en-US" dirty="0"/>
              <a:t>Output</a:t>
            </a:r>
          </a:p>
          <a:p>
            <a:endParaRPr lang="en-US" dirty="0"/>
          </a:p>
          <a:p>
            <a:r>
              <a:rPr lang="en-US" dirty="0"/>
              <a:t>Here is a first paragraph of text.</a:t>
            </a:r>
          </a:p>
          <a:p>
            <a:endParaRPr lang="en-US" dirty="0"/>
          </a:p>
          <a:p>
            <a:r>
              <a:rPr lang="en-US" dirty="0"/>
              <a:t>Here is a second paragraph of text.</a:t>
            </a:r>
          </a:p>
          <a:p>
            <a:endParaRPr lang="en-US" dirty="0"/>
          </a:p>
          <a:p>
            <a:r>
              <a:rPr lang="en-US" dirty="0"/>
              <a:t>Here is a third paragraph of text.</a:t>
            </a:r>
          </a:p>
          <a:p>
            <a:endParaRPr lang="en-US" dirty="0"/>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extBox 6"/>
          <p:cNvSpPr txBox="1"/>
          <p:nvPr/>
        </p:nvSpPr>
        <p:spPr>
          <a:xfrm>
            <a:off x="330958" y="363619"/>
            <a:ext cx="4419600" cy="830997"/>
          </a:xfrm>
          <a:prstGeom prst="rect">
            <a:avLst/>
          </a:prstGeom>
          <a:noFill/>
        </p:spPr>
        <p:txBody>
          <a:bodyPr wrap="square" rtlCol="0">
            <a:spAutoFit/>
          </a:bodyPr>
          <a:lstStyle/>
          <a:p>
            <a:r>
              <a:rPr lang="en-US" sz="2400" b="1" dirty="0">
                <a:solidFill>
                  <a:srgbClr val="121214"/>
                </a:solidFill>
                <a:latin typeface="Verdana" panose="020B0604030504040204" pitchFamily="34" charset="0"/>
              </a:rPr>
              <a:t>Paragraph Tag</a:t>
            </a:r>
          </a:p>
          <a:p>
            <a:endParaRPr lang="en-IN" sz="2400" dirty="0"/>
          </a:p>
        </p:txBody>
      </p:sp>
    </p:spTree>
    <p:extLst>
      <p:ext uri="{BB962C8B-B14F-4D97-AF65-F5344CB8AC3E}">
        <p14:creationId xmlns:p14="http://schemas.microsoft.com/office/powerpoint/2010/main" val="274651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4622" y="1192158"/>
            <a:ext cx="1872629" cy="461665"/>
          </a:xfrm>
          <a:prstGeom prst="rect">
            <a:avLst/>
          </a:prstGeom>
        </p:spPr>
        <p:txBody>
          <a:bodyPr wrap="none">
            <a:spAutoFit/>
          </a:bodyPr>
          <a:lstStyle/>
          <a:p>
            <a:pPr algn="ctr"/>
            <a:r>
              <a:rPr lang="en-US" sz="2400" b="1" dirty="0"/>
              <a:t>Image Maps</a:t>
            </a:r>
          </a:p>
        </p:txBody>
      </p:sp>
      <p:sp>
        <p:nvSpPr>
          <p:cNvPr id="4" name="Rectangle 3"/>
          <p:cNvSpPr/>
          <p:nvPr/>
        </p:nvSpPr>
        <p:spPr>
          <a:xfrm>
            <a:off x="498936" y="1630739"/>
            <a:ext cx="8508586" cy="1384995"/>
          </a:xfrm>
          <a:prstGeom prst="rect">
            <a:avLst/>
          </a:prstGeom>
        </p:spPr>
        <p:txBody>
          <a:bodyPr wrap="square">
            <a:spAutoFit/>
          </a:bodyPr>
          <a:lstStyle/>
          <a:p>
            <a:r>
              <a:rPr lang="en-US" sz="2100" dirty="0"/>
              <a:t>The &lt;map&gt; tag defines an image-map. An image-map is an image with clickable areas.</a:t>
            </a:r>
          </a:p>
          <a:p>
            <a:endParaRPr lang="en-US" sz="2100" dirty="0"/>
          </a:p>
          <a:p>
            <a:r>
              <a:rPr lang="en-US" sz="2100" dirty="0"/>
              <a:t>In the image below, click on the computer, the phone, or the cup of coffee:</a:t>
            </a:r>
          </a:p>
        </p:txBody>
      </p:sp>
      <p:pic>
        <p:nvPicPr>
          <p:cNvPr id="5" name="Picture 4"/>
          <p:cNvPicPr>
            <a:picLocks noChangeAspect="1"/>
          </p:cNvPicPr>
          <p:nvPr/>
        </p:nvPicPr>
        <p:blipFill>
          <a:blip r:embed="rId2"/>
          <a:stretch>
            <a:fillRect/>
          </a:stretch>
        </p:blipFill>
        <p:spPr>
          <a:xfrm>
            <a:off x="3047704" y="3088606"/>
            <a:ext cx="2857500" cy="2707481"/>
          </a:xfrm>
          <a:prstGeom prst="rect">
            <a:avLst/>
          </a:prstGeom>
        </p:spPr>
      </p:pic>
      <p:sp>
        <p:nvSpPr>
          <p:cNvPr id="3" name="Footer Placeholder 2"/>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40704728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31334"/>
            <a:ext cx="9144000" cy="4893647"/>
          </a:xfrm>
          <a:prstGeom prst="rect">
            <a:avLst/>
          </a:prstGeom>
        </p:spPr>
        <p:txBody>
          <a:bodyPr wrap="square">
            <a:spAutoFit/>
          </a:bodyPr>
          <a:lstStyle/>
          <a:p>
            <a:r>
              <a:rPr lang="en-US" sz="2400" dirty="0"/>
              <a:t>&lt;</a:t>
            </a:r>
            <a:r>
              <a:rPr lang="en-US" sz="2400" dirty="0" err="1"/>
              <a:t>img</a:t>
            </a:r>
            <a:r>
              <a:rPr lang="en-US" sz="2400" dirty="0"/>
              <a:t> </a:t>
            </a:r>
            <a:r>
              <a:rPr lang="en-US" sz="2400" dirty="0" err="1"/>
              <a:t>src</a:t>
            </a:r>
            <a:r>
              <a:rPr lang="en-US" sz="2400" dirty="0"/>
              <a:t>="workplace.jpg" alt="Workplace“ </a:t>
            </a:r>
            <a:r>
              <a:rPr lang="en-US" sz="2400" dirty="0" err="1"/>
              <a:t>usemap</a:t>
            </a:r>
            <a:r>
              <a:rPr lang="en-US" sz="2400" dirty="0"/>
              <a:t>="#</a:t>
            </a:r>
            <a:r>
              <a:rPr lang="en-US" sz="2400" dirty="0" err="1"/>
              <a:t>workmap</a:t>
            </a:r>
            <a:r>
              <a:rPr lang="en-US" sz="2400" dirty="0"/>
              <a:t>"&gt;</a:t>
            </a:r>
          </a:p>
          <a:p>
            <a:endParaRPr lang="en-US" sz="2400" dirty="0"/>
          </a:p>
          <a:p>
            <a:r>
              <a:rPr lang="en-US" sz="2400" dirty="0"/>
              <a:t>&lt;map name="</a:t>
            </a:r>
            <a:r>
              <a:rPr lang="en-US" sz="2400" dirty="0" err="1"/>
              <a:t>workmap</a:t>
            </a:r>
            <a:r>
              <a:rPr lang="en-US" sz="2400" dirty="0"/>
              <a:t>"&gt;</a:t>
            </a:r>
          </a:p>
          <a:p>
            <a:endParaRPr lang="en-US" sz="2400" dirty="0"/>
          </a:p>
          <a:p>
            <a:r>
              <a:rPr lang="en-US" sz="2400" dirty="0"/>
              <a:t>  &lt;area shape="</a:t>
            </a:r>
            <a:r>
              <a:rPr lang="en-US" sz="2400" dirty="0" err="1"/>
              <a:t>rect</a:t>
            </a:r>
            <a:r>
              <a:rPr lang="en-US" sz="2400" dirty="0"/>
              <a:t>" </a:t>
            </a:r>
            <a:r>
              <a:rPr lang="en-US" sz="2400" dirty="0" err="1"/>
              <a:t>coords</a:t>
            </a:r>
            <a:r>
              <a:rPr lang="en-US" sz="2400" dirty="0"/>
              <a:t>="34,44,270,350" alt="Computer" </a:t>
            </a:r>
            <a:r>
              <a:rPr lang="en-US" sz="2400" dirty="0" err="1"/>
              <a:t>href</a:t>
            </a:r>
            <a:r>
              <a:rPr lang="en-US" sz="2400" dirty="0"/>
              <a:t>="computer.htm"&gt;</a:t>
            </a:r>
          </a:p>
          <a:p>
            <a:endParaRPr lang="en-US" sz="2400" dirty="0"/>
          </a:p>
          <a:p>
            <a:r>
              <a:rPr lang="en-US" sz="2400" dirty="0"/>
              <a:t>  &lt;area shape="</a:t>
            </a:r>
            <a:r>
              <a:rPr lang="en-US" sz="2400" dirty="0" err="1"/>
              <a:t>rect</a:t>
            </a:r>
            <a:r>
              <a:rPr lang="en-US" sz="2400" dirty="0"/>
              <a:t>" </a:t>
            </a:r>
            <a:r>
              <a:rPr lang="en-US" sz="2400" dirty="0" err="1"/>
              <a:t>coords</a:t>
            </a:r>
            <a:r>
              <a:rPr lang="en-US" sz="2400" dirty="0"/>
              <a:t>="290,172,333,250" alt="Phone" </a:t>
            </a:r>
            <a:r>
              <a:rPr lang="en-US" sz="2400" dirty="0" err="1"/>
              <a:t>href</a:t>
            </a:r>
            <a:r>
              <a:rPr lang="en-US" sz="2400" dirty="0"/>
              <a:t>="phone.htm"&gt;</a:t>
            </a:r>
          </a:p>
          <a:p>
            <a:endParaRPr lang="en-US" sz="2400" dirty="0"/>
          </a:p>
          <a:p>
            <a:r>
              <a:rPr lang="en-US" sz="2400" dirty="0"/>
              <a:t>  &lt;area shape="circle" </a:t>
            </a:r>
            <a:r>
              <a:rPr lang="en-US" sz="2400" dirty="0" err="1"/>
              <a:t>coords</a:t>
            </a:r>
            <a:r>
              <a:rPr lang="en-US" sz="2400" dirty="0"/>
              <a:t>="337,300,44" alt="Coffee" </a:t>
            </a:r>
            <a:r>
              <a:rPr lang="en-US" sz="2400" dirty="0" err="1"/>
              <a:t>href</a:t>
            </a:r>
            <a:r>
              <a:rPr lang="en-US" sz="2400" dirty="0"/>
              <a:t>="coffee.htm"&gt;</a:t>
            </a:r>
          </a:p>
          <a:p>
            <a:r>
              <a:rPr lang="en-US" sz="2400" dirty="0"/>
              <a:t>&lt;/map&gt;</a:t>
            </a:r>
          </a:p>
        </p:txBody>
      </p:sp>
      <p:sp>
        <p:nvSpPr>
          <p:cNvPr id="2" name="Footer Placeholder 1"/>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29156218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3316" y="1027798"/>
            <a:ext cx="3830216" cy="600164"/>
          </a:xfrm>
          <a:prstGeom prst="rect">
            <a:avLst/>
          </a:prstGeom>
        </p:spPr>
        <p:txBody>
          <a:bodyPr wrap="none">
            <a:spAutoFit/>
          </a:bodyPr>
          <a:lstStyle/>
          <a:p>
            <a:r>
              <a:rPr lang="en-US" sz="3300" b="1" dirty="0"/>
              <a:t>Background Image</a:t>
            </a:r>
          </a:p>
        </p:txBody>
      </p:sp>
      <p:sp>
        <p:nvSpPr>
          <p:cNvPr id="3" name="Rectangle 2"/>
          <p:cNvSpPr/>
          <p:nvPr/>
        </p:nvSpPr>
        <p:spPr>
          <a:xfrm>
            <a:off x="614150" y="1640975"/>
            <a:ext cx="7861111" cy="2169825"/>
          </a:xfrm>
          <a:prstGeom prst="rect">
            <a:avLst/>
          </a:prstGeom>
        </p:spPr>
        <p:txBody>
          <a:bodyPr wrap="square">
            <a:spAutoFit/>
          </a:bodyPr>
          <a:lstStyle/>
          <a:p>
            <a:r>
              <a:rPr lang="en-US" sz="2700" dirty="0"/>
              <a:t>&lt;body style="</a:t>
            </a:r>
            <a:r>
              <a:rPr lang="en-US" sz="2700" dirty="0" err="1"/>
              <a:t>background-image:url</a:t>
            </a:r>
            <a:r>
              <a:rPr lang="en-US" sz="2700" dirty="0"/>
              <a:t>('clouds.jpg');"&gt;</a:t>
            </a:r>
          </a:p>
          <a:p>
            <a:endParaRPr lang="en-US" sz="2700" dirty="0"/>
          </a:p>
          <a:p>
            <a:r>
              <a:rPr lang="en-US" sz="2700" dirty="0"/>
              <a:t>&lt;h2&gt;Background Image&lt;/h2&gt;</a:t>
            </a:r>
          </a:p>
          <a:p>
            <a:endParaRPr lang="en-US" sz="2700" dirty="0"/>
          </a:p>
          <a:p>
            <a:r>
              <a:rPr lang="en-US" sz="2700" dirty="0"/>
              <a:t>&lt;/body&gt;</a:t>
            </a:r>
          </a:p>
        </p:txBody>
      </p:sp>
      <p:sp>
        <p:nvSpPr>
          <p:cNvPr id="4" name="Rectangle 3"/>
          <p:cNvSpPr/>
          <p:nvPr/>
        </p:nvSpPr>
        <p:spPr>
          <a:xfrm>
            <a:off x="614149" y="4433880"/>
            <a:ext cx="7441442" cy="1338828"/>
          </a:xfrm>
          <a:prstGeom prst="rect">
            <a:avLst/>
          </a:prstGeom>
        </p:spPr>
        <p:txBody>
          <a:bodyPr wrap="square">
            <a:spAutoFit/>
          </a:bodyPr>
          <a:lstStyle/>
          <a:p>
            <a:r>
              <a:rPr lang="en-US" sz="2700" dirty="0"/>
              <a:t>&lt;p style="</a:t>
            </a:r>
            <a:r>
              <a:rPr lang="en-US" sz="2700" dirty="0" err="1"/>
              <a:t>background-image:url</a:t>
            </a:r>
            <a:r>
              <a:rPr lang="en-US" sz="2700" dirty="0"/>
              <a:t>('clouds.jpg');"&gt;</a:t>
            </a:r>
          </a:p>
          <a:p>
            <a:r>
              <a:rPr lang="en-US" sz="2700" dirty="0"/>
              <a:t>...</a:t>
            </a:r>
          </a:p>
          <a:p>
            <a:r>
              <a:rPr lang="en-US" sz="2700" dirty="0"/>
              <a:t>&lt;/p&gt;</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30039426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0" y="1143000"/>
            <a:ext cx="8813040" cy="1338828"/>
          </a:xfrm>
          <a:prstGeom prst="rect">
            <a:avLst/>
          </a:prstGeom>
        </p:spPr>
        <p:txBody>
          <a:bodyPr wrap="square">
            <a:spAutoFit/>
          </a:bodyPr>
          <a:lstStyle/>
          <a:p>
            <a:pPr algn="ctr"/>
            <a:r>
              <a:rPr lang="en-US" sz="2700" dirty="0"/>
              <a:t>The &lt;div&gt; Element</a:t>
            </a:r>
          </a:p>
          <a:p>
            <a:pPr algn="ctr"/>
            <a:r>
              <a:rPr lang="en-US" sz="2700" dirty="0"/>
              <a:t>The &lt;div&gt; element is often used as a container for other HTML elements.</a:t>
            </a:r>
          </a:p>
        </p:txBody>
      </p:sp>
      <p:sp>
        <p:nvSpPr>
          <p:cNvPr id="3" name="Rectangle 2"/>
          <p:cNvSpPr/>
          <p:nvPr/>
        </p:nvSpPr>
        <p:spPr>
          <a:xfrm>
            <a:off x="359960" y="2697960"/>
            <a:ext cx="8784040" cy="2308324"/>
          </a:xfrm>
          <a:prstGeom prst="rect">
            <a:avLst/>
          </a:prstGeom>
        </p:spPr>
        <p:txBody>
          <a:bodyPr wrap="square">
            <a:spAutoFit/>
          </a:bodyPr>
          <a:lstStyle/>
          <a:p>
            <a:r>
              <a:rPr lang="en-US" sz="2400" dirty="0"/>
              <a:t>&lt;div style="background-color:black;color:white;padding:20px;"&gt;</a:t>
            </a:r>
          </a:p>
          <a:p>
            <a:r>
              <a:rPr lang="en-US" sz="2400" dirty="0"/>
              <a:t>  &lt;h2&gt;London&lt;/h2&gt;</a:t>
            </a:r>
          </a:p>
          <a:p>
            <a:r>
              <a:rPr lang="en-US" sz="2400" dirty="0"/>
              <a:t>  &lt;p&gt;London is the capital city of England. It is the most populous city in the United Kingdom, with a metropolitan area of over 13 million inhabitants.&lt;/p&gt;</a:t>
            </a:r>
          </a:p>
          <a:p>
            <a:r>
              <a:rPr lang="en-US" sz="2400" dirty="0"/>
              <a:t>&lt;/div&gt;</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394228004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349" y="1110271"/>
            <a:ext cx="2547492" cy="415498"/>
          </a:xfrm>
          <a:prstGeom prst="rect">
            <a:avLst/>
          </a:prstGeom>
        </p:spPr>
        <p:txBody>
          <a:bodyPr wrap="none">
            <a:spAutoFit/>
          </a:bodyPr>
          <a:lstStyle/>
          <a:p>
            <a:r>
              <a:rPr lang="en-US" sz="2100" dirty="0"/>
              <a:t>The &lt;span&gt; Element</a:t>
            </a:r>
          </a:p>
        </p:txBody>
      </p:sp>
      <p:sp>
        <p:nvSpPr>
          <p:cNvPr id="3" name="Rectangle 2"/>
          <p:cNvSpPr/>
          <p:nvPr/>
        </p:nvSpPr>
        <p:spPr>
          <a:xfrm>
            <a:off x="299719" y="1765364"/>
            <a:ext cx="6293902" cy="369332"/>
          </a:xfrm>
          <a:prstGeom prst="rect">
            <a:avLst/>
          </a:prstGeom>
        </p:spPr>
        <p:txBody>
          <a:bodyPr wrap="none">
            <a:spAutoFit/>
          </a:bodyPr>
          <a:lstStyle/>
          <a:p>
            <a:r>
              <a:rPr lang="en-US" dirty="0"/>
              <a:t>The &lt;span&gt; element is often used as a container for some text.</a:t>
            </a:r>
          </a:p>
        </p:txBody>
      </p:sp>
      <p:sp>
        <p:nvSpPr>
          <p:cNvPr id="4" name="Rectangle 3"/>
          <p:cNvSpPr/>
          <p:nvPr/>
        </p:nvSpPr>
        <p:spPr>
          <a:xfrm>
            <a:off x="264159" y="2374291"/>
            <a:ext cx="8615681" cy="830997"/>
          </a:xfrm>
          <a:prstGeom prst="rect">
            <a:avLst/>
          </a:prstGeom>
        </p:spPr>
        <p:txBody>
          <a:bodyPr wrap="square">
            <a:spAutoFit/>
          </a:bodyPr>
          <a:lstStyle/>
          <a:p>
            <a:r>
              <a:rPr lang="en-US" sz="2400" dirty="0"/>
              <a:t>&lt;h1&gt;My &lt;span style="</a:t>
            </a:r>
            <a:r>
              <a:rPr lang="en-US" sz="2400" dirty="0" err="1"/>
              <a:t>color:red</a:t>
            </a:r>
            <a:r>
              <a:rPr lang="en-US" sz="2400" dirty="0"/>
              <a:t>"&gt;Important&lt;/span&gt; Heading&lt;/h1&gt;</a:t>
            </a:r>
          </a:p>
        </p:txBody>
      </p:sp>
      <p:sp>
        <p:nvSpPr>
          <p:cNvPr id="5" name="Footer Placeholder 4"/>
          <p:cNvSpPr>
            <a:spLocks noGrp="1"/>
          </p:cNvSpPr>
          <p:nvPr>
            <p:ph type="ftr" sz="quarter" idx="11"/>
          </p:nvPr>
        </p:nvSpPr>
        <p:spPr/>
        <p:txBody>
          <a:bodyPr/>
          <a:lstStyle/>
          <a:p>
            <a:r>
              <a:rPr lang="en-US"/>
              <a:t>CSE2067 Web Technologies</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27206885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403975"/>
            <a:ext cx="2073003" cy="461665"/>
          </a:xfrm>
          <a:prstGeom prst="rect">
            <a:avLst/>
          </a:prstGeom>
        </p:spPr>
        <p:txBody>
          <a:bodyPr wrap="none">
            <a:spAutoFit/>
          </a:bodyPr>
          <a:lstStyle/>
          <a:p>
            <a:r>
              <a:rPr lang="en-US" sz="2400" dirty="0"/>
              <a:t>HTML Entities</a:t>
            </a:r>
          </a:p>
        </p:txBody>
      </p:sp>
      <p:graphicFrame>
        <p:nvGraphicFramePr>
          <p:cNvPr id="3" name="Table 2"/>
          <p:cNvGraphicFramePr>
            <a:graphicFrameLocks noGrp="1"/>
          </p:cNvGraphicFramePr>
          <p:nvPr>
            <p:extLst>
              <p:ext uri="{D42A27DB-BD31-4B8C-83A1-F6EECF244321}">
                <p14:modId xmlns:p14="http://schemas.microsoft.com/office/powerpoint/2010/main" val="1741558973"/>
              </p:ext>
            </p:extLst>
          </p:nvPr>
        </p:nvGraphicFramePr>
        <p:xfrm>
          <a:off x="420141" y="1355028"/>
          <a:ext cx="8266659" cy="4511935"/>
        </p:xfrm>
        <a:graphic>
          <a:graphicData uri="http://schemas.openxmlformats.org/drawingml/2006/table">
            <a:tbl>
              <a:tblPr/>
              <a:tblGrid>
                <a:gridCol w="2065077">
                  <a:extLst>
                    <a:ext uri="{9D8B030D-6E8A-4147-A177-3AD203B41FA5}">
                      <a16:colId xmlns:a16="http://schemas.microsoft.com/office/drawing/2014/main" val="20000"/>
                    </a:ext>
                  </a:extLst>
                </a:gridCol>
                <a:gridCol w="3537927">
                  <a:extLst>
                    <a:ext uri="{9D8B030D-6E8A-4147-A177-3AD203B41FA5}">
                      <a16:colId xmlns:a16="http://schemas.microsoft.com/office/drawing/2014/main" val="20001"/>
                    </a:ext>
                  </a:extLst>
                </a:gridCol>
                <a:gridCol w="2540349">
                  <a:extLst>
                    <a:ext uri="{9D8B030D-6E8A-4147-A177-3AD203B41FA5}">
                      <a16:colId xmlns:a16="http://schemas.microsoft.com/office/drawing/2014/main" val="20002"/>
                    </a:ext>
                  </a:extLst>
                </a:gridCol>
                <a:gridCol w="123306">
                  <a:extLst>
                    <a:ext uri="{9D8B030D-6E8A-4147-A177-3AD203B41FA5}">
                      <a16:colId xmlns:a16="http://schemas.microsoft.com/office/drawing/2014/main" val="20003"/>
                    </a:ext>
                  </a:extLst>
                </a:gridCol>
              </a:tblGrid>
              <a:tr h="310188">
                <a:tc>
                  <a:txBody>
                    <a:bodyPr/>
                    <a:lstStyle/>
                    <a:p>
                      <a:pPr algn="l" fontAlgn="t"/>
                      <a:r>
                        <a:rPr lang="en-US" sz="1500" dirty="0">
                          <a:effectLst/>
                        </a:rPr>
                        <a:t>Result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Description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Entity Name</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10188">
                <a:tc>
                  <a:txBody>
                    <a:bodyPr/>
                    <a:lstStyle/>
                    <a:p>
                      <a:pPr algn="l" fontAlgn="t"/>
                      <a:endParaRPr lang="en-US" sz="1500" dirty="0">
                        <a:effectLst/>
                      </a:endParaRP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non-breaking space</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&amp;nbsp;</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310188">
                <a:tc>
                  <a:txBody>
                    <a:bodyPr/>
                    <a:lstStyle/>
                    <a:p>
                      <a:pPr algn="l" fontAlgn="t"/>
                      <a:r>
                        <a:rPr lang="en-US" sz="1500" dirty="0">
                          <a:effectLst/>
                        </a:rPr>
                        <a:t>&lt;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less than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a:t>
                      </a:r>
                      <a:r>
                        <a:rPr lang="en-US" sz="1500" dirty="0" err="1">
                          <a:effectLst/>
                        </a:rPr>
                        <a:t>lt</a:t>
                      </a:r>
                      <a:r>
                        <a:rPr lang="en-US" sz="1500" dirty="0">
                          <a:effectLst/>
                        </a:rPr>
                        <a: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0188">
                <a:tc>
                  <a:txBody>
                    <a:bodyPr/>
                    <a:lstStyle/>
                    <a:p>
                      <a:pPr algn="l" fontAlgn="t"/>
                      <a:r>
                        <a:rPr lang="en-US" sz="1500">
                          <a:effectLst/>
                        </a:rPr>
                        <a:t>&gt;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greater than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&amp;gt;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10188">
                <a:tc>
                  <a:txBody>
                    <a:bodyPr/>
                    <a:lstStyle/>
                    <a:p>
                      <a:pPr algn="l" fontAlgn="t"/>
                      <a:r>
                        <a:rPr lang="en-US" sz="1500">
                          <a:effectLst/>
                        </a:rPr>
                        <a:t>&amp;</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ampersand</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&amp;amp;</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99144">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double quotation mark</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&amp;quot;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388164">
                <a:tc>
                  <a:txBody>
                    <a:bodyPr/>
                    <a:lstStyle/>
                    <a:p>
                      <a:pPr algn="l" fontAlgn="t"/>
                      <a:r>
                        <a:rPr lang="en-US" sz="1500" dirty="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single quotation mark (apostrophe)</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a:t>
                      </a:r>
                      <a:r>
                        <a:rPr lang="en-US" sz="1500" dirty="0" err="1">
                          <a:effectLst/>
                        </a:rPr>
                        <a:t>apos</a:t>
                      </a:r>
                      <a:r>
                        <a:rPr lang="en-US" sz="1500" dirty="0">
                          <a:effectLst/>
                        </a:rPr>
                        <a: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cent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&amp;cent;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pound</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&amp;pound;</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yen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&amp;yen;</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a:effectLst/>
                        </a:rPr>
                        <a:t>euro</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500" dirty="0">
                          <a:effectLst/>
                        </a:rPr>
                        <a:t>&amp;euro;</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10188">
                <a:tc>
                  <a:txBody>
                    <a:bodyPr/>
                    <a:lstStyle/>
                    <a:p>
                      <a:pPr algn="l" fontAlgn="t"/>
                      <a:r>
                        <a:rPr lang="en-US" sz="150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a:effectLst/>
                        </a:rPr>
                        <a:t>copyright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500" dirty="0">
                          <a:effectLst/>
                        </a:rPr>
                        <a:t>&amp;copy;</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endParaRPr lang="en-US" sz="1400" dirty="0">
                        <a:effectLst/>
                      </a:endParaRP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11"/>
                  </a:ext>
                </a:extLst>
              </a:tr>
              <a:tr h="422747">
                <a:tc>
                  <a:txBody>
                    <a:bodyPr/>
                    <a:lstStyle/>
                    <a:p>
                      <a:pPr algn="l" fontAlgn="t"/>
                      <a:r>
                        <a:rPr lang="en-US" sz="1500" dirty="0">
                          <a:effectLst/>
                        </a:rPr>
                        <a:t>®</a:t>
                      </a:r>
                    </a:p>
                  </a:txBody>
                  <a:tcPr marL="81587"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registered trademark</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1500" dirty="0">
                          <a:effectLst/>
                        </a:rPr>
                        <a:t>&amp;</a:t>
                      </a:r>
                      <a:r>
                        <a:rPr lang="en-US" sz="1500" dirty="0" err="1">
                          <a:effectLst/>
                        </a:rPr>
                        <a:t>reg</a:t>
                      </a:r>
                      <a:r>
                        <a:rPr lang="en-US" sz="1500" dirty="0">
                          <a:effectLst/>
                        </a:rPr>
                        <a:t>;</a:t>
                      </a:r>
                    </a:p>
                  </a:txBody>
                  <a:tcPr marL="40794" marR="40794" marT="40794" marB="40794">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endParaRPr lang="en-US" sz="1400" dirty="0"/>
                    </a:p>
                  </a:txBody>
                  <a:tcPr marL="48953" marR="48953" marT="24476" marB="24476">
                    <a:lnL w="9525" cap="flat" cmpd="sng" algn="ctr">
                      <a:solidFill>
                        <a:srgbClr val="CCCCCC"/>
                      </a:solidFill>
                      <a:prstDash val="solid"/>
                      <a:round/>
                      <a:headEnd type="none" w="med" len="med"/>
                      <a:tailEnd type="none" w="med" len="med"/>
                    </a:lnL>
                    <a:lnT w="9525" cap="flat" cmpd="sng" algn="ctr">
                      <a:solidFill>
                        <a:srgbClr val="DDDDDD"/>
                      </a:solidFill>
                      <a:prstDash val="solid"/>
                      <a:round/>
                      <a:headEnd type="none" w="med" len="med"/>
                      <a:tailEnd type="none" w="med" len="med"/>
                    </a:lnT>
                  </a:tcPr>
                </a:tc>
                <a:extLst>
                  <a:ext uri="{0D108BD9-81ED-4DB2-BD59-A6C34878D82A}">
                    <a16:rowId xmlns:a16="http://schemas.microsoft.com/office/drawing/2014/main" val="10012"/>
                  </a:ext>
                </a:extLst>
              </a:tr>
            </a:tbl>
          </a:graphicData>
        </a:graphic>
      </p:graphicFrame>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38162440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8795" y="1079563"/>
            <a:ext cx="3009157" cy="369332"/>
          </a:xfrm>
          <a:prstGeom prst="rect">
            <a:avLst/>
          </a:prstGeom>
        </p:spPr>
        <p:txBody>
          <a:bodyPr wrap="none">
            <a:spAutoFit/>
          </a:bodyPr>
          <a:lstStyle/>
          <a:p>
            <a:r>
              <a:rPr lang="en-US" b="1" dirty="0"/>
              <a:t>HTML - Embed Multimedia</a:t>
            </a:r>
          </a:p>
        </p:txBody>
      </p:sp>
      <p:sp>
        <p:nvSpPr>
          <p:cNvPr id="3" name="Rectangle 2"/>
          <p:cNvSpPr/>
          <p:nvPr/>
        </p:nvSpPr>
        <p:spPr>
          <a:xfrm>
            <a:off x="576618" y="1595146"/>
            <a:ext cx="8215952" cy="3323987"/>
          </a:xfrm>
          <a:prstGeom prst="rect">
            <a:avLst/>
          </a:prstGeom>
        </p:spPr>
        <p:txBody>
          <a:bodyPr wrap="square">
            <a:spAutoFit/>
          </a:bodyPr>
          <a:lstStyle/>
          <a:p>
            <a:r>
              <a:rPr lang="en-US" sz="2100" dirty="0"/>
              <a:t>Sometimes you need to add music or video into your web page. The easiest way to add video or sound to your web site is to include the special HTML tag called &lt;embed&gt;. This tag causes the browser itself to include controls for the multimedia automatically provided browser supports &lt;embed&gt; tag and given media type.</a:t>
            </a:r>
          </a:p>
          <a:p>
            <a:endParaRPr lang="en-US" sz="2100" dirty="0"/>
          </a:p>
          <a:p>
            <a:r>
              <a:rPr lang="en-US" sz="2100" dirty="0"/>
              <a:t>You can also include a &lt;</a:t>
            </a:r>
            <a:r>
              <a:rPr lang="en-US" sz="2100" dirty="0" err="1"/>
              <a:t>noembed</a:t>
            </a:r>
            <a:r>
              <a:rPr lang="en-US" sz="2100" dirty="0"/>
              <a:t>&gt; tag for the browsers which don't recognize the &lt;embed&gt; tag. You could, for example, use &lt;embed&gt; to display a movie of your choice, and &lt;</a:t>
            </a:r>
            <a:r>
              <a:rPr lang="en-US" sz="2100" dirty="0" err="1"/>
              <a:t>noembed</a:t>
            </a:r>
            <a:r>
              <a:rPr lang="en-US" sz="2100" dirty="0"/>
              <a:t>&gt; to display a single JPG image if browser does not support &lt;embed&gt; tag.</a:t>
            </a:r>
          </a:p>
        </p:txBody>
      </p:sp>
      <p:sp>
        <p:nvSpPr>
          <p:cNvPr id="4" name="Footer Placeholder 3"/>
          <p:cNvSpPr>
            <a:spLocks noGrp="1"/>
          </p:cNvSpPr>
          <p:nvPr>
            <p:ph type="ftr" sz="quarter" idx="11"/>
          </p:nvPr>
        </p:nvSpPr>
        <p:spPr/>
        <p:txBody>
          <a:bodyPr/>
          <a:lstStyle/>
          <a:p>
            <a:r>
              <a:rPr lang="en-US"/>
              <a:t>CSE2067 Web Technologies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17678752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429" y="1344937"/>
            <a:ext cx="8164774" cy="3970318"/>
          </a:xfrm>
          <a:prstGeom prst="rect">
            <a:avLst/>
          </a:prstGeom>
        </p:spPr>
        <p:txBody>
          <a:bodyPr wrap="square">
            <a:spAutoFit/>
          </a:bodyPr>
          <a:lstStyle/>
          <a:p>
            <a:r>
              <a:rPr lang="en-US" dirty="0"/>
              <a:t>&lt;html&gt;</a:t>
            </a:r>
          </a:p>
          <a:p>
            <a:endParaRPr lang="en-US" dirty="0"/>
          </a:p>
          <a:p>
            <a:r>
              <a:rPr lang="en-US" dirty="0"/>
              <a:t>   &lt;head&gt;</a:t>
            </a:r>
          </a:p>
          <a:p>
            <a:r>
              <a:rPr lang="en-US" dirty="0"/>
              <a:t>      &lt;title&gt;HTML embed Tag&lt;/title&gt;</a:t>
            </a:r>
          </a:p>
          <a:p>
            <a:r>
              <a:rPr lang="en-US" dirty="0"/>
              <a:t>   &lt;/head&gt;</a:t>
            </a:r>
          </a:p>
          <a:p>
            <a:r>
              <a:rPr lang="en-US" dirty="0"/>
              <a:t>	</a:t>
            </a:r>
          </a:p>
          <a:p>
            <a:r>
              <a:rPr lang="en-US" dirty="0"/>
              <a:t>   &lt;body&gt;</a:t>
            </a:r>
          </a:p>
          <a:p>
            <a:r>
              <a:rPr lang="en-US" dirty="0"/>
              <a:t>      &lt;embed </a:t>
            </a:r>
            <a:r>
              <a:rPr lang="en-US" dirty="0" err="1"/>
              <a:t>src</a:t>
            </a:r>
            <a:r>
              <a:rPr lang="en-US" dirty="0"/>
              <a:t> = "/html/yourfile.mid" width = "100%" height = "60" &gt;</a:t>
            </a:r>
          </a:p>
          <a:p>
            <a:r>
              <a:rPr lang="en-US" dirty="0"/>
              <a:t>         &lt;</a:t>
            </a:r>
            <a:r>
              <a:rPr lang="en-US" dirty="0" err="1"/>
              <a:t>noembed</a:t>
            </a:r>
            <a:r>
              <a:rPr lang="en-US" dirty="0"/>
              <a:t>&gt;&lt;</a:t>
            </a:r>
            <a:r>
              <a:rPr lang="en-US" dirty="0" err="1"/>
              <a:t>img</a:t>
            </a:r>
            <a:r>
              <a:rPr lang="en-US" dirty="0"/>
              <a:t> </a:t>
            </a:r>
            <a:r>
              <a:rPr lang="en-US" dirty="0" err="1"/>
              <a:t>src</a:t>
            </a:r>
            <a:r>
              <a:rPr lang="en-US" dirty="0"/>
              <a:t> = "yourimage.gif" alt = "Alternative Media" &gt;&lt;/</a:t>
            </a:r>
            <a:r>
              <a:rPr lang="en-US" dirty="0" err="1"/>
              <a:t>noembed</a:t>
            </a:r>
            <a:r>
              <a:rPr lang="en-US" dirty="0"/>
              <a:t>&gt;</a:t>
            </a:r>
          </a:p>
          <a:p>
            <a:r>
              <a:rPr lang="en-US" dirty="0"/>
              <a:t>      &lt;/embed&gt;</a:t>
            </a:r>
          </a:p>
          <a:p>
            <a:r>
              <a:rPr lang="en-US" dirty="0"/>
              <a:t>   &lt;/body&gt;</a:t>
            </a:r>
          </a:p>
          <a:p>
            <a:endParaRPr lang="en-US" dirty="0"/>
          </a:p>
          <a:p>
            <a:r>
              <a:rPr lang="en-US" dirty="0"/>
              <a:t>&lt;/html&gt;</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15798358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74008" y="990316"/>
          <a:ext cx="8802808" cy="4527040"/>
        </p:xfrm>
        <a:graphic>
          <a:graphicData uri="http://schemas.openxmlformats.org/drawingml/2006/table">
            <a:tbl>
              <a:tblPr/>
              <a:tblGrid>
                <a:gridCol w="819926">
                  <a:extLst>
                    <a:ext uri="{9D8B030D-6E8A-4147-A177-3AD203B41FA5}">
                      <a16:colId xmlns:a16="http://schemas.microsoft.com/office/drawing/2014/main" val="20000"/>
                    </a:ext>
                  </a:extLst>
                </a:gridCol>
                <a:gridCol w="7982882">
                  <a:extLst>
                    <a:ext uri="{9D8B030D-6E8A-4147-A177-3AD203B41FA5}">
                      <a16:colId xmlns:a16="http://schemas.microsoft.com/office/drawing/2014/main" val="20001"/>
                    </a:ext>
                  </a:extLst>
                </a:gridCol>
              </a:tblGrid>
              <a:tr h="244224">
                <a:tc>
                  <a:txBody>
                    <a:bodyPr/>
                    <a:lstStyle/>
                    <a:p>
                      <a:pPr algn="ctr" fontAlgn="t"/>
                      <a:r>
                        <a:rPr lang="en-US" sz="1400" b="1">
                          <a:effectLst/>
                        </a:rPr>
                        <a:t>Sr.No</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1400" b="1" dirty="0">
                          <a:effectLst/>
                        </a:rPr>
                        <a:t>Attribute &amp; Description</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04244">
                <a:tc>
                  <a:txBody>
                    <a:bodyPr/>
                    <a:lstStyle/>
                    <a:p>
                      <a:pPr algn="ctr" fontAlgn="t"/>
                      <a:r>
                        <a:rPr lang="en-US" sz="1200" dirty="0">
                          <a:effectLst/>
                        </a:rPr>
                        <a:t>1</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a:solidFill>
                            <a:srgbClr val="000000"/>
                          </a:solidFill>
                          <a:effectLst/>
                        </a:rPr>
                        <a:t>align</a:t>
                      </a:r>
                      <a:endParaRPr lang="en-US" sz="1200">
                        <a:solidFill>
                          <a:srgbClr val="000000"/>
                        </a:solidFill>
                        <a:effectLst/>
                      </a:endParaRPr>
                    </a:p>
                    <a:p>
                      <a:pPr algn="just" fontAlgn="t"/>
                      <a:r>
                        <a:rPr lang="en-US" sz="1200">
                          <a:solidFill>
                            <a:srgbClr val="000000"/>
                          </a:solidFill>
                          <a:effectLst/>
                        </a:rPr>
                        <a:t>Determines how to align the object. It can be set to either center, </a:t>
                      </a:r>
                      <a:r>
                        <a:rPr lang="en-US" sz="1200" i="1">
                          <a:solidFill>
                            <a:srgbClr val="000000"/>
                          </a:solidFill>
                          <a:effectLst/>
                        </a:rPr>
                        <a:t>left or right</a:t>
                      </a:r>
                      <a:r>
                        <a:rPr lang="en-US" sz="1200">
                          <a:solidFill>
                            <a:srgbClr val="000000"/>
                          </a:solidFill>
                          <a:effectLst/>
                        </a:rPr>
                        <a:t>.</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04244">
                <a:tc>
                  <a:txBody>
                    <a:bodyPr/>
                    <a:lstStyle/>
                    <a:p>
                      <a:pPr algn="ctr" fontAlgn="t"/>
                      <a:r>
                        <a:rPr lang="en-US" sz="1200" dirty="0">
                          <a:effectLst/>
                        </a:rPr>
                        <a:t>2</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autostart</a:t>
                      </a:r>
                      <a:endParaRPr lang="en-US" sz="1200" dirty="0">
                        <a:solidFill>
                          <a:srgbClr val="000000"/>
                        </a:solidFill>
                        <a:effectLst/>
                      </a:endParaRPr>
                    </a:p>
                    <a:p>
                      <a:pPr algn="just" fontAlgn="t"/>
                      <a:r>
                        <a:rPr lang="en-US" sz="1200" dirty="0">
                          <a:solidFill>
                            <a:srgbClr val="000000"/>
                          </a:solidFill>
                          <a:effectLst/>
                        </a:rPr>
                        <a:t>This </a:t>
                      </a:r>
                      <a:r>
                        <a:rPr lang="en-US" sz="1200" dirty="0" err="1">
                          <a:solidFill>
                            <a:srgbClr val="000000"/>
                          </a:solidFill>
                          <a:effectLst/>
                        </a:rPr>
                        <a:t>boolean</a:t>
                      </a:r>
                      <a:r>
                        <a:rPr lang="en-US" sz="1200" dirty="0">
                          <a:solidFill>
                            <a:srgbClr val="000000"/>
                          </a:solidFill>
                          <a:effectLst/>
                        </a:rPr>
                        <a:t> attribute indicates if the media should start automatically. You can set it either true or false.</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587124">
                <a:tc>
                  <a:txBody>
                    <a:bodyPr/>
                    <a:lstStyle/>
                    <a:p>
                      <a:pPr algn="ctr" fontAlgn="t"/>
                      <a:r>
                        <a:rPr lang="en-US" sz="1200">
                          <a:effectLst/>
                        </a:rPr>
                        <a:t>3</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loop</a:t>
                      </a:r>
                      <a:endParaRPr lang="en-US" sz="1200" dirty="0">
                        <a:solidFill>
                          <a:srgbClr val="000000"/>
                        </a:solidFill>
                        <a:effectLst/>
                      </a:endParaRPr>
                    </a:p>
                    <a:p>
                      <a:pPr algn="just" fontAlgn="t"/>
                      <a:r>
                        <a:rPr lang="en-US" sz="1200" dirty="0">
                          <a:solidFill>
                            <a:srgbClr val="000000"/>
                          </a:solidFill>
                          <a:effectLst/>
                        </a:rPr>
                        <a:t>Specifies if the sound should be played continuously (set loop to true), a certain number of times (a positive value) or not at all (false)</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04244">
                <a:tc>
                  <a:txBody>
                    <a:bodyPr/>
                    <a:lstStyle/>
                    <a:p>
                      <a:pPr algn="ctr" fontAlgn="t"/>
                      <a:r>
                        <a:rPr lang="en-US" sz="1200">
                          <a:effectLst/>
                        </a:rPr>
                        <a:t>4</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playcount</a:t>
                      </a:r>
                      <a:endParaRPr lang="en-US" sz="1200" dirty="0">
                        <a:solidFill>
                          <a:srgbClr val="000000"/>
                        </a:solidFill>
                        <a:effectLst/>
                      </a:endParaRPr>
                    </a:p>
                    <a:p>
                      <a:pPr algn="just" fontAlgn="t"/>
                      <a:r>
                        <a:rPr lang="en-US" sz="1200" dirty="0">
                          <a:solidFill>
                            <a:srgbClr val="000000"/>
                          </a:solidFill>
                          <a:effectLst/>
                        </a:rPr>
                        <a:t>Specifies the number of times to play the sound. This is alternate option for </a:t>
                      </a:r>
                      <a:r>
                        <a:rPr lang="en-US" sz="1200" i="1" dirty="0">
                          <a:solidFill>
                            <a:srgbClr val="000000"/>
                          </a:solidFill>
                          <a:effectLst/>
                        </a:rPr>
                        <a:t>loop</a:t>
                      </a:r>
                      <a:r>
                        <a:rPr lang="en-US" sz="1200" dirty="0">
                          <a:solidFill>
                            <a:srgbClr val="000000"/>
                          </a:solidFill>
                          <a:effectLst/>
                        </a:rPr>
                        <a:t> if you are </a:t>
                      </a:r>
                      <a:r>
                        <a:rPr lang="en-US" sz="1200" dirty="0" err="1">
                          <a:solidFill>
                            <a:srgbClr val="000000"/>
                          </a:solidFill>
                          <a:effectLst/>
                        </a:rPr>
                        <a:t>usiong</a:t>
                      </a:r>
                      <a:r>
                        <a:rPr lang="en-US" sz="1200" dirty="0">
                          <a:solidFill>
                            <a:srgbClr val="000000"/>
                          </a:solidFill>
                          <a:effectLst/>
                        </a:rPr>
                        <a:t> IE.</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54120">
                <a:tc>
                  <a:txBody>
                    <a:bodyPr/>
                    <a:lstStyle/>
                    <a:p>
                      <a:pPr algn="ctr" fontAlgn="t"/>
                      <a:r>
                        <a:rPr lang="en-US" sz="1200">
                          <a:effectLst/>
                        </a:rPr>
                        <a:t>5</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hidden</a:t>
                      </a:r>
                      <a:endParaRPr lang="en-US" sz="1200" dirty="0">
                        <a:solidFill>
                          <a:srgbClr val="000000"/>
                        </a:solidFill>
                        <a:effectLst/>
                      </a:endParaRPr>
                    </a:p>
                    <a:p>
                      <a:pPr algn="just" fontAlgn="t"/>
                      <a:r>
                        <a:rPr lang="en-US" sz="1200" dirty="0">
                          <a:solidFill>
                            <a:srgbClr val="000000"/>
                          </a:solidFill>
                          <a:effectLst/>
                        </a:rPr>
                        <a:t>Specifies if the multimedia object should be shown on the page. A false value means no and true values means yes.</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04244">
                <a:tc>
                  <a:txBody>
                    <a:bodyPr/>
                    <a:lstStyle/>
                    <a:p>
                      <a:pPr algn="ctr" fontAlgn="t"/>
                      <a:r>
                        <a:rPr lang="en-US" sz="1200">
                          <a:effectLst/>
                        </a:rPr>
                        <a:t>6</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width</a:t>
                      </a:r>
                      <a:endParaRPr lang="en-US" sz="1200" dirty="0">
                        <a:solidFill>
                          <a:srgbClr val="000000"/>
                        </a:solidFill>
                        <a:effectLst/>
                      </a:endParaRPr>
                    </a:p>
                    <a:p>
                      <a:pPr algn="just" fontAlgn="t"/>
                      <a:r>
                        <a:rPr lang="en-US" sz="1200" dirty="0">
                          <a:solidFill>
                            <a:srgbClr val="000000"/>
                          </a:solidFill>
                          <a:effectLst/>
                        </a:rPr>
                        <a:t>Width of the object in pixels</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404244">
                <a:tc>
                  <a:txBody>
                    <a:bodyPr/>
                    <a:lstStyle/>
                    <a:p>
                      <a:pPr algn="ctr" fontAlgn="t"/>
                      <a:r>
                        <a:rPr lang="en-US" sz="1200">
                          <a:effectLst/>
                        </a:rPr>
                        <a:t>7</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height</a:t>
                      </a:r>
                      <a:endParaRPr lang="en-US" sz="1200" dirty="0">
                        <a:solidFill>
                          <a:srgbClr val="000000"/>
                        </a:solidFill>
                        <a:effectLst/>
                      </a:endParaRPr>
                    </a:p>
                    <a:p>
                      <a:pPr algn="just" fontAlgn="t"/>
                      <a:r>
                        <a:rPr lang="en-US" sz="1200" dirty="0">
                          <a:solidFill>
                            <a:srgbClr val="000000"/>
                          </a:solidFill>
                          <a:effectLst/>
                        </a:rPr>
                        <a:t>Height of the object in pixels</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404244">
                <a:tc>
                  <a:txBody>
                    <a:bodyPr/>
                    <a:lstStyle/>
                    <a:p>
                      <a:pPr algn="ctr" fontAlgn="t"/>
                      <a:r>
                        <a:rPr lang="en-US" sz="1200">
                          <a:effectLst/>
                        </a:rPr>
                        <a:t>8</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name</a:t>
                      </a:r>
                      <a:endParaRPr lang="en-US" sz="1200" dirty="0">
                        <a:solidFill>
                          <a:srgbClr val="000000"/>
                        </a:solidFill>
                        <a:effectLst/>
                      </a:endParaRPr>
                    </a:p>
                    <a:p>
                      <a:pPr algn="just" fontAlgn="t"/>
                      <a:r>
                        <a:rPr lang="en-US" sz="1200" dirty="0">
                          <a:solidFill>
                            <a:srgbClr val="000000"/>
                          </a:solidFill>
                          <a:effectLst/>
                        </a:rPr>
                        <a:t>A name used to reference the object.</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04244">
                <a:tc>
                  <a:txBody>
                    <a:bodyPr/>
                    <a:lstStyle/>
                    <a:p>
                      <a:pPr algn="ctr" fontAlgn="t"/>
                      <a:r>
                        <a:rPr lang="en-US" sz="1200">
                          <a:effectLst/>
                        </a:rPr>
                        <a:t>9</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err="1">
                          <a:solidFill>
                            <a:srgbClr val="000000"/>
                          </a:solidFill>
                          <a:effectLst/>
                        </a:rPr>
                        <a:t>src</a:t>
                      </a:r>
                      <a:endParaRPr lang="en-US" sz="1200" dirty="0">
                        <a:solidFill>
                          <a:srgbClr val="000000"/>
                        </a:solidFill>
                        <a:effectLst/>
                      </a:endParaRPr>
                    </a:p>
                    <a:p>
                      <a:pPr algn="just" fontAlgn="t"/>
                      <a:r>
                        <a:rPr lang="en-US" sz="1200" dirty="0">
                          <a:solidFill>
                            <a:srgbClr val="000000"/>
                          </a:solidFill>
                          <a:effectLst/>
                        </a:rPr>
                        <a:t>URL of the object to be embedded.</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04244">
                <a:tc>
                  <a:txBody>
                    <a:bodyPr/>
                    <a:lstStyle/>
                    <a:p>
                      <a:pPr algn="ctr" fontAlgn="t"/>
                      <a:r>
                        <a:rPr lang="en-US" sz="1200">
                          <a:effectLst/>
                        </a:rPr>
                        <a:t>10</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200" b="1" dirty="0">
                          <a:solidFill>
                            <a:srgbClr val="000000"/>
                          </a:solidFill>
                          <a:effectLst/>
                        </a:rPr>
                        <a:t>volume</a:t>
                      </a:r>
                      <a:endParaRPr lang="en-US" sz="1200" dirty="0">
                        <a:solidFill>
                          <a:srgbClr val="000000"/>
                        </a:solidFill>
                        <a:effectLst/>
                      </a:endParaRPr>
                    </a:p>
                    <a:p>
                      <a:pPr algn="just" fontAlgn="t"/>
                      <a:r>
                        <a:rPr lang="en-US" sz="1200" dirty="0">
                          <a:solidFill>
                            <a:srgbClr val="000000"/>
                          </a:solidFill>
                          <a:effectLst/>
                        </a:rPr>
                        <a:t>Controls volume of the sound. Can be from 0 (off) to 100 (full volume).</a:t>
                      </a:r>
                    </a:p>
                  </a:txBody>
                  <a:tcPr marL="19242" marR="19242" marT="19242" marB="1924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403484994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4024" y="1109893"/>
            <a:ext cx="8451376" cy="2677656"/>
          </a:xfrm>
          <a:prstGeom prst="rect">
            <a:avLst/>
          </a:prstGeom>
        </p:spPr>
        <p:txBody>
          <a:bodyPr wrap="square">
            <a:spAutoFit/>
          </a:bodyPr>
          <a:lstStyle/>
          <a:p>
            <a:r>
              <a:rPr lang="en-US" sz="2100" b="1" dirty="0"/>
              <a:t>Background Audio</a:t>
            </a:r>
          </a:p>
          <a:p>
            <a:endParaRPr lang="en-US" sz="2100" dirty="0"/>
          </a:p>
          <a:p>
            <a:r>
              <a:rPr lang="en-US" sz="2100" dirty="0"/>
              <a:t>You can use HTML &lt;</a:t>
            </a:r>
            <a:r>
              <a:rPr lang="en-US" sz="2100" dirty="0" err="1"/>
              <a:t>bgsound</a:t>
            </a:r>
            <a:r>
              <a:rPr lang="en-US" sz="2100" dirty="0"/>
              <a:t> </a:t>
            </a:r>
            <a:r>
              <a:rPr lang="en-US" sz="2100" dirty="0" err="1">
                <a:solidFill>
                  <a:schemeClr val="accent5"/>
                </a:solidFill>
              </a:rPr>
              <a:t>src</a:t>
            </a:r>
            <a:r>
              <a:rPr lang="en-US" sz="2100" dirty="0">
                <a:solidFill>
                  <a:schemeClr val="accent5"/>
                </a:solidFill>
              </a:rPr>
              <a:t>=“ ”</a:t>
            </a:r>
            <a:r>
              <a:rPr lang="en-US" sz="2100" dirty="0"/>
              <a:t>&gt; tag to play a soundtrack in the background of your webpage. This tag is supported by Internet Explorer only and most of the other browsers ignore this tag. It downloads and plays an audio file when the host document is first downloaded by the user and displayed. The background sound file also will replay whenever the user refreshes the browser.</a:t>
            </a:r>
          </a:p>
        </p:txBody>
      </p:sp>
      <p:sp>
        <p:nvSpPr>
          <p:cNvPr id="3" name="Footer Placeholder 2"/>
          <p:cNvSpPr>
            <a:spLocks noGrp="1"/>
          </p:cNvSpPr>
          <p:nvPr>
            <p:ph type="ftr" sz="quarter" idx="11"/>
          </p:nvPr>
        </p:nvSpPr>
        <p:spPr/>
        <p:txBody>
          <a:bodyPr/>
          <a:lstStyle/>
          <a:p>
            <a:r>
              <a:rPr lang="en-US"/>
              <a:t>CSE2067 Web Technologies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2192691598"/>
      </p:ext>
    </p:extLst>
  </p:cSld>
  <p:clrMapOvr>
    <a:masterClrMapping/>
  </p:clrMapOvr>
</p:sld>
</file>

<file path=ppt/theme/theme1.xml><?xml version="1.0" encoding="utf-8"?>
<a:theme xmlns:a="http://schemas.openxmlformats.org/drawingml/2006/main" name="Thiru_Regular">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2">
      <a:majorFont>
        <a:latin typeface="Calibri"/>
        <a:ea typeface=""/>
        <a:cs typeface=""/>
        <a:font script="Jpan" typeface="HGｺﾞｼｯｸM"/>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iru_Regular" id="{8307898E-903F-4964-A0DF-A6DCECB060AB}" vid="{55A8074A-D5AE-4568-A496-E28AC65B10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8FA4A4A974D54E8EF3CF1F8921BA09" ma:contentTypeVersion="3" ma:contentTypeDescription="Create a new document." ma:contentTypeScope="" ma:versionID="d7ae88f0a332b40e5260dcdf0b06131e">
  <xsd:schema xmlns:xsd="http://www.w3.org/2001/XMLSchema" xmlns:xs="http://www.w3.org/2001/XMLSchema" xmlns:p="http://schemas.microsoft.com/office/2006/metadata/properties" xmlns:ns2="c1ac3b6e-c3ea-4cbf-a06a-c0c6c6a25c6e" targetNamespace="http://schemas.microsoft.com/office/2006/metadata/properties" ma:root="true" ma:fieldsID="e38513e3120375bb0272613386818226" ns2:_="">
    <xsd:import namespace="c1ac3b6e-c3ea-4cbf-a06a-c0c6c6a25c6e"/>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ac3b6e-c3ea-4cbf-a06a-c0c6c6a25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DFE7C8-44AE-4CA0-BC1C-D7A115A2224E}">
  <ds:schemaRefs>
    <ds:schemaRef ds:uri="http://purl.org/dc/terms/"/>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http://purl.org/dc/elements/1.1/"/>
    <ds:schemaRef ds:uri="http://schemas.microsoft.com/office/2006/metadata/properties"/>
    <ds:schemaRef ds:uri="00af665b-9cc2-4010-a7f6-c2696d1560f6"/>
    <ds:schemaRef ds:uri="http://purl.org/dc/dcmitype/"/>
  </ds:schemaRefs>
</ds:datastoreItem>
</file>

<file path=customXml/itemProps2.xml><?xml version="1.0" encoding="utf-8"?>
<ds:datastoreItem xmlns:ds="http://schemas.openxmlformats.org/officeDocument/2006/customXml" ds:itemID="{AF52BF3E-6DAD-4D75-AB2F-7093718772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1ac3b6e-c3ea-4cbf-a06a-c0c6c6a25c6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0FDA373-D5CF-4F0F-A826-9892AA050C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5624</TotalTime>
  <Words>5711</Words>
  <Application>Microsoft Office PowerPoint</Application>
  <PresentationFormat>On-screen Show (4:3)</PresentationFormat>
  <Paragraphs>1303</Paragraphs>
  <Slides>101</Slides>
  <Notes>1</Notes>
  <HiddenSlides>0</HiddenSlides>
  <MMClips>0</MMClips>
  <ScaleCrop>false</ScaleCrop>
  <HeadingPairs>
    <vt:vector size="4" baseType="variant">
      <vt:variant>
        <vt:lpstr>Theme</vt:lpstr>
      </vt:variant>
      <vt:variant>
        <vt:i4>1</vt:i4>
      </vt:variant>
      <vt:variant>
        <vt:lpstr>Slide Titles</vt:lpstr>
      </vt:variant>
      <vt:variant>
        <vt:i4>101</vt:i4>
      </vt:variant>
    </vt:vector>
  </HeadingPairs>
  <TitlesOfParts>
    <vt:vector size="102" baseType="lpstr">
      <vt:lpstr>Thiru_Regular</vt:lpstr>
      <vt:lpstr>PowerPoint Presentation</vt:lpstr>
      <vt:lpstr>Module I - Syllabus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 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Frames</vt:lpstr>
      <vt:lpstr>PowerPoint Presentation</vt:lpstr>
      <vt:lpstr>Frames (continued)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HTML &amp; XHTML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Thiruselvan Subramanian</dc:creator>
  <cp:lastModifiedBy>HP</cp:lastModifiedBy>
  <cp:revision>330</cp:revision>
  <dcterms:created xsi:type="dcterms:W3CDTF">2006-08-16T00:00:00Z</dcterms:created>
  <dcterms:modified xsi:type="dcterms:W3CDTF">2025-08-09T06:51:27Z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0x010100888FA4A4A974D54E8EF3CF1F8921BA09</vt:lpwstr>
  </property>
</Properties>
</file>