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9" r:id="rId4"/>
    <p:sldId id="270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3" r:id="rId14"/>
    <p:sldId id="264" r:id="rId15"/>
    <p:sldId id="265" r:id="rId16"/>
    <p:sldId id="267" r:id="rId17"/>
    <p:sldId id="281" r:id="rId18"/>
    <p:sldId id="266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4406-57CD-7CBA-105D-CE1BF398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A88AC-BC6E-6344-D168-7CFFFB08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4525-9FB8-1676-4C2C-0FF9157A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4743-378E-9896-D35B-56F5B9AF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9A14-1A66-0DE8-B812-874B5B38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A2A7-8BCF-8422-D3E5-1E746787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75DE-F228-1AC9-F27A-35E31483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ACF2A-9164-4BB8-FD3F-C4526221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6C35-77FA-A554-6844-E79375C4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A5F3-700B-A4F3-B094-756AB015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5FD7D-A2F6-059D-A246-AFF875FBB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82ED5-26E3-CAF7-DD36-6A9788B02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0A90-D586-6864-138C-1EF5C106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A73F-8A8F-9913-FE2F-4A26D689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E7BE2-0C79-0273-FD31-82BD3CA5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A917-5215-3DA7-F22E-A17183F9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0045-85CB-0837-E932-5EC43FC1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B2D5-1303-37B4-D542-7B427556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3B13-8C54-8FCA-510C-CDC34F4D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817A-5989-9E0C-D06F-71333A30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4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E4F2-D8BC-E2E6-2832-4AB08285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4BC51-121D-48C7-218D-D2B040E37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B71F-54D8-1C23-898D-0DAAFEFC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9705-F854-6244-8C05-8B3140C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F543-4EB8-9E3F-7B25-398A8853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CCB-6E1F-C987-7AA6-412D033F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6271-70CD-17EC-B928-9D00D513F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3D936-F114-1AC2-23EB-1793706D1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24790-6236-2B41-26E6-9858FA82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D673F-4A83-3F5F-7738-1F9F425C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7925A-9754-746D-95A1-809B029D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90CC-5A87-E530-D094-0BEB8EB4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2B36C-BAFE-69C5-C72E-4503426DF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CAFF6-0B37-AE80-63F0-16485C66E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FF684-06BE-8F16-97C7-251E6D24F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27BF3-5B59-9F87-99BF-03586BBB4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90E30-C0DA-224B-DD17-0748E796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79891-361C-6EC6-C116-2A30933B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314DA-4ABB-30A1-B723-678A9746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4DFB-0DE3-076C-BFF8-A413393F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AD902-1D6F-E9CA-1684-D16E1F02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CE394-75CE-5082-3E23-2428FBF1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1FC40-C693-AFAB-E124-EDBA7DD6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7DC93-2BCE-2484-2EDD-27F5D917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FC3B8-6B32-93A7-F66B-B3E51B4A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589F3-B22D-EBC1-A434-AA15B31F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3FF6-D3B0-8898-9647-7152E911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DA9A-B469-D221-A441-1A74BFF3B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70607-98B9-5144-D421-0731D2D9C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240A8-77DD-9200-2549-14949EE3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E2DE9-AD89-B9A0-78F1-0D56209D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E0B7C-2E89-4143-9B77-A8BB00A6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BCC-49B9-367E-3D68-30D6BB3C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83D8D-BDB2-AA2D-4ABC-DD568EE96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718ED-807B-CED6-CE7A-70DC86EF3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6FAB-EB86-25F5-80BF-3A8A80F6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36575-1A68-8865-2843-515F3176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5832E-486A-9490-F7F4-512D9A3C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7FCD0-E52E-024B-7D01-A88228D7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BB388-B877-73C6-14FB-5A3F5198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1BA6-DBA8-F258-E63B-7D3909F84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6033-5AED-D0A6-BF30-EFEF6F2C5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CFA7-74A3-DF33-BA7D-D6BB2D544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5543"/>
            <a:ext cx="7772400" cy="1470025"/>
          </a:xfrm>
        </p:spPr>
        <p:txBody>
          <a:bodyPr>
            <a:normAutofit/>
          </a:bodyPr>
          <a:lstStyle/>
          <a:p>
            <a:r>
              <a:rPr sz="3200" b="1" dirty="0">
                <a:latin typeface="Aharoni" panose="02010803020104030203" pitchFamily="2" charset="-79"/>
                <a:cs typeface="Aharoni" panose="02010803020104030203" pitchFamily="2" charset="-79"/>
              </a:rPr>
              <a:t>Customer Segmentation Analysis and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41050-95A4-A66F-68F6-7421AB60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50" y="2366522"/>
            <a:ext cx="6108964" cy="32940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D3BC-107B-3BDE-6262-6F644AB5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8086"/>
            <a:ext cx="8229600" cy="5658077"/>
          </a:xfrm>
        </p:spPr>
        <p:txBody>
          <a:bodyPr>
            <a:normAutofit/>
          </a:bodyPr>
          <a:lstStyle/>
          <a:p>
            <a:r>
              <a:rPr lang="en-IN" sz="2800" b="1" dirty="0"/>
              <a:t>Model Building :</a:t>
            </a:r>
          </a:p>
          <a:p>
            <a:endParaRPr lang="en-IN" sz="2800" b="1" dirty="0"/>
          </a:p>
          <a:p>
            <a:r>
              <a:rPr lang="en-IN" sz="2200" b="1" dirty="0">
                <a:latin typeface="Baskerville Old Face" panose="02020602080505020303" pitchFamily="18" charset="0"/>
              </a:rPr>
              <a:t>Clustering Techniques: </a:t>
            </a:r>
            <a:r>
              <a:rPr lang="en-IN" sz="1800" dirty="0">
                <a:latin typeface="Baskerville Old Face" panose="02020602080505020303" pitchFamily="18" charset="0"/>
              </a:rPr>
              <a:t>(Tested for) </a:t>
            </a:r>
            <a:endParaRPr lang="en-IN" sz="2200" dirty="0">
              <a:latin typeface="Baskerville Old Face" panose="02020602080505020303" pitchFamily="18" charset="0"/>
            </a:endParaRP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Baskerville Old Face" panose="02020602080505020303" pitchFamily="18" charset="0"/>
              </a:rPr>
              <a:t>  </a:t>
            </a:r>
            <a:r>
              <a:rPr lang="en-IN" sz="2000" dirty="0" err="1">
                <a:latin typeface="Baskerville Old Face" panose="02020602080505020303" pitchFamily="18" charset="0"/>
              </a:rPr>
              <a:t>KMeans</a:t>
            </a:r>
            <a:r>
              <a:rPr lang="en-IN" sz="2000" dirty="0">
                <a:latin typeface="Baskerville Old Face" panose="02020602080505020303" pitchFamily="18" charset="0"/>
              </a:rPr>
              <a:t> (2 clusters, 3 clusters).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Baskerville Old Face" panose="02020602080505020303" pitchFamily="18" charset="0"/>
              </a:rPr>
              <a:t>  DBSCAN for noise and density-based clustering.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Baskerville Old Face" panose="02020602080505020303" pitchFamily="18" charset="0"/>
              </a:rPr>
              <a:t>  Hierarchical clustering for relationship-based grouping.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Baskerville Old Face" panose="02020602080505020303" pitchFamily="18" charset="0"/>
              </a:rPr>
              <a:t>  Evaluation Metric: Silhouette Score.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endParaRPr lang="en-IN" sz="20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Baskerville Old Face" panose="02020602080505020303" pitchFamily="18" charset="0"/>
              </a:rPr>
              <a:t>KMeans</a:t>
            </a:r>
            <a:r>
              <a:rPr lang="en-US" sz="2000" dirty="0">
                <a:latin typeface="Baskerville Old Face" panose="02020602080505020303" pitchFamily="18" charset="0"/>
              </a:rPr>
              <a:t>: Divides data into clusters based on feature similarity, tested with 2 and 3 clusters.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Description: Partitions data by minimizing distance to centroids.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Why Used: Groups similar data points and finds natural patterns.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8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0B32-B5F7-BCA5-F5F0-EE3FFFFF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3658"/>
            <a:ext cx="8229600" cy="5712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Baskerville Old Face" panose="02020602080505020303" pitchFamily="18" charset="0"/>
              </a:rPr>
              <a:t>DBSCAN: </a:t>
            </a:r>
            <a:r>
              <a:rPr lang="en-US" sz="2000" dirty="0">
                <a:latin typeface="Baskerville Old Face" panose="02020602080505020303" pitchFamily="18" charset="0"/>
              </a:rPr>
              <a:t>Density-based clustering that identifies clusters based on spatial density, useful for varying shapes and noise.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Description: Groups points by density, marking noise as outliers.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Why Used: Detects irregular clusters and removes noise.</a:t>
            </a:r>
          </a:p>
          <a:p>
            <a:pPr marL="0" indent="0">
              <a:buNone/>
            </a:pPr>
            <a:endParaRPr lang="en-US" sz="20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Baskerville Old Face" panose="02020602080505020303" pitchFamily="18" charset="0"/>
              </a:rPr>
              <a:t>Agglomerative Clustering: </a:t>
            </a:r>
            <a:r>
              <a:rPr lang="en-US" sz="2000" dirty="0">
                <a:latin typeface="Baskerville Old Face" panose="02020602080505020303" pitchFamily="18" charset="0"/>
              </a:rPr>
              <a:t>Hierarchical method that merges clusters iteratively based on similarity.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Description: Groups points by progressively combining smaller clusters.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Why Used: Ideal for hierarchical data, works well without pre-set cluster numbers..</a:t>
            </a:r>
          </a:p>
          <a:p>
            <a:pPr marL="0" indent="0">
              <a:buNone/>
            </a:pPr>
            <a:endParaRPr lang="en-US" sz="2000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Baskerville Old Face" panose="02020602080505020303" pitchFamily="18" charset="0"/>
              </a:rPr>
              <a:t>Silhouette Score: </a:t>
            </a:r>
            <a:r>
              <a:rPr lang="en-US" sz="2000" dirty="0">
                <a:latin typeface="Baskerville Old Face" panose="02020602080505020303" pitchFamily="18" charset="0"/>
              </a:rPr>
              <a:t>Measures cluster quality by comparing point similarity within clusters to other clusters.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Description: Evaluates the compactness and separation of clusters.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Why Used: Quantitatively assesses cluster separation and performance.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6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E8A461-2242-2AEE-FEA3-1E2BB4223E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555172"/>
            <a:ext cx="4038600" cy="238712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939FB0-967E-3F27-C213-E517823090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2" y="555480"/>
            <a:ext cx="4038600" cy="238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C02EA-4F2E-0682-E9D5-6CDFAB10C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83590"/>
            <a:ext cx="3893457" cy="31134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CAC30-8A42-1666-B103-694A709BE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2" y="3461562"/>
            <a:ext cx="3893455" cy="3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5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030"/>
            <a:ext cx="8229600" cy="5843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Model Performance :</a:t>
            </a:r>
          </a:p>
          <a:p>
            <a:r>
              <a:rPr dirty="0"/>
              <a:t> </a:t>
            </a:r>
            <a:r>
              <a:rPr sz="2000" dirty="0">
                <a:latin typeface="Baskerville Old Face" panose="02020602080505020303" pitchFamily="18" charset="0"/>
              </a:rPr>
              <a:t>Silhouette Scores:</a:t>
            </a:r>
          </a:p>
          <a:p>
            <a:pPr marL="400050" lvl="1" indent="0">
              <a:buNone/>
            </a:pPr>
            <a:r>
              <a:rPr sz="2000" dirty="0">
                <a:latin typeface="Baskerville Old Face" panose="02020602080505020303" pitchFamily="18" charset="0"/>
              </a:rPr>
              <a:t>  - </a:t>
            </a:r>
            <a:r>
              <a:rPr sz="1900" dirty="0" err="1">
                <a:latin typeface="Baskerville Old Face" panose="02020602080505020303" pitchFamily="18" charset="0"/>
              </a:rPr>
              <a:t>KMeans</a:t>
            </a:r>
            <a:r>
              <a:rPr sz="1900" dirty="0">
                <a:latin typeface="Baskerville Old Face" panose="02020602080505020303" pitchFamily="18" charset="0"/>
              </a:rPr>
              <a:t> (2 clusters): [</a:t>
            </a:r>
            <a:r>
              <a:rPr lang="en-IN" sz="1900" dirty="0">
                <a:latin typeface="Baskerville Old Face" panose="02020602080505020303" pitchFamily="18" charset="0"/>
              </a:rPr>
              <a:t>0.2854</a:t>
            </a:r>
            <a:r>
              <a:rPr sz="1900" dirty="0">
                <a:latin typeface="Baskerville Old Face" panose="02020602080505020303" pitchFamily="18" charset="0"/>
              </a:rPr>
              <a:t>]</a:t>
            </a:r>
          </a:p>
          <a:p>
            <a:pPr marL="400050" lvl="1" indent="0">
              <a:buNone/>
            </a:pPr>
            <a:r>
              <a:rPr sz="1900" dirty="0">
                <a:latin typeface="Baskerville Old Face" panose="02020602080505020303" pitchFamily="18" charset="0"/>
              </a:rPr>
              <a:t>  - </a:t>
            </a:r>
            <a:r>
              <a:rPr sz="1900" dirty="0" err="1">
                <a:latin typeface="Baskerville Old Face" panose="02020602080505020303" pitchFamily="18" charset="0"/>
              </a:rPr>
              <a:t>KMeans</a:t>
            </a:r>
            <a:r>
              <a:rPr sz="1900" dirty="0">
                <a:latin typeface="Baskerville Old Face" panose="02020602080505020303" pitchFamily="18" charset="0"/>
              </a:rPr>
              <a:t> (3 clusters): </a:t>
            </a:r>
            <a:r>
              <a:rPr lang="en-IN" sz="1900" dirty="0">
                <a:latin typeface="Baskerville Old Face" panose="02020602080505020303" pitchFamily="18" charset="0"/>
              </a:rPr>
              <a:t> [0.2122</a:t>
            </a:r>
            <a:r>
              <a:rPr sz="1900" dirty="0">
                <a:latin typeface="Baskerville Old Face" panose="02020602080505020303" pitchFamily="18" charset="0"/>
              </a:rPr>
              <a:t>]</a:t>
            </a:r>
          </a:p>
          <a:p>
            <a:pPr marL="400050" lvl="1" indent="0">
              <a:buNone/>
            </a:pPr>
            <a:r>
              <a:rPr lang="en-IN" sz="1900" dirty="0">
                <a:latin typeface="Baskerville Old Face" panose="02020602080505020303" pitchFamily="18" charset="0"/>
              </a:rPr>
              <a:t> </a:t>
            </a:r>
            <a:r>
              <a:rPr sz="1900" dirty="0">
                <a:latin typeface="Baskerville Old Face" panose="02020602080505020303" pitchFamily="18" charset="0"/>
              </a:rPr>
              <a:t> - DBSCAN: [</a:t>
            </a:r>
            <a:r>
              <a:rPr lang="en-IN" sz="1900" dirty="0">
                <a:latin typeface="Baskerville Old Face" panose="02020602080505020303" pitchFamily="18" charset="0"/>
              </a:rPr>
              <a:t>-0.1580</a:t>
            </a:r>
            <a:r>
              <a:rPr sz="1900" dirty="0">
                <a:latin typeface="Baskerville Old Face" panose="02020602080505020303" pitchFamily="18" charset="0"/>
              </a:rPr>
              <a:t>]</a:t>
            </a:r>
            <a:endParaRPr lang="en-IN" sz="1900" dirty="0">
              <a:latin typeface="Baskerville Old Face" panose="02020602080505020303" pitchFamily="18" charset="0"/>
            </a:endParaRPr>
          </a:p>
          <a:p>
            <a:pPr marL="400050" lvl="1" indent="0">
              <a:buNone/>
            </a:pPr>
            <a:r>
              <a:rPr lang="en-IN" sz="1900" dirty="0">
                <a:latin typeface="Baskerville Old Face" panose="02020602080505020303" pitchFamily="18" charset="0"/>
              </a:rPr>
              <a:t>  - Hierarchical Clustering: [0.1763]</a:t>
            </a:r>
          </a:p>
          <a:p>
            <a:endParaRPr sz="2000" dirty="0">
              <a:latin typeface="Baskerville Old Face" panose="02020602080505020303" pitchFamily="18" charset="0"/>
            </a:endParaRPr>
          </a:p>
          <a:p>
            <a:r>
              <a:rPr sz="2000" dirty="0">
                <a:latin typeface="Baskerville Old Face" panose="02020602080505020303" pitchFamily="18" charset="0"/>
              </a:rPr>
              <a:t>Best Model: </a:t>
            </a:r>
            <a:r>
              <a:rPr lang="en-US" sz="2000" dirty="0">
                <a:latin typeface="Baskerville Old Face" panose="02020602080505020303" pitchFamily="18" charset="0"/>
              </a:rPr>
              <a:t>Best clustering algorithm based on Silhouette Score is: K-means (k=2) with a score of 0.2854</a:t>
            </a: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r>
              <a:rPr sz="2000" dirty="0" err="1">
                <a:latin typeface="Baskerville Old Face" panose="02020602080505020303" pitchFamily="18" charset="0"/>
              </a:rPr>
              <a:t>KMeans</a:t>
            </a:r>
            <a:r>
              <a:rPr sz="2000" dirty="0">
                <a:latin typeface="Baskerville Old Face" panose="02020602080505020303" pitchFamily="18" charset="0"/>
              </a:rPr>
              <a:t> with </a:t>
            </a:r>
            <a:r>
              <a:rPr lang="en-IN" sz="2000" dirty="0">
                <a:latin typeface="Baskerville Old Face" panose="02020602080505020303" pitchFamily="18" charset="0"/>
              </a:rPr>
              <a:t>2</a:t>
            </a:r>
            <a:r>
              <a:rPr sz="2000" dirty="0">
                <a:latin typeface="Baskerville Old Face" panose="02020602080505020303" pitchFamily="18" charset="0"/>
              </a:rPr>
              <a:t> clusters offers the best segmentation.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B34B6-5E3E-211E-7F47-48C9CFFB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1" y="4886722"/>
            <a:ext cx="7809957" cy="13482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1630"/>
            <a:ext cx="8229600" cy="5614534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Feature Importance :</a:t>
            </a:r>
          </a:p>
          <a:p>
            <a:r>
              <a:rPr sz="2000" dirty="0">
                <a:latin typeface="Baskerville Old Face" panose="02020602080505020303" pitchFamily="18" charset="0"/>
              </a:rPr>
              <a:t> Key drivers of segmentation:</a:t>
            </a:r>
          </a:p>
          <a:p>
            <a:pPr marL="0" indent="0">
              <a:buNone/>
            </a:pPr>
            <a:r>
              <a:rPr sz="2000" dirty="0">
                <a:latin typeface="Baskerville Old Face" panose="02020602080505020303" pitchFamily="18" charset="0"/>
              </a:rPr>
              <a:t>  </a:t>
            </a:r>
            <a:r>
              <a:rPr lang="en-IN" sz="2000" dirty="0">
                <a:latin typeface="Baskerville Old Face" panose="02020602080505020303" pitchFamily="18" charset="0"/>
              </a:rPr>
              <a:t>-</a:t>
            </a:r>
            <a:r>
              <a:rPr sz="2000" dirty="0">
                <a:latin typeface="Baskerville Old Face" panose="02020602080505020303" pitchFamily="18" charset="0"/>
              </a:rPr>
              <a:t> Income, Wines, Meat, and Recency.</a:t>
            </a:r>
            <a:endParaRPr lang="en-IN" sz="20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sz="2000" dirty="0">
                <a:latin typeface="Baskerville Old Face" panose="02020602080505020303" pitchFamily="18" charset="0"/>
              </a:rPr>
              <a:t>• Insights:</a:t>
            </a:r>
          </a:p>
          <a:p>
            <a:pPr marL="0" indent="0">
              <a:buNone/>
            </a:pPr>
            <a:r>
              <a:rPr lang="en-IN" sz="2000" dirty="0">
                <a:latin typeface="Baskerville Old Face" panose="02020602080505020303" pitchFamily="18" charset="0"/>
              </a:rPr>
              <a:t> </a:t>
            </a:r>
            <a:r>
              <a:rPr sz="2000" dirty="0">
                <a:latin typeface="Baskerville Old Face" panose="02020602080505020303" pitchFamily="18" charset="0"/>
              </a:rPr>
              <a:t> - Spending habits and recency strongly influence cluster membership.</a:t>
            </a:r>
            <a:endParaRPr lang="en-IN" sz="2000" dirty="0">
              <a:latin typeface="Baskerville Old Face" panose="02020602080505020303" pitchFamily="18" charset="0"/>
            </a:endParaRPr>
          </a:p>
          <a:p>
            <a:endParaRPr lang="en-IN" sz="2000" dirty="0">
              <a:latin typeface="Baskerville Old Face" panose="02020602080505020303" pitchFamily="18" charset="0"/>
            </a:endParaRPr>
          </a:p>
          <a:p>
            <a:endParaRPr sz="2000" dirty="0">
              <a:latin typeface="Baskerville Old Face" panose="0202060208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A9749B-1960-F96F-EDCE-FCA2D32CC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83" y="2612571"/>
            <a:ext cx="5124647" cy="40591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544"/>
            <a:ext cx="8229600" cy="5701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+mj-lt"/>
              </a:rPr>
              <a:t>Key Insights from Clustering:</a:t>
            </a:r>
          </a:p>
          <a:p>
            <a:pPr marL="0" indent="0">
              <a:buNone/>
            </a:pPr>
            <a:endParaRPr lang="en-US" sz="22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Baskerville Old Face" panose="02020602080505020303" pitchFamily="18" charset="0"/>
              </a:rPr>
              <a:t>For strong separation, the 2-cluster solution is ideal (silhouette scores). </a:t>
            </a:r>
            <a:r>
              <a:rPr lang="en-IN" sz="2000" b="1" dirty="0" err="1">
                <a:latin typeface="Baskerville Old Face" panose="02020602080505020303" pitchFamily="18" charset="0"/>
              </a:rPr>
              <a:t>KMeans</a:t>
            </a:r>
            <a:r>
              <a:rPr lang="en-IN" sz="2000" b="1" dirty="0">
                <a:latin typeface="Baskerville Old Face" panose="02020602080505020303" pitchFamily="18" charset="0"/>
              </a:rPr>
              <a:t> (2 clusters):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Cluster 1: High-income frequent buyers with a preference for premium products like wines and meats.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Cluster 2: Low-to-moderate-income buyers with occasional or balanced spending habits.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For detailed insights, the 3-cluster solution (elbow method) better differentiates customer behaviors.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 </a:t>
            </a:r>
            <a:r>
              <a:rPr lang="en-US" sz="2000" b="1" dirty="0" err="1">
                <a:latin typeface="Baskerville Old Face" panose="02020602080505020303" pitchFamily="18" charset="0"/>
              </a:rPr>
              <a:t>KMeans</a:t>
            </a:r>
            <a:r>
              <a:rPr lang="en-US" sz="2000" b="1" dirty="0">
                <a:latin typeface="Baskerville Old Face" panose="02020602080505020303" pitchFamily="18" charset="0"/>
              </a:rPr>
              <a:t> (3 clusters): 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• Cluster 1: High-income frequent buyers of wines and meats.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• Cluster 2: Low-income, occasional buyers.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• Cluster 3: Moderate-income with balanced spending patterns.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344"/>
            <a:ext cx="8229600" cy="577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b="1" dirty="0"/>
              <a:t>Deployment </a:t>
            </a:r>
            <a:r>
              <a:rPr lang="en-IN" sz="3000" dirty="0"/>
              <a:t>(</a:t>
            </a:r>
            <a:r>
              <a:rPr lang="en-IN" sz="3200" dirty="0"/>
              <a:t>via </a:t>
            </a:r>
            <a:r>
              <a:rPr lang="en-IN" sz="3200" dirty="0" err="1"/>
              <a:t>Streamlit</a:t>
            </a:r>
            <a:r>
              <a:rPr lang="en-IN" sz="3200" dirty="0"/>
              <a:t>) :</a:t>
            </a:r>
          </a:p>
          <a:p>
            <a:pPr marL="0" indent="0">
              <a:buNone/>
            </a:pPr>
            <a:r>
              <a:rPr lang="en-US" sz="2000" b="1" dirty="0">
                <a:latin typeface="Baskerville Old Face" panose="02020602080505020303" pitchFamily="18" charset="0"/>
              </a:rPr>
              <a:t>Deployment </a:t>
            </a:r>
            <a:r>
              <a:rPr lang="en-US" sz="2000" dirty="0">
                <a:latin typeface="Baskerville Old Face" panose="02020602080505020303" pitchFamily="18" charset="0"/>
              </a:rPr>
              <a:t>:  Deployment involves releasing software to a production environment, making it accessible to users and systems. It ensures proper setup for functionality, backups, or updates.</a:t>
            </a:r>
          </a:p>
          <a:p>
            <a:pPr marL="0" indent="0">
              <a:buNone/>
            </a:pP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 Features:</a:t>
            </a:r>
          </a:p>
          <a:p>
            <a:pPr lvl="1"/>
            <a:r>
              <a:rPr sz="2000" dirty="0">
                <a:latin typeface="Baskerville Old Face" panose="02020602080505020303" pitchFamily="18" charset="0"/>
              </a:rPr>
              <a:t> User input interface for real-time segmentation.</a:t>
            </a:r>
          </a:p>
          <a:p>
            <a:pPr lvl="1"/>
            <a:r>
              <a:rPr sz="2000" dirty="0">
                <a:latin typeface="Baskerville Old Face" panose="02020602080505020303" pitchFamily="18" charset="0"/>
              </a:rPr>
              <a:t>Option to upload datasets for clustering visualizations.</a:t>
            </a:r>
            <a:endParaRPr lang="en-IN" sz="2000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sz="2000" dirty="0">
              <a:latin typeface="Baskerville Old Face" panose="02020602080505020303" pitchFamily="18" charset="0"/>
            </a:endParaRPr>
          </a:p>
          <a:p>
            <a:r>
              <a:rPr sz="2000" dirty="0">
                <a:latin typeface="Baskerville Old Face" panose="02020602080505020303" pitchFamily="18" charset="0"/>
              </a:rPr>
              <a:t> Interactive visualizations:</a:t>
            </a:r>
          </a:p>
          <a:p>
            <a:pPr lvl="1"/>
            <a:r>
              <a:rPr sz="2000" dirty="0">
                <a:latin typeface="Baskerville Old Face" panose="02020602080505020303" pitchFamily="18" charset="0"/>
              </a:rPr>
              <a:t>PCA-based clustering, correlation heatmaps, and feature distributions.</a:t>
            </a:r>
            <a:endParaRPr lang="en-IN" sz="2000" dirty="0">
              <a:latin typeface="Baskerville Old Face" panose="02020602080505020303" pitchFamily="18" charset="0"/>
            </a:endParaRPr>
          </a:p>
          <a:p>
            <a:pPr lvl="1"/>
            <a:endParaRPr sz="2000" dirty="0">
              <a:latin typeface="Baskerville Old Face" panose="02020602080505020303" pitchFamily="18" charset="0"/>
            </a:endParaRPr>
          </a:p>
          <a:p>
            <a:r>
              <a:rPr sz="2000" dirty="0">
                <a:latin typeface="Baskerville Old Face" panose="02020602080505020303" pitchFamily="18" charset="0"/>
              </a:rPr>
              <a:t> Benefits:</a:t>
            </a:r>
          </a:p>
          <a:p>
            <a:pPr lvl="1"/>
            <a:r>
              <a:rPr sz="2000" dirty="0">
                <a:latin typeface="Baskerville Old Face" panose="02020602080505020303" pitchFamily="18" charset="0"/>
              </a:rPr>
              <a:t> Scalability and ease of use for business stakeholders.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2774B-9A18-A39B-8C11-740270021B7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5986" y="2019980"/>
            <a:ext cx="5432425" cy="3140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35F25-0F02-CDDB-F150-B9474ECC8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54" y="1287010"/>
            <a:ext cx="2997354" cy="50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8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Evaluation of Results:</a:t>
            </a:r>
          </a:p>
          <a:p>
            <a:pPr marL="0" indent="0">
              <a:buNone/>
            </a:pPr>
            <a:endParaRPr lang="en-IN" sz="2800" b="1" dirty="0"/>
          </a:p>
          <a:p>
            <a:r>
              <a:rPr sz="2400" dirty="0">
                <a:latin typeface="Baskerville Old Face" panose="02020602080505020303" pitchFamily="18" charset="0"/>
              </a:rPr>
              <a:t>Model evaluation using PCA-reduced visualizations.</a:t>
            </a:r>
          </a:p>
          <a:p>
            <a:r>
              <a:rPr sz="2400" dirty="0">
                <a:latin typeface="Baskerville Old Face" panose="02020602080505020303" pitchFamily="18" charset="0"/>
              </a:rPr>
              <a:t>Clusters clearly separable in PCA space for the best-performing model.</a:t>
            </a:r>
          </a:p>
          <a:p>
            <a:r>
              <a:rPr lang="en-US" sz="2400" dirty="0" err="1">
                <a:latin typeface="Baskerville Old Face" panose="02020602080505020303" pitchFamily="18" charset="0"/>
              </a:rPr>
              <a:t>KMeans</a:t>
            </a:r>
            <a:r>
              <a:rPr lang="en-US" sz="2400" dirty="0">
                <a:latin typeface="Baskerville Old Face" panose="02020602080505020303" pitchFamily="18" charset="0"/>
              </a:rPr>
              <a:t> with 2 clusters offers the best segmentation.</a:t>
            </a:r>
            <a:endParaRPr sz="2400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154E6-B344-BFE7-2D9A-4FE324B8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02"/>
          <a:stretch/>
        </p:blipFill>
        <p:spPr>
          <a:xfrm>
            <a:off x="664125" y="4147457"/>
            <a:ext cx="7815749" cy="12179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295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Conclusion</a:t>
            </a:r>
          </a:p>
          <a:p>
            <a:pPr marL="0" indent="0">
              <a:buNone/>
            </a:pPr>
            <a:endParaRPr lang="en-IN" sz="2800" b="1" dirty="0"/>
          </a:p>
          <a:p>
            <a:r>
              <a:rPr sz="2200" dirty="0">
                <a:latin typeface="Baskerville Old Face" panose="02020602080505020303" pitchFamily="18" charset="0"/>
              </a:rPr>
              <a:t>Successfully segmented customers into actionable groups.</a:t>
            </a:r>
          </a:p>
          <a:p>
            <a:r>
              <a:rPr sz="2200" dirty="0">
                <a:latin typeface="Baskerville Old Face" panose="02020602080505020303" pitchFamily="18" charset="0"/>
              </a:rPr>
              <a:t>Provided insights for targeted marketing strategies.</a:t>
            </a:r>
          </a:p>
          <a:p>
            <a:r>
              <a:rPr sz="2200" dirty="0">
                <a:latin typeface="Baskerville Old Face" panose="02020602080505020303" pitchFamily="18" charset="0"/>
              </a:rPr>
              <a:t>Delivered a scalable, interactive solution using </a:t>
            </a:r>
            <a:r>
              <a:rPr sz="2200" dirty="0" err="1">
                <a:latin typeface="Baskerville Old Face" panose="02020602080505020303" pitchFamily="18" charset="0"/>
              </a:rPr>
              <a:t>Streamlit</a:t>
            </a:r>
            <a:r>
              <a:rPr sz="2200" dirty="0"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4B143-E473-46EF-0CAC-50F53C6D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7" y="4776108"/>
            <a:ext cx="8230313" cy="12436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8086"/>
            <a:ext cx="8098971" cy="582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Introduction</a:t>
            </a:r>
          </a:p>
          <a:p>
            <a:pPr marL="0" indent="0">
              <a:buNone/>
            </a:pPr>
            <a:endParaRPr lang="en-IN" sz="2800" b="1" dirty="0"/>
          </a:p>
          <a:p>
            <a:r>
              <a:rPr sz="2200" dirty="0">
                <a:latin typeface="Baskerville Old Face" panose="02020602080505020303" pitchFamily="18" charset="0"/>
              </a:rPr>
              <a:t>Customer segmentation helps businesses target different groups effectively.</a:t>
            </a:r>
          </a:p>
          <a:p>
            <a:r>
              <a:rPr sz="2200" dirty="0">
                <a:latin typeface="Baskerville Old Face" panose="02020602080505020303" pitchFamily="18" charset="0"/>
              </a:rPr>
              <a:t>The aim is to identify customer clusters based on </a:t>
            </a:r>
            <a:r>
              <a:rPr lang="en-IN" sz="2200" dirty="0">
                <a:latin typeface="Baskerville Old Face" panose="02020602080505020303" pitchFamily="18" charset="0"/>
              </a:rPr>
              <a:t>their behaviour , preferences &amp; </a:t>
            </a:r>
            <a:r>
              <a:rPr sz="2200" dirty="0">
                <a:latin typeface="Baskerville Old Face" panose="02020602080505020303" pitchFamily="18" charset="0"/>
              </a:rPr>
              <a:t>demographic attributes.</a:t>
            </a:r>
            <a:r>
              <a:rPr lang="en-IN" sz="2200" dirty="0">
                <a:latin typeface="Baskerville Old Face" panose="02020602080505020303" pitchFamily="18" charset="0"/>
              </a:rPr>
              <a:t>(like : Age, Income, Education, Marital Status, Purchases, etc…)</a:t>
            </a:r>
            <a:endParaRPr sz="22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800" b="1" dirty="0"/>
              <a:t>Project Overview</a:t>
            </a:r>
          </a:p>
          <a:p>
            <a:r>
              <a:rPr lang="en-US" sz="2200" dirty="0">
                <a:latin typeface="Baskerville Old Face" panose="02020602080505020303" pitchFamily="18" charset="0"/>
              </a:rPr>
              <a:t>Use machine learning to segment customers.</a:t>
            </a:r>
          </a:p>
          <a:p>
            <a:r>
              <a:rPr lang="en-US" sz="2200" dirty="0">
                <a:latin typeface="Baskerville Old Face" panose="02020602080505020303" pitchFamily="18" charset="0"/>
              </a:rPr>
              <a:t>Visualize clusters using PCA-reduced dimensions.</a:t>
            </a:r>
          </a:p>
          <a:p>
            <a:r>
              <a:rPr lang="en-US" sz="2200" dirty="0">
                <a:latin typeface="Baskerville Old Face" panose="02020602080505020303" pitchFamily="18" charset="0"/>
              </a:rPr>
              <a:t>Deploy a real-time prediction tool using </a:t>
            </a:r>
            <a:r>
              <a:rPr lang="en-US" sz="2200" dirty="0" err="1">
                <a:latin typeface="Baskerville Old Face" panose="02020602080505020303" pitchFamily="18" charset="0"/>
              </a:rPr>
              <a:t>streamlit</a:t>
            </a:r>
            <a:r>
              <a:rPr lang="en-US" sz="2200" dirty="0"/>
              <a:t>.</a:t>
            </a:r>
          </a:p>
          <a:p>
            <a:endParaRPr lang="en-IN" sz="2200" dirty="0"/>
          </a:p>
          <a:p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9229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Dataset Overview</a:t>
            </a:r>
          </a:p>
          <a:p>
            <a:r>
              <a:rPr lang="en-IN" sz="2200" b="1" dirty="0">
                <a:latin typeface="Baskerville Old Face" panose="02020602080505020303" pitchFamily="18" charset="0"/>
              </a:rPr>
              <a:t>Dataset Size: </a:t>
            </a:r>
            <a:r>
              <a:rPr lang="en-IN" sz="2200" dirty="0">
                <a:latin typeface="Baskerville Old Face" panose="02020602080505020303" pitchFamily="18" charset="0"/>
              </a:rPr>
              <a:t>2240 rows, 29 columns</a:t>
            </a:r>
          </a:p>
          <a:p>
            <a:r>
              <a:rPr sz="2200" b="1" dirty="0">
                <a:latin typeface="Baskerville Old Face" panose="02020602080505020303" pitchFamily="18" charset="0"/>
              </a:rPr>
              <a:t>Key Features:</a:t>
            </a:r>
            <a:r>
              <a:rPr lang="en-IN" sz="2200" b="1" dirty="0">
                <a:latin typeface="Baskerville Old Face" panose="02020602080505020303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200" dirty="0">
                <a:latin typeface="Baskerville Old Face" panose="02020602080505020303" pitchFamily="18" charset="0"/>
              </a:rPr>
              <a:t>Numerical -  </a:t>
            </a:r>
            <a:r>
              <a:rPr sz="2200" dirty="0">
                <a:latin typeface="Baskerville Old Face" panose="02020602080505020303" pitchFamily="18" charset="0"/>
              </a:rPr>
              <a:t>Income, Recency, Wines, Fruits, Meat, Fish, etc.</a:t>
            </a:r>
            <a:endParaRPr lang="en-IN" sz="2200" dirty="0">
              <a:latin typeface="Baskerville Old Face" panose="020206020805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200" dirty="0">
                <a:latin typeface="Baskerville Old Face" panose="02020602080505020303" pitchFamily="18" charset="0"/>
              </a:rPr>
              <a:t>Categorical: </a:t>
            </a:r>
            <a:r>
              <a:rPr lang="en-IN" sz="220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MaritalStatus</a:t>
            </a:r>
            <a:r>
              <a:rPr lang="en-IN" sz="220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lang="en-IN" sz="2200" dirty="0">
                <a:latin typeface="Baskerville Old Face" panose="02020602080505020303" pitchFamily="18" charset="0"/>
              </a:rPr>
              <a:t>, </a:t>
            </a:r>
            <a:r>
              <a:rPr lang="en-IN" sz="220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Education.</a:t>
            </a:r>
            <a:endParaRPr lang="en-IN" sz="2200" dirty="0">
              <a:latin typeface="Baskerville Old Face" panose="02020602080505020303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200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Quality</a:t>
            </a:r>
            <a:r>
              <a:rPr lang="en-IN" sz="22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22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issing values in Income (in 24 rows).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22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duplicate rows.</a:t>
            </a:r>
            <a:endParaRPr lang="en-IN" sz="2200" dirty="0">
              <a:latin typeface="Baskerville Old Face" panose="020206020805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IN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en-IN" sz="2200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IN" sz="2200" dirty="0">
              <a:latin typeface="Baskerville Old Face" panose="02020602080505020303" pitchFamily="18" charset="0"/>
            </a:endParaRPr>
          </a:p>
          <a:p>
            <a:endParaRPr sz="2200" dirty="0">
              <a:latin typeface="Baskerville Old Face" panose="020206020805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C7B59-36CC-E2C9-B417-E20A3744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5" y="4218176"/>
            <a:ext cx="7815265" cy="1644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2148-07F2-6DF0-8C14-5983286D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9230"/>
            <a:ext cx="8229600" cy="5766934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  <a:endParaRPr lang="en-IN" dirty="0"/>
          </a:p>
          <a:p>
            <a:r>
              <a:rPr lang="en-IN" sz="1800" b="1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Income : </a:t>
            </a:r>
            <a:r>
              <a:rPr lang="en-IN" sz="1800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there Income ranges from 30K to 80K</a:t>
            </a:r>
            <a:endParaRPr lang="en-IN" sz="1800" b="1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Distribution : </a:t>
            </a:r>
            <a:r>
              <a:rPr lang="en-US" sz="18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spans from 30 to 90 years, with an average age of 50 to 60 years.</a:t>
            </a:r>
            <a:endParaRPr lang="en-IN" sz="1800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Baskerville Old Face" panose="02020602080505020303" pitchFamily="18" charset="0"/>
              </a:rPr>
              <a:t>Recency</a:t>
            </a:r>
            <a:r>
              <a:rPr lang="en-IN" sz="1800" b="1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800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days since the last purchase range from 0 to 100 days.</a:t>
            </a:r>
            <a:endParaRPr lang="en-IN" sz="1800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Spent : </a:t>
            </a:r>
            <a:r>
              <a:rPr lang="en-IN" sz="1800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average spending is approximately $550.</a:t>
            </a:r>
            <a:endParaRPr lang="en-IN" sz="2200" b="1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b="1" kern="1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B23C84-DC6C-6DBD-470F-6D3A90BE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48" y="2512108"/>
            <a:ext cx="7443703" cy="40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9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B470-1F1E-8159-134C-8A4922BD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7830"/>
            <a:ext cx="8229600" cy="553833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2000" b="1" dirty="0">
              <a:latin typeface="Baskerville Old Face" panose="02020602080505020303" pitchFamily="18" charset="0"/>
            </a:endParaRPr>
          </a:p>
          <a:p>
            <a:endParaRPr lang="en-IN" sz="2000" b="1" dirty="0">
              <a:latin typeface="Baskerville Old Face" panose="02020602080505020303" pitchFamily="18" charset="0"/>
            </a:endParaRPr>
          </a:p>
          <a:p>
            <a:r>
              <a:rPr lang="en-IN" sz="2000" b="1" dirty="0">
                <a:latin typeface="Baskerville Old Face" panose="02020602080505020303" pitchFamily="18" charset="0"/>
              </a:rPr>
              <a:t>Distribution of products : </a:t>
            </a:r>
            <a:r>
              <a:rPr lang="en-IN" sz="2000" dirty="0" err="1">
                <a:latin typeface="Baskerville Old Face" panose="02020602080505020303" pitchFamily="18" charset="0"/>
              </a:rPr>
              <a:t>MntWines</a:t>
            </a:r>
            <a:r>
              <a:rPr lang="en-IN" sz="2000" dirty="0">
                <a:latin typeface="Baskerville Old Face" panose="02020602080505020303" pitchFamily="18" charset="0"/>
              </a:rPr>
              <a:t> has high distribution with 50.2%</a:t>
            </a:r>
          </a:p>
          <a:p>
            <a:r>
              <a:rPr lang="en-IN" sz="2000" b="1" dirty="0">
                <a:latin typeface="Baskerville Old Face" panose="02020602080505020303" pitchFamily="18" charset="0"/>
              </a:rPr>
              <a:t>Acceptance : </a:t>
            </a:r>
            <a:r>
              <a:rPr lang="en-US" sz="2000" dirty="0">
                <a:latin typeface="Baskerville Old Face" panose="02020602080505020303" pitchFamily="18" charset="0"/>
              </a:rPr>
              <a:t>The acceptance levels 4 and 5 show significant distribution.</a:t>
            </a:r>
            <a:endParaRPr lang="en-IN" sz="2000" dirty="0">
              <a:latin typeface="Baskerville Old Face" panose="02020602080505020303" pitchFamily="18" charset="0"/>
            </a:endParaRPr>
          </a:p>
          <a:p>
            <a:r>
              <a:rPr lang="en-IN" sz="2000" b="1" dirty="0">
                <a:latin typeface="Baskerville Old Face" panose="02020602080505020303" pitchFamily="18" charset="0"/>
              </a:rPr>
              <a:t>Places : </a:t>
            </a:r>
            <a:r>
              <a:rPr lang="en-US" sz="2000" dirty="0">
                <a:latin typeface="Baskerville Old Face" panose="02020602080505020303" pitchFamily="18" charset="0"/>
              </a:rPr>
              <a:t>store purchases exhibit the highest distribution, reaching 46.3%.</a:t>
            </a:r>
            <a:endParaRPr lang="en-IN" sz="2000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E695625-C8A9-855B-FE15-A1977EB9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59972"/>
            <a:ext cx="8229600" cy="20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4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6F0B-309E-0ED2-3AE5-6414CD66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306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000" b="1" dirty="0"/>
              <a:t>Key Insights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sz="22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2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175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19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Baskerville Old Face" panose="02020602080505020303" pitchFamily="18" charset="0"/>
              </a:rPr>
              <a:t>- </a:t>
            </a:r>
            <a:r>
              <a:rPr lang="en-US" sz="2000" dirty="0">
                <a:latin typeface="Baskerville Old Face" panose="02020602080505020303" pitchFamily="18" charset="0"/>
              </a:rPr>
              <a:t>EDA reveals key insights into customer behavior based on age, income, education, and kids.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- Offers can be personalized for segments.  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- Example: Married, 40-50, likely to buy Wines/Meat with a store discount.  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- Customer Personas enable targeted marketing.  </a:t>
            </a:r>
          </a:p>
          <a:p>
            <a:pPr marL="0" indent="0"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- Example Persona: Single Graduate, Age 20-30. </a:t>
            </a:r>
            <a:endParaRPr lang="en-IN" sz="2000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F625E-75DB-A0A1-0AE7-0E5A7A79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70" y="859972"/>
            <a:ext cx="6825345" cy="37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2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C8F-F99E-DE51-84EE-92DC0ADB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485"/>
            <a:ext cx="8229600" cy="6335485"/>
          </a:xfrm>
        </p:spPr>
        <p:txBody>
          <a:bodyPr/>
          <a:lstStyle/>
          <a:p>
            <a:pPr marL="0" indent="0">
              <a:buFont typeface="Arial"/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Engineering:  </a:t>
            </a:r>
            <a:endParaRPr lang="en-IN" sz="2800" dirty="0"/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Encoding: </a:t>
            </a:r>
            <a:r>
              <a:rPr lang="en-IN" sz="2000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000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one-hot encoding).</a:t>
            </a:r>
            <a:endParaRPr lang="en-IN" sz="2000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 err="1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EducationLevel</a:t>
            </a:r>
            <a:r>
              <a:rPr lang="en-US" sz="1800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{'Undergraduate': 0, 'Graduate': 1, "Postgraduate": 2}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 err="1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LivingStatus</a:t>
            </a:r>
            <a:r>
              <a:rPr lang="en-IN" sz="1800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{'Solo': 0, 'Partnered': 1}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b="1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scaling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1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</a:t>
            </a:r>
            <a:r>
              <a:rPr lang="en-IN" sz="1800" b="1" kern="100" dirty="0" err="1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StandardScaler</a:t>
            </a:r>
            <a:r>
              <a:rPr lang="en-IN" sz="1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normalize numerical features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18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</a:t>
            </a:r>
            <a:r>
              <a:rPr lang="en-IN" sz="1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Income , Recency,  Total Spent , Total Purchases, etc..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800" b="1" dirty="0">
                <a:latin typeface="Baskerville Old Face" panose="02020602080505020303" pitchFamily="18" charset="0"/>
              </a:rPr>
              <a:t>PCA : </a:t>
            </a:r>
            <a:r>
              <a:rPr lang="en-US" sz="1800" dirty="0">
                <a:latin typeface="Baskerville Old Face" panose="02020602080505020303" pitchFamily="18" charset="0"/>
              </a:rPr>
              <a:t>Reduced dimensionality using PCA for visualization and efficiency. After feature reduction we have 14 features in the data </a:t>
            </a:r>
            <a:endParaRPr lang="en-IN" sz="1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sz="2200" kern="1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sz="2000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2000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2000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2000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2000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2000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BAB8E-F32B-ED35-4604-D2AF7656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26" y="4441371"/>
            <a:ext cx="6632548" cy="19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4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D59CCD-693D-40CC-49BC-10208423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44543" cy="933676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latin typeface="+mn-lt"/>
              </a:rPr>
              <a:t>Box plot 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FBB1E-F5A9-7C96-3FE3-C22B5D082D3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32951" b="51175"/>
          <a:stretch/>
        </p:blipFill>
        <p:spPr>
          <a:xfrm>
            <a:off x="793349" y="3787775"/>
            <a:ext cx="7562850" cy="2411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842CE-5F2E-98F0-8CAA-200D0377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333"/>
          <a:stretch/>
        </p:blipFill>
        <p:spPr>
          <a:xfrm>
            <a:off x="793349" y="1034143"/>
            <a:ext cx="7568597" cy="2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6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2199A-479E-8525-5EF5-F2E0A018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sz="2800" b="1" dirty="0" err="1"/>
              <a:t>Pairplot</a:t>
            </a:r>
            <a:r>
              <a:rPr lang="en-IN" sz="2800" b="1" dirty="0"/>
              <a:t> of Selected Features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Baskerville Old Face" panose="02020602080505020303" pitchFamily="18" charset="0"/>
              </a:rPr>
              <a:t>In Income , Recency &amp; Wines</a:t>
            </a:r>
          </a:p>
          <a:p>
            <a:pPr marL="457200" lvl="1" indent="0">
              <a:buNone/>
            </a:pPr>
            <a:endParaRPr lang="en-IN" sz="2200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ED122-8CBD-E383-43FF-84059C9C1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34" y="1513115"/>
            <a:ext cx="4870689" cy="47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1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928</Words>
  <Application>Microsoft Office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Aharoni</vt:lpstr>
      <vt:lpstr>Arial</vt:lpstr>
      <vt:lpstr>Baskerville Old Face</vt:lpstr>
      <vt:lpstr>Calibri</vt:lpstr>
      <vt:lpstr>Calibri Light</vt:lpstr>
      <vt:lpstr>Courier New</vt:lpstr>
      <vt:lpstr>Symbol</vt:lpstr>
      <vt:lpstr>Office Theme</vt:lpstr>
      <vt:lpstr>Customer Segmentation Analysis and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 plot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Sunil Karrenolla</cp:lastModifiedBy>
  <cp:revision>24</cp:revision>
  <dcterms:created xsi:type="dcterms:W3CDTF">2013-01-27T09:14:16Z</dcterms:created>
  <dcterms:modified xsi:type="dcterms:W3CDTF">2025-03-13T05:12:28Z</dcterms:modified>
  <cp:category/>
</cp:coreProperties>
</file>