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8" r:id="rId10"/>
    <p:sldId id="262" r:id="rId11"/>
    <p:sldId id="269" r:id="rId12"/>
    <p:sldId id="263" r:id="rId13"/>
    <p:sldId id="264" r:id="rId14"/>
    <p:sldId id="265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hmi vijay" initials="Lv" lastIdx="1" clrIdx="0">
    <p:extLst>
      <p:ext uri="{19B8F6BF-5375-455C-9EA6-DF929625EA0E}">
        <p15:presenceInfo xmlns:p15="http://schemas.microsoft.com/office/powerpoint/2012/main" userId="6d35f5f175323b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560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E49B-AF54-11CA-0749-A35738DE1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F1B7E-85A8-C5F3-0E49-D9D0073F7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2CD10-6476-C815-BD11-0E18CCA0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A553-5504-4AB2-BA56-115C4B848CF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43C3F-52C5-1502-6D00-13AE9084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8517-BA63-883E-64F6-722F1742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E99-87F5-4293-A30E-22FD036AB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09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B0C1-7DA0-2166-DD66-2FE5FA31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4B670-6646-E390-DEB4-058723874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DAB45-9CB1-68F5-6D67-AD6BF344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A553-5504-4AB2-BA56-115C4B848CF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388B3-F2EB-1B10-EA3F-198DA45F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B65D7-69DA-57B1-6735-E5C12A4F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E99-87F5-4293-A30E-22FD036AB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85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C5BD7-8E00-3AB3-ABDD-1B9F000FF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2691A-01CB-2338-AB96-9160A6DB4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12714-D509-E1D7-E963-505DA5A9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A553-5504-4AB2-BA56-115C4B848CF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45D25-0720-E2BB-C5D5-8B2FF141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F8CB8-2291-BAD8-380B-631C72DF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E99-87F5-4293-A30E-22FD036AB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DF9D-9295-66B3-A645-8EEFF134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E8231-0EFD-251D-09B1-A6A897EBE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41476-26D7-2850-FE12-C4EC20DF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A553-5504-4AB2-BA56-115C4B848CF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8E57F-EBA5-2A89-2708-CB28C2E2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5D2F-F2B4-79F2-980F-3479BA21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E99-87F5-4293-A30E-22FD036AB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87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BCF9-1DF2-88E6-5A45-8A379A9D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E3FFE-3F79-471B-B743-E44CD38ED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D0329-1590-8EBD-6788-BD00AC51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A553-5504-4AB2-BA56-115C4B848CF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AC66A-EF1E-102D-ACC0-1A7DA517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50380-0DA9-3F83-71AC-1E0D52DB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E99-87F5-4293-A30E-22FD036AB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D1C6-4C00-6A7C-D23A-EC1ABAA7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885B-1FF9-AFA0-9833-7A487BF04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A7C52-D094-67B6-A16A-0C238D1D0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6B14B-78CA-489A-4CB1-E8701D2E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A553-5504-4AB2-BA56-115C4B848CF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DFB84-2706-BEC6-6734-28AA9D4D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D23EC-46BB-69AF-CC5C-DAF7C895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E99-87F5-4293-A30E-22FD036AB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81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FE68-147D-5712-6C91-ADA2E938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B2108-1934-4916-1482-CE735D5BB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B19DD-C4B7-62CC-8503-853748B05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9D5B6-F9D3-9E7C-8AE8-186A55233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8051DF-FF55-6454-1330-55F7AF001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B26DF-E6D2-2157-58F4-5556F189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A553-5504-4AB2-BA56-115C4B848CF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9683C-860A-36DB-6B1F-D3B331E7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11B3B-7C59-F38F-6F66-87937DBC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E99-87F5-4293-A30E-22FD036AB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91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1DAA-CEF0-8274-1258-551258CB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5ACE9-BFFA-31F1-921D-26B02583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A553-5504-4AB2-BA56-115C4B848CF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EA0A8-CCF6-D7B7-FDDC-7937E12B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0BB49-8CF4-8855-60F3-75FBDBF5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E99-87F5-4293-A30E-22FD036AB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11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7D4F9-9D9E-B185-3E4B-FBEBB257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A553-5504-4AB2-BA56-115C4B848CF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1CC0B-F8B3-636E-DB39-A8D0CF3D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FEFA0-FA77-7D85-07F6-FA002A16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E99-87F5-4293-A30E-22FD036AB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23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3754-511C-4AAB-FB8B-861B718E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6FFAE-4AEA-EB8A-74C8-D858C79B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5DB78-7974-3A00-C794-1A0C7526C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A9DB5-9F81-6595-582F-FD5AFDE9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A553-5504-4AB2-BA56-115C4B848CF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8D52D-4047-EBEF-AA9E-FCDC34FC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C5D5F-72E8-888A-BE05-A1082ABE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E99-87F5-4293-A30E-22FD036AB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20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0A4C-ECBF-6194-DE0B-31C41CEB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AB110-F518-FDC1-69A6-480B092C1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33150-DBCA-50E5-3481-2E417E890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FFF18-1323-C17F-A463-1ABA6F3F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A553-5504-4AB2-BA56-115C4B848CF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FE30D-0538-1506-0A55-3FCC7427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2866B-D2EC-48F9-1940-117934D4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E99-87F5-4293-A30E-22FD036AB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22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1176-091D-8608-6816-453BC59C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D7EE4-60FB-CA1A-FAF2-AE24F0F63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8CB1F-C8B3-0FF2-160E-699354E3F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1A553-5504-4AB2-BA56-115C4B848CF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F7C77-E6AE-7FCC-E1E0-D5ACE97AE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B47F5-863F-BBCC-D39F-43306184C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CEE99-87F5-4293-A30E-22FD036AB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22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6BD7-9AF0-DB3F-3D9C-E03F54D36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102" y="288985"/>
            <a:ext cx="8974347" cy="923026"/>
          </a:xfrm>
        </p:spPr>
        <p:txBody>
          <a:bodyPr>
            <a:normAutofit/>
          </a:bodyPr>
          <a:lstStyle/>
          <a:p>
            <a:r>
              <a:rPr lang="en-IN" sz="3200" b="1" dirty="0"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Insurance Expense Prediction Project</a:t>
            </a:r>
            <a:endParaRPr lang="en-IN" sz="3200" b="1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37974-C870-6ABC-2087-6FDFB8791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56925"/>
            <a:ext cx="9144000" cy="1844616"/>
          </a:xfrm>
        </p:spPr>
        <p:txBody>
          <a:bodyPr>
            <a:normAutofit/>
          </a:bodyPr>
          <a:lstStyle/>
          <a:p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Exploring Predictive Analytics in Insurance</a:t>
            </a:r>
            <a:b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8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242" name="Picture 2" descr="Image result for Use a professional insurance or healthcare-themed background.">
            <a:extLst>
              <a:ext uri="{FF2B5EF4-FFF2-40B4-BE49-F238E27FC236}">
                <a16:creationId xmlns:a16="http://schemas.microsoft.com/office/drawing/2014/main" id="{C94DED44-5E28-EC6D-FDBE-36DEDA657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925" y="1998118"/>
            <a:ext cx="7343955" cy="274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99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B6639-B351-57B7-3E2B-83A5584538AD}"/>
              </a:ext>
            </a:extLst>
          </p:cNvPr>
          <p:cNvSpPr txBox="1"/>
          <p:nvPr/>
        </p:nvSpPr>
        <p:spPr>
          <a:xfrm>
            <a:off x="1112808" y="181155"/>
            <a:ext cx="34419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Building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1510C-1045-D000-4E95-111D9EBEF178}"/>
              </a:ext>
            </a:extLst>
          </p:cNvPr>
          <p:cNvSpPr txBox="1"/>
          <p:nvPr/>
        </p:nvSpPr>
        <p:spPr>
          <a:xfrm>
            <a:off x="803694" y="877857"/>
            <a:ext cx="10429335" cy="2172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600" b="1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Goal</a:t>
            </a:r>
            <a:r>
              <a:rPr lang="en-IN" sz="1600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Compare multiple models to identify the best-performing one.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600" b="1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 Tested</a:t>
            </a:r>
            <a:r>
              <a:rPr lang="en-IN" sz="1600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600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 Regression, Ridge, Lasso.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600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Tree, Random Forest, Gradient Boosting.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Metrics</a:t>
            </a:r>
            <a:r>
              <a:rPr lang="en-IN" sz="16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R², RMSE, MAE</a:t>
            </a:r>
          </a:p>
          <a:p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A8A64-C1A6-093A-9604-E09A12C54B19}"/>
              </a:ext>
            </a:extLst>
          </p:cNvPr>
          <p:cNvSpPr txBox="1"/>
          <p:nvPr/>
        </p:nvSpPr>
        <p:spPr>
          <a:xfrm>
            <a:off x="888521" y="3631721"/>
            <a:ext cx="1060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B1492E-1BA0-2AC0-67D0-66A32C06D12A}"/>
              </a:ext>
            </a:extLst>
          </p:cNvPr>
          <p:cNvSpPr txBox="1"/>
          <p:nvPr/>
        </p:nvSpPr>
        <p:spPr>
          <a:xfrm>
            <a:off x="888521" y="2755426"/>
            <a:ext cx="108261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Linear Regression</a:t>
            </a:r>
          </a:p>
          <a:p>
            <a:endParaRPr lang="en-US" dirty="0"/>
          </a:p>
          <a:p>
            <a:r>
              <a:rPr lang="en-US" dirty="0"/>
              <a:t>Description: A simple, interpretable model that establishes a linear relationship between the independent variables (age, BMI, etc.) and the target variable (expenses).</a:t>
            </a:r>
          </a:p>
          <a:p>
            <a:r>
              <a:rPr lang="en-US" dirty="0"/>
              <a:t>Why Used: To serve as a baseline model and understand the overall linear trends in the data.</a:t>
            </a:r>
          </a:p>
          <a:p>
            <a:endParaRPr lang="en-US" dirty="0"/>
          </a:p>
          <a:p>
            <a:r>
              <a:rPr lang="en-US" dirty="0"/>
              <a:t>Lasso Regression</a:t>
            </a:r>
          </a:p>
          <a:p>
            <a:endParaRPr lang="en-US" dirty="0"/>
          </a:p>
          <a:p>
            <a:r>
              <a:rPr lang="en-US" dirty="0"/>
              <a:t>Description: A variation of linear regression that adds a penalty term (L1 regularization) to reduce the coefficients of less important features to zero, effectively performing feature selection.</a:t>
            </a:r>
          </a:p>
          <a:p>
            <a:r>
              <a:rPr lang="en-US" dirty="0"/>
              <a:t>Why Used: To identify the most significant predictors and reduce model complexity.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64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D69888-0350-0D5A-01F7-67D01F3F3243}"/>
              </a:ext>
            </a:extLst>
          </p:cNvPr>
          <p:cNvSpPr txBox="1"/>
          <p:nvPr/>
        </p:nvSpPr>
        <p:spPr>
          <a:xfrm>
            <a:off x="500332" y="117693"/>
            <a:ext cx="1141274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Ridge Regression</a:t>
            </a:r>
          </a:p>
          <a:p>
            <a:endParaRPr lang="en-US" dirty="0"/>
          </a:p>
          <a:p>
            <a:r>
              <a:rPr lang="en-US" dirty="0"/>
              <a:t>Description: Another variation of linear regression that uses L2 regularization to shrink the coefficients, preventing overfitting.</a:t>
            </a:r>
          </a:p>
          <a:p>
            <a:r>
              <a:rPr lang="en-US" dirty="0"/>
              <a:t>Why Used: To handle multicollinearity and improve the stability of the predictions.</a:t>
            </a:r>
          </a:p>
          <a:p>
            <a:endParaRPr lang="en-US" dirty="0"/>
          </a:p>
          <a:p>
            <a:r>
              <a:rPr lang="en-US" dirty="0"/>
              <a:t>Decision Tree Regressor</a:t>
            </a:r>
          </a:p>
          <a:p>
            <a:endParaRPr lang="en-US" dirty="0"/>
          </a:p>
          <a:p>
            <a:r>
              <a:rPr lang="en-US" dirty="0"/>
              <a:t>Description: A non-linear model that splits the data into subsets based on feature thresholds, creating a tree-like structure for predictions.</a:t>
            </a:r>
          </a:p>
          <a:p>
            <a:r>
              <a:rPr lang="en-US" dirty="0"/>
              <a:t>Why Used: To capture non-linear relationships and interactions between features.</a:t>
            </a:r>
          </a:p>
          <a:p>
            <a:endParaRPr lang="en-US" dirty="0"/>
          </a:p>
          <a:p>
            <a:r>
              <a:rPr lang="en-US" dirty="0"/>
              <a:t>Random Forest Regressor</a:t>
            </a:r>
          </a:p>
          <a:p>
            <a:endParaRPr lang="en-US" dirty="0"/>
          </a:p>
          <a:p>
            <a:r>
              <a:rPr lang="en-US" dirty="0"/>
              <a:t>Description: An ensemble of multiple decision trees, where each tree is trained on a random subset of data and features, and the final prediction is an average of all trees.</a:t>
            </a:r>
          </a:p>
          <a:p>
            <a:r>
              <a:rPr lang="en-US" dirty="0"/>
              <a:t>Why Used: For better generalization and to reduce overfitting, leveraging the power of ensemble learning.</a:t>
            </a:r>
          </a:p>
          <a:p>
            <a:endParaRPr lang="en-US" dirty="0"/>
          </a:p>
          <a:p>
            <a:r>
              <a:rPr lang="en-US" dirty="0"/>
              <a:t>Gradient Boosting Regressor</a:t>
            </a:r>
          </a:p>
          <a:p>
            <a:endParaRPr lang="en-US" dirty="0"/>
          </a:p>
          <a:p>
            <a:r>
              <a:rPr lang="en-US" dirty="0"/>
              <a:t>Description: An advanced ensemble technique that builds models sequentially, where each model tries to correct the errors of its predecessor.</a:t>
            </a:r>
          </a:p>
          <a:p>
            <a:r>
              <a:rPr lang="en-US" dirty="0"/>
              <a:t>Why Used: To achieve high accuracy by focusing on the most difficult-to-predict cases, making it ideal for complex datasets.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344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E6128C-A5AC-C0BE-2287-4BC78D139F78}"/>
              </a:ext>
            </a:extLst>
          </p:cNvPr>
          <p:cNvSpPr txBox="1"/>
          <p:nvPr/>
        </p:nvSpPr>
        <p:spPr>
          <a:xfrm>
            <a:off x="1155940" y="431321"/>
            <a:ext cx="73238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Importance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30F68-46AE-C746-9D79-74E614086E4B}"/>
              </a:ext>
            </a:extLst>
          </p:cNvPr>
          <p:cNvSpPr txBox="1"/>
          <p:nvPr/>
        </p:nvSpPr>
        <p:spPr>
          <a:xfrm>
            <a:off x="1006192" y="1380227"/>
            <a:ext cx="3005092" cy="452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 Predictors</a:t>
            </a:r>
            <a:r>
              <a:rPr lang="en-IN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Smoker: ~60% importance.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BMI: ~21% importance.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Age: ~13% importance.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</a:t>
            </a:r>
            <a:r>
              <a:rPr lang="en-IN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Smoking status overwhelmingly influences expenses.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BMI plays a significant role in predicting high costs. 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18AA1BA-49E5-9473-16A1-D57DB4FE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529" y="660010"/>
            <a:ext cx="7397152" cy="576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083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D5829-263E-98BD-FA0B-E5F9E185B58C}"/>
              </a:ext>
            </a:extLst>
          </p:cNvPr>
          <p:cNvSpPr txBox="1"/>
          <p:nvPr/>
        </p:nvSpPr>
        <p:spPr>
          <a:xfrm>
            <a:off x="1388853" y="612475"/>
            <a:ext cx="6254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Performance: Gradient Boosting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27F73-284F-8668-04C3-4B15558F508C}"/>
              </a:ext>
            </a:extLst>
          </p:cNvPr>
          <p:cNvSpPr txBox="1"/>
          <p:nvPr/>
        </p:nvSpPr>
        <p:spPr>
          <a:xfrm>
            <a:off x="1000664" y="1535502"/>
            <a:ext cx="9713344" cy="2763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b="1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 Model</a:t>
            </a:r>
            <a:r>
              <a:rPr lang="en-IN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Gradient Boosting Regressor.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b="1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Metrics</a:t>
            </a:r>
            <a:r>
              <a:rPr lang="en-IN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b="1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Set</a:t>
            </a:r>
            <a:r>
              <a:rPr lang="en-IN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IN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RMSE: 0.0625, R²: 0.887.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b="1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Set</a:t>
            </a:r>
            <a:r>
              <a:rPr lang="en-IN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IN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RMSE: 0.069, R²: 0.897.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Gradient Boosting demonstrated the best balance of accuracy and generalizability. 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7B25E-D8C0-EDBC-79F7-B7CE787B4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48" y="4454285"/>
            <a:ext cx="4818392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9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A00FF5-2979-798E-0827-E0058A9997FE}"/>
              </a:ext>
            </a:extLst>
          </p:cNvPr>
          <p:cNvSpPr txBox="1">
            <a:spLocks/>
          </p:cNvSpPr>
          <p:nvPr/>
        </p:nvSpPr>
        <p:spPr>
          <a:xfrm>
            <a:off x="628650" y="365125"/>
            <a:ext cx="7886700" cy="39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</a:rPr>
              <a:t>Deployment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0A1F587-B3BD-05E5-6472-F5A7474C3CBB}"/>
              </a:ext>
            </a:extLst>
          </p:cNvPr>
          <p:cNvSpPr txBox="1">
            <a:spLocks/>
          </p:cNvSpPr>
          <p:nvPr/>
        </p:nvSpPr>
        <p:spPr>
          <a:xfrm>
            <a:off x="628649" y="758190"/>
            <a:ext cx="10689207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78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Deployment</a:t>
            </a:r>
            <a:r>
              <a:rPr lang="en-US" sz="24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: </a:t>
            </a:r>
            <a:r>
              <a:rPr lang="en-US" sz="1800" dirty="0"/>
              <a:t>Software deployment is the process of making software available to be used on a system by users and other programs. You might deploy software to create a backup copy of the software, to move the software to another system, or to create another SMP/E-serviceable copy for installing service or other products.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A9ED9-E0E7-EFAC-BA6E-8944863C1609}"/>
              </a:ext>
            </a:extLst>
          </p:cNvPr>
          <p:cNvSpPr txBox="1"/>
          <p:nvPr/>
        </p:nvSpPr>
        <p:spPr>
          <a:xfrm>
            <a:off x="628647" y="1815545"/>
            <a:ext cx="96367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Model Cross Validation: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Multiple Linear Regression - Cross-Validation Results:</a:t>
            </a:r>
          </a:p>
          <a:p>
            <a:r>
              <a:rPr lang="en-IN" dirty="0"/>
              <a:t>          CV RMSE: 0.0968916523642255 ± 0.0030152572750911035</a:t>
            </a:r>
          </a:p>
          <a:p>
            <a:r>
              <a:rPr lang="en-IN" dirty="0"/>
              <a:t>          CV R²: 0.7471451303546595 ± 0.02386334876865286</a:t>
            </a:r>
          </a:p>
          <a:p>
            <a:r>
              <a:rPr lang="en-IN" dirty="0"/>
              <a:t>          CV MAE: 0.0669856727559874 ± 0.0013526176356703074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Ridge Regression - Cross-Validation Results:</a:t>
            </a:r>
          </a:p>
          <a:p>
            <a:r>
              <a:rPr lang="en-IN" dirty="0"/>
              <a:t>         CV RMSE: 0.09689142254683966 ± 0.003005055479166734</a:t>
            </a:r>
          </a:p>
          <a:p>
            <a:r>
              <a:rPr lang="en-IN" dirty="0"/>
              <a:t>         CV R²: 0.7471506892397795 ± 0.02379714650516752</a:t>
            </a:r>
          </a:p>
          <a:p>
            <a:r>
              <a:rPr lang="en-IN" dirty="0"/>
              <a:t>         CV MAE: 0.06697104731087726 ± 0.0013505347430204696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Lasso Regression - Cross-Validation Results:</a:t>
            </a:r>
          </a:p>
          <a:p>
            <a:r>
              <a:rPr lang="en-IN" dirty="0"/>
              <a:t>        CV RMSE: 0.19317109816111672 ± 0.00591860853524051</a:t>
            </a:r>
          </a:p>
          <a:p>
            <a:r>
              <a:rPr lang="en-IN" dirty="0"/>
              <a:t>        CV R²: -0.0006880878090343767 ± 0.0004958002934509569</a:t>
            </a:r>
          </a:p>
          <a:p>
            <a:r>
              <a:rPr lang="en-IN" dirty="0"/>
              <a:t>        CV MAE: 0.14516664327035148 ± 0.005449740078737539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196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51CE918-D7C4-AF27-DF6F-B4C6E8C24A8B}"/>
              </a:ext>
            </a:extLst>
          </p:cNvPr>
          <p:cNvSpPr txBox="1">
            <a:spLocks/>
          </p:cNvSpPr>
          <p:nvPr/>
        </p:nvSpPr>
        <p:spPr>
          <a:xfrm>
            <a:off x="628650" y="365125"/>
            <a:ext cx="7886700" cy="39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665" b="1" dirty="0">
                <a:solidFill>
                  <a:srgbClr val="002060"/>
                </a:solidFill>
              </a:rPr>
              <a:t>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4F7BE-4CC2-A6F1-EB5B-BD0B315A80AA}"/>
              </a:ext>
            </a:extLst>
          </p:cNvPr>
          <p:cNvSpPr txBox="1"/>
          <p:nvPr/>
        </p:nvSpPr>
        <p:spPr>
          <a:xfrm>
            <a:off x="845389" y="1130060"/>
            <a:ext cx="104552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Model Cross Validation: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Decision Tree - Cross-Validation Results:</a:t>
            </a:r>
          </a:p>
          <a:p>
            <a:r>
              <a:rPr lang="en-IN" dirty="0"/>
              <a:t>        CV RMSE: 0.10170122401980963 ± 0.006236353555026247</a:t>
            </a:r>
          </a:p>
          <a:p>
            <a:r>
              <a:rPr lang="en-IN" dirty="0"/>
              <a:t>        CV R²: 0.72013447931547 ± 0.04317646715207966</a:t>
            </a:r>
          </a:p>
          <a:p>
            <a:r>
              <a:rPr lang="en-IN" dirty="0"/>
              <a:t>        CV MAE: 0.04779507453921631 ± 0.0048925824966465515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Random Forest - Cross-Validation Results:</a:t>
            </a:r>
          </a:p>
          <a:p>
            <a:r>
              <a:rPr lang="en-IN" dirty="0"/>
              <a:t>        CV RMSE: 0.07773062074988187 ± 0.005816806208662395</a:t>
            </a:r>
          </a:p>
          <a:p>
            <a:r>
              <a:rPr lang="en-IN" dirty="0"/>
              <a:t>        CV R²: 0.8354548638320229 ± 0.03445292426102999</a:t>
            </a:r>
          </a:p>
          <a:p>
            <a:r>
              <a:rPr lang="en-IN" dirty="0"/>
              <a:t>        CV MAE: 0.04280391442869018 ± 0.0026150486992233056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Gradient Boosting - Cross-Validation Results:</a:t>
            </a:r>
          </a:p>
          <a:p>
            <a:r>
              <a:rPr lang="en-IN" dirty="0"/>
              <a:t>       CV RMSE: 0.07284476513829156 ± 0.006003496331822506</a:t>
            </a:r>
          </a:p>
          <a:p>
            <a:r>
              <a:rPr lang="en-IN" dirty="0"/>
              <a:t>       CV R²: 0.8553027752546276 ± 0.03175940906781627</a:t>
            </a:r>
          </a:p>
          <a:p>
            <a:r>
              <a:rPr lang="en-IN" dirty="0"/>
              <a:t>       CV MAE: 0.039942556999553895 ± 0.0027562059417064245</a:t>
            </a:r>
          </a:p>
        </p:txBody>
      </p:sp>
    </p:spTree>
    <p:extLst>
      <p:ext uri="{BB962C8B-B14F-4D97-AF65-F5344CB8AC3E}">
        <p14:creationId xmlns:p14="http://schemas.microsoft.com/office/powerpoint/2010/main" val="3952794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5A24BC-F1AC-C5B1-F6BE-A3BE22CA66AA}"/>
              </a:ext>
            </a:extLst>
          </p:cNvPr>
          <p:cNvSpPr txBox="1">
            <a:spLocks/>
          </p:cNvSpPr>
          <p:nvPr/>
        </p:nvSpPr>
        <p:spPr>
          <a:xfrm>
            <a:off x="628650" y="365125"/>
            <a:ext cx="7886700" cy="5949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Challenges Faced?</a:t>
            </a:r>
            <a:endParaRPr lang="en-US" sz="20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7A35A-E9A9-DE16-403B-0E6DBDB9A7F0}"/>
              </a:ext>
            </a:extLst>
          </p:cNvPr>
          <p:cNvSpPr txBox="1">
            <a:spLocks/>
          </p:cNvSpPr>
          <p:nvPr/>
        </p:nvSpPr>
        <p:spPr>
          <a:xfrm>
            <a:off x="628649" y="1051677"/>
            <a:ext cx="10861735" cy="5216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faced the challenges regarding to set up the pipeline for the deployment.</a:t>
            </a:r>
          </a:p>
          <a:p>
            <a:r>
              <a:rPr lang="en-US" sz="1800" dirty="0"/>
              <a:t>We faced the challenges to determine the best accuracy for the model building.</a:t>
            </a:r>
          </a:p>
          <a:p>
            <a:r>
              <a:rPr lang="en-US" sz="1800" dirty="0"/>
              <a:t>We faced the challenges to visualize the model building to represent the box plot and Histogram</a:t>
            </a:r>
          </a:p>
          <a:p>
            <a:endParaRPr lang="en-US" sz="1800" dirty="0"/>
          </a:p>
          <a:p>
            <a:pPr marL="114300" indent="0">
              <a:buFont typeface="Arial" panose="020B0604020202020204" pitchFamily="34" charset="0"/>
              <a:buNone/>
            </a:pPr>
            <a:r>
              <a:rPr lang="en-US" sz="20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How did you overcome?</a:t>
            </a:r>
          </a:p>
          <a:p>
            <a:pPr marL="114300" indent="0">
              <a:buFont typeface="Arial" panose="020B0604020202020204" pitchFamily="34" charset="0"/>
              <a:buNone/>
            </a:pPr>
            <a:endParaRPr lang="en-US" sz="20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algn="just"/>
            <a:r>
              <a:rPr lang="en-US" sz="1800" dirty="0"/>
              <a:t>We used the platform to deploy the code and used the data from the given dataset to get the predicted output.</a:t>
            </a:r>
          </a:p>
          <a:p>
            <a:pPr algn="just"/>
            <a:r>
              <a:rPr lang="en-US" sz="1800" dirty="0"/>
              <a:t>We resolved the accuracy of the model with the help of training and testing dataset by using the 6 different </a:t>
            </a:r>
            <a:r>
              <a:rPr lang="en-US" sz="1800" dirty="0" err="1"/>
              <a:t>algoritms</a:t>
            </a:r>
            <a:r>
              <a:rPr lang="en-US" sz="1800" dirty="0"/>
              <a:t> .</a:t>
            </a:r>
          </a:p>
          <a:p>
            <a:pPr algn="just"/>
            <a:r>
              <a:rPr lang="en-US" sz="1800" dirty="0"/>
              <a:t>We used the outliers concept to resolve the boxplot </a:t>
            </a:r>
            <a:r>
              <a:rPr lang="en-US" sz="1800" dirty="0" err="1"/>
              <a:t>visualisation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6486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54;p72">
            <a:extLst>
              <a:ext uri="{FF2B5EF4-FFF2-40B4-BE49-F238E27FC236}">
                <a16:creationId xmlns:a16="http://schemas.microsoft.com/office/drawing/2014/main" id="{54E24C5B-BD34-94DF-AD3E-95E053DDB963}"/>
              </a:ext>
            </a:extLst>
          </p:cNvPr>
          <p:cNvSpPr txBox="1"/>
          <p:nvPr/>
        </p:nvSpPr>
        <p:spPr>
          <a:xfrm>
            <a:off x="655955" y="3137535"/>
            <a:ext cx="10359977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3600" b="1" i="0" u="none" strike="noStrike" cap="none" dirty="0">
                <a:solidFill>
                  <a:srgbClr val="002776"/>
                </a:solidFill>
                <a:latin typeface="Arial" panose="020B0604020202020204" pitchFamily="34" charset="0"/>
                <a:ea typeface="Adobe Kaiti Std R" panose="02020400000000000000" pitchFamily="18" charset="-128"/>
                <a:cs typeface="Arial" panose="020B0604020202020204" pitchFamily="34" charset="0"/>
                <a:sym typeface="Arial" panose="020B0604020202020204"/>
              </a:rPr>
              <a:t>Thank you</a:t>
            </a:r>
            <a:endParaRPr sz="36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dobe Kaiti Std R" panose="02020400000000000000" pitchFamily="18" charset="-128"/>
              <a:cs typeface="Arial" panose="020B0604020202020204" pitchFamily="34" charset="0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5830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580A67-23B9-1572-801D-D5708DAA2737}"/>
              </a:ext>
            </a:extLst>
          </p:cNvPr>
          <p:cNvSpPr txBox="1"/>
          <p:nvPr/>
        </p:nvSpPr>
        <p:spPr>
          <a:xfrm>
            <a:off x="543464" y="465826"/>
            <a:ext cx="11015932" cy="5310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Rising healthcare costs make insurance expense prediction crucial for insurers and individuals.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key factors like age, lifestyle, and health can help tailor insurance plans and manage risks.</a:t>
            </a:r>
            <a:endParaRPr lang="en-IN" sz="2800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Objective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 the insurance expenses of individuals based on various personal and health-related factors.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key drivers of high medical costs to inform stakeholders.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 a robust machine learning model for accurate expense prediction</a:t>
            </a:r>
            <a:endParaRPr lang="en-IN" sz="24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02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C3C5C-C0B4-0722-F1DE-39B854ED737B}"/>
              </a:ext>
            </a:extLst>
          </p:cNvPr>
          <p:cNvSpPr txBox="1"/>
          <p:nvPr/>
        </p:nvSpPr>
        <p:spPr>
          <a:xfrm>
            <a:off x="1190445" y="646980"/>
            <a:ext cx="7591246" cy="371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Overview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 Size</a:t>
            </a:r>
            <a:r>
              <a:rPr lang="en-IN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1337 records, 7 features.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n-IN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Numerical: age, </a:t>
            </a:r>
            <a:r>
              <a:rPr lang="en-IN" kern="100" dirty="0" err="1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bmi</a:t>
            </a:r>
            <a:r>
              <a:rPr lang="en-IN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children, expenses.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Categorical: sex, smoker, region.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b="1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Quality</a:t>
            </a:r>
            <a:r>
              <a:rPr lang="en-IN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missing values.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duplicate removed.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Purpose of Features</a:t>
            </a:r>
            <a:r>
              <a:rPr lang="en-IN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expenses as the target variable, others as predictors. </a:t>
            </a:r>
            <a:endParaRPr lang="en-IN" b="1" dirty="0"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92CBF-864B-34A7-6354-F0B4BC272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697" y="4506043"/>
            <a:ext cx="6351288" cy="221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2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1FDBDC-F5AE-44EF-F7AF-3629B64603F0}"/>
              </a:ext>
            </a:extLst>
          </p:cNvPr>
          <p:cNvSpPr txBox="1"/>
          <p:nvPr/>
        </p:nvSpPr>
        <p:spPr>
          <a:xfrm>
            <a:off x="1043797" y="577970"/>
            <a:ext cx="8833449" cy="200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 (EDA)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 Distribution</a:t>
            </a:r>
            <a:r>
              <a:rPr lang="en-IN" sz="1800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Most individuals are between 30-50 years.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BMI</a:t>
            </a:r>
            <a:r>
              <a:rPr lang="en-IN" sz="1800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Skewed towards 30, indicating overweight individuals.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Smoker Status</a:t>
            </a:r>
            <a:r>
              <a:rPr lang="en-IN" sz="1800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Smokers are fewer (20%), but their expenses are significantly higher.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Regional Distribution</a:t>
            </a:r>
            <a:r>
              <a:rPr lang="en-IN" sz="1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Slightly higher concentration in the Southeast.</a:t>
            </a:r>
            <a:endParaRPr lang="en-IN" sz="2800" b="1" dirty="0"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078F7-E416-FCBD-74C8-3DEA10411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87" y="2695755"/>
            <a:ext cx="10463841" cy="395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2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116D5B-58C3-6332-E251-840A0D419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29" y="146648"/>
            <a:ext cx="10826151" cy="334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FF4903-47DD-98F0-878B-956BCD25A77A}"/>
              </a:ext>
            </a:extLst>
          </p:cNvPr>
          <p:cNvSpPr txBox="1"/>
          <p:nvPr/>
        </p:nvSpPr>
        <p:spPr>
          <a:xfrm>
            <a:off x="1181819" y="4408098"/>
            <a:ext cx="10213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Sex: There’s a roughly equal distribution of males (50.4%) and females (49.6%).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Smoker: Non-smokers constitute about 79.5% of the dataset, indicating smoking is relatively less common.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Region: The dataset is well-distributed across four regions (Southeast, Southwest, Northwest, Northeast), with a slight edge for Southeast (27%).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5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778B09-BB44-B61D-E0E6-100E0DEC6773}"/>
              </a:ext>
            </a:extLst>
          </p:cNvPr>
          <p:cNvSpPr txBox="1"/>
          <p:nvPr/>
        </p:nvSpPr>
        <p:spPr>
          <a:xfrm>
            <a:off x="724618" y="293298"/>
            <a:ext cx="9566695" cy="200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Insights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Smoking increases insurance expenses drastically.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BMI positively correlates with costs, especially for smokers.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Expenses across regions are mostly similar, but Southeast shows outliers.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 has a moderate correlation with expenses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8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EE8581-4CA0-4349-B200-3410429AF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261" y="2665562"/>
            <a:ext cx="6676846" cy="419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42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BFDD5-515C-0412-7FEE-241CA97C9739}"/>
              </a:ext>
            </a:extLst>
          </p:cNvPr>
          <p:cNvSpPr txBox="1"/>
          <p:nvPr/>
        </p:nvSpPr>
        <p:spPr>
          <a:xfrm>
            <a:off x="793630" y="319177"/>
            <a:ext cx="5210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EA975-1F0B-DB9F-C906-884F811220D5}"/>
              </a:ext>
            </a:extLst>
          </p:cNvPr>
          <p:cNvSpPr txBox="1"/>
          <p:nvPr/>
        </p:nvSpPr>
        <p:spPr>
          <a:xfrm>
            <a:off x="457202" y="1173193"/>
            <a:ext cx="4632384" cy="3504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 Encoding</a:t>
            </a:r>
            <a:r>
              <a:rPr lang="en-IN" sz="2000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sex: Male (1), Female (0).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smoker: Yes (1), No (0).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region: Southwest (0), Southeast (1), etc.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Scaling</a:t>
            </a:r>
            <a:r>
              <a:rPr lang="en-IN" sz="2000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0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</a:t>
            </a:r>
            <a:r>
              <a:rPr lang="en-IN" sz="2000" dirty="0" err="1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MinMaxScaler</a:t>
            </a:r>
            <a:r>
              <a:rPr lang="en-IN" sz="20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normalize numerical features: age, </a:t>
            </a:r>
            <a:r>
              <a:rPr lang="en-IN" sz="2000" dirty="0" err="1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bmi</a:t>
            </a:r>
            <a:r>
              <a:rPr lang="en-IN" sz="20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children, expenses. </a:t>
            </a:r>
            <a:endParaRPr lang="en-IN" sz="2000" dirty="0">
              <a:latin typeface="Baskerville Old Face" panose="02020602080505020303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EA0E712-CAD7-F861-5F4B-E015B96FA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944" y="0"/>
            <a:ext cx="6596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4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28EBED-DB91-5CC6-15FE-3D5ECFDB79D9}"/>
              </a:ext>
            </a:extLst>
          </p:cNvPr>
          <p:cNvSpPr txBox="1"/>
          <p:nvPr/>
        </p:nvSpPr>
        <p:spPr>
          <a:xfrm>
            <a:off x="888521" y="167077"/>
            <a:ext cx="192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BOX PLOT</a:t>
            </a:r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1586291-2A3F-9D2E-C272-2B2C56DF2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57" y="616463"/>
            <a:ext cx="5543843" cy="307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800DAE0-9A69-09FA-E074-FB7FE6DFB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78" y="3691692"/>
            <a:ext cx="8400543" cy="303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73626C8-C842-9208-A527-B5BAD889B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98089"/>
            <a:ext cx="5210423" cy="287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89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042ACD-D1B5-0CA3-2DBE-56F6CE677C79}"/>
              </a:ext>
            </a:extLst>
          </p:cNvPr>
          <p:cNvSpPr txBox="1"/>
          <p:nvPr/>
        </p:nvSpPr>
        <p:spPr>
          <a:xfrm>
            <a:off x="707366" y="250166"/>
            <a:ext cx="244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SCATTER PLOT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4BD449C-DAB2-F159-FA17-BEA1F36A0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88" y="552091"/>
            <a:ext cx="10321925" cy="513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5EF2DC-EC7E-188D-57DD-C5E53FFEBBBE}"/>
              </a:ext>
            </a:extLst>
          </p:cNvPr>
          <p:cNvSpPr txBox="1"/>
          <p:nvPr/>
        </p:nvSpPr>
        <p:spPr>
          <a:xfrm>
            <a:off x="356558" y="5684808"/>
            <a:ext cx="114875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Age vs. BMI: Smokers appear distributed across all age and BMI levels, but those with high BMI and age likely face higher health costs.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BMI vs. Children: No significant trend is observed here between BMI and the number of children, but smokers are again evenly distributed.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36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1150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Baskerville Old Face</vt:lpstr>
      <vt:lpstr>Berlin Sans FB Demi</vt:lpstr>
      <vt:lpstr>Calibri</vt:lpstr>
      <vt:lpstr>Calibri Light</vt:lpstr>
      <vt:lpstr>Courier New</vt:lpstr>
      <vt:lpstr>Symbol</vt:lpstr>
      <vt:lpstr>Wingdings</vt:lpstr>
      <vt:lpstr>Office Theme</vt:lpstr>
      <vt:lpstr>Insurance Expense Prediction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vijay</dc:creator>
  <cp:lastModifiedBy>Sunil Karrenolla</cp:lastModifiedBy>
  <cp:revision>5</cp:revision>
  <dcterms:created xsi:type="dcterms:W3CDTF">2024-11-28T12:35:19Z</dcterms:created>
  <dcterms:modified xsi:type="dcterms:W3CDTF">2024-12-03T11:53:38Z</dcterms:modified>
</cp:coreProperties>
</file>