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57" r:id="rId4"/>
    <p:sldId id="272" r:id="rId5"/>
    <p:sldId id="276" r:id="rId6"/>
    <p:sldId id="258" r:id="rId7"/>
    <p:sldId id="260" r:id="rId8"/>
    <p:sldId id="273" r:id="rId9"/>
    <p:sldId id="277" r:id="rId10"/>
    <p:sldId id="274" r:id="rId11"/>
    <p:sldId id="278" r:id="rId12"/>
    <p:sldId id="268" r:id="rId13"/>
    <p:sldId id="275"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8E3CA8-E006-18DA-014F-BF7EDB48E6BB}" v="340" dt="2024-04-28T04:43:07.6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33" autoAdjust="0"/>
    <p:restoredTop sz="94660"/>
  </p:normalViewPr>
  <p:slideViewPr>
    <p:cSldViewPr snapToGrid="0">
      <p:cViewPr varScale="1">
        <p:scale>
          <a:sx n="92" d="100"/>
          <a:sy n="92" d="100"/>
        </p:scale>
        <p:origin x="82" y="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competitions/challenges-in-representation-learning-facial-expression-recognition-challenge/dat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76987"/>
            <a:ext cx="9144000" cy="2387600"/>
          </a:xfrm>
        </p:spPr>
        <p:txBody>
          <a:bodyPr/>
          <a:lstStyle/>
          <a:p>
            <a:r>
              <a:rPr lang="en-US" sz="3600" spc="-10" dirty="0">
                <a:effectLst/>
                <a:latin typeface="Times New Roman" panose="02020603050405020304" pitchFamily="18" charset="0"/>
                <a:ea typeface="Times New Roman" panose="02020603050405020304" pitchFamily="18" charset="0"/>
              </a:rPr>
              <a:t>SENTIMENTAL</a:t>
            </a:r>
            <a:r>
              <a:rPr lang="en-US" sz="3600" spc="-140" dirty="0">
                <a:effectLst/>
                <a:latin typeface="Times New Roman" panose="02020603050405020304" pitchFamily="18" charset="0"/>
                <a:ea typeface="Times New Roman" panose="02020603050405020304" pitchFamily="18" charset="0"/>
              </a:rPr>
              <a:t> </a:t>
            </a:r>
            <a:r>
              <a:rPr lang="en-US" sz="3600" spc="-10" dirty="0">
                <a:effectLst/>
                <a:latin typeface="Times New Roman" panose="02020603050405020304" pitchFamily="18" charset="0"/>
                <a:ea typeface="Times New Roman" panose="02020603050405020304" pitchFamily="18" charset="0"/>
              </a:rPr>
              <a:t>ANALYSIS</a:t>
            </a:r>
            <a:r>
              <a:rPr lang="en-US" sz="3600" spc="-90" dirty="0">
                <a:effectLst/>
                <a:latin typeface="Times New Roman" panose="02020603050405020304" pitchFamily="18" charset="0"/>
                <a:ea typeface="Times New Roman" panose="02020603050405020304" pitchFamily="18" charset="0"/>
              </a:rPr>
              <a:t> </a:t>
            </a:r>
            <a:r>
              <a:rPr lang="en-US" sz="3600" spc="-10" dirty="0">
                <a:effectLst/>
                <a:latin typeface="Times New Roman" panose="02020603050405020304" pitchFamily="18" charset="0"/>
                <a:ea typeface="Times New Roman" panose="02020603050405020304" pitchFamily="18" charset="0"/>
              </a:rPr>
              <a:t>FOR</a:t>
            </a:r>
            <a:r>
              <a:rPr lang="en-US" sz="3600" spc="-90" dirty="0">
                <a:effectLst/>
                <a:latin typeface="Times New Roman" panose="02020603050405020304" pitchFamily="18" charset="0"/>
                <a:ea typeface="Times New Roman" panose="02020603050405020304" pitchFamily="18" charset="0"/>
              </a:rPr>
              <a:t> </a:t>
            </a:r>
            <a:r>
              <a:rPr lang="en-US" sz="3600" spc="-10" dirty="0">
                <a:effectLst/>
                <a:latin typeface="Times New Roman" panose="02020603050405020304" pitchFamily="18" charset="0"/>
                <a:ea typeface="Times New Roman" panose="02020603050405020304" pitchFamily="18" charset="0"/>
              </a:rPr>
              <a:t>PRODUCT </a:t>
            </a:r>
            <a:r>
              <a:rPr lang="en-US" sz="3600" dirty="0">
                <a:effectLst/>
                <a:latin typeface="Times New Roman" panose="02020603050405020304" pitchFamily="18" charset="0"/>
                <a:ea typeface="Times New Roman" panose="02020603050405020304" pitchFamily="18" charset="0"/>
              </a:rPr>
              <a:t>FEEDBACK REVIEW</a:t>
            </a:r>
            <a:br>
              <a:rPr lang="en-IN" sz="1800" dirty="0">
                <a:effectLst/>
                <a:latin typeface="Times New Roman" panose="02020603050405020304" pitchFamily="18" charset="0"/>
                <a:ea typeface="Times New Roman" panose="02020603050405020304" pitchFamily="18" charset="0"/>
              </a:rPr>
            </a:b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pPr algn="r"/>
            <a:r>
              <a:rPr lang="en-US" dirty="0" err="1"/>
              <a:t>D.Kiran</a:t>
            </a:r>
            <a:r>
              <a:rPr lang="en-US" dirty="0"/>
              <a:t> 1602-20-737-139</a:t>
            </a:r>
          </a:p>
          <a:p>
            <a:pPr algn="r"/>
            <a:r>
              <a:rPr lang="en-US" dirty="0"/>
              <a:t>K. Sunil 1602-20-737-176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669F-61A4-E7C8-50C4-494C753C7E15}"/>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3397468F-D6A4-8A54-AC02-E6E28D9EA90A}"/>
              </a:ext>
            </a:extLst>
          </p:cNvPr>
          <p:cNvSpPr>
            <a:spLocks noGrp="1"/>
          </p:cNvSpPr>
          <p:nvPr>
            <p:ph idx="1"/>
          </p:nvPr>
        </p:nvSpPr>
        <p:spPr>
          <a:xfrm>
            <a:off x="838200" y="1438102"/>
            <a:ext cx="9544396" cy="4738861"/>
          </a:xfrm>
        </p:spPr>
        <p:txBody>
          <a:bodyPr>
            <a:normAutofit/>
          </a:bodyPr>
          <a:lstStyle/>
          <a:p>
            <a:r>
              <a:rPr lang="en-IN" dirty="0"/>
              <a:t>Dataset  available  in Kaggle at </a:t>
            </a:r>
            <a:r>
              <a:rPr lang="en-IN" dirty="0">
                <a:hlinkClick r:id="rId2"/>
              </a:rPr>
              <a:t>https://www.kaggle.com/competitions/challenges-in-representation-learning-facial-expression-recognition-challenge/data</a:t>
            </a:r>
            <a:endParaRPr lang="en-IN" dirty="0"/>
          </a:p>
          <a:p>
            <a:pPr algn="just"/>
            <a:r>
              <a:rPr lang="en-IN" dirty="0"/>
              <a:t>In the dataset we have two columns emotion and pixels.</a:t>
            </a:r>
          </a:p>
          <a:p>
            <a:pPr algn="just"/>
            <a:r>
              <a:rPr lang="en-IN" dirty="0"/>
              <a:t>The dataset columns are inter-relates the pixels and emotions which are classified as 0-angry , 1-disgust , 2-fear, 3-happy , 4- sad , 5-surprise and 6-neutral. The pre-trained model uses happy, neutral and sad we used 0-angry and 5-surprise for extremely negative and extremely positive as an upgrade to the classes.</a:t>
            </a:r>
          </a:p>
        </p:txBody>
      </p:sp>
    </p:spTree>
    <p:extLst>
      <p:ext uri="{BB962C8B-B14F-4D97-AF65-F5344CB8AC3E}">
        <p14:creationId xmlns:p14="http://schemas.microsoft.com/office/powerpoint/2010/main" val="1689999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A04BB9-EFB4-DCF8-ADD4-E39DA589D22B}"/>
              </a:ext>
            </a:extLst>
          </p:cNvPr>
          <p:cNvSpPr txBox="1"/>
          <p:nvPr/>
        </p:nvSpPr>
        <p:spPr>
          <a:xfrm>
            <a:off x="853440" y="650240"/>
            <a:ext cx="2113280" cy="677108"/>
          </a:xfrm>
          <a:prstGeom prst="rect">
            <a:avLst/>
          </a:prstGeom>
          <a:noFill/>
        </p:spPr>
        <p:txBody>
          <a:bodyPr wrap="square">
            <a:spAutoFit/>
          </a:bodyPr>
          <a:lstStyle/>
          <a:p>
            <a:r>
              <a:rPr kumimoji="0" lang="en-US" sz="3800" b="0" i="0" u="none" strike="noStrike" kern="1200" cap="none" spc="0" normalizeH="0" baseline="0" noProof="0" dirty="0">
                <a:ln>
                  <a:noFill/>
                </a:ln>
                <a:solidFill>
                  <a:prstClr val="black"/>
                </a:solidFill>
                <a:effectLst/>
                <a:uLnTx/>
                <a:uFillTx/>
                <a:latin typeface="Aptos Display" panose="020F0302020204030204"/>
                <a:ea typeface="+mj-ea"/>
                <a:cs typeface="+mj-cs"/>
              </a:rPr>
              <a:t>Output</a:t>
            </a:r>
            <a:endParaRPr lang="en-IN" dirty="0"/>
          </a:p>
        </p:txBody>
      </p:sp>
      <p:pic>
        <p:nvPicPr>
          <p:cNvPr id="6" name="Content Placeholder 8">
            <a:extLst>
              <a:ext uri="{FF2B5EF4-FFF2-40B4-BE49-F238E27FC236}">
                <a16:creationId xmlns:a16="http://schemas.microsoft.com/office/drawing/2014/main" id="{0AFB27CC-C5D9-BB47-6E07-0F7F3F2ACE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986" y="1588044"/>
            <a:ext cx="2536187" cy="1978226"/>
          </a:xfrm>
          <a:prstGeom prst="rect">
            <a:avLst/>
          </a:prstGeom>
          <a:ln>
            <a:solidFill>
              <a:schemeClr val="tx1"/>
            </a:solidFill>
          </a:ln>
        </p:spPr>
      </p:pic>
      <p:pic>
        <p:nvPicPr>
          <p:cNvPr id="7" name="Picture 6">
            <a:extLst>
              <a:ext uri="{FF2B5EF4-FFF2-40B4-BE49-F238E27FC236}">
                <a16:creationId xmlns:a16="http://schemas.microsoft.com/office/drawing/2014/main" id="{FE9C68C2-079B-88FD-92E5-B12E3C7C0E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3592267" y="1539135"/>
            <a:ext cx="2328172" cy="2052380"/>
          </a:xfrm>
          <a:prstGeom prst="rect">
            <a:avLst/>
          </a:prstGeom>
          <a:noFill/>
          <a:ln>
            <a:solidFill>
              <a:schemeClr val="tx1"/>
            </a:solidFill>
          </a:ln>
        </p:spPr>
      </p:pic>
      <p:pic>
        <p:nvPicPr>
          <p:cNvPr id="8" name="Picture 7">
            <a:extLst>
              <a:ext uri="{FF2B5EF4-FFF2-40B4-BE49-F238E27FC236}">
                <a16:creationId xmlns:a16="http://schemas.microsoft.com/office/drawing/2014/main" id="{DDC25D2E-9891-A635-9471-0125A32510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9209394" y="1539135"/>
            <a:ext cx="2340620" cy="2052380"/>
          </a:xfrm>
          <a:prstGeom prst="rect">
            <a:avLst/>
          </a:prstGeom>
          <a:noFill/>
          <a:ln>
            <a:solidFill>
              <a:schemeClr val="tx1"/>
            </a:solidFill>
          </a:ln>
        </p:spPr>
      </p:pic>
      <p:pic>
        <p:nvPicPr>
          <p:cNvPr id="10" name="Picture 9">
            <a:extLst>
              <a:ext uri="{FF2B5EF4-FFF2-40B4-BE49-F238E27FC236}">
                <a16:creationId xmlns:a16="http://schemas.microsoft.com/office/drawing/2014/main" id="{E3267AAC-3B70-E1D7-7533-D13A0678D3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6334533" y="1539135"/>
            <a:ext cx="2535400" cy="2013446"/>
          </a:xfrm>
          <a:prstGeom prst="rect">
            <a:avLst/>
          </a:prstGeom>
          <a:noFill/>
          <a:ln>
            <a:solidFill>
              <a:schemeClr val="tx1"/>
            </a:solidFill>
          </a:ln>
        </p:spPr>
      </p:pic>
      <p:pic>
        <p:nvPicPr>
          <p:cNvPr id="11" name="Picture 10">
            <a:extLst>
              <a:ext uri="{FF2B5EF4-FFF2-40B4-BE49-F238E27FC236}">
                <a16:creationId xmlns:a16="http://schemas.microsoft.com/office/drawing/2014/main" id="{051E96CD-EDE8-8B54-1153-63CD3C925E9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8372" y="4295789"/>
            <a:ext cx="2443414" cy="1911971"/>
          </a:xfrm>
          <a:prstGeom prst="rect">
            <a:avLst/>
          </a:prstGeom>
          <a:ln>
            <a:solidFill>
              <a:schemeClr val="tx1"/>
            </a:solidFill>
          </a:ln>
        </p:spPr>
      </p:pic>
      <p:pic>
        <p:nvPicPr>
          <p:cNvPr id="12" name="Picture 11">
            <a:extLst>
              <a:ext uri="{FF2B5EF4-FFF2-40B4-BE49-F238E27FC236}">
                <a16:creationId xmlns:a16="http://schemas.microsoft.com/office/drawing/2014/main" id="{A258CEC8-F3A6-0A14-4995-F688CC4B012A}"/>
              </a:ext>
            </a:extLst>
          </p:cNvPr>
          <p:cNvPicPr>
            <a:picLocks noChangeAspect="1"/>
          </p:cNvPicPr>
          <p:nvPr/>
        </p:nvPicPr>
        <p:blipFill rotWithShape="1">
          <a:blip r:embed="rId7">
            <a:extLst>
              <a:ext uri="{28A0092B-C50C-407E-A947-70E740481C1C}">
                <a14:useLocalDpi xmlns:a14="http://schemas.microsoft.com/office/drawing/2010/main" val="0"/>
              </a:ext>
            </a:extLst>
          </a:blip>
          <a:srcRect t="30296" r="15410"/>
          <a:stretch/>
        </p:blipFill>
        <p:spPr bwMode="auto">
          <a:xfrm>
            <a:off x="3826485" y="4258023"/>
            <a:ext cx="3654740" cy="1949737"/>
          </a:xfrm>
          <a:prstGeom prst="rect">
            <a:avLst/>
          </a:prstGeom>
          <a:noFill/>
          <a:ln>
            <a:noFill/>
          </a:ln>
        </p:spPr>
      </p:pic>
      <p:pic>
        <p:nvPicPr>
          <p:cNvPr id="13" name="Picture 12">
            <a:extLst>
              <a:ext uri="{FF2B5EF4-FFF2-40B4-BE49-F238E27FC236}">
                <a16:creationId xmlns:a16="http://schemas.microsoft.com/office/drawing/2014/main" id="{F6B7B1D4-1A87-7455-EA0C-AC5847EF317F}"/>
              </a:ext>
            </a:extLst>
          </p:cNvPr>
          <p:cNvPicPr>
            <a:picLocks noChangeAspect="1"/>
          </p:cNvPicPr>
          <p:nvPr/>
        </p:nvPicPr>
        <p:blipFill rotWithShape="1">
          <a:blip r:embed="rId8"/>
          <a:srcRect l="1" t="23940" r="47242"/>
          <a:stretch/>
        </p:blipFill>
        <p:spPr>
          <a:xfrm>
            <a:off x="8035982" y="4295789"/>
            <a:ext cx="3514032" cy="1911971"/>
          </a:xfrm>
          <a:prstGeom prst="rect">
            <a:avLst/>
          </a:prstGeom>
        </p:spPr>
      </p:pic>
    </p:spTree>
    <p:extLst>
      <p:ext uri="{BB962C8B-B14F-4D97-AF65-F5344CB8AC3E}">
        <p14:creationId xmlns:p14="http://schemas.microsoft.com/office/powerpoint/2010/main" val="3754126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3FF05-B527-7A18-44A7-351A05B11597}"/>
              </a:ext>
            </a:extLst>
          </p:cNvPr>
          <p:cNvSpPr>
            <a:spLocks noGrp="1"/>
          </p:cNvSpPr>
          <p:nvPr>
            <p:ph type="title"/>
          </p:nvPr>
        </p:nvSpPr>
        <p:spPr>
          <a:xfrm>
            <a:off x="-7881851" y="498128"/>
            <a:ext cx="10515600" cy="1325563"/>
          </a:xfrm>
        </p:spPr>
        <p:txBody>
          <a:bodyPr/>
          <a:lstStyle/>
          <a:p>
            <a:pPr algn="r"/>
            <a:r>
              <a:rPr lang="en-US" dirty="0"/>
              <a:t>Analysis</a:t>
            </a:r>
          </a:p>
        </p:txBody>
      </p:sp>
      <p:pic>
        <p:nvPicPr>
          <p:cNvPr id="4" name="Picture 3">
            <a:extLst>
              <a:ext uri="{FF2B5EF4-FFF2-40B4-BE49-F238E27FC236}">
                <a16:creationId xmlns:a16="http://schemas.microsoft.com/office/drawing/2014/main" id="{7B5FC519-E5D7-9CE5-B705-4B1902A9B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378354" y="2328545"/>
            <a:ext cx="7979304" cy="3801100"/>
          </a:xfrm>
          <a:prstGeom prst="rect">
            <a:avLst/>
          </a:prstGeom>
          <a:noFill/>
          <a:ln>
            <a:noFill/>
          </a:ln>
        </p:spPr>
      </p:pic>
    </p:spTree>
    <p:extLst>
      <p:ext uri="{BB962C8B-B14F-4D97-AF65-F5344CB8AC3E}">
        <p14:creationId xmlns:p14="http://schemas.microsoft.com/office/powerpoint/2010/main" val="3917014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839ED-0122-8989-54B0-EA87B05B6028}"/>
              </a:ext>
            </a:extLst>
          </p:cNvPr>
          <p:cNvSpPr>
            <a:spLocks noGrp="1"/>
          </p:cNvSpPr>
          <p:nvPr>
            <p:ph type="title"/>
          </p:nvPr>
        </p:nvSpPr>
        <p:spPr/>
        <p:txBody>
          <a:bodyPr/>
          <a:lstStyle/>
          <a:p>
            <a:r>
              <a:rPr lang="en-IN" dirty="0"/>
              <a:t>Conclusion and Future Scope</a:t>
            </a:r>
          </a:p>
        </p:txBody>
      </p:sp>
      <p:sp>
        <p:nvSpPr>
          <p:cNvPr id="3" name="Content Placeholder 2">
            <a:extLst>
              <a:ext uri="{FF2B5EF4-FFF2-40B4-BE49-F238E27FC236}">
                <a16:creationId xmlns:a16="http://schemas.microsoft.com/office/drawing/2014/main" id="{423E9A79-AF5D-56CF-06FB-996749D0159B}"/>
              </a:ext>
            </a:extLst>
          </p:cNvPr>
          <p:cNvSpPr>
            <a:spLocks noGrp="1"/>
          </p:cNvSpPr>
          <p:nvPr>
            <p:ph idx="1"/>
          </p:nvPr>
        </p:nvSpPr>
        <p:spPr/>
        <p:txBody>
          <a:bodyPr>
            <a:normAutofit lnSpcReduction="10000"/>
          </a:bodyPr>
          <a:lstStyle/>
          <a:p>
            <a:pPr marL="0" indent="0">
              <a:buNone/>
            </a:pPr>
            <a:r>
              <a:rPr lang="en-US" dirty="0"/>
              <a:t>The integration of traditional video-based sentiment analysis with </a:t>
            </a:r>
            <a:r>
              <a:rPr lang="en-US" dirty="0" err="1"/>
              <a:t>Haar</a:t>
            </a:r>
            <a:r>
              <a:rPr lang="en-US" dirty="0"/>
              <a:t> cascade for facial emotion detection and audio-based sentiment analysis using the BERT model offers a comprehensive approach to emotion recognition</a:t>
            </a:r>
            <a:r>
              <a:rPr lang="en-US"/>
              <a:t>. </a:t>
            </a:r>
          </a:p>
          <a:p>
            <a:pPr marL="0" indent="0">
              <a:buNone/>
            </a:pPr>
            <a:r>
              <a:rPr lang="en-US"/>
              <a:t>This </a:t>
            </a:r>
            <a:r>
              <a:rPr lang="en-US" dirty="0"/>
              <a:t>integration combines visual and auditory cues, compensating for individual limitations and enhancing accuracy in emotion detection tasks, making it valuable for product feedback review systems. Future directions include exploring advanced fusion techniques for better integration, optimizing models for subtle expressions and group sentiment analysis, developing multimodal datasets and considering multi-lingual datasets for broader language coverage.</a:t>
            </a:r>
            <a:endParaRPr lang="en-IN" dirty="0"/>
          </a:p>
        </p:txBody>
      </p:sp>
    </p:spTree>
    <p:extLst>
      <p:ext uri="{BB962C8B-B14F-4D97-AF65-F5344CB8AC3E}">
        <p14:creationId xmlns:p14="http://schemas.microsoft.com/office/powerpoint/2010/main" val="4092318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293E0-9200-02F3-944C-F783789FBB9C}"/>
              </a:ext>
            </a:extLst>
          </p:cNvPr>
          <p:cNvSpPr>
            <a:spLocks noGrp="1"/>
          </p:cNvSpPr>
          <p:nvPr>
            <p:ph type="title"/>
          </p:nvPr>
        </p:nvSpPr>
        <p:spPr>
          <a:xfrm>
            <a:off x="838200" y="2093040"/>
            <a:ext cx="10515600" cy="1325563"/>
          </a:xfrm>
        </p:spPr>
        <p:txBody>
          <a:bodyPr/>
          <a:lstStyle/>
          <a:p>
            <a:pPr algn="ctr"/>
            <a:r>
              <a:rPr lang="en-US" dirty="0"/>
              <a:t>THANK YOU</a:t>
            </a:r>
            <a:endParaRPr lang="en-US"/>
          </a:p>
        </p:txBody>
      </p:sp>
    </p:spTree>
    <p:extLst>
      <p:ext uri="{BB962C8B-B14F-4D97-AF65-F5344CB8AC3E}">
        <p14:creationId xmlns:p14="http://schemas.microsoft.com/office/powerpoint/2010/main" val="562432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0C1D4-CF5D-F26D-FEB5-078C95B20CA1}"/>
              </a:ext>
            </a:extLst>
          </p:cNvPr>
          <p:cNvSpPr>
            <a:spLocks noGrp="1"/>
          </p:cNvSpPr>
          <p:nvPr>
            <p:ph type="title"/>
          </p:nvPr>
        </p:nvSpPr>
        <p:spPr/>
        <p:txBody>
          <a:bodyPr>
            <a:normAutofit/>
          </a:bodyPr>
          <a:lstStyle/>
          <a:p>
            <a:r>
              <a:rPr lang="en-IN" sz="48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80EE6C04-4B3A-6D9F-2A8C-571D9B3D69B6}"/>
              </a:ext>
            </a:extLst>
          </p:cNvPr>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Online reviews, while valuable, lack non-verbal cues like facial expressions and vocal tones. Video reviews offer facial expressions and gestures, while audio captures vocal tones, enriching sentiment analysis. The proposed method integrates video and audio analysis for a comprehensive approach in the field of sentimental analysis. Utilizing facial recognition and deep learning, it extracts emotional cues from video and audio data. Through this fusion, the aim is to achieve a more accurate and brief assessment of reviewer sentiment towards products</a:t>
            </a:r>
            <a:r>
              <a:rPr lang="en-US" dirty="0"/>
              <a:t>.</a:t>
            </a:r>
            <a:endParaRPr lang="en-IN" dirty="0"/>
          </a:p>
        </p:txBody>
      </p:sp>
    </p:spTree>
    <p:extLst>
      <p:ext uri="{BB962C8B-B14F-4D97-AF65-F5344CB8AC3E}">
        <p14:creationId xmlns:p14="http://schemas.microsoft.com/office/powerpoint/2010/main" val="4172755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FF2A1-D601-9336-FA27-0239AF9B745A}"/>
              </a:ext>
            </a:extLst>
          </p:cNvPr>
          <p:cNvSpPr>
            <a:spLocks noGrp="1"/>
          </p:cNvSpPr>
          <p:nvPr>
            <p:ph type="title"/>
          </p:nvPr>
        </p:nvSpPr>
        <p:spPr/>
        <p:txBody>
          <a:bodyPr>
            <a:normAutofit/>
          </a:bodyPr>
          <a:lstStyle/>
          <a:p>
            <a:r>
              <a:rPr lang="en-US" sz="50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8EBFDC9E-A52D-D307-4AB4-7614C0235BA2}"/>
              </a:ext>
            </a:extLst>
          </p:cNvPr>
          <p:cNvSpPr>
            <a:spLocks noGrp="1"/>
          </p:cNvSpPr>
          <p:nvPr>
            <p:ph idx="1"/>
          </p:nvPr>
        </p:nvSpPr>
        <p:spPr/>
        <p:txBody>
          <a:bodyPr vert="horz" lIns="91440" tIns="45720" rIns="91440" bIns="45720" rtlCol="0" anchor="t">
            <a:normAutofit/>
          </a:bodyPr>
          <a:lstStyle/>
          <a:p>
            <a:pPr marL="0" indent="0" algn="just">
              <a:buNone/>
            </a:pPr>
            <a:r>
              <a:rPr lang="en-US" dirty="0">
                <a:effectLst/>
                <a:latin typeface="Times New Roman" panose="02020603050405020304" pitchFamily="18" charset="0"/>
                <a:ea typeface="Times New Roman" panose="02020603050405020304" pitchFamily="18" charset="0"/>
              </a:rPr>
              <a:t>Develop a feedback system that introduces a systematic approach to sentiment analysis in product reviews, leveraging both video and audio modalities to extract accurate sentiment relating to products.</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Incorporating</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70"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Haar</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cascade</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algorithm</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for</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video</a:t>
            </a:r>
            <a:r>
              <a:rPr lang="en-US" spc="-5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analysis</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 the BERT model for audio processing, our study aims to integrate these modalities to provide a comprehensive understanding of reviewer sentiment. </a:t>
            </a:r>
            <a:endParaRPr lang="en-US" dirty="0">
              <a:latin typeface="Aptos"/>
              <a:cs typeface="Times New Roman"/>
            </a:endParaRPr>
          </a:p>
        </p:txBody>
      </p:sp>
    </p:spTree>
    <p:extLst>
      <p:ext uri="{BB962C8B-B14F-4D97-AF65-F5344CB8AC3E}">
        <p14:creationId xmlns:p14="http://schemas.microsoft.com/office/powerpoint/2010/main" val="3901873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889BE-8003-8121-8AED-7EE936F2EAF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516AC654-C22E-2089-33BF-74A7632CEA6C}"/>
              </a:ext>
            </a:extLst>
          </p:cNvPr>
          <p:cNvSpPr>
            <a:spLocks noGrp="1"/>
          </p:cNvSpPr>
          <p:nvPr>
            <p:ph idx="1"/>
          </p:nvPr>
        </p:nvSpPr>
        <p:spPr>
          <a:xfrm>
            <a:off x="597823" y="1690688"/>
            <a:ext cx="10996353" cy="4697298"/>
          </a:xfrm>
        </p:spPr>
        <p:txBody>
          <a:bodyPr>
            <a:noAutofit/>
          </a:bodyPr>
          <a:lstStyle/>
          <a:p>
            <a:pPr marL="0" indent="0" algn="just">
              <a:lnSpc>
                <a:spcPct val="100000"/>
              </a:lnSpc>
              <a:spcAft>
                <a:spcPts val="800"/>
              </a:spcAft>
              <a:buNone/>
            </a:pPr>
            <a:r>
              <a:rPr lang="en-US" sz="1800" dirty="0">
                <a:effectLst/>
                <a:latin typeface="Times New Roman" panose="02020603050405020304" pitchFamily="18" charset="0"/>
                <a:ea typeface="Times New Roman" panose="02020603050405020304" pitchFamily="18" charset="0"/>
              </a:rPr>
              <a:t>[1] In the study titled “Sentiment analysis on images using convolutional neural networks based Inception-V3 transfer learning approach” by Gaurav </a:t>
            </a:r>
            <a:r>
              <a:rPr lang="en-US" sz="1800" dirty="0" err="1">
                <a:effectLst/>
                <a:latin typeface="Times New Roman" panose="02020603050405020304" pitchFamily="18" charset="0"/>
                <a:ea typeface="Times New Roman" panose="02020603050405020304" pitchFamily="18" charset="0"/>
              </a:rPr>
              <a:t>Meenaa</a:t>
            </a:r>
            <a:r>
              <a:rPr lang="en-US" sz="1800" dirty="0">
                <a:effectLst/>
                <a:latin typeface="Times New Roman" panose="02020603050405020304" pitchFamily="18" charset="0"/>
                <a:ea typeface="Times New Roman" panose="02020603050405020304" pitchFamily="18" charset="0"/>
              </a:rPr>
              <a:t>, Krishna Kumar </a:t>
            </a:r>
            <a:r>
              <a:rPr lang="en-US" sz="1800" dirty="0" err="1">
                <a:effectLst/>
                <a:latin typeface="Times New Roman" panose="02020603050405020304" pitchFamily="18" charset="0"/>
                <a:ea typeface="Times New Roman" panose="02020603050405020304" pitchFamily="18" charset="0"/>
              </a:rPr>
              <a:t>Mohbeya</a:t>
            </a:r>
            <a:r>
              <a:rPr lang="en-US" sz="1800" dirty="0">
                <a:effectLst/>
                <a:latin typeface="Times New Roman" panose="02020603050405020304" pitchFamily="18" charset="0"/>
                <a:ea typeface="Times New Roman" panose="02020603050405020304" pitchFamily="18" charset="0"/>
              </a:rPr>
              <a:t>, Sunil Kumar</a:t>
            </a:r>
            <a:r>
              <a:rPr lang="en-IN" sz="1800" dirty="0">
                <a:latin typeface="Times New Roman" panose="02020603050405020304" pitchFamily="18" charset="0"/>
                <a:ea typeface="Times New Roman" panose="02020603050405020304" pitchFamily="18" charset="0"/>
              </a:rPr>
              <a:t> introduces </a:t>
            </a:r>
            <a:r>
              <a:rPr lang="en-US" sz="1800" dirty="0">
                <a:latin typeface="Times New Roman" panose="02020603050405020304" pitchFamily="18" charset="0"/>
                <a:ea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rPr>
              <a:t> CNN-based Inception-v3 architecture is employed for emotion detection and classification. The datasets contain are used in this process. The findings are also compared with various well-known machine learning approaches, and the results obtained by the suggested model are superior. The foundation of this research is a set of pre-trained deep CNN models and a method called transfer learning. This research aims to determine which of the Inception-V3 pre-trained deep CNN models is most suitable for image-based sentiment analysis.</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In their study titled "Sentiment Analysis for Video on Demand Application User Satisfaction with Long Short Term Memory Model," Gina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Khayatun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Nufus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Mustafid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Mustafid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Rahmat introduce a methodology that combines Word2vec and Long Short-Term Memory (LSTM) models. They apply this approach to perform aspect-level sentiment classification in reviews of video-on-demand applications. By integrating Word2vec embeddings with LSTM architecture, they improve the modeling of sequential data, leading to more accurate sentiment classification.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It shows the robustness of SVM for highly skewed datasets. Which has been one of our main motivations to lean towards the use of SVM for cyberbullying classification. </a:t>
            </a:r>
          </a:p>
        </p:txBody>
      </p:sp>
    </p:spTree>
    <p:extLst>
      <p:ext uri="{BB962C8B-B14F-4D97-AF65-F5344CB8AC3E}">
        <p14:creationId xmlns:p14="http://schemas.microsoft.com/office/powerpoint/2010/main" val="1393516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889BE-8003-8121-8AED-7EE936F2EAF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survey(cont..)</a:t>
            </a:r>
          </a:p>
        </p:txBody>
      </p:sp>
      <p:sp>
        <p:nvSpPr>
          <p:cNvPr id="3" name="Content Placeholder 2">
            <a:extLst>
              <a:ext uri="{FF2B5EF4-FFF2-40B4-BE49-F238E27FC236}">
                <a16:creationId xmlns:a16="http://schemas.microsoft.com/office/drawing/2014/main" id="{516AC654-C22E-2089-33BF-74A7632CEA6C}"/>
              </a:ext>
            </a:extLst>
          </p:cNvPr>
          <p:cNvSpPr>
            <a:spLocks noGrp="1"/>
          </p:cNvSpPr>
          <p:nvPr>
            <p:ph idx="1"/>
          </p:nvPr>
        </p:nvSpPr>
        <p:spPr>
          <a:xfrm>
            <a:off x="597823" y="1690688"/>
            <a:ext cx="10996353" cy="4697298"/>
          </a:xfrm>
        </p:spPr>
        <p:txBody>
          <a:bodyPr>
            <a:noAutofit/>
          </a:bodyPr>
          <a:lstStyle/>
          <a:p>
            <a:pPr marL="0" indent="0" algn="just">
              <a:buNone/>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[3] In research by </a:t>
            </a:r>
            <a:r>
              <a:rPr lang="en-IN" sz="2000" dirty="0" err="1">
                <a:latin typeface="Times New Roman" panose="02020603050405020304" pitchFamily="18" charset="0"/>
                <a:ea typeface="Times New Roman" panose="02020603050405020304" pitchFamily="18" charset="0"/>
                <a:cs typeface="Times New Roman" panose="02020603050405020304" pitchFamily="18" charset="0"/>
              </a:rPr>
              <a:t>Dorca</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Manuel-</a:t>
            </a:r>
            <a:r>
              <a:rPr lang="en-IN" sz="2000" dirty="0" err="1">
                <a:latin typeface="Times New Roman" panose="02020603050405020304" pitchFamily="18" charset="0"/>
                <a:ea typeface="Times New Roman" panose="02020603050405020304" pitchFamily="18" charset="0"/>
                <a:cs typeface="Times New Roman" panose="02020603050405020304" pitchFamily="18" charset="0"/>
              </a:rPr>
              <a:t>Ilie</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ea typeface="Times New Roman" panose="02020603050405020304" pitchFamily="18" charset="0"/>
                <a:cs typeface="Times New Roman" panose="02020603050405020304" pitchFamily="18" charset="0"/>
              </a:rPr>
              <a:t>Pitic</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ea typeface="Times New Roman" panose="02020603050405020304" pitchFamily="18" charset="0"/>
                <a:cs typeface="Times New Roman" panose="02020603050405020304" pitchFamily="18" charset="0"/>
              </a:rPr>
              <a:t>Antoniu</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Gabriel, and </a:t>
            </a:r>
            <a:r>
              <a:rPr lang="en-IN" sz="2000" dirty="0" err="1">
                <a:latin typeface="Times New Roman" panose="02020603050405020304" pitchFamily="18" charset="0"/>
                <a:ea typeface="Times New Roman" panose="02020603050405020304" pitchFamily="18" charset="0"/>
                <a:cs typeface="Times New Roman" panose="02020603050405020304" pitchFamily="18" charset="0"/>
              </a:rPr>
              <a:t>Crețulescu</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Radu George "Sentiment Analysis Using BERT Model,"  utilize the BERT model to develop a robust sentiment analysis method. Their approach involves annotating topics and emotions, tailoring neural network structures, and conducting thorough evaluations to enhance sentiment analysis accuracy across various datasets.</a:t>
            </a:r>
          </a:p>
        </p:txBody>
      </p:sp>
    </p:spTree>
    <p:extLst>
      <p:ext uri="{BB962C8B-B14F-4D97-AF65-F5344CB8AC3E}">
        <p14:creationId xmlns:p14="http://schemas.microsoft.com/office/powerpoint/2010/main" val="1461225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BFD2A-9B7E-8131-2DCE-E2543A91D16D}"/>
              </a:ext>
            </a:extLst>
          </p:cNvPr>
          <p:cNvSpPr>
            <a:spLocks noGrp="1"/>
          </p:cNvSpPr>
          <p:nvPr>
            <p:ph type="title"/>
          </p:nvPr>
        </p:nvSpPr>
        <p:spPr>
          <a:xfrm>
            <a:off x="613756" y="-117014"/>
            <a:ext cx="10515600" cy="1325563"/>
          </a:xfrm>
        </p:spPr>
        <p:txBody>
          <a:bodyPr/>
          <a:lstStyle/>
          <a:p>
            <a:r>
              <a:rPr lang="en-US"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6476E24F-4891-144F-EB6E-42B80272B1EB}"/>
              </a:ext>
            </a:extLst>
          </p:cNvPr>
          <p:cNvSpPr>
            <a:spLocks noGrp="1"/>
          </p:cNvSpPr>
          <p:nvPr>
            <p:ph idx="1"/>
          </p:nvPr>
        </p:nvSpPr>
        <p:spPr>
          <a:xfrm>
            <a:off x="518908" y="964277"/>
            <a:ext cx="11235287" cy="4688985"/>
          </a:xfrm>
        </p:spPr>
        <p:txBody>
          <a:bodyPr vert="horz" lIns="91440" tIns="45720" rIns="91440" bIns="45720" rtlCol="0" anchor="t">
            <a:normAutofit/>
          </a:bodyPr>
          <a:lstStyle/>
          <a:p>
            <a:pPr marL="0" indent="0" algn="just">
              <a:lnSpc>
                <a:spcPct val="150000"/>
              </a:lnSpc>
              <a:spcAft>
                <a:spcPts val="800"/>
              </a:spcAft>
              <a:buNone/>
            </a:pPr>
            <a:r>
              <a:rPr lang="en-US" sz="1800" b="1" spc="-15" dirty="0">
                <a:solidFill>
                  <a:srgbClr val="000000"/>
                </a:solidFill>
                <a:effectLst/>
                <a:latin typeface="Times New Roman" panose="02020603050405020304" pitchFamily="18" charset="0"/>
                <a:ea typeface="Times New Roman" panose="02020603050405020304" pitchFamily="18" charset="0"/>
              </a:rPr>
              <a:t>Video-based Emotion Detection</a:t>
            </a:r>
            <a:r>
              <a:rPr lang="en-US" sz="1800" spc="-15"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US" sz="1800" spc="-15" dirty="0">
                <a:solidFill>
                  <a:srgbClr val="000000"/>
                </a:solidFill>
                <a:effectLst/>
                <a:latin typeface="Times New Roman" panose="02020603050405020304" pitchFamily="18" charset="0"/>
                <a:ea typeface="Times New Roman" panose="02020603050405020304" pitchFamily="18" charset="0"/>
              </a:rPr>
              <a:t>Utilizing computer vision techniques to analyze facial expressions from video inputs. Detecting and recognizing key facial features (eyes, nose, mouth) to infer emotional states. Classifying emotions into predefined categories (e.g., Negative, Positive, Neutral). The images from dataset are in the form of gray scale .From the gray scale images the model identifies the face and locates the facial landmarks as cited in the paper [1].We use this pre-trained model to identify two more classes “Extremely negative - Anger “ and “Extremely positive - Surprise “ . </a:t>
            </a:r>
          </a:p>
          <a:p>
            <a:pPr marL="0" indent="0" algn="just">
              <a:lnSpc>
                <a:spcPct val="150000"/>
              </a:lnSpc>
              <a:spcAft>
                <a:spcPts val="800"/>
              </a:spcAft>
              <a:buNone/>
            </a:pP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spcAft>
                <a:spcPts val="800"/>
              </a:spcAft>
              <a:buNone/>
            </a:pPr>
            <a:endParaRPr lang="en-IN"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971AA8ED-F6A9-6A96-6B65-E1A8A03741FA}"/>
              </a:ext>
            </a:extLst>
          </p:cNvPr>
          <p:cNvPicPr>
            <a:picLocks noChangeAspect="1"/>
          </p:cNvPicPr>
          <p:nvPr/>
        </p:nvPicPr>
        <p:blipFill>
          <a:blip r:embed="rId2"/>
          <a:stretch>
            <a:fillRect/>
          </a:stretch>
        </p:blipFill>
        <p:spPr>
          <a:xfrm>
            <a:off x="4055340" y="4023359"/>
            <a:ext cx="3193357" cy="2346798"/>
          </a:xfrm>
          <a:prstGeom prst="rect">
            <a:avLst/>
          </a:prstGeom>
        </p:spPr>
      </p:pic>
    </p:spTree>
    <p:extLst>
      <p:ext uri="{BB962C8B-B14F-4D97-AF65-F5344CB8AC3E}">
        <p14:creationId xmlns:p14="http://schemas.microsoft.com/office/powerpoint/2010/main" val="3756328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911B0-A04A-098F-5C2A-02CA0355E011}"/>
              </a:ext>
            </a:extLst>
          </p:cNvPr>
          <p:cNvSpPr>
            <a:spLocks noGrp="1"/>
          </p:cNvSpPr>
          <p:nvPr>
            <p:ph idx="1"/>
          </p:nvPr>
        </p:nvSpPr>
        <p:spPr>
          <a:xfrm>
            <a:off x="838200" y="848977"/>
            <a:ext cx="10515600" cy="5066048"/>
          </a:xfrm>
        </p:spPr>
        <p:txBody>
          <a:bodyPr vert="horz" lIns="91440" tIns="45720" rIns="91440" bIns="45720" rtlCol="0" anchor="t">
            <a:normAutofit/>
          </a:bodyPr>
          <a:lstStyle/>
          <a:p>
            <a:pPr marL="0" indent="0" algn="just">
              <a:lnSpc>
                <a:spcPct val="150000"/>
              </a:lnSpc>
              <a:spcAft>
                <a:spcPts val="800"/>
              </a:spcAft>
              <a:buNone/>
            </a:pPr>
            <a:r>
              <a:rPr lang="en-US" sz="1800" b="1" spc="-15" dirty="0">
                <a:solidFill>
                  <a:srgbClr val="000000"/>
                </a:solidFill>
                <a:effectLst/>
                <a:latin typeface="Times New Roman" panose="02020603050405020304" pitchFamily="18" charset="0"/>
                <a:ea typeface="Times New Roman" panose="02020603050405020304" pitchFamily="18" charset="0"/>
              </a:rPr>
              <a:t>Audio-based Sentiment Analysis:</a:t>
            </a:r>
            <a:endParaRPr lang="en-IN" sz="1800" b="1" dirty="0">
              <a:latin typeface="Times New Roman" panose="02020603050405020304" pitchFamily="18" charset="0"/>
              <a:ea typeface="Times New Roman" panose="02020603050405020304" pitchFamily="18" charset="0"/>
            </a:endParaRPr>
          </a:p>
          <a:p>
            <a:pPr algn="just">
              <a:lnSpc>
                <a:spcPct val="150000"/>
              </a:lnSpc>
              <a:spcAft>
                <a:spcPts val="800"/>
              </a:spcAft>
            </a:pPr>
            <a:r>
              <a:rPr lang="en-US" sz="1800" spc="-15" dirty="0">
                <a:solidFill>
                  <a:srgbClr val="000000"/>
                </a:solidFill>
                <a:effectLst/>
                <a:latin typeface="Times New Roman" panose="02020603050405020304" pitchFamily="18" charset="0"/>
                <a:ea typeface="Times New Roman" panose="02020603050405020304" pitchFamily="18" charset="0"/>
              </a:rPr>
              <a:t>Implementing speech-to-text conversion to transcribe spoken feedback into textual format. The speech-to-text is done by google </a:t>
            </a:r>
            <a:r>
              <a:rPr lang="en-US" sz="1800" spc="-15" dirty="0">
                <a:solidFill>
                  <a:srgbClr val="000000"/>
                </a:solidFill>
                <a:latin typeface="Times New Roman" panose="02020603050405020304" pitchFamily="18" charset="0"/>
                <a:ea typeface="Times New Roman" panose="02020603050405020304" pitchFamily="18" charset="0"/>
              </a:rPr>
              <a:t>API module . The text is then stored in a .txt file .Then we a</a:t>
            </a:r>
            <a:r>
              <a:rPr lang="en-US" sz="1800" spc="-15" dirty="0">
                <a:solidFill>
                  <a:srgbClr val="000000"/>
                </a:solidFill>
                <a:effectLst/>
                <a:latin typeface="Times New Roman" panose="02020603050405020304" pitchFamily="18" charset="0"/>
                <a:ea typeface="Times New Roman" panose="02020603050405020304" pitchFamily="18" charset="0"/>
              </a:rPr>
              <a:t>pply Natural </a:t>
            </a:r>
            <a:r>
              <a:rPr lang="en-US" sz="1800" spc="-15" dirty="0">
                <a:solidFill>
                  <a:srgbClr val="000000"/>
                </a:solidFill>
                <a:latin typeface="Times New Roman" panose="02020603050405020304" pitchFamily="18" charset="0"/>
                <a:ea typeface="Times New Roman" panose="02020603050405020304" pitchFamily="18" charset="0"/>
              </a:rPr>
              <a:t>L</a:t>
            </a:r>
            <a:r>
              <a:rPr lang="en-US" sz="1800" spc="-15" dirty="0">
                <a:solidFill>
                  <a:srgbClr val="000000"/>
                </a:solidFill>
                <a:effectLst/>
                <a:latin typeface="Times New Roman" panose="02020603050405020304" pitchFamily="18" charset="0"/>
                <a:ea typeface="Times New Roman" panose="02020603050405020304" pitchFamily="18" charset="0"/>
              </a:rPr>
              <a:t>anguage </a:t>
            </a:r>
            <a:r>
              <a:rPr lang="en-US" sz="1800" spc="-15" dirty="0">
                <a:solidFill>
                  <a:srgbClr val="000000"/>
                </a:solidFill>
                <a:latin typeface="Times New Roman" panose="02020603050405020304" pitchFamily="18" charset="0"/>
                <a:ea typeface="Times New Roman" panose="02020603050405020304" pitchFamily="18" charset="0"/>
              </a:rPr>
              <a:t>P</a:t>
            </a:r>
            <a:r>
              <a:rPr lang="en-US" sz="1800" spc="-15" dirty="0">
                <a:solidFill>
                  <a:srgbClr val="000000"/>
                </a:solidFill>
                <a:effectLst/>
                <a:latin typeface="Times New Roman" panose="02020603050405020304" pitchFamily="18" charset="0"/>
                <a:ea typeface="Times New Roman" panose="02020603050405020304" pitchFamily="18" charset="0"/>
              </a:rPr>
              <a:t>rocessing (NLP) model BERT to analyze sentiment from the transcribed text. Categorizing sentiment into labels such as Extreme Positive, Positive, Negative, Extreme Negative, Neutral.</a:t>
            </a:r>
            <a:endParaRPr lang="en-US" sz="1800" b="1" spc="-15" dirty="0">
              <a:solidFill>
                <a:srgbClr val="000000"/>
              </a:solidFill>
              <a:effectLst/>
              <a:latin typeface="Times New Roman" panose="02020603050405020304" pitchFamily="18" charset="0"/>
              <a:ea typeface="Times New Roman" panose="02020603050405020304" pitchFamily="18" charset="0"/>
            </a:endParaRPr>
          </a:p>
          <a:p>
            <a:pPr marL="0" indent="0" algn="just">
              <a:lnSpc>
                <a:spcPct val="150000"/>
              </a:lnSpc>
              <a:spcAft>
                <a:spcPts val="800"/>
              </a:spcAft>
              <a:buNone/>
            </a:pPr>
            <a:r>
              <a:rPr lang="en-US" sz="1800" b="1" spc="-15" dirty="0">
                <a:solidFill>
                  <a:srgbClr val="000000"/>
                </a:solidFill>
                <a:effectLst/>
                <a:latin typeface="Times New Roman" panose="02020603050405020304" pitchFamily="18" charset="0"/>
                <a:ea typeface="Times New Roman" panose="02020603050405020304" pitchFamily="18" charset="0"/>
              </a:rPr>
              <a:t>Combined Analysis:</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spc="-15" dirty="0">
                <a:solidFill>
                  <a:srgbClr val="000000"/>
                </a:solidFill>
                <a:effectLst/>
                <a:latin typeface="Times New Roman" panose="02020603050405020304" pitchFamily="18" charset="0"/>
                <a:ea typeface="Times New Roman" panose="02020603050405020304" pitchFamily="18" charset="0"/>
              </a:rPr>
              <a:t>Integrating video and audio analysis to derive comprehensive sentiment insights. Synthesizing results from both modalities to provide a better understanding of user feedback. We use a weighted sentiment values for both video and audio modalities.</a:t>
            </a:r>
            <a:endParaRPr lang="en-US" dirty="0">
              <a:latin typeface="Aptos"/>
              <a:cs typeface="Times New Roman"/>
            </a:endParaRPr>
          </a:p>
          <a:p>
            <a:endParaRPr lang="en-US" dirty="0"/>
          </a:p>
        </p:txBody>
      </p:sp>
    </p:spTree>
    <p:extLst>
      <p:ext uri="{BB962C8B-B14F-4D97-AF65-F5344CB8AC3E}">
        <p14:creationId xmlns:p14="http://schemas.microsoft.com/office/powerpoint/2010/main" val="222031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563F3-02DC-73AB-183C-6D825D43212B}"/>
              </a:ext>
            </a:extLst>
          </p:cNvPr>
          <p:cNvSpPr>
            <a:spLocks noGrp="1"/>
          </p:cNvSpPr>
          <p:nvPr>
            <p:ph type="title"/>
          </p:nvPr>
        </p:nvSpPr>
        <p:spPr/>
        <p:txBody>
          <a:bodyPr/>
          <a:lstStyle/>
          <a:p>
            <a:r>
              <a:rPr lang="en-IN" dirty="0"/>
              <a:t>Block Diagram</a:t>
            </a:r>
          </a:p>
        </p:txBody>
      </p:sp>
      <p:pic>
        <p:nvPicPr>
          <p:cNvPr id="6" name="Picture 5">
            <a:extLst>
              <a:ext uri="{FF2B5EF4-FFF2-40B4-BE49-F238E27FC236}">
                <a16:creationId xmlns:a16="http://schemas.microsoft.com/office/drawing/2014/main" id="{2C6CF02B-279D-19C3-6434-4407BE7F4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858520"/>
            <a:ext cx="6096000" cy="5140959"/>
          </a:xfrm>
          <a:prstGeom prst="rect">
            <a:avLst/>
          </a:prstGeom>
        </p:spPr>
      </p:pic>
      <p:sp>
        <p:nvSpPr>
          <p:cNvPr id="3" name="Content Placeholder 2">
            <a:extLst>
              <a:ext uri="{FF2B5EF4-FFF2-40B4-BE49-F238E27FC236}">
                <a16:creationId xmlns:a16="http://schemas.microsoft.com/office/drawing/2014/main" id="{B48ED408-84CE-944A-F412-E4091515DCEC}"/>
              </a:ext>
            </a:extLst>
          </p:cNvPr>
          <p:cNvSpPr>
            <a:spLocks noGrp="1"/>
          </p:cNvSpPr>
          <p:nvPr>
            <p:ph idx="1"/>
          </p:nvPr>
        </p:nvSpPr>
        <p:spPr>
          <a:xfrm>
            <a:off x="838200" y="1825625"/>
            <a:ext cx="5861858" cy="4351338"/>
          </a:xfrm>
        </p:spPr>
        <p:txBody>
          <a:bodyPr/>
          <a:lstStyle/>
          <a:p>
            <a:pPr marL="0" indent="0">
              <a:buNone/>
            </a:pPr>
            <a:r>
              <a:rPr lang="en-US" sz="1800" spc="-15"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The project workflow is divided into mainly three stages:</a:t>
            </a:r>
          </a:p>
          <a:p>
            <a:pPr algn="just"/>
            <a:r>
              <a:rPr lang="en-US" sz="1800" spc="-15"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Firstly, sentiment analysis </a:t>
            </a:r>
            <a:r>
              <a:rPr lang="en-US" sz="1800" spc="-15"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on video</a:t>
            </a:r>
            <a:r>
              <a:rPr lang="en-US" sz="1800" spc="-15"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For this module a </a:t>
            </a:r>
            <a:r>
              <a:rPr lang="en-US" sz="1800" spc="-15" dirty="0">
                <a:solidFill>
                  <a:srgbClr val="000000"/>
                </a:solidFill>
                <a:effectLst/>
                <a:latin typeface="Times New Roman" panose="02020603050405020304" pitchFamily="18" charset="0"/>
                <a:ea typeface="Times New Roman" panose="02020603050405020304" pitchFamily="18" charset="0"/>
              </a:rPr>
              <a:t>Pre-trained </a:t>
            </a:r>
            <a:r>
              <a:rPr lang="en-US" sz="1800" spc="-15" dirty="0" err="1">
                <a:solidFill>
                  <a:srgbClr val="000000"/>
                </a:solidFill>
                <a:effectLst/>
                <a:latin typeface="Times New Roman" panose="02020603050405020304" pitchFamily="18" charset="0"/>
                <a:ea typeface="Times New Roman" panose="02020603050405020304" pitchFamily="18" charset="0"/>
              </a:rPr>
              <a:t>MobileNet</a:t>
            </a:r>
            <a:r>
              <a:rPr lang="en-US" sz="1800" spc="-15" dirty="0">
                <a:solidFill>
                  <a:srgbClr val="000000"/>
                </a:solidFill>
                <a:effectLst/>
                <a:latin typeface="Times New Roman" panose="02020603050405020304" pitchFamily="18" charset="0"/>
                <a:ea typeface="Times New Roman" panose="02020603050405020304" pitchFamily="18" charset="0"/>
              </a:rPr>
              <a:t>  is used and developed further for two more classes. Before model compilation in </a:t>
            </a:r>
            <a:r>
              <a:rPr lang="en-US" sz="1800" spc="-15" dirty="0" err="1">
                <a:solidFill>
                  <a:srgbClr val="000000"/>
                </a:solidFill>
                <a:effectLst/>
                <a:latin typeface="Times New Roman" panose="02020603050405020304" pitchFamily="18" charset="0"/>
                <a:ea typeface="Times New Roman" panose="02020603050405020304" pitchFamily="18" charset="0"/>
              </a:rPr>
              <a:t>keras</a:t>
            </a:r>
            <a:r>
              <a:rPr lang="en-US" sz="1800" spc="-15" dirty="0">
                <a:solidFill>
                  <a:srgbClr val="000000"/>
                </a:solidFill>
                <a:effectLst/>
                <a:latin typeface="Times New Roman" panose="02020603050405020304" pitchFamily="18" charset="0"/>
                <a:ea typeface="Times New Roman" panose="02020603050405020304" pitchFamily="18" charset="0"/>
              </a:rPr>
              <a:t> the layer functions : </a:t>
            </a:r>
            <a:r>
              <a:rPr lang="en-US" sz="1800" spc="-15" dirty="0" err="1">
                <a:solidFill>
                  <a:srgbClr val="000000"/>
                </a:solidFill>
                <a:effectLst/>
                <a:latin typeface="Times New Roman" panose="02020603050405020304" pitchFamily="18" charset="0"/>
                <a:ea typeface="Times New Roman" panose="02020603050405020304" pitchFamily="18" charset="0"/>
              </a:rPr>
              <a:t>Globalavgpooling</a:t>
            </a:r>
            <a:r>
              <a:rPr lang="en-US" sz="1800" spc="-15" dirty="0">
                <a:solidFill>
                  <a:srgbClr val="000000"/>
                </a:solidFill>
                <a:effectLst/>
                <a:latin typeface="Times New Roman" panose="02020603050405020304" pitchFamily="18" charset="0"/>
                <a:ea typeface="Times New Roman" panose="02020603050405020304" pitchFamily="18" charset="0"/>
              </a:rPr>
              <a:t> and Dense are used. </a:t>
            </a:r>
          </a:p>
          <a:p>
            <a:pPr algn="just"/>
            <a:r>
              <a:rPr lang="en-US" sz="1800" spc="-15" dirty="0">
                <a:solidFill>
                  <a:srgbClr val="000000"/>
                </a:solidFill>
                <a:effectLst/>
                <a:latin typeface="Times New Roman" panose="02020603050405020304" pitchFamily="18" charset="0"/>
                <a:ea typeface="Times New Roman" panose="02020603050405020304" pitchFamily="18" charset="0"/>
              </a:rPr>
              <a:t>The </a:t>
            </a:r>
            <a:r>
              <a:rPr lang="en-US" sz="1800" spc="-15" dirty="0" err="1">
                <a:solidFill>
                  <a:srgbClr val="000000"/>
                </a:solidFill>
                <a:effectLst/>
                <a:latin typeface="Times New Roman" panose="02020603050405020304" pitchFamily="18" charset="0"/>
                <a:ea typeface="Times New Roman" panose="02020603050405020304" pitchFamily="18" charset="0"/>
              </a:rPr>
              <a:t>Haar</a:t>
            </a:r>
            <a:r>
              <a:rPr lang="en-US" sz="1800" spc="-15" dirty="0">
                <a:solidFill>
                  <a:srgbClr val="000000"/>
                </a:solidFill>
                <a:effectLst/>
                <a:latin typeface="Times New Roman" panose="02020603050405020304" pitchFamily="18" charset="0"/>
                <a:ea typeface="Times New Roman" panose="02020603050405020304" pitchFamily="18" charset="0"/>
              </a:rPr>
              <a:t> cascade algorithm comes into picture for extracting the features in ROI(Region of Interest). This accomplishes the video sentiment </a:t>
            </a:r>
            <a:r>
              <a:rPr lang="en-US" sz="1800" spc="-15"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a:t>
            </a:r>
          </a:p>
          <a:p>
            <a:pPr algn="just"/>
            <a:r>
              <a:rPr lang="en-US" sz="1800" spc="-15"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Secondly </a:t>
            </a:r>
            <a:r>
              <a:rPr lang="en-US" sz="1800" spc="-15"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the audio signal are converted into text using google API and then pre-defined BERT model is used to classify the textual sentiment</a:t>
            </a:r>
            <a:r>
              <a:rPr lang="en-US" sz="1800" spc="-15"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This accomplishes the audio sentiment. </a:t>
            </a:r>
          </a:p>
        </p:txBody>
      </p:sp>
    </p:spTree>
    <p:extLst>
      <p:ext uri="{BB962C8B-B14F-4D97-AF65-F5344CB8AC3E}">
        <p14:creationId xmlns:p14="http://schemas.microsoft.com/office/powerpoint/2010/main" val="2467227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563F3-02DC-73AB-183C-6D825D43212B}"/>
              </a:ext>
            </a:extLst>
          </p:cNvPr>
          <p:cNvSpPr>
            <a:spLocks noGrp="1"/>
          </p:cNvSpPr>
          <p:nvPr>
            <p:ph type="title"/>
          </p:nvPr>
        </p:nvSpPr>
        <p:spPr/>
        <p:txBody>
          <a:bodyPr/>
          <a:lstStyle/>
          <a:p>
            <a:r>
              <a:rPr lang="en-IN" dirty="0"/>
              <a:t>Block Diagram(cont..)</a:t>
            </a:r>
          </a:p>
        </p:txBody>
      </p:sp>
      <p:sp>
        <p:nvSpPr>
          <p:cNvPr id="3" name="Content Placeholder 2">
            <a:extLst>
              <a:ext uri="{FF2B5EF4-FFF2-40B4-BE49-F238E27FC236}">
                <a16:creationId xmlns:a16="http://schemas.microsoft.com/office/drawing/2014/main" id="{B48ED408-84CE-944A-F412-E4091515DCEC}"/>
              </a:ext>
            </a:extLst>
          </p:cNvPr>
          <p:cNvSpPr>
            <a:spLocks noGrp="1"/>
          </p:cNvSpPr>
          <p:nvPr>
            <p:ph idx="1"/>
          </p:nvPr>
        </p:nvSpPr>
        <p:spPr>
          <a:xfrm>
            <a:off x="838200" y="1825625"/>
            <a:ext cx="10433858" cy="4351338"/>
          </a:xfrm>
        </p:spPr>
        <p:txBody>
          <a:bodyPr/>
          <a:lstStyle/>
          <a:p>
            <a:pPr marL="0" indent="0" algn="just">
              <a:buNone/>
            </a:pPr>
            <a:endParaRPr lang="en-US" sz="1800" spc="-15"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algn="just"/>
            <a:r>
              <a:rPr lang="en-US" sz="1800" spc="-15"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Las</a:t>
            </a:r>
            <a:r>
              <a:rPr lang="en-US" sz="1800" spc="-15"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tly, The sentimental values are mapped into 5 numerical values ranging from 0-4 describing “extremely negative “, “Negative”, “Neutral”, “Positive” and “Extremely positive”. </a:t>
            </a:r>
          </a:p>
        </p:txBody>
      </p:sp>
      <p:pic>
        <p:nvPicPr>
          <p:cNvPr id="4" name="Picture 3">
            <a:extLst>
              <a:ext uri="{FF2B5EF4-FFF2-40B4-BE49-F238E27FC236}">
                <a16:creationId xmlns:a16="http://schemas.microsoft.com/office/drawing/2014/main" id="{6935249B-4A5B-025F-08FB-771C2F71D3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541395" y="2899410"/>
            <a:ext cx="3463290" cy="3412490"/>
          </a:xfrm>
          <a:prstGeom prst="rect">
            <a:avLst/>
          </a:prstGeom>
          <a:noFill/>
          <a:ln>
            <a:noFill/>
          </a:ln>
        </p:spPr>
      </p:pic>
    </p:spTree>
    <p:extLst>
      <p:ext uri="{BB962C8B-B14F-4D97-AF65-F5344CB8AC3E}">
        <p14:creationId xmlns:p14="http://schemas.microsoft.com/office/powerpoint/2010/main" val="2070671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284</TotalTime>
  <Words>1024</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Times New Roman</vt:lpstr>
      <vt:lpstr>office theme</vt:lpstr>
      <vt:lpstr>SENTIMENTAL ANALYSIS FOR PRODUCT FEEDBACK REVIEW </vt:lpstr>
      <vt:lpstr>Abstract</vt:lpstr>
      <vt:lpstr>Problem Statement</vt:lpstr>
      <vt:lpstr>Literature survey</vt:lpstr>
      <vt:lpstr>Literature survey(cont..)</vt:lpstr>
      <vt:lpstr>Proposed Solution</vt:lpstr>
      <vt:lpstr>PowerPoint Presentation</vt:lpstr>
      <vt:lpstr>Block Diagram</vt:lpstr>
      <vt:lpstr>Block Diagram(cont..)</vt:lpstr>
      <vt:lpstr>Dataset</vt:lpstr>
      <vt:lpstr>PowerPoint Presentation</vt:lpstr>
      <vt:lpstr>Analysis</vt:lpstr>
      <vt:lpstr>Conclusion and 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 dovari</dc:creator>
  <cp:lastModifiedBy>kiran dovari</cp:lastModifiedBy>
  <cp:revision>129</cp:revision>
  <dcterms:created xsi:type="dcterms:W3CDTF">2024-04-28T04:02:50Z</dcterms:created>
  <dcterms:modified xsi:type="dcterms:W3CDTF">2024-05-03T06:31:53Z</dcterms:modified>
</cp:coreProperties>
</file>