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solidFill>
          <a:srgbClr val="003462"/>
        </a:solidFill>
      </p:bgPr>
    </p:bg>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47162"/>
            <a:ext cx="21971003" cy="636979"/>
          </a:xfrm>
          <a:prstGeom prst="rect">
            <a:avLst/>
          </a:prstGeom>
        </p:spPr>
        <p:txBody>
          <a:bodyPr lIns="45719" tIns="45719" rIns="45719" bIns="45719"/>
          <a:lstStyle>
            <a:lvl1pPr marL="0" indent="0" defTabSz="825500">
              <a:lnSpc>
                <a:spcPct val="100000"/>
              </a:lnSpc>
              <a:spcBef>
                <a:spcPts val="0"/>
              </a:spcBef>
              <a:buSzTx/>
              <a:buNone/>
              <a:defRPr b="1" sz="3600">
                <a:solidFill>
                  <a:srgbClr val="FFFFFF"/>
                </a:solidFill>
              </a:defRPr>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solidFill>
                  <a:srgbClr val="FFFFFF"/>
                </a:solidFill>
              </a:defRPr>
            </a:lvl1pPr>
          </a:lstStyle>
          <a:p>
            <a:pPr/>
            <a:r>
              <a:t>Presentation Title</a:t>
            </a:r>
          </a:p>
        </p:txBody>
      </p:sp>
      <p:sp>
        <p:nvSpPr>
          <p:cNvPr id="13" name="Body Level One…"/>
          <p:cNvSpPr txBox="1"/>
          <p:nvPr>
            <p:ph type="body" sz="quarter" idx="1" hasCustomPrompt="1"/>
          </p:nvPr>
        </p:nvSpPr>
        <p:spPr>
          <a:xfrm>
            <a:off x="1201342" y="7210490"/>
            <a:ext cx="21971001" cy="1905001"/>
          </a:xfrm>
          <a:prstGeom prst="rect">
            <a:avLst/>
          </a:prstGeom>
        </p:spPr>
        <p:txBody>
          <a:bodyPr/>
          <a:lstStyle>
            <a:lvl1pPr marL="0" indent="0" defTabSz="825500">
              <a:lnSpc>
                <a:spcPct val="100000"/>
              </a:lnSpc>
              <a:spcBef>
                <a:spcPts val="0"/>
              </a:spcBef>
              <a:buSzTx/>
              <a:buNone/>
              <a:defRPr b="1" sz="5500">
                <a:solidFill>
                  <a:schemeClr val="accent1"/>
                </a:solidFill>
              </a:defRPr>
            </a:lvl1pPr>
            <a:lvl2pPr marL="0" indent="457200" defTabSz="825500">
              <a:lnSpc>
                <a:spcPct val="100000"/>
              </a:lnSpc>
              <a:spcBef>
                <a:spcPts val="0"/>
              </a:spcBef>
              <a:buSzTx/>
              <a:buNone/>
              <a:defRPr b="1" sz="5500">
                <a:solidFill>
                  <a:schemeClr val="accent1"/>
                </a:solidFill>
              </a:defRPr>
            </a:lvl2pPr>
            <a:lvl3pPr marL="0" indent="914400" defTabSz="825500">
              <a:lnSpc>
                <a:spcPct val="100000"/>
              </a:lnSpc>
              <a:spcBef>
                <a:spcPts val="0"/>
              </a:spcBef>
              <a:buSzTx/>
              <a:buNone/>
              <a:defRPr b="1" sz="5500">
                <a:solidFill>
                  <a:schemeClr val="accent1"/>
                </a:solidFill>
              </a:defRPr>
            </a:lvl3pPr>
            <a:lvl4pPr marL="0" indent="1371600" defTabSz="825500">
              <a:lnSpc>
                <a:spcPct val="100000"/>
              </a:lnSpc>
              <a:spcBef>
                <a:spcPts val="0"/>
              </a:spcBef>
              <a:buSzTx/>
              <a:buNone/>
              <a:defRPr b="1" sz="5500">
                <a:solidFill>
                  <a:schemeClr val="accent1"/>
                </a:solidFill>
              </a:defRPr>
            </a:lvl4pPr>
            <a:lvl5pPr marL="0" indent="1828800" defTabSz="825500">
              <a:lnSpc>
                <a:spcPct val="100000"/>
              </a:lnSpc>
              <a:spcBef>
                <a:spcPts val="0"/>
              </a:spcBef>
              <a:buSzTx/>
              <a:buNone/>
              <a:defRPr b="1" sz="5500">
                <a:solidFill>
                  <a:schemeClr val="accent1"/>
                </a:solidFill>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solidFill>
                  <a:schemeClr val="accent1">
                    <a:hueOff val="114395"/>
                    <a:lumOff val="-24975"/>
                  </a:schemeClr>
                </a:solidFill>
              </a:defRPr>
            </a:lvl1pPr>
            <a:lvl2pPr marL="0" indent="457200" algn="ctr">
              <a:lnSpc>
                <a:spcPct val="80000"/>
              </a:lnSpc>
              <a:spcBef>
                <a:spcPts val="0"/>
              </a:spcBef>
              <a:buSzTx/>
              <a:buNone/>
              <a:defRPr b="1" spc="-250" sz="25000">
                <a:solidFill>
                  <a:schemeClr val="accent1">
                    <a:hueOff val="114395"/>
                    <a:lumOff val="-24975"/>
                  </a:schemeClr>
                </a:solidFill>
              </a:defRPr>
            </a:lvl2pPr>
            <a:lvl3pPr marL="0" indent="914400" algn="ctr">
              <a:lnSpc>
                <a:spcPct val="80000"/>
              </a:lnSpc>
              <a:spcBef>
                <a:spcPts val="0"/>
              </a:spcBef>
              <a:buSzTx/>
              <a:buNone/>
              <a:defRPr b="1" spc="-250" sz="25000">
                <a:solidFill>
                  <a:schemeClr val="accent1">
                    <a:hueOff val="114395"/>
                    <a:lumOff val="-24975"/>
                  </a:schemeClr>
                </a:solidFill>
              </a:defRPr>
            </a:lvl3pPr>
            <a:lvl4pPr marL="0" indent="1371600" algn="ctr">
              <a:lnSpc>
                <a:spcPct val="80000"/>
              </a:lnSpc>
              <a:spcBef>
                <a:spcPts val="0"/>
              </a:spcBef>
              <a:buSzTx/>
              <a:buNone/>
              <a:defRPr b="1" spc="-250" sz="25000">
                <a:solidFill>
                  <a:schemeClr val="accent1">
                    <a:hueOff val="114395"/>
                    <a:lumOff val="-24975"/>
                  </a:schemeClr>
                </a:solidFill>
              </a:defRPr>
            </a:lvl4pPr>
            <a:lvl5pPr marL="0" indent="1828800" algn="ctr">
              <a:lnSpc>
                <a:spcPct val="80000"/>
              </a:lnSpc>
              <a:spcBef>
                <a:spcPts val="0"/>
              </a:spcBef>
              <a:buSzTx/>
              <a:buNone/>
              <a:defRPr b="1" spc="-250" sz="25000">
                <a:solidFill>
                  <a:schemeClr val="accent1">
                    <a:hueOff val="114395"/>
                    <a:lumOff val="-24975"/>
                  </a:schemeClr>
                </a:solidFill>
              </a:defRPr>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1pPr>
            <a:lvl2pPr marL="638923" indent="-12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2pPr>
            <a:lvl3pPr marL="638923" indent="4445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3pPr>
            <a:lvl4pPr marL="638923" indent="901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4pPr>
            <a:lvl5pPr marL="638923" indent="1358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Hot air balloons viewed from below against a blue sky"/>
          <p:cNvSpPr/>
          <p:nvPr>
            <p:ph type="pic" sz="quarter" idx="21"/>
          </p:nvPr>
        </p:nvSpPr>
        <p:spPr>
          <a:xfrm>
            <a:off x="15436504" y="1270000"/>
            <a:ext cx="8167167" cy="5422900"/>
          </a:xfrm>
          <a:prstGeom prst="rect">
            <a:avLst/>
          </a:prstGeom>
        </p:spPr>
        <p:txBody>
          <a:bodyPr lIns="91439" tIns="45719" rIns="91439" bIns="45719">
            <a:noAutofit/>
          </a:bodyPr>
          <a:lstStyle/>
          <a:p>
            <a:pPr/>
          </a:p>
        </p:txBody>
      </p:sp>
      <p:sp>
        <p:nvSpPr>
          <p:cNvPr id="125" name="Close-up of the top of a hot air balloon viewed from above"/>
          <p:cNvSpPr/>
          <p:nvPr>
            <p:ph type="pic" sz="quarter" idx="22"/>
          </p:nvPr>
        </p:nvSpPr>
        <p:spPr>
          <a:xfrm>
            <a:off x="15461772" y="7085972"/>
            <a:ext cx="8148414" cy="5432276"/>
          </a:xfrm>
          <a:prstGeom prst="rect">
            <a:avLst/>
          </a:prstGeom>
        </p:spPr>
        <p:txBody>
          <a:bodyPr lIns="91439" tIns="45719" rIns="91439" bIns="45719">
            <a:noAutofit/>
          </a:bodyPr>
          <a:lstStyle/>
          <a:p>
            <a:pPr/>
          </a:p>
        </p:txBody>
      </p:sp>
      <p:sp>
        <p:nvSpPr>
          <p:cNvPr id="126" name="Hot air balloons viewed from below against a blue sky"/>
          <p:cNvSpPr/>
          <p:nvPr>
            <p:ph type="pic" idx="23"/>
          </p:nvPr>
        </p:nvSpPr>
        <p:spPr>
          <a:xfrm>
            <a:off x="-124635" y="1270000"/>
            <a:ext cx="16859219" cy="11239479"/>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Hot air balloons viewed from below against a blue sky"/>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Close-up of the top of a hot air balloon viewed from above"/>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solidFill>
                  <a:srgbClr val="FFFFFF"/>
                </a:solidFill>
              </a:defRPr>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solidFill>
                  <a:srgbClr val="FFFFFF"/>
                </a:solidFill>
              </a:defRPr>
            </a:lvl1pPr>
            <a:lvl2pPr marL="0" indent="457200" defTabSz="825500">
              <a:lnSpc>
                <a:spcPct val="100000"/>
              </a:lnSpc>
              <a:spcBef>
                <a:spcPts val="0"/>
              </a:spcBef>
              <a:buSzTx/>
              <a:buNone/>
              <a:defRPr b="1" sz="5500">
                <a:solidFill>
                  <a:srgbClr val="FFFFFF"/>
                </a:solidFill>
              </a:defRPr>
            </a:lvl2pPr>
            <a:lvl3pPr marL="0" indent="914400" defTabSz="825500">
              <a:lnSpc>
                <a:spcPct val="100000"/>
              </a:lnSpc>
              <a:spcBef>
                <a:spcPts val="0"/>
              </a:spcBef>
              <a:buSzTx/>
              <a:buNone/>
              <a:defRPr b="1" sz="5500">
                <a:solidFill>
                  <a:srgbClr val="FFFFFF"/>
                </a:solidFill>
              </a:defRPr>
            </a:lvl3pPr>
            <a:lvl4pPr marL="0" indent="1371600" defTabSz="825500">
              <a:lnSpc>
                <a:spcPct val="100000"/>
              </a:lnSpc>
              <a:spcBef>
                <a:spcPts val="0"/>
              </a:spcBef>
              <a:buSzTx/>
              <a:buNone/>
              <a:defRPr b="1" sz="5500">
                <a:solidFill>
                  <a:srgbClr val="FFFFFF"/>
                </a:solidFill>
              </a:defRPr>
            </a:lvl4pPr>
            <a:lvl5pPr marL="0" indent="1828800" defTabSz="825500">
              <a:lnSpc>
                <a:spcPct val="100000"/>
              </a:lnSpc>
              <a:spcBef>
                <a:spcPts val="0"/>
              </a:spcBef>
              <a:buSzTx/>
              <a:buNone/>
              <a:defRPr b="1" sz="5500">
                <a:solidFill>
                  <a:srgbClr val="FFFFFF"/>
                </a:solidFill>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Close-up of a hot air balloon viewed from below"/>
          <p:cNvSpPr/>
          <p:nvPr>
            <p:ph type="pic" idx="21"/>
          </p:nvPr>
        </p:nvSpPr>
        <p:spPr>
          <a:xfrm>
            <a:off x="9226574" y="1270000"/>
            <a:ext cx="16840152" cy="11184435"/>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Hot air balloons viewed from below against a blue sky"/>
          <p:cNvSpPr/>
          <p:nvPr>
            <p:ph type="pic" idx="22"/>
          </p:nvPr>
        </p:nvSpPr>
        <p:spPr>
          <a:xfrm>
            <a:off x="8432800" y="1263848"/>
            <a:ext cx="16850011" cy="1118820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solidFill>
          <a:srgbClr val="003462"/>
        </a:solidFill>
      </p:bgPr>
    </p:bg>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solidFill>
                  <a:srgbClr val="FFFFFF"/>
                </a:solidFill>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1.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 Id="rId3" Type="http://schemas.openxmlformats.org/officeDocument/2006/relationships/image" Target="../media/image8.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youtube.com/watch?v=I5gP62TX8aQ" TargetMode="Externa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video" Target="https://www.youtube.com/embed/I5gP62TX8aQ?feature=oembed" TargetMode="External"/><Relationship Id="rId3" Type="http://schemas.openxmlformats.org/officeDocument/2006/relationships/image" Target="../media/image2.jpeg"/></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Ideas to prototype in Alpha"/>
          <p:cNvSpPr txBox="1"/>
          <p:nvPr>
            <p:ph type="ctrTitle"/>
          </p:nvPr>
        </p:nvSpPr>
        <p:spPr>
          <a:prstGeom prst="rect">
            <a:avLst/>
          </a:prstGeom>
        </p:spPr>
        <p:txBody>
          <a:bodyPr/>
          <a:lstStyle/>
          <a:p>
            <a:pPr/>
            <a:r>
              <a:t>Ideas to prototype in Alpha</a:t>
            </a:r>
          </a:p>
        </p:txBody>
      </p:sp>
      <p:sp>
        <p:nvSpPr>
          <p:cNvPr id="152" name="With rational on why to test these ideas"/>
          <p:cNvSpPr txBox="1"/>
          <p:nvPr>
            <p:ph type="subTitle" sz="quarter" idx="1"/>
          </p:nvPr>
        </p:nvSpPr>
        <p:spPr>
          <a:prstGeom prst="rect">
            <a:avLst/>
          </a:prstGeom>
        </p:spPr>
        <p:txBody>
          <a:bodyPr/>
          <a:lstStyle/>
          <a:p>
            <a:pPr/>
            <a:r>
              <a:t>With rational on why to test these ideas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6" name="13.png" descr="13.png"/>
          <p:cNvPicPr>
            <a:picLocks noChangeAspect="1"/>
          </p:cNvPicPr>
          <p:nvPr/>
        </p:nvPicPr>
        <p:blipFill>
          <a:blip r:embed="rId2">
            <a:extLst/>
          </a:blip>
          <a:stretch>
            <a:fillRect/>
          </a:stretch>
        </p:blipFill>
        <p:spPr>
          <a:xfrm>
            <a:off x="2988162" y="3164890"/>
            <a:ext cx="9576857" cy="11002786"/>
          </a:xfrm>
          <a:prstGeom prst="rect">
            <a:avLst/>
          </a:prstGeom>
          <a:ln w="12700">
            <a:miter lim="400000"/>
          </a:ln>
        </p:spPr>
      </p:pic>
      <p:pic>
        <p:nvPicPr>
          <p:cNvPr id="177" name="Screenshot 2021-11-01 at 14.47.50.png" descr="Screenshot 2021-11-01 at 14.47.50.png"/>
          <p:cNvPicPr>
            <a:picLocks noChangeAspect="1"/>
          </p:cNvPicPr>
          <p:nvPr/>
        </p:nvPicPr>
        <p:blipFill>
          <a:blip r:embed="rId3">
            <a:extLst/>
          </a:blip>
          <a:stretch>
            <a:fillRect/>
          </a:stretch>
        </p:blipFill>
        <p:spPr>
          <a:xfrm>
            <a:off x="14014766" y="3131748"/>
            <a:ext cx="6565611" cy="3563573"/>
          </a:xfrm>
          <a:prstGeom prst="rect">
            <a:avLst/>
          </a:prstGeom>
          <a:ln w="12700">
            <a:miter lim="400000"/>
          </a:ln>
        </p:spPr>
      </p:pic>
      <p:sp>
        <p:nvSpPr>
          <p:cNvPr id="178" name="Approved"/>
          <p:cNvSpPr/>
          <p:nvPr/>
        </p:nvSpPr>
        <p:spPr>
          <a:xfrm>
            <a:off x="19916830" y="1326726"/>
            <a:ext cx="12700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9" y="0"/>
                </a:moveTo>
                <a:cubicBezTo>
                  <a:pt x="4834" y="0"/>
                  <a:pt x="0" y="4836"/>
                  <a:pt x="0" y="10801"/>
                </a:cubicBezTo>
                <a:cubicBezTo>
                  <a:pt x="0" y="16765"/>
                  <a:pt x="4835" y="21600"/>
                  <a:pt x="10799" y="21600"/>
                </a:cubicBezTo>
                <a:cubicBezTo>
                  <a:pt x="16764" y="21600"/>
                  <a:pt x="21600" y="16765"/>
                  <a:pt x="21600" y="10801"/>
                </a:cubicBezTo>
                <a:cubicBezTo>
                  <a:pt x="21600" y="4836"/>
                  <a:pt x="16764" y="0"/>
                  <a:pt x="10799" y="0"/>
                </a:cubicBezTo>
                <a:close/>
                <a:moveTo>
                  <a:pt x="16449" y="5521"/>
                </a:moveTo>
                <a:cubicBezTo>
                  <a:pt x="16477" y="5521"/>
                  <a:pt x="16505" y="5532"/>
                  <a:pt x="16527" y="5553"/>
                </a:cubicBezTo>
                <a:lnTo>
                  <a:pt x="18129" y="7155"/>
                </a:lnTo>
                <a:cubicBezTo>
                  <a:pt x="18171" y="7198"/>
                  <a:pt x="18171" y="7268"/>
                  <a:pt x="18129" y="7311"/>
                </a:cubicBezTo>
                <a:lnTo>
                  <a:pt x="8340" y="17100"/>
                </a:lnTo>
                <a:cubicBezTo>
                  <a:pt x="8297" y="17142"/>
                  <a:pt x="8227" y="17142"/>
                  <a:pt x="8185" y="17100"/>
                </a:cubicBezTo>
                <a:lnTo>
                  <a:pt x="7693" y="16608"/>
                </a:lnTo>
                <a:lnTo>
                  <a:pt x="6505" y="15420"/>
                </a:lnTo>
                <a:lnTo>
                  <a:pt x="3062" y="11977"/>
                </a:lnTo>
                <a:cubicBezTo>
                  <a:pt x="3020" y="11934"/>
                  <a:pt x="3020" y="11866"/>
                  <a:pt x="3062" y="11823"/>
                </a:cubicBezTo>
                <a:lnTo>
                  <a:pt x="4664" y="10221"/>
                </a:lnTo>
                <a:cubicBezTo>
                  <a:pt x="4707" y="10178"/>
                  <a:pt x="4777" y="10178"/>
                  <a:pt x="4820" y="10221"/>
                </a:cubicBezTo>
                <a:lnTo>
                  <a:pt x="8185" y="13586"/>
                </a:lnTo>
                <a:cubicBezTo>
                  <a:pt x="8227" y="13629"/>
                  <a:pt x="8297" y="13629"/>
                  <a:pt x="8340" y="13586"/>
                </a:cubicBezTo>
                <a:lnTo>
                  <a:pt x="16373" y="5553"/>
                </a:lnTo>
                <a:cubicBezTo>
                  <a:pt x="16394" y="5532"/>
                  <a:pt x="16421" y="5521"/>
                  <a:pt x="16449" y="5521"/>
                </a:cubicBezTo>
                <a:close/>
              </a:path>
            </a:pathLst>
          </a:custGeom>
          <a:solidFill>
            <a:srgbClr val="000000"/>
          </a:solidFill>
          <a:ln w="12700">
            <a:miter lim="400000"/>
          </a:ln>
        </p:spPr>
        <p:txBody>
          <a:bodyPr lIns="50800" tIns="50800" rIns="50800" bIns="50800" anchor="ctr"/>
          <a:lstStyle/>
          <a:p>
            <a:pPr defTabSz="825500">
              <a:defRPr sz="3200">
                <a:blipFill rotWithShape="1">
                  <a:blip r:embed="rId4"/>
                  <a:srcRect l="0" t="0" r="0" b="0"/>
                  <a:tile tx="0" ty="0" sx="100000" sy="100000" flip="none" algn="tl"/>
                </a:blipFill>
                <a:latin typeface="Helvetica Neue Medium"/>
                <a:ea typeface="Helvetica Neue Medium"/>
                <a:cs typeface="Helvetica Neue Medium"/>
                <a:sym typeface="Helvetica Neue Medium"/>
              </a:defRPr>
            </a:pPr>
          </a:p>
        </p:txBody>
      </p:sp>
      <p:sp>
        <p:nvSpPr>
          <p:cNvPr id="179" name="Cancel"/>
          <p:cNvSpPr/>
          <p:nvPr/>
        </p:nvSpPr>
        <p:spPr>
          <a:xfrm>
            <a:off x="11737833" y="1326720"/>
            <a:ext cx="1269989" cy="1270013"/>
          </a:xfrm>
          <a:custGeom>
            <a:avLst/>
            <a:gdLst/>
            <a:ahLst/>
            <a:cxnLst>
              <a:cxn ang="0">
                <a:pos x="wd2" y="hd2"/>
              </a:cxn>
              <a:cxn ang="5400000">
                <a:pos x="wd2" y="hd2"/>
              </a:cxn>
              <a:cxn ang="10800000">
                <a:pos x="wd2" y="hd2"/>
              </a:cxn>
              <a:cxn ang="16200000">
                <a:pos x="wd2" y="hd2"/>
              </a:cxn>
            </a:cxnLst>
            <a:rect l="0" t="0" r="r" b="b"/>
            <a:pathLst>
              <a:path w="19679" h="20595" fill="norm" stroke="1" extrusionOk="0">
                <a:moveTo>
                  <a:pt x="9839" y="0"/>
                </a:moveTo>
                <a:cubicBezTo>
                  <a:pt x="7321" y="0"/>
                  <a:pt x="4803" y="1006"/>
                  <a:pt x="2881" y="3016"/>
                </a:cubicBezTo>
                <a:cubicBezTo>
                  <a:pt x="-961" y="7037"/>
                  <a:pt x="-961" y="13558"/>
                  <a:pt x="2881" y="17579"/>
                </a:cubicBezTo>
                <a:cubicBezTo>
                  <a:pt x="6724" y="21600"/>
                  <a:pt x="12954" y="21600"/>
                  <a:pt x="16797" y="17579"/>
                </a:cubicBezTo>
                <a:cubicBezTo>
                  <a:pt x="20639" y="13558"/>
                  <a:pt x="20639" y="7037"/>
                  <a:pt x="16797" y="3016"/>
                </a:cubicBezTo>
                <a:cubicBezTo>
                  <a:pt x="14875" y="1006"/>
                  <a:pt x="12357" y="0"/>
                  <a:pt x="9839" y="0"/>
                </a:cubicBezTo>
                <a:close/>
                <a:moveTo>
                  <a:pt x="6165" y="4684"/>
                </a:moveTo>
                <a:cubicBezTo>
                  <a:pt x="6180" y="4684"/>
                  <a:pt x="6194" y="4690"/>
                  <a:pt x="6205" y="4702"/>
                </a:cubicBezTo>
                <a:lnTo>
                  <a:pt x="9799" y="8462"/>
                </a:lnTo>
                <a:cubicBezTo>
                  <a:pt x="9822" y="8486"/>
                  <a:pt x="9858" y="8486"/>
                  <a:pt x="9881" y="8462"/>
                </a:cubicBezTo>
                <a:lnTo>
                  <a:pt x="13474" y="4702"/>
                </a:lnTo>
                <a:cubicBezTo>
                  <a:pt x="13497" y="4678"/>
                  <a:pt x="13533" y="4678"/>
                  <a:pt x="13556" y="4702"/>
                </a:cubicBezTo>
                <a:lnTo>
                  <a:pt x="15186" y="6408"/>
                </a:lnTo>
                <a:cubicBezTo>
                  <a:pt x="15209" y="6432"/>
                  <a:pt x="15209" y="6471"/>
                  <a:pt x="15186" y="6495"/>
                </a:cubicBezTo>
                <a:lnTo>
                  <a:pt x="11593" y="10254"/>
                </a:lnTo>
                <a:cubicBezTo>
                  <a:pt x="11570" y="10278"/>
                  <a:pt x="11570" y="10317"/>
                  <a:pt x="11593" y="10341"/>
                </a:cubicBezTo>
                <a:lnTo>
                  <a:pt x="15186" y="14100"/>
                </a:lnTo>
                <a:cubicBezTo>
                  <a:pt x="15209" y="14124"/>
                  <a:pt x="15209" y="14162"/>
                  <a:pt x="15186" y="14186"/>
                </a:cubicBezTo>
                <a:lnTo>
                  <a:pt x="13556" y="15892"/>
                </a:lnTo>
                <a:cubicBezTo>
                  <a:pt x="13533" y="15916"/>
                  <a:pt x="13497" y="15916"/>
                  <a:pt x="13474" y="15892"/>
                </a:cubicBezTo>
                <a:lnTo>
                  <a:pt x="9881" y="12133"/>
                </a:lnTo>
                <a:cubicBezTo>
                  <a:pt x="9858" y="12109"/>
                  <a:pt x="9822" y="12109"/>
                  <a:pt x="9799" y="12133"/>
                </a:cubicBezTo>
                <a:lnTo>
                  <a:pt x="6205" y="15892"/>
                </a:lnTo>
                <a:cubicBezTo>
                  <a:pt x="6183" y="15916"/>
                  <a:pt x="6147" y="15916"/>
                  <a:pt x="6124" y="15892"/>
                </a:cubicBezTo>
                <a:lnTo>
                  <a:pt x="4493" y="14186"/>
                </a:lnTo>
                <a:cubicBezTo>
                  <a:pt x="4471" y="14162"/>
                  <a:pt x="4471" y="14124"/>
                  <a:pt x="4493" y="14100"/>
                </a:cubicBezTo>
                <a:lnTo>
                  <a:pt x="8085" y="10341"/>
                </a:lnTo>
                <a:cubicBezTo>
                  <a:pt x="8108" y="10317"/>
                  <a:pt x="8108" y="10278"/>
                  <a:pt x="8085" y="10254"/>
                </a:cubicBezTo>
                <a:lnTo>
                  <a:pt x="4493" y="6495"/>
                </a:lnTo>
                <a:cubicBezTo>
                  <a:pt x="4471" y="6471"/>
                  <a:pt x="4471" y="6432"/>
                  <a:pt x="4493" y="6408"/>
                </a:cubicBezTo>
                <a:lnTo>
                  <a:pt x="6124" y="4702"/>
                </a:lnTo>
                <a:cubicBezTo>
                  <a:pt x="6135" y="4690"/>
                  <a:pt x="6151" y="4684"/>
                  <a:pt x="6165" y="4684"/>
                </a:cubicBezTo>
                <a:close/>
              </a:path>
            </a:pathLst>
          </a:cu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Help users save time and reduce mistakes by offering business name and address lookup"/>
          <p:cNvSpPr txBox="1"/>
          <p:nvPr>
            <p:ph type="body" idx="21"/>
          </p:nvPr>
        </p:nvSpPr>
        <p:spPr>
          <a:xfrm>
            <a:off x="1206499" y="894863"/>
            <a:ext cx="21971002" cy="636979"/>
          </a:xfrm>
          <a:prstGeom prst="rect">
            <a:avLst/>
          </a:prstGeom>
          <a:extLst>
            <a:ext uri="{C572A759-6A51-4108-AA02-DFA0A04FC94B}">
              <ma14:wrappingTextBoxFlag xmlns:ma14="http://schemas.microsoft.com/office/mac/drawingml/2011/main" val="1"/>
            </a:ext>
          </a:extLst>
        </p:spPr>
        <p:txBody>
          <a:bodyPr/>
          <a:lstStyle/>
          <a:p>
            <a:pPr/>
            <a:r>
              <a:t>Help users save time and reduce mistakes by offering business name and address lookup </a:t>
            </a:r>
          </a:p>
        </p:txBody>
      </p:sp>
      <p:sp>
        <p:nvSpPr>
          <p:cNvPr id="182" name="By using the business name and address lookup, we can save the time that users would need to find and enter employer’s correct legal name and address. We could also reduce potential errors that could happen when user enter employer name and address."/>
          <p:cNvSpPr txBox="1"/>
          <p:nvPr>
            <p:ph type="ctrTitle"/>
          </p:nvPr>
        </p:nvSpPr>
        <p:spPr>
          <a:xfrm>
            <a:off x="1253906" y="3534795"/>
            <a:ext cx="22160062" cy="7132673"/>
          </a:xfrm>
          <a:prstGeom prst="rect">
            <a:avLst/>
          </a:prstGeom>
        </p:spPr>
        <p:txBody>
          <a:bodyPr>
            <a:noAutofit/>
          </a:bodyPr>
          <a:lstStyle/>
          <a:p>
            <a:pPr defTabSz="457200">
              <a:lnSpc>
                <a:spcPts val="11900"/>
              </a:lnSpc>
              <a:defRPr b="0" spc="0" sz="8000">
                <a:latin typeface="Calibri"/>
                <a:ea typeface="Calibri"/>
                <a:cs typeface="Calibri"/>
                <a:sym typeface="Calibri"/>
              </a:defRPr>
            </a:pPr>
            <a:r>
              <a:t>By using the business name and address lookup, we can save the time that users would need to find and enter employer’s correct legal name and address. We could also reduce potential errors that could happen when user enter employer name and address.</a:t>
            </a:r>
          </a:p>
          <a:p>
            <a:pPr defTabSz="457200">
              <a:lnSpc>
                <a:spcPts val="11900"/>
              </a:lnSpc>
              <a:defRPr b="0" spc="0" sz="8000">
                <a:latin typeface="Calibri"/>
                <a:ea typeface="Calibri"/>
                <a:cs typeface="Calibri"/>
                <a:sym typeface="Calibri"/>
              </a:defRPr>
            </a:pPr>
            <a:r>
              <a:t> </a:t>
            </a:r>
          </a:p>
          <a:p>
            <a:pPr defTabSz="457200">
              <a:lnSpc>
                <a:spcPts val="11900"/>
              </a:lnSpc>
              <a:defRPr b="0" spc="0" sz="8000">
                <a:latin typeface="Calibri"/>
                <a:ea typeface="Calibri"/>
                <a:cs typeface="Calibri"/>
                <a:sym typeface="Calibri"/>
              </a:defRPr>
            </a:pPr>
            <a:r>
              <a:t>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4" name="Screenshot 2021-11-22 at 14.49.33.png" descr="Screenshot 2021-11-22 at 14.49.33.png"/>
          <p:cNvPicPr>
            <a:picLocks noChangeAspect="1"/>
          </p:cNvPicPr>
          <p:nvPr/>
        </p:nvPicPr>
        <p:blipFill>
          <a:blip r:embed="rId2">
            <a:extLst/>
          </a:blip>
          <a:stretch>
            <a:fillRect/>
          </a:stretch>
        </p:blipFill>
        <p:spPr>
          <a:xfrm>
            <a:off x="14510213" y="1984052"/>
            <a:ext cx="9883821" cy="9324360"/>
          </a:xfrm>
          <a:prstGeom prst="rect">
            <a:avLst/>
          </a:prstGeom>
          <a:ln w="12700">
            <a:miter lim="400000"/>
          </a:ln>
        </p:spPr>
      </p:pic>
      <p:pic>
        <p:nvPicPr>
          <p:cNvPr id="185" name="Screenshot 2021-11-22 at 14.49.38.png" descr="Screenshot 2021-11-22 at 14.49.38.png"/>
          <p:cNvPicPr>
            <a:picLocks noChangeAspect="1"/>
          </p:cNvPicPr>
          <p:nvPr/>
        </p:nvPicPr>
        <p:blipFill>
          <a:blip r:embed="rId3">
            <a:extLst/>
          </a:blip>
          <a:stretch>
            <a:fillRect/>
          </a:stretch>
        </p:blipFill>
        <p:spPr>
          <a:xfrm>
            <a:off x="-302404" y="1984052"/>
            <a:ext cx="15468982" cy="932436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Help users to stay informed about the case status with a dashboard"/>
          <p:cNvSpPr txBox="1"/>
          <p:nvPr>
            <p:ph type="body" idx="21"/>
          </p:nvPr>
        </p:nvSpPr>
        <p:spPr>
          <a:xfrm>
            <a:off x="1206499" y="894863"/>
            <a:ext cx="21971002" cy="636979"/>
          </a:xfrm>
          <a:prstGeom prst="rect">
            <a:avLst/>
          </a:prstGeom>
          <a:extLst>
            <a:ext uri="{C572A759-6A51-4108-AA02-DFA0A04FC94B}">
              <ma14:wrappingTextBoxFlag xmlns:ma14="http://schemas.microsoft.com/office/mac/drawingml/2011/main" val="1"/>
            </a:ext>
          </a:extLst>
        </p:spPr>
        <p:txBody>
          <a:bodyPr/>
          <a:lstStyle/>
          <a:p>
            <a:pPr/>
            <a:r>
              <a:t>Help users to stay informed about the case status with a dashboard</a:t>
            </a:r>
          </a:p>
        </p:txBody>
      </p:sp>
      <p:sp>
        <p:nvSpPr>
          <p:cNvPr id="188" name="By using as dashboard we help users lets a user know where they are in the conciliation process and avoid too many phones calls from 'needy' (maybe unrepresented) customers that are anxious."/>
          <p:cNvSpPr txBox="1"/>
          <p:nvPr>
            <p:ph type="ctrTitle"/>
          </p:nvPr>
        </p:nvSpPr>
        <p:spPr>
          <a:xfrm>
            <a:off x="1253906" y="3534795"/>
            <a:ext cx="22160062" cy="7132673"/>
          </a:xfrm>
          <a:prstGeom prst="rect">
            <a:avLst/>
          </a:prstGeom>
        </p:spPr>
        <p:txBody>
          <a:bodyPr>
            <a:noAutofit/>
          </a:bodyPr>
          <a:lstStyle/>
          <a:p>
            <a:pPr defTabSz="457200">
              <a:lnSpc>
                <a:spcPts val="11900"/>
              </a:lnSpc>
              <a:defRPr b="0" spc="0" sz="8000">
                <a:latin typeface="Calibri"/>
                <a:ea typeface="Calibri"/>
                <a:cs typeface="Calibri"/>
                <a:sym typeface="Calibri"/>
              </a:defRPr>
            </a:pPr>
            <a:r>
              <a:t>By using as dashboard we help users lets a user know where they are in the conciliation process and avoid too many phones calls from 'needy' (maybe unrepresented) customers that are anxious. </a:t>
            </a:r>
          </a:p>
          <a:p>
            <a:pPr defTabSz="457200">
              <a:lnSpc>
                <a:spcPts val="11900"/>
              </a:lnSpc>
              <a:defRPr b="0" spc="0" sz="8000">
                <a:latin typeface="Calibri"/>
                <a:ea typeface="Calibri"/>
                <a:cs typeface="Calibri"/>
                <a:sym typeface="Calibri"/>
              </a:defRPr>
            </a:pPr>
            <a:r>
              <a:t>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0" name="Screenshot 2021-11-22 at 14.57.38.png" descr="Screenshot 2021-11-22 at 14.57.38.png"/>
          <p:cNvPicPr>
            <a:picLocks noChangeAspect="1"/>
          </p:cNvPicPr>
          <p:nvPr/>
        </p:nvPicPr>
        <p:blipFill>
          <a:blip r:embed="rId2">
            <a:extLst/>
          </a:blip>
          <a:stretch>
            <a:fillRect/>
          </a:stretch>
        </p:blipFill>
        <p:spPr>
          <a:xfrm>
            <a:off x="7934973" y="3278007"/>
            <a:ext cx="8001001" cy="7823201"/>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Help users to get  visibility of all the steps in the process so they know what to expect."/>
          <p:cNvSpPr txBox="1"/>
          <p:nvPr>
            <p:ph type="body" idx="21"/>
          </p:nvPr>
        </p:nvSpPr>
        <p:spPr>
          <a:xfrm>
            <a:off x="1206499" y="894863"/>
            <a:ext cx="21971002" cy="636979"/>
          </a:xfrm>
          <a:prstGeom prst="rect">
            <a:avLst/>
          </a:prstGeom>
          <a:extLst>
            <a:ext uri="{C572A759-6A51-4108-AA02-DFA0A04FC94B}">
              <ma14:wrappingTextBoxFlag xmlns:ma14="http://schemas.microsoft.com/office/mac/drawingml/2011/main" val="1"/>
            </a:ext>
          </a:extLst>
        </p:spPr>
        <p:txBody>
          <a:bodyPr/>
          <a:lstStyle/>
          <a:p>
            <a:pPr/>
            <a:r>
              <a:t>Help users to get  visibility of all the steps in the process so they know what to expect. </a:t>
            </a:r>
          </a:p>
        </p:txBody>
      </p:sp>
      <p:sp>
        <p:nvSpPr>
          <p:cNvPr id="193" name="Consider using  start page with step by step navigation to give users visibility of all the steps in the process so they know what to expect.…"/>
          <p:cNvSpPr txBox="1"/>
          <p:nvPr>
            <p:ph type="ctrTitle"/>
          </p:nvPr>
        </p:nvSpPr>
        <p:spPr>
          <a:xfrm>
            <a:off x="1253906" y="3534795"/>
            <a:ext cx="22113226" cy="7775626"/>
          </a:xfrm>
          <a:prstGeom prst="rect">
            <a:avLst/>
          </a:prstGeom>
        </p:spPr>
        <p:txBody>
          <a:bodyPr>
            <a:noAutofit/>
          </a:bodyPr>
          <a:lstStyle/>
          <a:p>
            <a:pPr defTabSz="457200">
              <a:lnSpc>
                <a:spcPts val="11900"/>
              </a:lnSpc>
              <a:defRPr b="0" spc="0" sz="8000">
                <a:latin typeface="Calibri"/>
                <a:ea typeface="Calibri"/>
                <a:cs typeface="Calibri"/>
                <a:sym typeface="Calibri"/>
              </a:defRPr>
            </a:pPr>
            <a:r>
              <a:t>Consider using  start page with step by step navigation to give users visibility of all the steps in the process so they know what to expect.</a:t>
            </a:r>
          </a:p>
          <a:p>
            <a:pPr defTabSz="457200">
              <a:lnSpc>
                <a:spcPts val="11900"/>
              </a:lnSpc>
              <a:defRPr b="0" spc="0" sz="8000">
                <a:latin typeface="Calibri"/>
                <a:ea typeface="Calibri"/>
                <a:cs typeface="Calibri"/>
                <a:sym typeface="Calibri"/>
              </a:defRPr>
            </a:pPr>
          </a:p>
          <a:p>
            <a:pPr defTabSz="457200">
              <a:lnSpc>
                <a:spcPct val="100000"/>
              </a:lnSpc>
              <a:defRPr b="0" spc="0" sz="5200"/>
            </a:pPr>
            <a:r>
              <a:t>Please watch GDS video on how this pattern has been used across government to improve user experience, save time and money.</a:t>
            </a:r>
          </a:p>
          <a:p>
            <a:pPr defTabSz="457200">
              <a:lnSpc>
                <a:spcPct val="100000"/>
              </a:lnSpc>
              <a:defRPr b="0" spc="0" sz="5200"/>
            </a:pPr>
            <a:r>
              <a:rPr u="sng">
                <a:hlinkClick r:id="rId2" invalidUrl="" action="" tgtFrame="" tooltip="" history="1" highlightClick="0" endSnd="0"/>
              </a:rPr>
              <a:t>https://www.youtube.com/watch?v=I5gP62TX8aQ</a:t>
            </a:r>
            <a:r>
              <a:t> </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5" name="Building step by step journeys into GOV.UK" descr="Building step by step journeys into GOV.UK"/>
          <p:cNvPicPr>
            <a:picLocks noChangeAspect="0"/>
          </p:cNvPicPr>
          <p:nvPr>
            <a:videoFile xmlns:mc="http://schemas.openxmlformats.org/markup-compatibility/2006" xmlns:aiw="http://developer.apple.com/namespaces/iwork" r:link="rId2" mc:Ignorable="aiw" aiw:title="Building step by step journeys into GOV.UK" aiw:author="Government Digital Service"/>
          </p:nvPr>
        </p:nvPicPr>
        <p:blipFill>
          <a:blip r:embed="rId3">
            <a:extLst/>
          </a:blip>
          <a:stretch>
            <a:fillRect/>
          </a:stretch>
        </p:blipFill>
        <p:spPr>
          <a:xfrm>
            <a:off x="4063999" y="2182054"/>
            <a:ext cx="16440795" cy="9247946"/>
          </a:xfrm>
          <a:prstGeom prst="rect">
            <a:avLst/>
          </a:prstGeom>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1" fill="hold"/>
                                        <p:tgtEl>
                                          <p:spTgt spid="195"/>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80000">
                <p:cTn id="7" fill="hold" display="0">
                  <p:stCondLst>
                    <p:cond delay="indefinite"/>
                  </p:stCondLst>
                </p:cTn>
                <p:tgtEl>
                  <p:spTgt spid="195"/>
                </p:tgtEl>
              </p:cMediaNode>
            </p:video>
            <p:seq concurrent="1" prevAc="none" nextAc="seek">
              <p:cTn id="8" evtFilter="cancelBubble" nodeType="interactiveSeq" restart="whenNotActive" fill="hold">
                <p:stCondLst>
                  <p:cond delay="0" evt="onClick">
                    <p:tgtEl>
                      <p:spTgt spid="195"/>
                    </p:tgtEl>
                  </p:cond>
                </p:stCondLst>
                <p:endSync delay="0" evt="end">
                  <p:rtn val="all"/>
                </p:endSync>
                <p:childTnLst>
                  <p:par>
                    <p:cTn id="9" fill="hold">
                      <p:stCondLst>
                        <p:cond delay="0"/>
                      </p:stCondLst>
                      <p:childTnLst>
                        <p:par>
                          <p:cTn id="10" fill="hold">
                            <p:stCondLst>
                              <p:cond delay="0"/>
                            </p:stCondLst>
                            <p:childTnLst>
                              <p:par>
                                <p:cTn id="11" presetClass="mediacall" nodeType="clickEffect" presetSubtype="0" presetID="2" fill="hold">
                                  <p:stCondLst>
                                    <p:cond delay="0"/>
                                  </p:stCondLst>
                                  <p:childTnLst>
                                    <p:cmd type="call" cmd="togglePause">
                                      <p:cBhvr>
                                        <p:cTn id="12" dur="1" fill="hold"/>
                                        <p:tgtEl>
                                          <p:spTgt spid="195"/>
                                        </p:tgtEl>
                                      </p:cBhvr>
                                    </p:cmd>
                                  </p:childTnLst>
                                </p:cTn>
                              </p:par>
                            </p:childTnLst>
                          </p:cTn>
                        </p:par>
                      </p:childTnLst>
                    </p:cTn>
                  </p:par>
                </p:childTnLst>
              </p:cTn>
              <p:nextCondLst>
                <p:cond delay="0" evt="onClick">
                  <p:tgtEl>
                    <p:spTgt spid="195"/>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7" name="Screenshot 2021-11-22 at 15.09.45.png" descr="Screenshot 2021-11-22 at 15.09.45.png"/>
          <p:cNvPicPr>
            <a:picLocks noChangeAspect="1"/>
          </p:cNvPicPr>
          <p:nvPr/>
        </p:nvPicPr>
        <p:blipFill>
          <a:blip r:embed="rId2">
            <a:extLst/>
          </a:blip>
          <a:stretch>
            <a:fillRect/>
          </a:stretch>
        </p:blipFill>
        <p:spPr>
          <a:xfrm>
            <a:off x="7835727" y="3254379"/>
            <a:ext cx="8449692" cy="9577020"/>
          </a:xfrm>
          <a:prstGeom prst="rect">
            <a:avLst/>
          </a:prstGeom>
          <a:ln w="12700">
            <a:miter lim="400000"/>
          </a:ln>
        </p:spPr>
      </p:pic>
      <p:sp>
        <p:nvSpPr>
          <p:cNvPr id="198" name="https://miro.com/app/board/o9J_lmKcXHc=/?invite_link_id=919763344598"/>
          <p:cNvSpPr txBox="1"/>
          <p:nvPr/>
        </p:nvSpPr>
        <p:spPr>
          <a:xfrm>
            <a:off x="7028230" y="2037060"/>
            <a:ext cx="10327540"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https://miro.com/app/board/o9J_lmKcXHc=/?invite_link_id=919763344598</a:t>
            </a:r>
          </a:p>
        </p:txBody>
      </p:sp>
      <p:sp>
        <p:nvSpPr>
          <p:cNvPr id="199" name="User needs, pain-points, evidence and opportunities"/>
          <p:cNvSpPr txBox="1"/>
          <p:nvPr/>
        </p:nvSpPr>
        <p:spPr>
          <a:xfrm>
            <a:off x="1930548" y="694963"/>
            <a:ext cx="22149590" cy="103126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6200"/>
            </a:lvl1pPr>
          </a:lstStyle>
          <a:p>
            <a:pPr/>
            <a:r>
              <a:t>User needs, pain-points, evidence and opportunities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Help users get a better user experience by using tired and tested GDS patterns"/>
          <p:cNvSpPr txBox="1"/>
          <p:nvPr>
            <p:ph type="body" idx="21"/>
          </p:nvPr>
        </p:nvSpPr>
        <p:spPr>
          <a:xfrm>
            <a:off x="1206499" y="894863"/>
            <a:ext cx="21971002" cy="636979"/>
          </a:xfrm>
          <a:prstGeom prst="rect">
            <a:avLst/>
          </a:prstGeom>
          <a:extLst>
            <a:ext uri="{C572A759-6A51-4108-AA02-DFA0A04FC94B}">
              <ma14:wrappingTextBoxFlag xmlns:ma14="http://schemas.microsoft.com/office/mac/drawingml/2011/main" val="1"/>
            </a:ext>
          </a:extLst>
        </p:spPr>
        <p:txBody>
          <a:bodyPr/>
          <a:lstStyle/>
          <a:p>
            <a:pPr/>
            <a:r>
              <a:t>Help users get a better user experience by using tired and tested GDS patterns</a:t>
            </a:r>
          </a:p>
        </p:txBody>
      </p:sp>
      <p:sp>
        <p:nvSpPr>
          <p:cNvPr id="155" name="Learn from the research and experience of other service teams and avoid repeating work that’s already been done."/>
          <p:cNvSpPr txBox="1"/>
          <p:nvPr>
            <p:ph type="ctrTitle"/>
          </p:nvPr>
        </p:nvSpPr>
        <p:spPr>
          <a:xfrm>
            <a:off x="1253906" y="3534795"/>
            <a:ext cx="22160062" cy="7132673"/>
          </a:xfrm>
          <a:prstGeom prst="rect">
            <a:avLst/>
          </a:prstGeom>
        </p:spPr>
        <p:txBody>
          <a:bodyPr>
            <a:noAutofit/>
          </a:bodyPr>
          <a:lstStyle>
            <a:lvl1pPr defTabSz="457200">
              <a:lnSpc>
                <a:spcPts val="11900"/>
              </a:lnSpc>
              <a:defRPr b="0" spc="0" sz="8000">
                <a:latin typeface="Calibri"/>
                <a:ea typeface="Calibri"/>
                <a:cs typeface="Calibri"/>
                <a:sym typeface="Calibri"/>
              </a:defRPr>
            </a:lvl1pPr>
          </a:lstStyle>
          <a:p>
            <a:pPr/>
            <a:r>
              <a:t>Learn from the research and experience of other service teams and avoid repeating work that’s already been done. </a:t>
            </a:r>
            <a:endParaRPr>
              <a:latin typeface="Times Roman"/>
              <a:ea typeface="Times Roman"/>
              <a:cs typeface="Times Roman"/>
              <a:sym typeface="Times Roman"/>
            </a:endParaR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Help users get a better user experience by using tired and tested GDS patterns"/>
          <p:cNvSpPr txBox="1"/>
          <p:nvPr>
            <p:ph type="body" idx="21"/>
          </p:nvPr>
        </p:nvSpPr>
        <p:spPr>
          <a:xfrm>
            <a:off x="1206499" y="894863"/>
            <a:ext cx="21971002" cy="636979"/>
          </a:xfrm>
          <a:prstGeom prst="rect">
            <a:avLst/>
          </a:prstGeom>
          <a:extLst>
            <a:ext uri="{C572A759-6A51-4108-AA02-DFA0A04FC94B}">
              <ma14:wrappingTextBoxFlag xmlns:ma14="http://schemas.microsoft.com/office/mac/drawingml/2011/main" val="1"/>
            </a:ext>
          </a:extLst>
        </p:spPr>
        <p:txBody>
          <a:bodyPr/>
          <a:lstStyle/>
          <a:p>
            <a:pPr/>
            <a:r>
              <a:t>Help users get a better user experience by using tired and tested GDS patterns</a:t>
            </a:r>
          </a:p>
        </p:txBody>
      </p:sp>
      <p:sp>
        <p:nvSpPr>
          <p:cNvPr id="158" name="Learn from the research and experience of other service teams and avoid repeating work that’s already been done."/>
          <p:cNvSpPr txBox="1"/>
          <p:nvPr>
            <p:ph type="ctrTitle"/>
          </p:nvPr>
        </p:nvSpPr>
        <p:spPr>
          <a:xfrm>
            <a:off x="1253906" y="3534795"/>
            <a:ext cx="22160062" cy="7132673"/>
          </a:xfrm>
          <a:prstGeom prst="rect">
            <a:avLst/>
          </a:prstGeom>
        </p:spPr>
        <p:txBody>
          <a:bodyPr>
            <a:noAutofit/>
          </a:bodyPr>
          <a:lstStyle>
            <a:lvl1pPr defTabSz="457200">
              <a:lnSpc>
                <a:spcPts val="11900"/>
              </a:lnSpc>
              <a:defRPr b="0" spc="0" sz="8000">
                <a:latin typeface="Calibri"/>
                <a:ea typeface="Calibri"/>
                <a:cs typeface="Calibri"/>
                <a:sym typeface="Calibri"/>
              </a:defRPr>
            </a:lvl1pPr>
          </a:lstStyle>
          <a:p>
            <a:pPr/>
            <a:r>
              <a:t>Learn from the research and experience of other service teams and avoid repeating work that’s already been done. </a:t>
            </a:r>
            <a:endParaRPr>
              <a:latin typeface="Times Roman"/>
              <a:ea typeface="Times Roman"/>
              <a:cs typeface="Times Roman"/>
              <a:sym typeface="Times Roman"/>
            </a:endParaR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0" name="GDS-report-2.png" descr="GDS-report-2.png"/>
          <p:cNvPicPr>
            <a:picLocks noChangeAspect="1"/>
          </p:cNvPicPr>
          <p:nvPr/>
        </p:nvPicPr>
        <p:blipFill>
          <a:blip r:embed="rId2">
            <a:extLst/>
          </a:blip>
          <a:stretch>
            <a:fillRect/>
          </a:stretch>
        </p:blipFill>
        <p:spPr>
          <a:xfrm>
            <a:off x="1913342" y="2051050"/>
            <a:ext cx="8928101" cy="9613900"/>
          </a:xfrm>
          <a:prstGeom prst="rect">
            <a:avLst/>
          </a:prstGeom>
          <a:ln w="12700">
            <a:miter lim="400000"/>
          </a:ln>
        </p:spPr>
      </p:pic>
      <p:pic>
        <p:nvPicPr>
          <p:cNvPr id="161" name="GDS-beta-report.png" descr="GDS-beta-report.png"/>
          <p:cNvPicPr>
            <a:picLocks noChangeAspect="1"/>
          </p:cNvPicPr>
          <p:nvPr/>
        </p:nvPicPr>
        <p:blipFill>
          <a:blip r:embed="rId3">
            <a:extLst/>
          </a:blip>
          <a:stretch>
            <a:fillRect/>
          </a:stretch>
        </p:blipFill>
        <p:spPr>
          <a:xfrm>
            <a:off x="15321219" y="547774"/>
            <a:ext cx="5612964" cy="12620452"/>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Help users to check answers with better check my answers page"/>
          <p:cNvSpPr txBox="1"/>
          <p:nvPr>
            <p:ph type="body" idx="21"/>
          </p:nvPr>
        </p:nvSpPr>
        <p:spPr>
          <a:xfrm>
            <a:off x="1206499" y="894863"/>
            <a:ext cx="21971002" cy="636979"/>
          </a:xfrm>
          <a:prstGeom prst="rect">
            <a:avLst/>
          </a:prstGeom>
          <a:extLst>
            <a:ext uri="{C572A759-6A51-4108-AA02-DFA0A04FC94B}">
              <ma14:wrappingTextBoxFlag xmlns:ma14="http://schemas.microsoft.com/office/mac/drawingml/2011/main" val="1"/>
            </a:ext>
          </a:extLst>
        </p:spPr>
        <p:txBody>
          <a:bodyPr/>
          <a:lstStyle/>
          <a:p>
            <a:pPr/>
            <a:r>
              <a:t>Help users to check answers with better check my answers page</a:t>
            </a:r>
          </a:p>
        </p:txBody>
      </p:sp>
      <p:sp>
        <p:nvSpPr>
          <p:cNvPr id="164" name="GDS pattern lets users review and undo mistakes more efficiently. Better presentation and usability as users can make a change to answer without have to having go back through all the pages in the form."/>
          <p:cNvSpPr txBox="1"/>
          <p:nvPr>
            <p:ph type="ctrTitle"/>
          </p:nvPr>
        </p:nvSpPr>
        <p:spPr>
          <a:xfrm>
            <a:off x="1253906" y="3534795"/>
            <a:ext cx="22160062" cy="7132673"/>
          </a:xfrm>
          <a:prstGeom prst="rect">
            <a:avLst/>
          </a:prstGeom>
        </p:spPr>
        <p:txBody>
          <a:bodyPr>
            <a:noAutofit/>
          </a:bodyPr>
          <a:lstStyle>
            <a:lvl1pPr defTabSz="457200">
              <a:lnSpc>
                <a:spcPts val="11900"/>
              </a:lnSpc>
              <a:defRPr b="0" spc="0" sz="8000">
                <a:latin typeface="Calibri"/>
                <a:ea typeface="Calibri"/>
                <a:cs typeface="Calibri"/>
                <a:sym typeface="Calibri"/>
              </a:defRPr>
            </a:lvl1pPr>
          </a:lstStyle>
          <a:p>
            <a:pPr/>
            <a:r>
              <a:t>GDS pattern lets users review and undo mistakes more efficiently. Better presentation and usability as users can make a change to answer without have to having go back through all the pages in the form.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6" name="Screenshot 2021-11-22 at 14.27.33.png" descr="Screenshot 2021-11-22 at 14.27.33.png"/>
          <p:cNvPicPr>
            <a:picLocks noChangeAspect="1"/>
          </p:cNvPicPr>
          <p:nvPr/>
        </p:nvPicPr>
        <p:blipFill>
          <a:blip r:embed="rId2">
            <a:extLst/>
          </a:blip>
          <a:stretch>
            <a:fillRect/>
          </a:stretch>
        </p:blipFill>
        <p:spPr>
          <a:xfrm>
            <a:off x="9578222" y="1413788"/>
            <a:ext cx="7084845" cy="1130676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Help users to understand all the tasks they need to complete by using GDS task list pattern"/>
          <p:cNvSpPr txBox="1"/>
          <p:nvPr>
            <p:ph type="body" idx="21"/>
          </p:nvPr>
        </p:nvSpPr>
        <p:spPr>
          <a:xfrm>
            <a:off x="1206499" y="894863"/>
            <a:ext cx="21971002" cy="636979"/>
          </a:xfrm>
          <a:prstGeom prst="rect">
            <a:avLst/>
          </a:prstGeom>
          <a:extLst>
            <a:ext uri="{C572A759-6A51-4108-AA02-DFA0A04FC94B}">
              <ma14:wrappingTextBoxFlag xmlns:ma14="http://schemas.microsoft.com/office/mac/drawingml/2011/main" val="1"/>
            </a:ext>
          </a:extLst>
        </p:spPr>
        <p:txBody>
          <a:bodyPr/>
          <a:lstStyle/>
          <a:p>
            <a:pPr/>
            <a:r>
              <a:t>Help users to understand all the tasks they need to complete by using GDS task list pattern</a:t>
            </a:r>
          </a:p>
        </p:txBody>
      </p:sp>
      <p:sp>
        <p:nvSpPr>
          <p:cNvPr id="169" name="By using the GDS task list pattern we will using tried and pattern, which tells users which section in the form is completed, which is under progress and which section still needs to completed."/>
          <p:cNvSpPr txBox="1"/>
          <p:nvPr>
            <p:ph type="ctrTitle"/>
          </p:nvPr>
        </p:nvSpPr>
        <p:spPr>
          <a:xfrm>
            <a:off x="1253906" y="3534795"/>
            <a:ext cx="22160062" cy="7132673"/>
          </a:xfrm>
          <a:prstGeom prst="rect">
            <a:avLst/>
          </a:prstGeom>
        </p:spPr>
        <p:txBody>
          <a:bodyPr>
            <a:noAutofit/>
          </a:bodyPr>
          <a:lstStyle/>
          <a:p>
            <a:pPr defTabSz="457200">
              <a:lnSpc>
                <a:spcPts val="11900"/>
              </a:lnSpc>
              <a:defRPr b="0" spc="0" sz="8000">
                <a:latin typeface="Calibri"/>
                <a:ea typeface="Calibri"/>
                <a:cs typeface="Calibri"/>
                <a:sym typeface="Calibri"/>
              </a:defRPr>
            </a:pPr>
            <a:r>
              <a:t>By using the GDS task list pattern we will using tried and pattern, which tells users which section in the form is completed, which is under progress and which section still needs to completed. </a:t>
            </a:r>
          </a:p>
          <a:p>
            <a:pPr defTabSz="457200">
              <a:lnSpc>
                <a:spcPts val="11900"/>
              </a:lnSpc>
              <a:defRPr b="0" spc="0" sz="8000">
                <a:latin typeface="Calibri"/>
                <a:ea typeface="Calibri"/>
                <a:cs typeface="Calibri"/>
                <a:sym typeface="Calibri"/>
              </a:defRPr>
            </a:pPr>
            <a:r>
              <a:t> </a:t>
            </a:r>
          </a:p>
          <a:p>
            <a:pPr defTabSz="457200">
              <a:lnSpc>
                <a:spcPts val="11900"/>
              </a:lnSpc>
              <a:defRPr b="0" spc="0" sz="8000">
                <a:latin typeface="Calibri"/>
                <a:ea typeface="Calibri"/>
                <a:cs typeface="Calibri"/>
                <a:sym typeface="Calibri"/>
              </a:defRPr>
            </a:pPr>
            <a:r>
              <a:t>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1" name="Screenshot 2021-11-22 at 14.35.19.png" descr="Screenshot 2021-11-22 at 14.35.19.png"/>
          <p:cNvPicPr>
            <a:picLocks noChangeAspect="1"/>
          </p:cNvPicPr>
          <p:nvPr/>
        </p:nvPicPr>
        <p:blipFill>
          <a:blip r:embed="rId2">
            <a:extLst/>
          </a:blip>
          <a:stretch>
            <a:fillRect/>
          </a:stretch>
        </p:blipFill>
        <p:spPr>
          <a:xfrm>
            <a:off x="7227517" y="1448510"/>
            <a:ext cx="12009042" cy="11376986"/>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Help users to correct mistakes by using GDS patterns for error handling"/>
          <p:cNvSpPr txBox="1"/>
          <p:nvPr>
            <p:ph type="body" idx="21"/>
          </p:nvPr>
        </p:nvSpPr>
        <p:spPr>
          <a:xfrm>
            <a:off x="1206499" y="894863"/>
            <a:ext cx="21971002" cy="636979"/>
          </a:xfrm>
          <a:prstGeom prst="rect">
            <a:avLst/>
          </a:prstGeom>
          <a:extLst>
            <a:ext uri="{C572A759-6A51-4108-AA02-DFA0A04FC94B}">
              <ma14:wrappingTextBoxFlag xmlns:ma14="http://schemas.microsoft.com/office/mac/drawingml/2011/main" val="1"/>
            </a:ext>
          </a:extLst>
        </p:spPr>
        <p:txBody>
          <a:bodyPr/>
          <a:lstStyle/>
          <a:p>
            <a:pPr/>
            <a:r>
              <a:t>Help users to correct mistakes by using GDS patterns for error handling </a:t>
            </a:r>
          </a:p>
        </p:txBody>
      </p:sp>
      <p:sp>
        <p:nvSpPr>
          <p:cNvPr id="174" name="By using GDS patterns for error handling.e will using tried and pattern, which tells users which section in the form is completed, which is under progress and which section still needs to completed."/>
          <p:cNvSpPr txBox="1"/>
          <p:nvPr>
            <p:ph type="ctrTitle"/>
          </p:nvPr>
        </p:nvSpPr>
        <p:spPr>
          <a:xfrm>
            <a:off x="1253906" y="3534795"/>
            <a:ext cx="22160062" cy="7132673"/>
          </a:xfrm>
          <a:prstGeom prst="rect">
            <a:avLst/>
          </a:prstGeom>
        </p:spPr>
        <p:txBody>
          <a:bodyPr>
            <a:noAutofit/>
          </a:bodyPr>
          <a:lstStyle/>
          <a:p>
            <a:pPr defTabSz="457200">
              <a:lnSpc>
                <a:spcPts val="11900"/>
              </a:lnSpc>
              <a:defRPr b="0" spc="0" sz="8000">
                <a:latin typeface="Calibri"/>
                <a:ea typeface="Calibri"/>
                <a:cs typeface="Calibri"/>
                <a:sym typeface="Calibri"/>
              </a:defRPr>
            </a:pPr>
            <a:r>
              <a:t>By using GDS patterns for error handling.e will using tried and pattern, which tells users which section in the form is completed, which is under progress and which section still needs to completed. </a:t>
            </a:r>
          </a:p>
          <a:p>
            <a:pPr defTabSz="457200">
              <a:lnSpc>
                <a:spcPts val="11900"/>
              </a:lnSpc>
              <a:defRPr b="0" spc="0" sz="8000">
                <a:latin typeface="Calibri"/>
                <a:ea typeface="Calibri"/>
                <a:cs typeface="Calibri"/>
                <a:sym typeface="Calibri"/>
              </a:defRPr>
            </a:pPr>
            <a:r>
              <a:t> </a:t>
            </a:r>
          </a:p>
          <a:p>
            <a:pPr defTabSz="457200">
              <a:lnSpc>
                <a:spcPts val="11900"/>
              </a:lnSpc>
              <a:defRPr b="0" spc="0" sz="8000">
                <a:latin typeface="Calibri"/>
                <a:ea typeface="Calibri"/>
                <a:cs typeface="Calibri"/>
                <a:sym typeface="Calibri"/>
              </a:defRPr>
            </a:pPr>
            <a:r>
              <a:t>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0_BasicColor">
  <a:themeElements>
    <a:clrScheme name="30_BasicColor">
      <a:dk1>
        <a:srgbClr val="5E5E5E"/>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