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 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 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 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 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 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 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 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Ideas to prototype in Alpha"/>
          <p:cNvSpPr txBox="1"/>
          <p:nvPr>
            <p:ph type="ctrTitle"/>
          </p:nvPr>
        </p:nvSpPr>
        <p:spPr>
          <a:prstGeom prst="rect">
            <a:avLst/>
          </a:prstGeom>
        </p:spPr>
        <p:txBody>
          <a:bodyPr/>
          <a:lstStyle/>
          <a:p>
            <a:pPr/>
            <a:r>
              <a:t>Ideas to prototype in Alpha</a:t>
            </a:r>
          </a:p>
        </p:txBody>
      </p:sp>
      <p:sp>
        <p:nvSpPr>
          <p:cNvPr id="152" name="With rational on why to test these ideas"/>
          <p:cNvSpPr txBox="1"/>
          <p:nvPr>
            <p:ph type="subTitle" sz="quarter" idx="1"/>
          </p:nvPr>
        </p:nvSpPr>
        <p:spPr>
          <a:prstGeom prst="rect">
            <a:avLst/>
          </a:prstGeom>
        </p:spPr>
        <p:txBody>
          <a:bodyPr/>
          <a:lstStyle/>
          <a:p>
            <a:pPr/>
            <a:r>
              <a:t>With rational on why to test these ideas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Screenshot 2021-11-22 at 14.35.19.png" descr="Screenshot 2021-11-22 at 14.35.19.png"/>
          <p:cNvPicPr>
            <a:picLocks noChangeAspect="1"/>
          </p:cNvPicPr>
          <p:nvPr/>
        </p:nvPicPr>
        <p:blipFill>
          <a:blip r:embed="rId2">
            <a:extLst/>
          </a:blip>
          <a:stretch>
            <a:fillRect/>
          </a:stretch>
        </p:blipFill>
        <p:spPr>
          <a:xfrm>
            <a:off x="7227517" y="1448510"/>
            <a:ext cx="12009042" cy="1137698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Help users to correct mistakes by using GDS patterns for error handling"/>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correct mistakes by using GDS patterns for error handling </a:t>
            </a:r>
          </a:p>
        </p:txBody>
      </p:sp>
      <p:sp>
        <p:nvSpPr>
          <p:cNvPr id="178" name="By using GDS patterns for error handling.e will using tried and pattern, which tells users which section in the form is completed, which is under progress and which section still needs to completed."/>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GDS patterns for error handling.e will using tried and pattern, which tells users which section in the form is completed, which is under progress and which section still needs to completed. </a:t>
            </a:r>
          </a:p>
          <a:p>
            <a:pPr defTabSz="457200">
              <a:lnSpc>
                <a:spcPts val="11900"/>
              </a:lnSpc>
              <a:defRPr b="0" spc="0" sz="8000">
                <a:latin typeface="Calibri"/>
                <a:ea typeface="Calibri"/>
                <a:cs typeface="Calibri"/>
                <a:sym typeface="Calibri"/>
              </a:defRPr>
            </a:pPr>
            <a:r>
              <a:t>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13.png" descr="13.png"/>
          <p:cNvPicPr>
            <a:picLocks noChangeAspect="1"/>
          </p:cNvPicPr>
          <p:nvPr/>
        </p:nvPicPr>
        <p:blipFill>
          <a:blip r:embed="rId2">
            <a:extLst/>
          </a:blip>
          <a:stretch>
            <a:fillRect/>
          </a:stretch>
        </p:blipFill>
        <p:spPr>
          <a:xfrm>
            <a:off x="2988162" y="3164890"/>
            <a:ext cx="9576857" cy="11002786"/>
          </a:xfrm>
          <a:prstGeom prst="rect">
            <a:avLst/>
          </a:prstGeom>
          <a:ln w="12700">
            <a:miter lim="400000"/>
          </a:ln>
        </p:spPr>
      </p:pic>
      <p:pic>
        <p:nvPicPr>
          <p:cNvPr id="181" name="Screenshot 2021-11-01 at 14.47.50.png" descr="Screenshot 2021-11-01 at 14.47.50.png"/>
          <p:cNvPicPr>
            <a:picLocks noChangeAspect="1"/>
          </p:cNvPicPr>
          <p:nvPr/>
        </p:nvPicPr>
        <p:blipFill>
          <a:blip r:embed="rId3">
            <a:extLst/>
          </a:blip>
          <a:stretch>
            <a:fillRect/>
          </a:stretch>
        </p:blipFill>
        <p:spPr>
          <a:xfrm>
            <a:off x="14014766" y="3131748"/>
            <a:ext cx="6565611" cy="3563573"/>
          </a:xfrm>
          <a:prstGeom prst="rect">
            <a:avLst/>
          </a:prstGeom>
          <a:ln w="12700">
            <a:miter lim="400000"/>
          </a:ln>
        </p:spPr>
      </p:pic>
      <p:sp>
        <p:nvSpPr>
          <p:cNvPr id="182" name="Approved"/>
          <p:cNvSpPr/>
          <p:nvPr/>
        </p:nvSpPr>
        <p:spPr>
          <a:xfrm>
            <a:off x="19916830" y="1326726"/>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rgbClr val="000000"/>
          </a:solidFill>
          <a:ln w="12700">
            <a:miter lim="400000"/>
          </a:ln>
        </p:spPr>
        <p:txBody>
          <a:bodyPr lIns="50800" tIns="50800" rIns="50800" bIns="50800" anchor="ctr"/>
          <a:lstStyle/>
          <a:p>
            <a:pPr defTabSz="825500">
              <a:defRPr sz="3200">
                <a:blipFill rotWithShape="1">
                  <a:blip r:embed="rId4"/>
                  <a:srcRect l="0" t="0" r="0" b="0"/>
                  <a:tile tx="0" ty="0" sx="100000" sy="100000" flip="none" algn="tl"/>
                </a:blipFill>
                <a:latin typeface="Helvetica Neue Medium"/>
                <a:ea typeface="Helvetica Neue Medium"/>
                <a:cs typeface="Helvetica Neue Medium"/>
                <a:sym typeface="Helvetica Neue Medium"/>
              </a:defRPr>
            </a:pPr>
          </a:p>
        </p:txBody>
      </p:sp>
      <p:sp>
        <p:nvSpPr>
          <p:cNvPr id="183" name="Cancel"/>
          <p:cNvSpPr/>
          <p:nvPr/>
        </p:nvSpPr>
        <p:spPr>
          <a:xfrm>
            <a:off x="11737833" y="1326720"/>
            <a:ext cx="1269989" cy="1270013"/>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6"/>
                  <a:pt x="2881" y="3016"/>
                </a:cubicBezTo>
                <a:cubicBezTo>
                  <a:pt x="-961" y="7037"/>
                  <a:pt x="-961" y="13558"/>
                  <a:pt x="2881" y="17579"/>
                </a:cubicBezTo>
                <a:cubicBezTo>
                  <a:pt x="6724" y="21600"/>
                  <a:pt x="12954" y="21600"/>
                  <a:pt x="16797" y="17579"/>
                </a:cubicBezTo>
                <a:cubicBezTo>
                  <a:pt x="20639" y="13558"/>
                  <a:pt x="20639" y="7037"/>
                  <a:pt x="16797" y="3016"/>
                </a:cubicBezTo>
                <a:cubicBezTo>
                  <a:pt x="14875" y="1006"/>
                  <a:pt x="12357" y="0"/>
                  <a:pt x="9839" y="0"/>
                </a:cubicBezTo>
                <a:close/>
                <a:moveTo>
                  <a:pt x="6165" y="4684"/>
                </a:moveTo>
                <a:cubicBezTo>
                  <a:pt x="6180" y="4684"/>
                  <a:pt x="6194" y="4690"/>
                  <a:pt x="6205" y="4702"/>
                </a:cubicBezTo>
                <a:lnTo>
                  <a:pt x="9799" y="8462"/>
                </a:lnTo>
                <a:cubicBezTo>
                  <a:pt x="9822" y="8486"/>
                  <a:pt x="9858" y="8486"/>
                  <a:pt x="9881" y="8462"/>
                </a:cubicBezTo>
                <a:lnTo>
                  <a:pt x="13474" y="4702"/>
                </a:lnTo>
                <a:cubicBezTo>
                  <a:pt x="13497" y="4678"/>
                  <a:pt x="13533" y="4678"/>
                  <a:pt x="13556" y="4702"/>
                </a:cubicBezTo>
                <a:lnTo>
                  <a:pt x="15186" y="6408"/>
                </a:lnTo>
                <a:cubicBezTo>
                  <a:pt x="15209" y="6432"/>
                  <a:pt x="15209" y="6471"/>
                  <a:pt x="15186" y="6495"/>
                </a:cubicBezTo>
                <a:lnTo>
                  <a:pt x="11593" y="10254"/>
                </a:lnTo>
                <a:cubicBezTo>
                  <a:pt x="11570" y="10278"/>
                  <a:pt x="11570" y="10317"/>
                  <a:pt x="11593" y="10341"/>
                </a:cubicBezTo>
                <a:lnTo>
                  <a:pt x="15186" y="14100"/>
                </a:lnTo>
                <a:cubicBezTo>
                  <a:pt x="15209" y="14124"/>
                  <a:pt x="15209" y="14162"/>
                  <a:pt x="15186" y="14186"/>
                </a:cubicBezTo>
                <a:lnTo>
                  <a:pt x="13556" y="15892"/>
                </a:lnTo>
                <a:cubicBezTo>
                  <a:pt x="13533" y="15916"/>
                  <a:pt x="13497" y="15916"/>
                  <a:pt x="13474" y="15892"/>
                </a:cubicBezTo>
                <a:lnTo>
                  <a:pt x="9881" y="12133"/>
                </a:lnTo>
                <a:cubicBezTo>
                  <a:pt x="9858" y="12109"/>
                  <a:pt x="9822" y="12109"/>
                  <a:pt x="9799" y="12133"/>
                </a:cubicBezTo>
                <a:lnTo>
                  <a:pt x="6205" y="15892"/>
                </a:lnTo>
                <a:cubicBezTo>
                  <a:pt x="6183" y="15916"/>
                  <a:pt x="6147" y="15916"/>
                  <a:pt x="6124" y="15892"/>
                </a:cubicBezTo>
                <a:lnTo>
                  <a:pt x="4493" y="14186"/>
                </a:lnTo>
                <a:cubicBezTo>
                  <a:pt x="4471" y="14162"/>
                  <a:pt x="4471" y="14124"/>
                  <a:pt x="4493" y="14100"/>
                </a:cubicBezTo>
                <a:lnTo>
                  <a:pt x="8085" y="10341"/>
                </a:lnTo>
                <a:cubicBezTo>
                  <a:pt x="8108" y="10317"/>
                  <a:pt x="8108" y="10278"/>
                  <a:pt x="8085" y="10254"/>
                </a:cubicBezTo>
                <a:lnTo>
                  <a:pt x="4493" y="6495"/>
                </a:lnTo>
                <a:cubicBezTo>
                  <a:pt x="4471" y="6471"/>
                  <a:pt x="4471" y="6432"/>
                  <a:pt x="4493" y="6408"/>
                </a:cubicBezTo>
                <a:lnTo>
                  <a:pt x="6124" y="4702"/>
                </a:lnTo>
                <a:cubicBezTo>
                  <a:pt x="6135" y="4690"/>
                  <a:pt x="6151" y="4684"/>
                  <a:pt x="6165" y="4684"/>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Help users save time and reduce mistakes by offering business name and address lookup"/>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save time and reduce mistakes by offering business name and address lookup </a:t>
            </a:r>
          </a:p>
        </p:txBody>
      </p:sp>
      <p:sp>
        <p:nvSpPr>
          <p:cNvPr id="186" name="By using the business name and address lookup, we can save the time that users would need to find and enter employer’s correct legal name and address. We could also reduce potential errors that could happen when user enter employer name and address."/>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the business name and address lookup, we can save the time that users would need to find and enter employer’s correct legal name and address. We could also reduce potential errors that could happen when user enter employer name and address.</a:t>
            </a:r>
          </a:p>
          <a:p>
            <a:pPr defTabSz="457200">
              <a:lnSpc>
                <a:spcPts val="11900"/>
              </a:lnSpc>
              <a:defRPr b="0" spc="0" sz="8000">
                <a:latin typeface="Calibri"/>
                <a:ea typeface="Calibri"/>
                <a:cs typeface="Calibri"/>
                <a:sym typeface="Calibri"/>
              </a:defRPr>
            </a:pPr>
            <a:r>
              <a:t>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Screenshot 2021-11-22 at 14.49.33.png" descr="Screenshot 2021-11-22 at 14.49.33.png"/>
          <p:cNvPicPr>
            <a:picLocks noChangeAspect="1"/>
          </p:cNvPicPr>
          <p:nvPr/>
        </p:nvPicPr>
        <p:blipFill>
          <a:blip r:embed="rId2">
            <a:extLst/>
          </a:blip>
          <a:stretch>
            <a:fillRect/>
          </a:stretch>
        </p:blipFill>
        <p:spPr>
          <a:xfrm>
            <a:off x="14510213" y="1984052"/>
            <a:ext cx="9883821" cy="9324360"/>
          </a:xfrm>
          <a:prstGeom prst="rect">
            <a:avLst/>
          </a:prstGeom>
          <a:ln w="12700">
            <a:miter lim="400000"/>
          </a:ln>
        </p:spPr>
      </p:pic>
      <p:pic>
        <p:nvPicPr>
          <p:cNvPr id="189" name="Screenshot 2021-11-22 at 14.49.38.png" descr="Screenshot 2021-11-22 at 14.49.38.png"/>
          <p:cNvPicPr>
            <a:picLocks noChangeAspect="1"/>
          </p:cNvPicPr>
          <p:nvPr/>
        </p:nvPicPr>
        <p:blipFill>
          <a:blip r:embed="rId3">
            <a:extLst/>
          </a:blip>
          <a:stretch>
            <a:fillRect/>
          </a:stretch>
        </p:blipFill>
        <p:spPr>
          <a:xfrm>
            <a:off x="-302404" y="1984052"/>
            <a:ext cx="15468982" cy="932436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Help users to stay informed about the case status with a dashboard"/>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stay informed about the case status with a dashboard</a:t>
            </a:r>
          </a:p>
        </p:txBody>
      </p:sp>
      <p:sp>
        <p:nvSpPr>
          <p:cNvPr id="192" name="By using as dashboard we help users lets a user know where they are in the conciliation process and avoid too many phones calls from 'needy' (maybe unrepresented) customers that are anxious."/>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as dashboard we help users lets a user know where they are in the conciliation process and avoid too many phones calls from 'needy' (maybe unrepresented) customers that are anxious.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Screenshot 2021-11-22 at 14.57.38.png" descr="Screenshot 2021-11-22 at 14.57.38.png"/>
          <p:cNvPicPr>
            <a:picLocks noChangeAspect="1"/>
          </p:cNvPicPr>
          <p:nvPr/>
        </p:nvPicPr>
        <p:blipFill>
          <a:blip r:embed="rId2">
            <a:extLst/>
          </a:blip>
          <a:stretch>
            <a:fillRect/>
          </a:stretch>
        </p:blipFill>
        <p:spPr>
          <a:xfrm>
            <a:off x="7934973" y="3278007"/>
            <a:ext cx="8001001" cy="78232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Screenshot 2021-11-22 at 15.09.45.png" descr="Screenshot 2021-11-22 at 15.09.45.png"/>
          <p:cNvPicPr>
            <a:picLocks noChangeAspect="1"/>
          </p:cNvPicPr>
          <p:nvPr/>
        </p:nvPicPr>
        <p:blipFill>
          <a:blip r:embed="rId2">
            <a:extLst/>
          </a:blip>
          <a:stretch>
            <a:fillRect/>
          </a:stretch>
        </p:blipFill>
        <p:spPr>
          <a:xfrm>
            <a:off x="7108827" y="419288"/>
            <a:ext cx="10166346" cy="11522704"/>
          </a:xfrm>
          <a:prstGeom prst="rect">
            <a:avLst/>
          </a:prstGeom>
          <a:ln w="12700">
            <a:miter lim="400000"/>
          </a:ln>
        </p:spPr>
      </p:pic>
      <p:sp>
        <p:nvSpPr>
          <p:cNvPr id="197" name="https://miro.com/app/board/o9J_lmKcXHc=/?invite_link_id=919763344598"/>
          <p:cNvSpPr txBox="1"/>
          <p:nvPr/>
        </p:nvSpPr>
        <p:spPr>
          <a:xfrm>
            <a:off x="7028230" y="12580741"/>
            <a:ext cx="1032754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https://miro.com/app/board/o9J_lmKcXHc=/?invite_link_id=919763344598</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Help users get a better user experience by using tired and tested GDS patterns"/>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get a better user experience by using tired and tested GDS patterns</a:t>
            </a:r>
          </a:p>
        </p:txBody>
      </p:sp>
      <p:sp>
        <p:nvSpPr>
          <p:cNvPr id="155" name="Learn from the research and experience of other service teams and avoid repeating work that’s already been done."/>
          <p:cNvSpPr txBox="1"/>
          <p:nvPr>
            <p:ph type="ctrTitle"/>
          </p:nvPr>
        </p:nvSpPr>
        <p:spPr>
          <a:xfrm>
            <a:off x="1253906" y="3534795"/>
            <a:ext cx="22160062" cy="7132673"/>
          </a:xfrm>
          <a:prstGeom prst="rect">
            <a:avLst/>
          </a:prstGeom>
        </p:spPr>
        <p:txBody>
          <a:bodyPr>
            <a:noAutofit/>
          </a:bodyPr>
          <a:lstStyle>
            <a:lvl1pPr defTabSz="457200">
              <a:lnSpc>
                <a:spcPts val="11900"/>
              </a:lnSpc>
              <a:defRPr b="0" spc="0" sz="8000">
                <a:latin typeface="Calibri"/>
                <a:ea typeface="Calibri"/>
                <a:cs typeface="Calibri"/>
                <a:sym typeface="Calibri"/>
              </a:defRPr>
            </a:lvl1pPr>
          </a:lstStyle>
          <a:p>
            <a:pPr/>
            <a:r>
              <a:t>Learn from the research and experience of other service teams and avoid repeating work that’s already been done.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GDS-report-2.png" descr="GDS-report-2.png"/>
          <p:cNvPicPr>
            <a:picLocks noChangeAspect="1"/>
          </p:cNvPicPr>
          <p:nvPr/>
        </p:nvPicPr>
        <p:blipFill>
          <a:blip r:embed="rId2">
            <a:extLst/>
          </a:blip>
          <a:stretch>
            <a:fillRect/>
          </a:stretch>
        </p:blipFill>
        <p:spPr>
          <a:xfrm>
            <a:off x="1913342" y="2051049"/>
            <a:ext cx="8928101" cy="9613901"/>
          </a:xfrm>
          <a:prstGeom prst="rect">
            <a:avLst/>
          </a:prstGeom>
          <a:ln w="12700">
            <a:miter lim="400000"/>
          </a:ln>
        </p:spPr>
      </p:pic>
      <p:pic>
        <p:nvPicPr>
          <p:cNvPr id="158" name="GDS-beta-report.png" descr="GDS-beta-report.png"/>
          <p:cNvPicPr>
            <a:picLocks noChangeAspect="1"/>
          </p:cNvPicPr>
          <p:nvPr/>
        </p:nvPicPr>
        <p:blipFill>
          <a:blip r:embed="rId3">
            <a:extLst/>
          </a:blip>
          <a:stretch>
            <a:fillRect/>
          </a:stretch>
        </p:blipFill>
        <p:spPr>
          <a:xfrm>
            <a:off x="15321220" y="547774"/>
            <a:ext cx="5612963" cy="1262045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Help users to check if this service is suitable"/>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check if this service is suitable</a:t>
            </a:r>
          </a:p>
        </p:txBody>
      </p:sp>
      <p:sp>
        <p:nvSpPr>
          <p:cNvPr id="161" name="Interactive from, which uses decision tree, to channel users to right direction, by checking if they’re eligible to use your service resulting in reduced invalid or out of time cases."/>
          <p:cNvSpPr txBox="1"/>
          <p:nvPr>
            <p:ph type="ctrTitle"/>
          </p:nvPr>
        </p:nvSpPr>
        <p:spPr>
          <a:xfrm>
            <a:off x="1253906" y="3534795"/>
            <a:ext cx="22160062" cy="9229141"/>
          </a:xfrm>
          <a:prstGeom prst="rect">
            <a:avLst/>
          </a:prstGeom>
        </p:spPr>
        <p:txBody>
          <a:bodyPr>
            <a:noAutofit/>
          </a:bodyPr>
          <a:lstStyle/>
          <a:p>
            <a:pPr defTabSz="457200">
              <a:lnSpc>
                <a:spcPts val="11900"/>
              </a:lnSpc>
              <a:defRPr b="0" spc="0" sz="8000">
                <a:latin typeface="Calibri"/>
                <a:ea typeface="Calibri"/>
                <a:cs typeface="Calibri"/>
                <a:sym typeface="Calibri"/>
              </a:defRPr>
            </a:pPr>
            <a:r>
              <a:t>Interactive from, which uses decision tree, to channel users to right direction, by checking if they’re eligible to use your service resulting in </a:t>
            </a:r>
            <a:r>
              <a:rPr b="1"/>
              <a:t>reduced invalid or out of time cases. </a:t>
            </a:r>
            <a:endParaRPr b="1">
              <a:latin typeface="Times Roman"/>
              <a:ea typeface="Times Roman"/>
              <a:cs typeface="Times Roman"/>
              <a:sym typeface="Times Roman"/>
            </a:endParaRPr>
          </a:p>
          <a:p>
            <a:pPr defTabSz="457200">
              <a:lnSpc>
                <a:spcPts val="11500"/>
              </a:lnSpc>
              <a:defRPr b="0" spc="0" sz="8000">
                <a:latin typeface="Arial"/>
                <a:ea typeface="Arial"/>
                <a:cs typeface="Arial"/>
                <a:sym typeface="Arial"/>
              </a:defRPr>
            </a:pPr>
            <a:r>
              <a:t> </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Screenshot 2021-11-22 at 12.32.43.png" descr="Screenshot 2021-11-22 at 12.32.43.png"/>
          <p:cNvPicPr>
            <a:picLocks noChangeAspect="1"/>
          </p:cNvPicPr>
          <p:nvPr/>
        </p:nvPicPr>
        <p:blipFill>
          <a:blip r:embed="rId2">
            <a:extLst/>
          </a:blip>
          <a:stretch>
            <a:fillRect/>
          </a:stretch>
        </p:blipFill>
        <p:spPr>
          <a:xfrm>
            <a:off x="1519013" y="2397372"/>
            <a:ext cx="21646032" cy="820666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We need to filter out frivolous vexatious or unreasonable claims at the outset.”…"/>
          <p:cNvSpPr txBox="1"/>
          <p:nvPr/>
        </p:nvSpPr>
        <p:spPr>
          <a:xfrm>
            <a:off x="1235054" y="3726179"/>
            <a:ext cx="22149590" cy="6263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10000"/>
            </a:pPr>
            <a:r>
              <a:t>“We need to filter out frivolous vexatious or unreasonable claims at the outset.”</a:t>
            </a:r>
          </a:p>
          <a:p>
            <a:pPr>
              <a:defRPr sz="10000"/>
            </a:pPr>
            <a:r>
              <a:t>Source internal survey S4</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Help users to check answers with better check my answers page"/>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check answers with better check my answers page</a:t>
            </a:r>
          </a:p>
        </p:txBody>
      </p:sp>
      <p:sp>
        <p:nvSpPr>
          <p:cNvPr id="168" name="GDS pattern lets users review and undo mistakes more efficiently. Better presentation and usability as users can make a change to answer without have to having go back through all the pages in the form."/>
          <p:cNvSpPr txBox="1"/>
          <p:nvPr>
            <p:ph type="ctrTitle"/>
          </p:nvPr>
        </p:nvSpPr>
        <p:spPr>
          <a:xfrm>
            <a:off x="1253906" y="3534795"/>
            <a:ext cx="22160062" cy="7132673"/>
          </a:xfrm>
          <a:prstGeom prst="rect">
            <a:avLst/>
          </a:prstGeom>
        </p:spPr>
        <p:txBody>
          <a:bodyPr>
            <a:noAutofit/>
          </a:bodyPr>
          <a:lstStyle>
            <a:lvl1pPr defTabSz="457200">
              <a:lnSpc>
                <a:spcPts val="11900"/>
              </a:lnSpc>
              <a:defRPr b="0" spc="0" sz="8000">
                <a:latin typeface="Calibri"/>
                <a:ea typeface="Calibri"/>
                <a:cs typeface="Calibri"/>
                <a:sym typeface="Calibri"/>
              </a:defRPr>
            </a:lvl1pPr>
          </a:lstStyle>
          <a:p>
            <a:pPr/>
            <a:r>
              <a:t>GDS pattern lets users review and undo mistakes more efficiently. Better presentation and usability as users can make a change to answer without have to having go back through all the pages in the form.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Screenshot 2021-11-22 at 14.27.33.png" descr="Screenshot 2021-11-22 at 14.27.33.png"/>
          <p:cNvPicPr>
            <a:picLocks noChangeAspect="1"/>
          </p:cNvPicPr>
          <p:nvPr/>
        </p:nvPicPr>
        <p:blipFill>
          <a:blip r:embed="rId2">
            <a:extLst/>
          </a:blip>
          <a:stretch>
            <a:fillRect/>
          </a:stretch>
        </p:blipFill>
        <p:spPr>
          <a:xfrm>
            <a:off x="9578222" y="1413788"/>
            <a:ext cx="7084845" cy="1130676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Help users to understand all the tasks they need to complete by using GDS task list pattern"/>
          <p:cNvSpPr txBox="1"/>
          <p:nvPr>
            <p:ph type="body" idx="21"/>
          </p:nvPr>
        </p:nvSpPr>
        <p:spPr>
          <a:xfrm>
            <a:off x="1206499" y="894863"/>
            <a:ext cx="21971002" cy="636979"/>
          </a:xfrm>
          <a:prstGeom prst="rect">
            <a:avLst/>
          </a:prstGeom>
          <a:extLst>
            <a:ext uri="{C572A759-6A51-4108-AA02-DFA0A04FC94B}">
              <ma14:wrappingTextBoxFlag xmlns:ma14="http://schemas.microsoft.com/office/mac/drawingml/2011/main" val="1"/>
            </a:ext>
          </a:extLst>
        </p:spPr>
        <p:txBody>
          <a:bodyPr/>
          <a:lstStyle/>
          <a:p>
            <a:pPr/>
            <a:r>
              <a:t>Help users to understand all the tasks they need to complete by using GDS task list pattern</a:t>
            </a:r>
          </a:p>
        </p:txBody>
      </p:sp>
      <p:sp>
        <p:nvSpPr>
          <p:cNvPr id="173" name="By using the GDS task list pattern we will using tried and pattern, which tells users which section in the form is completed, which is under progress and which section still needs to completed."/>
          <p:cNvSpPr txBox="1"/>
          <p:nvPr>
            <p:ph type="ctrTitle"/>
          </p:nvPr>
        </p:nvSpPr>
        <p:spPr>
          <a:xfrm>
            <a:off x="1253906" y="3534795"/>
            <a:ext cx="22160062" cy="7132673"/>
          </a:xfrm>
          <a:prstGeom prst="rect">
            <a:avLst/>
          </a:prstGeom>
        </p:spPr>
        <p:txBody>
          <a:bodyPr>
            <a:noAutofit/>
          </a:bodyPr>
          <a:lstStyle/>
          <a:p>
            <a:pPr defTabSz="457200">
              <a:lnSpc>
                <a:spcPts val="11900"/>
              </a:lnSpc>
              <a:defRPr b="0" spc="0" sz="8000">
                <a:latin typeface="Calibri"/>
                <a:ea typeface="Calibri"/>
                <a:cs typeface="Calibri"/>
                <a:sym typeface="Calibri"/>
              </a:defRPr>
            </a:pPr>
            <a:r>
              <a:t>By using the GDS task list pattern we will using tried and pattern, which tells users which section in the form is completed, which is under progress and which section still needs to completed. </a:t>
            </a:r>
          </a:p>
          <a:p>
            <a:pPr defTabSz="457200">
              <a:lnSpc>
                <a:spcPts val="11900"/>
              </a:lnSpc>
              <a:defRPr b="0" spc="0" sz="8000">
                <a:latin typeface="Calibri"/>
                <a:ea typeface="Calibri"/>
                <a:cs typeface="Calibri"/>
                <a:sym typeface="Calibri"/>
              </a:defRPr>
            </a:pPr>
            <a:r>
              <a:t> </a:t>
            </a:r>
          </a:p>
          <a:p>
            <a:pPr defTabSz="457200">
              <a:lnSpc>
                <a:spcPts val="11900"/>
              </a:lnSpc>
              <a:defRPr b="0" spc="0" sz="8000">
                <a:latin typeface="Calibri"/>
                <a:ea typeface="Calibri"/>
                <a:cs typeface="Calibri"/>
                <a:sym typeface="Calibri"/>
              </a:defRPr>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