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22325" y="88169"/>
            <a:ext cx="10547350" cy="1184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 u="sng">
                <a:solidFill>
                  <a:srgbClr val="0053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99B6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 u="sng">
                <a:solidFill>
                  <a:srgbClr val="0053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99B6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 u="sng">
                <a:solidFill>
                  <a:srgbClr val="0053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99B6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 u="sng">
                <a:solidFill>
                  <a:srgbClr val="0053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99B6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99B6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2325" y="88169"/>
            <a:ext cx="10547350" cy="1184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 u="sng">
                <a:solidFill>
                  <a:srgbClr val="0053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06934" y="1806829"/>
            <a:ext cx="6378130" cy="2076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2966"/>
            <a:ext cx="23050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99B6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0360" y="3649217"/>
            <a:ext cx="6431280" cy="0"/>
          </a:xfrm>
          <a:custGeom>
            <a:avLst/>
            <a:gdLst/>
            <a:ahLst/>
            <a:cxnLst/>
            <a:rect l="l" t="t" r="r" b="b"/>
            <a:pathLst>
              <a:path w="6431280">
                <a:moveTo>
                  <a:pt x="0" y="0"/>
                </a:moveTo>
                <a:lnTo>
                  <a:pt x="6431280" y="0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82950" y="2068831"/>
            <a:ext cx="5625465" cy="143052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934210" marR="5080" indent="-1922145">
              <a:lnSpc>
                <a:spcPts val="5180"/>
              </a:lnSpc>
              <a:spcBef>
                <a:spcPts val="755"/>
              </a:spcBef>
            </a:pPr>
            <a:r>
              <a:rPr sz="4800" spc="-3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4800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 </a:t>
            </a:r>
            <a:r>
              <a:rPr sz="4800" spc="-1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</a:t>
            </a:r>
            <a:r>
              <a:rPr sz="4800" spc="-107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spc="-1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sz="4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6800" y="3617048"/>
            <a:ext cx="28194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Abadi"/>
                <a:ea typeface="SF Pro" pitchFamily="2" charset="0"/>
                <a:cs typeface="SF Pro" pitchFamily="2" charset="0"/>
              </a:rPr>
              <a:t>Sunil Kumar</a:t>
            </a:r>
          </a:p>
          <a:p>
            <a:r>
              <a:rPr lang="en-US" sz="2800" dirty="0">
                <a:solidFill>
                  <a:srgbClr val="C00000"/>
                </a:solidFill>
                <a:latin typeface="Abadi" panose="020B0604020104020204" pitchFamily="34" charset="0"/>
                <a:ea typeface="SF Pro" pitchFamily="2" charset="0"/>
                <a:cs typeface="SF Pro" pitchFamily="2" charset="0"/>
              </a:rPr>
              <a:t>04/06/2022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435227"/>
            <a:ext cx="31165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u="none" spc="-25" dirty="0"/>
              <a:t>Data</a:t>
            </a:r>
            <a:r>
              <a:rPr sz="4000" u="none" spc="-70" dirty="0"/>
              <a:t> </a:t>
            </a:r>
            <a:r>
              <a:rPr sz="4000" u="none" spc="-15" dirty="0"/>
              <a:t>wrangling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16939" y="1690942"/>
            <a:ext cx="3807461" cy="4653838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algn="just">
              <a:spcBef>
                <a:spcPts val="290"/>
              </a:spcBef>
              <a:tabLst>
                <a:tab pos="240665" algn="l"/>
                <a:tab pos="24130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wrangling is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</a:t>
            </a:r>
            <a:r>
              <a:rPr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unifying</a:t>
            </a:r>
            <a:r>
              <a:rPr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complex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easy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analysis.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of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sources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rapidly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growing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expanding,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increasingly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amounts of available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0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analysis. This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 includes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manually converting and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consumption and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1" y="217235"/>
            <a:ext cx="6553200" cy="648018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2489"/>
            <a:ext cx="55791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u="none" spc="-25" dirty="0"/>
              <a:t>EDA</a:t>
            </a:r>
            <a:r>
              <a:rPr sz="4000" u="none" spc="-20" dirty="0"/>
              <a:t> </a:t>
            </a:r>
            <a:r>
              <a:rPr sz="4000" u="none" spc="-5" dirty="0"/>
              <a:t>with</a:t>
            </a:r>
            <a:r>
              <a:rPr sz="4000" u="none" spc="-25" dirty="0"/>
              <a:t> </a:t>
            </a:r>
            <a:r>
              <a:rPr sz="4000" u="none" spc="-30" dirty="0"/>
              <a:t>data</a:t>
            </a:r>
            <a:r>
              <a:rPr sz="4000" u="none" spc="-10" dirty="0"/>
              <a:t> </a:t>
            </a:r>
            <a:r>
              <a:rPr sz="4000" u="none" spc="-15" dirty="0"/>
              <a:t>visualization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16939" y="1658175"/>
            <a:ext cx="67773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out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2489"/>
            <a:ext cx="28054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u="none" spc="-25" dirty="0"/>
              <a:t>EDA</a:t>
            </a:r>
            <a:r>
              <a:rPr sz="4000" u="none" spc="-45" dirty="0"/>
              <a:t> </a:t>
            </a:r>
            <a:r>
              <a:rPr sz="4000" u="none" spc="-5" dirty="0"/>
              <a:t>with</a:t>
            </a:r>
            <a:r>
              <a:rPr sz="4000" u="none" spc="-45" dirty="0"/>
              <a:t> </a:t>
            </a:r>
            <a:r>
              <a:rPr sz="4000" u="none" spc="-5" dirty="0"/>
              <a:t>SQL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16939" y="1573898"/>
            <a:ext cx="5880735" cy="104838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Querying the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out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2489"/>
            <a:ext cx="75628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u="none" spc="-5" dirty="0"/>
              <a:t>Build</a:t>
            </a:r>
            <a:r>
              <a:rPr sz="4000" u="none" spc="-20" dirty="0"/>
              <a:t> </a:t>
            </a:r>
            <a:r>
              <a:rPr sz="4000" u="none" spc="-5" dirty="0"/>
              <a:t>an</a:t>
            </a:r>
            <a:r>
              <a:rPr sz="4000" u="none" spc="-15" dirty="0"/>
              <a:t> </a:t>
            </a:r>
            <a:r>
              <a:rPr sz="4000" u="none" spc="-25" dirty="0"/>
              <a:t>interactive</a:t>
            </a:r>
            <a:r>
              <a:rPr sz="4000" u="none" spc="-5" dirty="0"/>
              <a:t> map with</a:t>
            </a:r>
            <a:r>
              <a:rPr sz="4000" u="none" spc="-20" dirty="0"/>
              <a:t> </a:t>
            </a:r>
            <a:r>
              <a:rPr sz="4000" u="none" spc="-15" dirty="0"/>
              <a:t>Folium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16939" y="1658175"/>
            <a:ext cx="9834880" cy="1693411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080" indent="-228600" algn="just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markers,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circles,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lines,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5"/>
              </a:spcBef>
              <a:buClr>
                <a:srgbClr val="006FC0"/>
              </a:buClr>
              <a:buFont typeface="Arial MT"/>
              <a:buChar char="•"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 algn="just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2489"/>
            <a:ext cx="72186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u="none" spc="-5" dirty="0"/>
              <a:t>Build</a:t>
            </a:r>
            <a:r>
              <a:rPr sz="4000" u="none" spc="-20" dirty="0"/>
              <a:t> </a:t>
            </a:r>
            <a:r>
              <a:rPr sz="4000" u="none" dirty="0"/>
              <a:t>a</a:t>
            </a:r>
            <a:r>
              <a:rPr sz="4000" u="none" spc="-20" dirty="0"/>
              <a:t> </a:t>
            </a:r>
            <a:r>
              <a:rPr sz="4000" u="none" spc="-10" dirty="0"/>
              <a:t>Dashboard</a:t>
            </a:r>
            <a:r>
              <a:rPr sz="4000" u="none" spc="-15" dirty="0"/>
              <a:t> </a:t>
            </a:r>
            <a:r>
              <a:rPr sz="4000" u="none" spc="-5" dirty="0"/>
              <a:t>with</a:t>
            </a:r>
            <a:r>
              <a:rPr sz="4000" u="none" spc="-25" dirty="0"/>
              <a:t> </a:t>
            </a:r>
            <a:r>
              <a:rPr sz="4000" u="none" spc="-5" dirty="0"/>
              <a:t>Plotly</a:t>
            </a:r>
            <a:r>
              <a:rPr sz="4000" u="none" spc="-15" dirty="0"/>
              <a:t> </a:t>
            </a:r>
            <a:r>
              <a:rPr sz="4000" u="none" spc="-5" dirty="0"/>
              <a:t>Dash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16939" y="1658175"/>
            <a:ext cx="400557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Dropdown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3191319"/>
            <a:ext cx="7031355" cy="10823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out each launch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6FC0"/>
              </a:buClr>
            </a:pPr>
            <a:endParaRPr sz="41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2489"/>
            <a:ext cx="68986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u="none" spc="-15" dirty="0"/>
              <a:t>Predictive</a:t>
            </a:r>
            <a:r>
              <a:rPr sz="4000" u="none" spc="-40" dirty="0"/>
              <a:t> </a:t>
            </a:r>
            <a:r>
              <a:rPr sz="4000" u="none" spc="-10" dirty="0"/>
              <a:t>analysis</a:t>
            </a:r>
            <a:r>
              <a:rPr sz="4000" u="none" spc="-40" dirty="0"/>
              <a:t> </a:t>
            </a:r>
            <a:r>
              <a:rPr sz="4000" u="none" spc="-10" dirty="0"/>
              <a:t>(Classification)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01699" y="998124"/>
            <a:ext cx="3426462" cy="5834289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1300" marR="30480" indent="-228600" algn="just">
              <a:spcBef>
                <a:spcPts val="3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predictive analysis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KNN,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SVM,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Tree,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Regression, </a:t>
            </a:r>
            <a:r>
              <a:rPr sz="2800" spc="-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Jaccard Score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F1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6FC0"/>
              </a:buClr>
              <a:buFont typeface="Arial MT"/>
              <a:buChar char="•"/>
            </a:pPr>
            <a:endParaRPr sz="1250" dirty="0">
              <a:latin typeface="Calibri"/>
              <a:cs typeface="Calibri"/>
            </a:endParaRPr>
          </a:p>
          <a:p>
            <a:pPr marL="241300" indent="-228600" algn="just"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800" spc="-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https://github.com/sunilkdudhe/Machine-Learning---Project-Notebook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800" y="1448435"/>
            <a:ext cx="6477000" cy="504453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1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34015" algn="l"/>
              </a:tabLst>
            </a:pPr>
            <a:r>
              <a:rPr sz="4000" spc="-160" dirty="0"/>
              <a:t> </a:t>
            </a:r>
            <a:r>
              <a:rPr sz="4000" spc="-15" dirty="0"/>
              <a:t>Results	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906934" y="1806829"/>
            <a:ext cx="6378130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7989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697355" algn="l"/>
                <a:tab pos="1697989" algn="l"/>
              </a:tabLst>
            </a:pPr>
            <a:r>
              <a:rPr sz="2800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</a:t>
            </a:r>
            <a:r>
              <a:rPr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1456690">
              <a:lnSpc>
                <a:spcPct val="100000"/>
              </a:lnSpc>
              <a:spcBef>
                <a:spcPts val="25"/>
              </a:spcBef>
              <a:buClr>
                <a:srgbClr val="006FC0"/>
              </a:buClr>
              <a:buFont typeface="Arial MT"/>
              <a:buChar char="•"/>
            </a:pPr>
            <a:endParaRPr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7989" indent="-228600">
              <a:lnSpc>
                <a:spcPct val="100000"/>
              </a:lnSpc>
              <a:buFont typeface="Arial MT"/>
              <a:buChar char="•"/>
              <a:tabLst>
                <a:tab pos="1697355" algn="l"/>
                <a:tab pos="1697989" algn="l"/>
              </a:tabLst>
            </a:pPr>
            <a:r>
              <a:rPr sz="2800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</a:t>
            </a:r>
            <a:r>
              <a:rPr sz="28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  <a:r>
              <a:rPr sz="28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sz="28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  <a:p>
            <a:pPr marL="1456690">
              <a:lnSpc>
                <a:spcPct val="100000"/>
              </a:lnSpc>
              <a:spcBef>
                <a:spcPts val="20"/>
              </a:spcBef>
              <a:buClr>
                <a:srgbClr val="006FC0"/>
              </a:buClr>
              <a:buFont typeface="Arial MT"/>
              <a:buChar char="•"/>
            </a:pPr>
            <a:endParaRPr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7989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697355" algn="l"/>
                <a:tab pos="1697989" algn="l"/>
              </a:tabLst>
            </a:pPr>
            <a:r>
              <a:rPr sz="28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analysis results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932" y="1831860"/>
            <a:ext cx="3194303" cy="31942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540886"/>
            <a:ext cx="69183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u="none" spc="-35" dirty="0"/>
              <a:t>EDA</a:t>
            </a:r>
            <a:r>
              <a:rPr sz="6000" u="none" spc="-25" dirty="0"/>
              <a:t> </a:t>
            </a:r>
            <a:r>
              <a:rPr sz="6000" u="none" dirty="0"/>
              <a:t>with</a:t>
            </a:r>
            <a:r>
              <a:rPr sz="6000" u="none" spc="-30" dirty="0"/>
              <a:t> </a:t>
            </a:r>
            <a:r>
              <a:rPr sz="6000" u="none" spc="-15" dirty="0"/>
              <a:t>Visualization</a:t>
            </a:r>
            <a:endParaRPr sz="6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527" y="927608"/>
            <a:ext cx="3360420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b="1" u="none" spc="-10" dirty="0">
                <a:latin typeface="Calibri"/>
                <a:cs typeface="Calibri"/>
              </a:rPr>
              <a:t>Flight </a:t>
            </a:r>
            <a:r>
              <a:rPr b="1" u="none" spc="-5" dirty="0">
                <a:latin typeface="Calibri"/>
                <a:cs typeface="Calibri"/>
              </a:rPr>
              <a:t>Number </a:t>
            </a:r>
            <a:r>
              <a:rPr b="1" u="none" spc="-10" dirty="0">
                <a:latin typeface="Calibri"/>
                <a:cs typeface="Calibri"/>
              </a:rPr>
              <a:t>vs. </a:t>
            </a:r>
            <a:r>
              <a:rPr b="1" u="none" spc="-805" dirty="0">
                <a:latin typeface="Calibri"/>
                <a:cs typeface="Calibri"/>
              </a:rPr>
              <a:t> </a:t>
            </a:r>
            <a:r>
              <a:rPr b="1" u="none" dirty="0">
                <a:latin typeface="Calibri"/>
                <a:cs typeface="Calibri"/>
              </a:rPr>
              <a:t>Launch</a:t>
            </a:r>
            <a:r>
              <a:rPr b="1" u="none" spc="-5" dirty="0">
                <a:latin typeface="Calibri"/>
                <a:cs typeface="Calibri"/>
              </a:rPr>
              <a:t> </a:t>
            </a:r>
            <a:r>
              <a:rPr b="1" u="none" spc="-15" dirty="0">
                <a:latin typeface="Calibri"/>
                <a:cs typeface="Calibri"/>
              </a:rPr>
              <a:t>Site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932" y="2327910"/>
            <a:ext cx="10135714" cy="19811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8527" y="4365893"/>
            <a:ext cx="5073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The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highest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success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5392"/>
                </a:solidFill>
                <a:latin typeface="Calibri"/>
                <a:cs typeface="Calibri"/>
              </a:rPr>
              <a:t>rate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 is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in CCAPS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SLC-40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 launch</a:t>
            </a:r>
            <a:r>
              <a:rPr sz="1800" spc="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site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527" y="927608"/>
            <a:ext cx="3597910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b="1" u="none" spc="-25" dirty="0">
                <a:latin typeface="Calibri"/>
                <a:cs typeface="Calibri"/>
              </a:rPr>
              <a:t>Payload </a:t>
            </a:r>
            <a:r>
              <a:rPr b="1" u="none" spc="-10" dirty="0">
                <a:latin typeface="Calibri"/>
                <a:cs typeface="Calibri"/>
              </a:rPr>
              <a:t>vs. </a:t>
            </a:r>
            <a:r>
              <a:rPr b="1" u="none" dirty="0">
                <a:latin typeface="Calibri"/>
                <a:cs typeface="Calibri"/>
              </a:rPr>
              <a:t>Launch </a:t>
            </a:r>
            <a:r>
              <a:rPr b="1" u="none" spc="-800" dirty="0">
                <a:latin typeface="Calibri"/>
                <a:cs typeface="Calibri"/>
              </a:rPr>
              <a:t> </a:t>
            </a:r>
            <a:r>
              <a:rPr b="1" u="none" spc="-25" dirty="0">
                <a:latin typeface="Calibri"/>
                <a:cs typeface="Calibri"/>
              </a:rPr>
              <a:t>Site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724" y="2310383"/>
            <a:ext cx="10069429" cy="19811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8527" y="4365893"/>
            <a:ext cx="5262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highest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pay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load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mass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in CCAPS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 SLC-40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launch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site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1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34015" algn="l"/>
              </a:tabLst>
            </a:pPr>
            <a:r>
              <a:rPr sz="4000" spc="-160" dirty="0"/>
              <a:t> </a:t>
            </a:r>
            <a:r>
              <a:rPr sz="4000" spc="-5" dirty="0"/>
              <a:t>Outline	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847" y="2025395"/>
            <a:ext cx="3194303" cy="319505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50940" y="1713408"/>
            <a:ext cx="2470150" cy="3572132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800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Executive</a:t>
            </a:r>
            <a:r>
              <a:rPr sz="2800" spc="-4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800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8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8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8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8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endParaRPr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527" y="927608"/>
            <a:ext cx="2948940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b="1" dirty="0">
                <a:solidFill>
                  <a:srgbClr val="005392"/>
                </a:solidFill>
                <a:latin typeface="Calibri"/>
                <a:cs typeface="Calibri"/>
              </a:rPr>
              <a:t>Success</a:t>
            </a:r>
            <a:r>
              <a:rPr sz="3600" b="1" spc="-4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3600" b="1" spc="-45" dirty="0">
                <a:solidFill>
                  <a:srgbClr val="005392"/>
                </a:solidFill>
                <a:latin typeface="Calibri"/>
                <a:cs typeface="Calibri"/>
              </a:rPr>
              <a:t>rate</a:t>
            </a:r>
            <a:r>
              <a:rPr sz="3600" b="1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005392"/>
                </a:solidFill>
                <a:latin typeface="Calibri"/>
                <a:cs typeface="Calibri"/>
              </a:rPr>
              <a:t>vs. </a:t>
            </a:r>
            <a:r>
              <a:rPr sz="3600" b="1" spc="-80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5392"/>
                </a:solidFill>
                <a:latin typeface="Calibri"/>
                <a:cs typeface="Calibri"/>
              </a:rPr>
              <a:t>Orbit type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231" y="2652528"/>
            <a:ext cx="4563193" cy="328722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04332" y="2179478"/>
            <a:ext cx="518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ES-L1,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5392"/>
                </a:solidFill>
                <a:latin typeface="Calibri"/>
                <a:cs typeface="Calibri"/>
              </a:rPr>
              <a:t>GEO,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5392"/>
                </a:solidFill>
                <a:latin typeface="Calibri"/>
                <a:cs typeface="Calibri"/>
              </a:rPr>
              <a:t>HEO,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and SSO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 orbit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has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 highest</a:t>
            </a:r>
            <a:r>
              <a:rPr sz="1800" spc="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success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5392"/>
                </a:solidFill>
                <a:latin typeface="Calibri"/>
                <a:cs typeface="Calibri"/>
              </a:rPr>
              <a:t>rate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527" y="927608"/>
            <a:ext cx="3360420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b="1" u="none" spc="-10" dirty="0">
                <a:latin typeface="Calibri"/>
                <a:cs typeface="Calibri"/>
              </a:rPr>
              <a:t>Flight </a:t>
            </a:r>
            <a:r>
              <a:rPr b="1" u="none" spc="-5" dirty="0">
                <a:latin typeface="Calibri"/>
                <a:cs typeface="Calibri"/>
              </a:rPr>
              <a:t>Number </a:t>
            </a:r>
            <a:r>
              <a:rPr b="1" u="none" spc="-10" dirty="0">
                <a:latin typeface="Calibri"/>
                <a:cs typeface="Calibri"/>
              </a:rPr>
              <a:t>vs. </a:t>
            </a:r>
            <a:r>
              <a:rPr b="1" u="none" spc="-805" dirty="0">
                <a:latin typeface="Calibri"/>
                <a:cs typeface="Calibri"/>
              </a:rPr>
              <a:t> </a:t>
            </a:r>
            <a:r>
              <a:rPr b="1" u="none" spc="-5" dirty="0">
                <a:latin typeface="Calibri"/>
                <a:cs typeface="Calibri"/>
              </a:rPr>
              <a:t>Orbit</a:t>
            </a:r>
            <a:r>
              <a:rPr b="1" u="none" dirty="0">
                <a:latin typeface="Calibri"/>
                <a:cs typeface="Calibri"/>
              </a:rPr>
              <a:t> </a:t>
            </a:r>
            <a:r>
              <a:rPr b="1" u="none" spc="-5" dirty="0">
                <a:latin typeface="Calibri"/>
                <a:cs typeface="Calibri"/>
              </a:rPr>
              <a:t>type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724" y="2438400"/>
            <a:ext cx="10107155" cy="19811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8527" y="4438280"/>
            <a:ext cx="4963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005392"/>
                </a:solidFill>
                <a:latin typeface="Calibri"/>
                <a:cs typeface="Calibri"/>
              </a:rPr>
              <a:t>LEO,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 ISS,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PO,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GEO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 orbit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has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highest</a:t>
            </a:r>
            <a:r>
              <a:rPr sz="1800" spc="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flight number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527" y="927608"/>
            <a:ext cx="323659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b="1" u="none" spc="-25" dirty="0">
                <a:latin typeface="Calibri"/>
                <a:cs typeface="Calibri"/>
              </a:rPr>
              <a:t>Payload </a:t>
            </a:r>
            <a:r>
              <a:rPr b="1" u="none" spc="-10" dirty="0">
                <a:latin typeface="Calibri"/>
                <a:cs typeface="Calibri"/>
              </a:rPr>
              <a:t>vs. </a:t>
            </a:r>
            <a:r>
              <a:rPr b="1" u="none" spc="-5" dirty="0">
                <a:latin typeface="Calibri"/>
                <a:cs typeface="Calibri"/>
              </a:rPr>
              <a:t>Orbit </a:t>
            </a:r>
            <a:r>
              <a:rPr b="1" u="none" spc="-800" dirty="0">
                <a:latin typeface="Calibri"/>
                <a:cs typeface="Calibri"/>
              </a:rPr>
              <a:t> </a:t>
            </a:r>
            <a:r>
              <a:rPr b="1" u="none" dirty="0">
                <a:latin typeface="Calibri"/>
                <a:cs typeface="Calibri"/>
              </a:rPr>
              <a:t>type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935" y="2433827"/>
            <a:ext cx="10059902" cy="19808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8527" y="4443042"/>
            <a:ext cx="3393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GEO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orbit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has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highest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pay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load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mass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527" y="927608"/>
            <a:ext cx="288607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b="1" dirty="0">
                <a:solidFill>
                  <a:srgbClr val="005392"/>
                </a:solidFill>
                <a:latin typeface="Calibri"/>
                <a:cs typeface="Calibri"/>
              </a:rPr>
              <a:t>Launch</a:t>
            </a:r>
            <a:r>
              <a:rPr sz="3600" b="1" spc="-8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05392"/>
                </a:solidFill>
                <a:latin typeface="Calibri"/>
                <a:cs typeface="Calibri"/>
              </a:rPr>
              <a:t>success </a:t>
            </a:r>
            <a:r>
              <a:rPr sz="3600" b="1" spc="-80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3600" b="1" spc="-15" dirty="0">
                <a:solidFill>
                  <a:srgbClr val="005392"/>
                </a:solidFill>
                <a:latin typeface="Calibri"/>
                <a:cs typeface="Calibri"/>
              </a:rPr>
              <a:t>yearly </a:t>
            </a:r>
            <a:r>
              <a:rPr sz="3600" b="1" spc="-10" dirty="0">
                <a:solidFill>
                  <a:srgbClr val="005392"/>
                </a:solidFill>
                <a:latin typeface="Calibri"/>
                <a:cs typeface="Calibri"/>
              </a:rPr>
              <a:t>trend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2153" y="2305049"/>
            <a:ext cx="3553501" cy="222883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50765" y="2209119"/>
            <a:ext cx="4107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Every 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year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launch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success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5392"/>
                </a:solidFill>
                <a:latin typeface="Calibri"/>
                <a:cs typeface="Calibri"/>
              </a:rPr>
              <a:t>rate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increases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540886"/>
            <a:ext cx="42030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u="none" spc="-35" dirty="0"/>
              <a:t>EDA</a:t>
            </a:r>
            <a:r>
              <a:rPr sz="6000" u="none" spc="-40" dirty="0"/>
              <a:t> </a:t>
            </a:r>
            <a:r>
              <a:rPr sz="6000" u="none" dirty="0"/>
              <a:t>with</a:t>
            </a:r>
            <a:r>
              <a:rPr sz="6000" u="none" spc="-35" dirty="0"/>
              <a:t> </a:t>
            </a:r>
            <a:r>
              <a:rPr sz="6000" u="none" dirty="0"/>
              <a:t>SQL</a:t>
            </a:r>
            <a:endParaRPr sz="6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362489"/>
            <a:ext cx="44850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005392"/>
                </a:solidFill>
                <a:latin typeface="Calibri"/>
                <a:cs typeface="Calibri"/>
              </a:rPr>
              <a:t>All</a:t>
            </a:r>
            <a:r>
              <a:rPr sz="4000" b="1" spc="-2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005392"/>
                </a:solidFill>
                <a:latin typeface="Calibri"/>
                <a:cs typeface="Calibri"/>
              </a:rPr>
              <a:t>launch</a:t>
            </a:r>
            <a:r>
              <a:rPr sz="4000" b="1" spc="-15" dirty="0">
                <a:solidFill>
                  <a:srgbClr val="005392"/>
                </a:solidFill>
                <a:latin typeface="Calibri"/>
                <a:cs typeface="Calibri"/>
              </a:rPr>
              <a:t> site</a:t>
            </a:r>
            <a:r>
              <a:rPr sz="4000" b="1" spc="-2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005392"/>
                </a:solidFill>
                <a:latin typeface="Calibri"/>
                <a:cs typeface="Calibri"/>
              </a:rPr>
              <a:t>names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860" y="1619332"/>
            <a:ext cx="2199835" cy="242841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551735" y="1898223"/>
            <a:ext cx="2144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Theres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four</a:t>
            </a:r>
            <a:r>
              <a:rPr sz="1800" spc="-2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launch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site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362489"/>
            <a:ext cx="75145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005392"/>
                </a:solidFill>
                <a:latin typeface="Calibri"/>
                <a:cs typeface="Calibri"/>
              </a:rPr>
              <a:t>Launch </a:t>
            </a:r>
            <a:r>
              <a:rPr sz="4000" b="1" spc="-15" dirty="0">
                <a:solidFill>
                  <a:srgbClr val="005392"/>
                </a:solidFill>
                <a:latin typeface="Calibri"/>
                <a:cs typeface="Calibri"/>
              </a:rPr>
              <a:t>site</a:t>
            </a:r>
            <a:r>
              <a:rPr sz="4000" b="1" spc="-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005392"/>
                </a:solidFill>
                <a:latin typeface="Calibri"/>
                <a:cs typeface="Calibri"/>
              </a:rPr>
              <a:t>names</a:t>
            </a:r>
            <a:r>
              <a:rPr sz="4000" b="1" spc="-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005392"/>
                </a:solidFill>
                <a:latin typeface="Calibri"/>
                <a:cs typeface="Calibri"/>
              </a:rPr>
              <a:t>begin with </a:t>
            </a:r>
            <a:r>
              <a:rPr sz="4000" b="1" spc="-10" dirty="0">
                <a:solidFill>
                  <a:srgbClr val="005392"/>
                </a:solidFill>
                <a:latin typeface="Calibri"/>
                <a:cs typeface="Calibri"/>
              </a:rPr>
              <a:t>`CCA`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53028" y="1925399"/>
            <a:ext cx="4352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Theres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two</a:t>
            </a:r>
            <a:r>
              <a:rPr sz="1800" spc="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launch 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site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names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begin</a:t>
            </a:r>
            <a:r>
              <a:rPr sz="1800" spc="2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with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‘CCA’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00" y="1488947"/>
            <a:ext cx="2330195" cy="15644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362489"/>
            <a:ext cx="40303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80" dirty="0">
                <a:solidFill>
                  <a:srgbClr val="005392"/>
                </a:solidFill>
                <a:latin typeface="Calibri"/>
                <a:cs typeface="Calibri"/>
              </a:rPr>
              <a:t>Total</a:t>
            </a:r>
            <a:r>
              <a:rPr sz="4000" b="1" spc="-4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005392"/>
                </a:solidFill>
                <a:latin typeface="Calibri"/>
                <a:cs typeface="Calibri"/>
              </a:rPr>
              <a:t>payload</a:t>
            </a:r>
            <a:r>
              <a:rPr sz="4000" b="1" spc="-4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005392"/>
                </a:solidFill>
                <a:latin typeface="Calibri"/>
                <a:cs typeface="Calibri"/>
              </a:rPr>
              <a:t>mass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959957"/>
            <a:ext cx="2128253" cy="11672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253028" y="2164454"/>
            <a:ext cx="2727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005392"/>
                </a:solidFill>
                <a:latin typeface="Calibri"/>
                <a:cs typeface="Calibri"/>
              </a:rPr>
              <a:t>Total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pay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 load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mass</a:t>
            </a:r>
            <a:r>
              <a:rPr sz="1800" spc="-2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56479 kg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362489"/>
            <a:ext cx="69354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45" dirty="0">
                <a:solidFill>
                  <a:srgbClr val="005392"/>
                </a:solidFill>
                <a:latin typeface="Calibri"/>
                <a:cs typeface="Calibri"/>
              </a:rPr>
              <a:t>Average</a:t>
            </a:r>
            <a:r>
              <a:rPr sz="4000" b="1" spc="-10" dirty="0">
                <a:solidFill>
                  <a:srgbClr val="005392"/>
                </a:solidFill>
                <a:latin typeface="Calibri"/>
                <a:cs typeface="Calibri"/>
              </a:rPr>
              <a:t> payload </a:t>
            </a:r>
            <a:r>
              <a:rPr sz="4000" b="1" spc="-5" dirty="0">
                <a:solidFill>
                  <a:srgbClr val="005392"/>
                </a:solidFill>
                <a:latin typeface="Calibri"/>
                <a:cs typeface="Calibri"/>
              </a:rPr>
              <a:t>mass </a:t>
            </a:r>
            <a:r>
              <a:rPr sz="4000" b="1" spc="-15" dirty="0">
                <a:solidFill>
                  <a:srgbClr val="005392"/>
                </a:solidFill>
                <a:latin typeface="Calibri"/>
                <a:cs typeface="Calibri"/>
              </a:rPr>
              <a:t>by</a:t>
            </a:r>
            <a:r>
              <a:rPr sz="4000" b="1" spc="-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005392"/>
                </a:solidFill>
                <a:latin typeface="Calibri"/>
                <a:cs typeface="Calibri"/>
              </a:rPr>
              <a:t>F9</a:t>
            </a:r>
            <a:r>
              <a:rPr sz="4000" b="1" spc="-10" dirty="0">
                <a:solidFill>
                  <a:srgbClr val="005392"/>
                </a:solidFill>
                <a:latin typeface="Calibri"/>
                <a:cs typeface="Calibri"/>
              </a:rPr>
              <a:t> v1.1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64261"/>
            <a:ext cx="1975104" cy="86162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253028" y="2164454"/>
            <a:ext cx="3782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005392"/>
                </a:solidFill>
                <a:latin typeface="Calibri"/>
                <a:cs typeface="Calibri"/>
              </a:rPr>
              <a:t>Average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payload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mass by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F9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v1.1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is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3676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362489"/>
            <a:ext cx="75241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20" dirty="0">
                <a:solidFill>
                  <a:srgbClr val="005392"/>
                </a:solidFill>
                <a:latin typeface="Calibri"/>
                <a:cs typeface="Calibri"/>
              </a:rPr>
              <a:t>First</a:t>
            </a:r>
            <a:r>
              <a:rPr sz="4000" b="1" spc="-1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005392"/>
                </a:solidFill>
                <a:latin typeface="Calibri"/>
                <a:cs typeface="Calibri"/>
              </a:rPr>
              <a:t>successful</a:t>
            </a:r>
            <a:r>
              <a:rPr sz="4000" b="1" spc="-1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005392"/>
                </a:solidFill>
                <a:latin typeface="Calibri"/>
                <a:cs typeface="Calibri"/>
              </a:rPr>
              <a:t>ground</a:t>
            </a:r>
            <a:r>
              <a:rPr sz="4000" b="1" spc="-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005392"/>
                </a:solidFill>
                <a:latin typeface="Calibri"/>
                <a:cs typeface="Calibri"/>
              </a:rPr>
              <a:t>landing</a:t>
            </a:r>
            <a:r>
              <a:rPr sz="4000" b="1" spc="-1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4000" b="1" spc="-25" dirty="0">
                <a:solidFill>
                  <a:srgbClr val="005392"/>
                </a:solidFill>
                <a:latin typeface="Calibri"/>
                <a:cs typeface="Calibri"/>
              </a:rPr>
              <a:t>date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4031" y="1843941"/>
            <a:ext cx="2667301" cy="9266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10812" y="1924711"/>
            <a:ext cx="4277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First</a:t>
            </a:r>
            <a:r>
              <a:rPr sz="1800" spc="-2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successful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ground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landing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on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2017-01-05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1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34015" algn="l"/>
              </a:tabLst>
            </a:pPr>
            <a:r>
              <a:rPr sz="4000" spc="-160" dirty="0"/>
              <a:t> </a:t>
            </a:r>
            <a:r>
              <a:rPr sz="4000" spc="-25" dirty="0"/>
              <a:t>Executive</a:t>
            </a:r>
            <a:r>
              <a:rPr sz="4000" spc="-60" dirty="0"/>
              <a:t> </a:t>
            </a:r>
            <a:r>
              <a:rPr sz="4000" dirty="0"/>
              <a:t>Summary	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363814" y="2235833"/>
            <a:ext cx="500878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sz="2800" spc="-3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2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</a:t>
            </a:r>
            <a:endParaRPr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6FC0"/>
              </a:buClr>
              <a:buFont typeface="Arial MT"/>
              <a:buChar char="•"/>
            </a:pPr>
            <a:endParaRPr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sz="2800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800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0422" y="2302776"/>
            <a:ext cx="3194303" cy="319429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314">
              <a:lnSpc>
                <a:spcPts val="4560"/>
              </a:lnSpc>
              <a:spcBef>
                <a:spcPts val="100"/>
              </a:spcBef>
            </a:pPr>
            <a:r>
              <a:rPr sz="4000" b="1" u="none" spc="-5" dirty="0">
                <a:latin typeface="Calibri"/>
                <a:cs typeface="Calibri"/>
              </a:rPr>
              <a:t>Successful</a:t>
            </a:r>
            <a:r>
              <a:rPr sz="4000" b="1" u="none" spc="-10" dirty="0">
                <a:latin typeface="Calibri"/>
                <a:cs typeface="Calibri"/>
              </a:rPr>
              <a:t> drone</a:t>
            </a:r>
            <a:r>
              <a:rPr sz="4000" b="1" u="none" spc="-20" dirty="0">
                <a:latin typeface="Calibri"/>
                <a:cs typeface="Calibri"/>
              </a:rPr>
              <a:t> </a:t>
            </a:r>
            <a:r>
              <a:rPr sz="4000" b="1" u="none" dirty="0">
                <a:latin typeface="Calibri"/>
                <a:cs typeface="Calibri"/>
              </a:rPr>
              <a:t>ship</a:t>
            </a:r>
            <a:r>
              <a:rPr sz="4000" b="1" u="none" spc="-5" dirty="0">
                <a:latin typeface="Calibri"/>
                <a:cs typeface="Calibri"/>
              </a:rPr>
              <a:t> </a:t>
            </a:r>
            <a:r>
              <a:rPr sz="4000" b="1" u="none" dirty="0">
                <a:latin typeface="Calibri"/>
                <a:cs typeface="Calibri"/>
              </a:rPr>
              <a:t>landing</a:t>
            </a:r>
            <a:r>
              <a:rPr sz="4000" b="1" u="none" spc="-20" dirty="0">
                <a:latin typeface="Calibri"/>
                <a:cs typeface="Calibri"/>
              </a:rPr>
              <a:t> </a:t>
            </a:r>
            <a:r>
              <a:rPr sz="4000" b="1" u="none" spc="-5" dirty="0">
                <a:latin typeface="Calibri"/>
                <a:cs typeface="Calibri"/>
              </a:rPr>
              <a:t>with</a:t>
            </a:r>
            <a:r>
              <a:rPr sz="4000" b="1" u="none" spc="-15" dirty="0">
                <a:latin typeface="Calibri"/>
                <a:cs typeface="Calibri"/>
              </a:rPr>
              <a:t> </a:t>
            </a:r>
            <a:r>
              <a:rPr sz="4000" b="1" u="none" spc="-10" dirty="0">
                <a:latin typeface="Calibri"/>
                <a:cs typeface="Calibri"/>
              </a:rPr>
              <a:t>payload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ts val="4560"/>
              </a:lnSpc>
              <a:tabLst>
                <a:tab pos="10534015" algn="l"/>
              </a:tabLst>
            </a:pPr>
            <a:r>
              <a:rPr sz="4000" b="1" spc="-160" dirty="0">
                <a:latin typeface="Calibri"/>
                <a:cs typeface="Calibri"/>
              </a:rPr>
              <a:t> </a:t>
            </a:r>
            <a:r>
              <a:rPr sz="4000" b="1" spc="-15" dirty="0">
                <a:latin typeface="Calibri"/>
                <a:cs typeface="Calibri"/>
              </a:rPr>
              <a:t>between </a:t>
            </a:r>
            <a:r>
              <a:rPr sz="4000" b="1" spc="-5" dirty="0">
                <a:latin typeface="Calibri"/>
                <a:cs typeface="Calibri"/>
              </a:rPr>
              <a:t>4000 and</a:t>
            </a:r>
            <a:r>
              <a:rPr sz="4000" b="1" spc="-10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6000	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2701" y="1808275"/>
            <a:ext cx="1841730" cy="131973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27501" y="2059100"/>
            <a:ext cx="5795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Successful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drone</a:t>
            </a:r>
            <a:r>
              <a:rPr sz="1800" spc="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ship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landing</a:t>
            </a:r>
            <a:r>
              <a:rPr sz="1800" spc="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with</a:t>
            </a:r>
            <a:r>
              <a:rPr sz="1800" spc="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payload</a:t>
            </a:r>
            <a:r>
              <a:rPr sz="1800" spc="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between</a:t>
            </a:r>
            <a:r>
              <a:rPr sz="1800" spc="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4000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and </a:t>
            </a:r>
            <a:r>
              <a:rPr sz="1800" spc="-39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6000 is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F9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FT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B1022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 and F9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FT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B1031.2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314">
              <a:lnSpc>
                <a:spcPts val="4560"/>
              </a:lnSpc>
              <a:spcBef>
                <a:spcPts val="100"/>
              </a:spcBef>
            </a:pPr>
            <a:r>
              <a:rPr b="1" u="none" spc="-80" dirty="0">
                <a:latin typeface="Calibri"/>
                <a:cs typeface="Calibri"/>
              </a:rPr>
              <a:t>Total</a:t>
            </a:r>
            <a:r>
              <a:rPr b="1" u="none" spc="-5" dirty="0">
                <a:latin typeface="Calibri"/>
                <a:cs typeface="Calibri"/>
              </a:rPr>
              <a:t> </a:t>
            </a:r>
            <a:r>
              <a:rPr b="1" u="none" dirty="0">
                <a:latin typeface="Calibri"/>
                <a:cs typeface="Calibri"/>
              </a:rPr>
              <a:t>number</a:t>
            </a:r>
            <a:r>
              <a:rPr b="1" u="none" spc="-15" dirty="0">
                <a:latin typeface="Calibri"/>
                <a:cs typeface="Calibri"/>
              </a:rPr>
              <a:t> </a:t>
            </a:r>
            <a:r>
              <a:rPr b="1" u="none" dirty="0">
                <a:latin typeface="Calibri"/>
                <a:cs typeface="Calibri"/>
              </a:rPr>
              <a:t>of</a:t>
            </a:r>
            <a:r>
              <a:rPr b="1" u="none" spc="-15" dirty="0">
                <a:latin typeface="Calibri"/>
                <a:cs typeface="Calibri"/>
              </a:rPr>
              <a:t> </a:t>
            </a:r>
            <a:r>
              <a:rPr b="1" u="none" spc="-5" dirty="0">
                <a:latin typeface="Calibri"/>
                <a:cs typeface="Calibri"/>
              </a:rPr>
              <a:t>successful</a:t>
            </a:r>
            <a:r>
              <a:rPr b="1" u="none" dirty="0">
                <a:latin typeface="Calibri"/>
                <a:cs typeface="Calibri"/>
              </a:rPr>
              <a:t> </a:t>
            </a:r>
            <a:r>
              <a:rPr b="1" u="none" spc="-5" dirty="0">
                <a:latin typeface="Calibri"/>
                <a:cs typeface="Calibri"/>
              </a:rPr>
              <a:t>and </a:t>
            </a:r>
            <a:r>
              <a:rPr b="1" u="none" spc="-20" dirty="0">
                <a:latin typeface="Calibri"/>
                <a:cs typeface="Calibri"/>
              </a:rPr>
              <a:t>failure</a:t>
            </a:r>
            <a:r>
              <a:rPr b="1" u="none" spc="-10" dirty="0">
                <a:latin typeface="Calibri"/>
                <a:cs typeface="Calibri"/>
              </a:rPr>
              <a:t> </a:t>
            </a:r>
            <a:r>
              <a:rPr b="1" u="none" dirty="0">
                <a:latin typeface="Calibri"/>
                <a:cs typeface="Calibri"/>
              </a:rPr>
              <a:t>mission</a:t>
            </a:r>
          </a:p>
          <a:p>
            <a:pPr marL="12700">
              <a:lnSpc>
                <a:spcPts val="4560"/>
              </a:lnSpc>
              <a:tabLst>
                <a:tab pos="10534015" algn="l"/>
              </a:tabLst>
            </a:pPr>
            <a:r>
              <a:rPr b="1" spc="-16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outcomes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307" y="1918020"/>
            <a:ext cx="1914886" cy="61029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43574" y="2028435"/>
            <a:ext cx="4381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005392"/>
                </a:solidFill>
                <a:latin typeface="Calibri"/>
                <a:cs typeface="Calibri"/>
              </a:rPr>
              <a:t>Total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number</a:t>
            </a:r>
            <a:r>
              <a:rPr sz="1800" spc="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of successful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46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 and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failure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362489"/>
            <a:ext cx="74148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20" dirty="0">
                <a:solidFill>
                  <a:srgbClr val="005392"/>
                </a:solidFill>
                <a:latin typeface="Calibri"/>
                <a:cs typeface="Calibri"/>
              </a:rPr>
              <a:t>Boosters </a:t>
            </a:r>
            <a:r>
              <a:rPr sz="4000" b="1" spc="-5" dirty="0">
                <a:solidFill>
                  <a:srgbClr val="005392"/>
                </a:solidFill>
                <a:latin typeface="Calibri"/>
                <a:cs typeface="Calibri"/>
              </a:rPr>
              <a:t>carried</a:t>
            </a:r>
            <a:r>
              <a:rPr sz="4000" b="1" spc="-1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005392"/>
                </a:solidFill>
                <a:latin typeface="Calibri"/>
                <a:cs typeface="Calibri"/>
              </a:rPr>
              <a:t>maximum </a:t>
            </a:r>
            <a:r>
              <a:rPr sz="4000" b="1" spc="-15" dirty="0">
                <a:solidFill>
                  <a:srgbClr val="005392"/>
                </a:solidFill>
                <a:latin typeface="Calibri"/>
                <a:cs typeface="Calibri"/>
              </a:rPr>
              <a:t>payload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647694"/>
            <a:ext cx="1650491" cy="230022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94864" y="1763260"/>
            <a:ext cx="5498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Boosters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carried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maximum 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payload</a:t>
            </a:r>
            <a:r>
              <a:rPr sz="1800" spc="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is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F9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 B5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B1048.4,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F9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B5 </a:t>
            </a:r>
            <a:r>
              <a:rPr sz="1800" spc="-39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B1049.4,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 F9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B5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B1049.5,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F9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B5</a:t>
            </a:r>
            <a:r>
              <a:rPr sz="1800" spc="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B1060.2,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 and</a:t>
            </a:r>
            <a:r>
              <a:rPr sz="1800" spc="2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F9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B5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B1058.3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62489"/>
            <a:ext cx="42570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u="none" spc="-5" dirty="0">
                <a:latin typeface="Calibri"/>
                <a:cs typeface="Calibri"/>
              </a:rPr>
              <a:t>2015</a:t>
            </a:r>
            <a:r>
              <a:rPr sz="4000" b="1" u="none" spc="-35" dirty="0">
                <a:latin typeface="Calibri"/>
                <a:cs typeface="Calibri"/>
              </a:rPr>
              <a:t> </a:t>
            </a:r>
            <a:r>
              <a:rPr sz="4000" b="1" u="none" dirty="0">
                <a:latin typeface="Calibri"/>
                <a:cs typeface="Calibri"/>
              </a:rPr>
              <a:t>launch</a:t>
            </a:r>
            <a:r>
              <a:rPr sz="4000" b="1" u="none" spc="-30" dirty="0">
                <a:latin typeface="Calibri"/>
                <a:cs typeface="Calibri"/>
              </a:rPr>
              <a:t> </a:t>
            </a:r>
            <a:r>
              <a:rPr sz="4000" b="1" u="none" spc="-20" dirty="0">
                <a:latin typeface="Calibri"/>
                <a:cs typeface="Calibri"/>
              </a:rPr>
              <a:t>records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756" y="1808238"/>
            <a:ext cx="7229545" cy="9532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6939" y="2976394"/>
            <a:ext cx="58566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In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 2015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launch</a:t>
            </a:r>
            <a:r>
              <a:rPr sz="1800" spc="1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was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 carried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out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 in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october</a:t>
            </a:r>
            <a:r>
              <a:rPr sz="1800" spc="1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at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ccafs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lc-40 </a:t>
            </a:r>
            <a:r>
              <a:rPr sz="1800" spc="-39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launch 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site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with</a:t>
            </a:r>
            <a:r>
              <a:rPr sz="1800" spc="1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booster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version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f9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v1.1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B1012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landing 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outcome</a:t>
            </a:r>
            <a:r>
              <a:rPr sz="1800" spc="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is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failure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(drone</a:t>
            </a:r>
            <a:r>
              <a:rPr sz="1800" spc="1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ship)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314">
              <a:lnSpc>
                <a:spcPts val="4560"/>
              </a:lnSpc>
              <a:spcBef>
                <a:spcPts val="100"/>
              </a:spcBef>
            </a:pPr>
            <a:r>
              <a:rPr sz="4000" b="1" u="none" spc="-5" dirty="0">
                <a:latin typeface="Calibri"/>
                <a:cs typeface="Calibri"/>
              </a:rPr>
              <a:t>Rank</a:t>
            </a:r>
            <a:r>
              <a:rPr sz="4000" b="1" u="none" spc="5" dirty="0">
                <a:latin typeface="Calibri"/>
                <a:cs typeface="Calibri"/>
              </a:rPr>
              <a:t> </a:t>
            </a:r>
            <a:r>
              <a:rPr sz="4000" b="1" u="none" dirty="0">
                <a:latin typeface="Calibri"/>
                <a:cs typeface="Calibri"/>
              </a:rPr>
              <a:t>success</a:t>
            </a:r>
            <a:r>
              <a:rPr sz="4000" b="1" u="none" spc="5" dirty="0">
                <a:latin typeface="Calibri"/>
                <a:cs typeface="Calibri"/>
              </a:rPr>
              <a:t> </a:t>
            </a:r>
            <a:r>
              <a:rPr sz="4000" b="1" u="none" spc="-15" dirty="0">
                <a:latin typeface="Calibri"/>
                <a:cs typeface="Calibri"/>
              </a:rPr>
              <a:t>count</a:t>
            </a:r>
            <a:r>
              <a:rPr sz="4000" b="1" u="none" spc="-5" dirty="0">
                <a:latin typeface="Calibri"/>
                <a:cs typeface="Calibri"/>
              </a:rPr>
              <a:t> </a:t>
            </a:r>
            <a:r>
              <a:rPr sz="4000" b="1" u="none" spc="-15" dirty="0">
                <a:latin typeface="Calibri"/>
                <a:cs typeface="Calibri"/>
              </a:rPr>
              <a:t>between</a:t>
            </a:r>
            <a:r>
              <a:rPr sz="4000" b="1" u="none" dirty="0">
                <a:latin typeface="Calibri"/>
                <a:cs typeface="Calibri"/>
              </a:rPr>
              <a:t> </a:t>
            </a:r>
            <a:r>
              <a:rPr sz="4000" b="1" u="none" spc="-10" dirty="0">
                <a:latin typeface="Calibri"/>
                <a:cs typeface="Calibri"/>
              </a:rPr>
              <a:t>2010-06-04</a:t>
            </a:r>
            <a:r>
              <a:rPr sz="4000" b="1" u="none" spc="5" dirty="0">
                <a:latin typeface="Calibri"/>
                <a:cs typeface="Calibri"/>
              </a:rPr>
              <a:t> </a:t>
            </a:r>
            <a:r>
              <a:rPr sz="4000" b="1" u="none" spc="-5" dirty="0">
                <a:latin typeface="Calibri"/>
                <a:cs typeface="Calibri"/>
              </a:rPr>
              <a:t>and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ts val="4560"/>
              </a:lnSpc>
              <a:tabLst>
                <a:tab pos="10534015" algn="l"/>
              </a:tabLst>
            </a:pPr>
            <a:r>
              <a:rPr sz="4000" b="1" spc="-160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2017-03-20	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630669"/>
            <a:ext cx="3515105" cy="19713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32156" y="1800390"/>
            <a:ext cx="58915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landing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outcome</a:t>
            </a:r>
            <a:r>
              <a:rPr sz="1800" spc="1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with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no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attempt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status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was </a:t>
            </a:r>
            <a:r>
              <a:rPr sz="1800" spc="-20" dirty="0">
                <a:solidFill>
                  <a:srgbClr val="005392"/>
                </a:solidFill>
                <a:latin typeface="Calibri"/>
                <a:cs typeface="Calibri"/>
              </a:rPr>
              <a:t>ranked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first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with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a </a:t>
            </a:r>
            <a:r>
              <a:rPr sz="1800" spc="-39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total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of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7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times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landing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outcome</a:t>
            </a:r>
            <a:r>
              <a:rPr sz="1800" spc="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with</a:t>
            </a:r>
            <a:r>
              <a:rPr sz="1800" spc="1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controlled</a:t>
            </a:r>
            <a:r>
              <a:rPr sz="1800" spc="2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(ocean)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 and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failure</a:t>
            </a:r>
            <a:r>
              <a:rPr sz="1800" spc="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(parachute)</a:t>
            </a:r>
            <a:r>
              <a:rPr sz="1800" spc="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status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was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5392"/>
                </a:solidFill>
                <a:latin typeface="Calibri"/>
                <a:cs typeface="Calibri"/>
              </a:rPr>
              <a:t>ranked</a:t>
            </a:r>
            <a:r>
              <a:rPr sz="1800" spc="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last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with</a:t>
            </a:r>
            <a:r>
              <a:rPr sz="1800" spc="2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a 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total</a:t>
            </a:r>
            <a:r>
              <a:rPr sz="1800" spc="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of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1 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time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540886"/>
            <a:ext cx="86912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u="none" spc="-30" dirty="0"/>
              <a:t>Interactive</a:t>
            </a:r>
            <a:r>
              <a:rPr sz="6000" u="none" spc="-5" dirty="0"/>
              <a:t> map</a:t>
            </a:r>
            <a:r>
              <a:rPr sz="6000" u="none" spc="-15" dirty="0"/>
              <a:t> </a:t>
            </a:r>
            <a:r>
              <a:rPr sz="6000" u="none" dirty="0"/>
              <a:t>with</a:t>
            </a:r>
            <a:r>
              <a:rPr sz="6000" u="none" spc="-5" dirty="0"/>
              <a:t> </a:t>
            </a:r>
            <a:r>
              <a:rPr sz="6000" u="none" spc="-20" dirty="0"/>
              <a:t>Folium</a:t>
            </a:r>
            <a:endParaRPr sz="6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571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34015" algn="l"/>
              </a:tabLst>
            </a:pPr>
            <a:r>
              <a:rPr spc="-160" dirty="0"/>
              <a:t> </a:t>
            </a:r>
            <a:r>
              <a:rPr spc="-5" dirty="0"/>
              <a:t>All</a:t>
            </a:r>
            <a:r>
              <a:rPr spc="-50" dirty="0"/>
              <a:t> </a:t>
            </a:r>
            <a:r>
              <a:rPr spc="-5" dirty="0"/>
              <a:t>Launch</a:t>
            </a:r>
            <a:r>
              <a:rPr spc="-45" dirty="0"/>
              <a:t> </a:t>
            </a:r>
            <a:r>
              <a:rPr spc="-15" dirty="0"/>
              <a:t>Sites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505711"/>
            <a:ext cx="7772399" cy="38465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89340" y="1524563"/>
            <a:ext cx="2672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Theres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3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location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launch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site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892" y="1462277"/>
            <a:ext cx="9259810" cy="451561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571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34015" algn="l"/>
              </a:tabLst>
            </a:pPr>
            <a:r>
              <a:rPr spc="-160" dirty="0"/>
              <a:t> </a:t>
            </a:r>
            <a:r>
              <a:rPr spc="-5" dirty="0"/>
              <a:t>Color-labeled</a:t>
            </a:r>
            <a:r>
              <a:rPr spc="-35" dirty="0"/>
              <a:t> </a:t>
            </a:r>
            <a:r>
              <a:rPr spc="-5" dirty="0"/>
              <a:t>Launch</a:t>
            </a:r>
            <a:r>
              <a:rPr spc="-25" dirty="0"/>
              <a:t> </a:t>
            </a:r>
            <a:r>
              <a:rPr spc="-30" dirty="0"/>
              <a:t>Records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6836" y="1580934"/>
            <a:ext cx="2613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green</a:t>
            </a:r>
            <a:r>
              <a:rPr sz="1800" spc="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is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success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 launch 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and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red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 is</a:t>
            </a:r>
            <a:r>
              <a:rPr sz="1800" spc="-2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failure</a:t>
            </a:r>
            <a:r>
              <a:rPr sz="1800" spc="-2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launch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757650"/>
            <a:ext cx="93459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none" spc="-5" dirty="0"/>
              <a:t>Launch</a:t>
            </a:r>
            <a:r>
              <a:rPr sz="2800" u="none" spc="5" dirty="0"/>
              <a:t> </a:t>
            </a:r>
            <a:r>
              <a:rPr sz="2800" u="none" spc="-10" dirty="0"/>
              <a:t>Site</a:t>
            </a:r>
            <a:r>
              <a:rPr sz="2800" u="none" spc="5" dirty="0"/>
              <a:t> </a:t>
            </a:r>
            <a:r>
              <a:rPr sz="2800" u="none" spc="-20" dirty="0"/>
              <a:t>to</a:t>
            </a:r>
            <a:r>
              <a:rPr sz="2800" u="none" spc="5" dirty="0"/>
              <a:t> </a:t>
            </a:r>
            <a:r>
              <a:rPr sz="2800" u="none" spc="-5" dirty="0"/>
              <a:t>its</a:t>
            </a:r>
            <a:r>
              <a:rPr sz="2800" u="none" spc="15" dirty="0"/>
              <a:t> </a:t>
            </a:r>
            <a:r>
              <a:rPr sz="2800" u="none" spc="-15" dirty="0"/>
              <a:t>Proximities</a:t>
            </a:r>
            <a:r>
              <a:rPr sz="2800" u="none" spc="10" dirty="0"/>
              <a:t> </a:t>
            </a:r>
            <a:r>
              <a:rPr sz="2800" u="none" spc="-5" dirty="0"/>
              <a:t>Such</a:t>
            </a:r>
            <a:r>
              <a:rPr sz="2800" u="none" spc="10" dirty="0"/>
              <a:t> </a:t>
            </a:r>
            <a:r>
              <a:rPr sz="2800" u="none" dirty="0"/>
              <a:t>as</a:t>
            </a:r>
            <a:r>
              <a:rPr sz="2800" u="none" spc="10" dirty="0"/>
              <a:t> </a:t>
            </a:r>
            <a:r>
              <a:rPr sz="2800" u="none" spc="-40" dirty="0"/>
              <a:t>Railway,</a:t>
            </a:r>
            <a:r>
              <a:rPr sz="2800" u="none" spc="10" dirty="0"/>
              <a:t> </a:t>
            </a:r>
            <a:r>
              <a:rPr sz="2800" u="none" spc="-45" dirty="0"/>
              <a:t>Highway,</a:t>
            </a:r>
            <a:r>
              <a:rPr sz="2800" u="none" spc="10" dirty="0"/>
              <a:t> </a:t>
            </a:r>
            <a:r>
              <a:rPr sz="2800" u="none" spc="-10" dirty="0"/>
              <a:t>Coastline</a:t>
            </a:r>
            <a:endParaRPr sz="28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584960"/>
            <a:ext cx="7927085" cy="368806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6939" y="5322792"/>
            <a:ext cx="5846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find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out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how</a:t>
            </a:r>
            <a:r>
              <a:rPr sz="1800" spc="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far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 is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 the</a:t>
            </a:r>
            <a:r>
              <a:rPr sz="1800" spc="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distance</a:t>
            </a:r>
            <a:r>
              <a:rPr sz="1800" spc="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between</a:t>
            </a:r>
            <a:r>
              <a:rPr sz="1800" spc="3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launch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site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and </a:t>
            </a:r>
            <a:r>
              <a:rPr sz="1800" spc="-39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005392"/>
                </a:solidFill>
                <a:latin typeface="Calibri"/>
                <a:cs typeface="Calibri"/>
              </a:rPr>
              <a:t>railway,</a:t>
            </a: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005392"/>
                </a:solidFill>
                <a:latin typeface="Calibri"/>
                <a:cs typeface="Calibri"/>
              </a:rPr>
              <a:t>highway,</a:t>
            </a:r>
            <a:r>
              <a:rPr sz="1800" spc="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coastline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2717927"/>
            <a:ext cx="9121775" cy="176276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z="6000" u="none" dirty="0"/>
              <a:t>Build a </a:t>
            </a:r>
            <a:r>
              <a:rPr sz="6000" u="none" spc="-15" dirty="0"/>
              <a:t>Dashboard </a:t>
            </a:r>
            <a:r>
              <a:rPr sz="6000" u="none" dirty="0"/>
              <a:t>with </a:t>
            </a:r>
            <a:r>
              <a:rPr sz="6000" u="none" spc="-5" dirty="0"/>
              <a:t>Plotly </a:t>
            </a:r>
            <a:r>
              <a:rPr sz="6000" u="none" spc="-1345" dirty="0"/>
              <a:t> </a:t>
            </a:r>
            <a:r>
              <a:rPr sz="6000" u="none" spc="-5" dirty="0"/>
              <a:t>Dash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1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34015" algn="l"/>
              </a:tabLst>
            </a:pPr>
            <a:r>
              <a:rPr sz="4000" spc="-160" dirty="0"/>
              <a:t> </a:t>
            </a:r>
            <a:r>
              <a:rPr sz="4000" spc="-15" dirty="0"/>
              <a:t>Introduction	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409" y="2262377"/>
            <a:ext cx="3054095" cy="305409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63815" y="1806829"/>
            <a:ext cx="493258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8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2800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sz="2800" spc="-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endParaRPr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363814" y="3093085"/>
            <a:ext cx="615178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8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sz="28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8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 to</a:t>
            </a:r>
            <a:r>
              <a:rPr sz="28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find</a:t>
            </a:r>
            <a:r>
              <a:rPr sz="28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answers</a:t>
            </a:r>
            <a:endParaRPr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1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34015" algn="l"/>
              </a:tabLst>
            </a:pPr>
            <a:r>
              <a:rPr sz="4000" spc="-160" dirty="0"/>
              <a:t> </a:t>
            </a:r>
            <a:r>
              <a:rPr sz="4000" spc="-5" dirty="0"/>
              <a:t>Launch</a:t>
            </a:r>
            <a:r>
              <a:rPr sz="4000" spc="-15" dirty="0"/>
              <a:t> </a:t>
            </a:r>
            <a:r>
              <a:rPr sz="4000" spc="-5" dirty="0"/>
              <a:t>Success</a:t>
            </a:r>
            <a:r>
              <a:rPr sz="4000" spc="-10" dirty="0"/>
              <a:t> Count </a:t>
            </a:r>
            <a:r>
              <a:rPr sz="4000" spc="-30" dirty="0"/>
              <a:t>for</a:t>
            </a:r>
            <a:r>
              <a:rPr sz="4000" spc="-10" dirty="0"/>
              <a:t> </a:t>
            </a:r>
            <a:r>
              <a:rPr sz="4000" spc="-5" dirty="0"/>
              <a:t>All</a:t>
            </a:r>
            <a:r>
              <a:rPr sz="4000" spc="-15" dirty="0"/>
              <a:t> Sites,</a:t>
            </a:r>
            <a:r>
              <a:rPr sz="4000" spc="-10" dirty="0"/>
              <a:t> </a:t>
            </a:r>
            <a:r>
              <a:rPr sz="4000" spc="-5" dirty="0"/>
              <a:t>in</a:t>
            </a:r>
            <a:r>
              <a:rPr sz="4000" spc="-10" dirty="0"/>
              <a:t> </a:t>
            </a:r>
            <a:r>
              <a:rPr sz="4000" dirty="0"/>
              <a:t>a</a:t>
            </a:r>
            <a:r>
              <a:rPr sz="4000" spc="-15" dirty="0"/>
              <a:t> </a:t>
            </a:r>
            <a:r>
              <a:rPr sz="4000" spc="-5" dirty="0"/>
              <a:t>Piechart	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858" y="1682584"/>
            <a:ext cx="9372221" cy="428638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757650"/>
            <a:ext cx="9144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none" spc="-5" dirty="0"/>
              <a:t>Piechart</a:t>
            </a:r>
            <a:r>
              <a:rPr sz="2800" u="none" dirty="0"/>
              <a:t> </a:t>
            </a:r>
            <a:r>
              <a:rPr sz="2800" u="none" spc="-25" dirty="0"/>
              <a:t>for</a:t>
            </a:r>
            <a:r>
              <a:rPr sz="2800" u="none" spc="10" dirty="0"/>
              <a:t> </a:t>
            </a:r>
            <a:r>
              <a:rPr sz="2800" u="none" spc="-5" dirty="0"/>
              <a:t>The</a:t>
            </a:r>
            <a:r>
              <a:rPr sz="2800" u="none" spc="10" dirty="0"/>
              <a:t> </a:t>
            </a:r>
            <a:r>
              <a:rPr sz="2800" u="none" spc="-5" dirty="0"/>
              <a:t>Launch</a:t>
            </a:r>
            <a:r>
              <a:rPr sz="2800" u="none" spc="10" dirty="0"/>
              <a:t> </a:t>
            </a:r>
            <a:r>
              <a:rPr sz="2800" u="none" spc="-10" dirty="0"/>
              <a:t>Site</a:t>
            </a:r>
            <a:r>
              <a:rPr sz="2800" u="none" spc="10" dirty="0"/>
              <a:t> </a:t>
            </a:r>
            <a:r>
              <a:rPr sz="2800" u="none" spc="-5" dirty="0"/>
              <a:t>With</a:t>
            </a:r>
            <a:r>
              <a:rPr sz="2800" u="none" spc="10" dirty="0"/>
              <a:t> </a:t>
            </a:r>
            <a:r>
              <a:rPr sz="2800" u="none" spc="-10" dirty="0"/>
              <a:t>Highest</a:t>
            </a:r>
            <a:r>
              <a:rPr sz="2800" u="none" spc="10" dirty="0"/>
              <a:t> </a:t>
            </a:r>
            <a:r>
              <a:rPr sz="2800" u="none" spc="-5" dirty="0"/>
              <a:t>Launch</a:t>
            </a:r>
            <a:r>
              <a:rPr sz="2800" u="none" spc="10" dirty="0"/>
              <a:t> </a:t>
            </a:r>
            <a:r>
              <a:rPr sz="2800" u="none" spc="-5" dirty="0"/>
              <a:t>Success</a:t>
            </a:r>
            <a:r>
              <a:rPr sz="2800" u="none" spc="15" dirty="0"/>
              <a:t> </a:t>
            </a:r>
            <a:r>
              <a:rPr sz="2800" u="none" spc="-10" dirty="0"/>
              <a:t>Ratio</a:t>
            </a:r>
            <a:endParaRPr sz="28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7892" y="4307947"/>
            <a:ext cx="9470910" cy="16981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1147" y="2023450"/>
            <a:ext cx="8632967" cy="154308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02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34015" algn="l"/>
              </a:tabLst>
            </a:pPr>
            <a:r>
              <a:rPr spc="-70" dirty="0"/>
              <a:t> </a:t>
            </a:r>
            <a:r>
              <a:rPr spc="-25" dirty="0"/>
              <a:t>Payload</a:t>
            </a:r>
            <a:r>
              <a:rPr dirty="0"/>
              <a:t> </a:t>
            </a:r>
            <a:r>
              <a:rPr spc="-10" dirty="0"/>
              <a:t>vs.</a:t>
            </a:r>
            <a:r>
              <a:rPr spc="-5" dirty="0"/>
              <a:t> Launch</a:t>
            </a:r>
            <a:r>
              <a:rPr spc="-15" dirty="0"/>
              <a:t> Outcome</a:t>
            </a:r>
            <a:r>
              <a:rPr spc="-10" dirty="0"/>
              <a:t> </a:t>
            </a:r>
            <a:r>
              <a:rPr spc="-25" dirty="0"/>
              <a:t>Scatter</a:t>
            </a:r>
            <a:r>
              <a:rPr spc="-20" dirty="0"/>
              <a:t> </a:t>
            </a:r>
            <a:r>
              <a:rPr dirty="0"/>
              <a:t>Plot</a:t>
            </a:r>
            <a:r>
              <a:rPr spc="-10" dirty="0"/>
              <a:t> </a:t>
            </a:r>
            <a:r>
              <a:rPr spc="-30" dirty="0"/>
              <a:t>for</a:t>
            </a:r>
            <a:r>
              <a:rPr spc="-10" dirty="0"/>
              <a:t> </a:t>
            </a:r>
            <a:r>
              <a:rPr spc="-5" dirty="0"/>
              <a:t>All </a:t>
            </a:r>
            <a:r>
              <a:rPr spc="-15" dirty="0"/>
              <a:t>Sites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79" y="2190757"/>
            <a:ext cx="12121819" cy="2470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540886"/>
            <a:ext cx="103543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u="none" spc="-15" dirty="0"/>
              <a:t>Predictive</a:t>
            </a:r>
            <a:r>
              <a:rPr sz="6000" u="none" spc="-20" dirty="0"/>
              <a:t> </a:t>
            </a:r>
            <a:r>
              <a:rPr sz="6000" u="none" spc="-10" dirty="0"/>
              <a:t>analysis</a:t>
            </a:r>
            <a:r>
              <a:rPr sz="6000" u="none" spc="-20" dirty="0"/>
              <a:t> </a:t>
            </a:r>
            <a:r>
              <a:rPr sz="6000" u="none" spc="-10" dirty="0"/>
              <a:t>(Classification)</a:t>
            </a:r>
            <a:endParaRPr sz="6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527" y="1325063"/>
            <a:ext cx="3751579" cy="2074927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3200" spc="-5" dirty="0">
                <a:solidFill>
                  <a:srgbClr val="005392"/>
                </a:solidFill>
                <a:latin typeface="Calibri"/>
                <a:cs typeface="Calibri"/>
              </a:rPr>
              <a:t>Classification</a:t>
            </a:r>
            <a:r>
              <a:rPr sz="3200" spc="-7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5392"/>
                </a:solidFill>
                <a:latin typeface="Calibri"/>
                <a:cs typeface="Calibri"/>
              </a:rPr>
              <a:t>Accuracy</a:t>
            </a:r>
            <a:endParaRPr sz="3200" dirty="0">
              <a:latin typeface="Calibri"/>
              <a:cs typeface="Calibri"/>
            </a:endParaRPr>
          </a:p>
          <a:p>
            <a:pPr marL="12700" marR="5080" algn="just">
              <a:spcBef>
                <a:spcPts val="850"/>
              </a:spcBef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88,75%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44565" y="2344673"/>
            <a:ext cx="5370195" cy="2253615"/>
            <a:chOff x="6044565" y="2344673"/>
            <a:chExt cx="5370195" cy="2253615"/>
          </a:xfrm>
        </p:grpSpPr>
        <p:sp>
          <p:nvSpPr>
            <p:cNvPr id="4" name="object 4"/>
            <p:cNvSpPr/>
            <p:nvPr/>
          </p:nvSpPr>
          <p:spPr>
            <a:xfrm>
              <a:off x="6044565" y="3926204"/>
              <a:ext cx="1803400" cy="334010"/>
            </a:xfrm>
            <a:custGeom>
              <a:avLst/>
              <a:gdLst/>
              <a:ahLst/>
              <a:cxnLst/>
              <a:rect l="l" t="t" r="r" b="b"/>
              <a:pathLst>
                <a:path w="1803400" h="334010">
                  <a:moveTo>
                    <a:pt x="0" y="333756"/>
                  </a:moveTo>
                  <a:lnTo>
                    <a:pt x="461390" y="333756"/>
                  </a:lnTo>
                </a:path>
                <a:path w="1803400" h="334010">
                  <a:moveTo>
                    <a:pt x="882014" y="333756"/>
                  </a:moveTo>
                  <a:lnTo>
                    <a:pt x="1803273" y="333756"/>
                  </a:lnTo>
                </a:path>
                <a:path w="1803400" h="334010">
                  <a:moveTo>
                    <a:pt x="0" y="0"/>
                  </a:moveTo>
                  <a:lnTo>
                    <a:pt x="461390" y="0"/>
                  </a:lnTo>
                </a:path>
                <a:path w="1803400" h="334010">
                  <a:moveTo>
                    <a:pt x="882014" y="0"/>
                  </a:moveTo>
                  <a:lnTo>
                    <a:pt x="1803273" y="0"/>
                  </a:lnTo>
                </a:path>
              </a:pathLst>
            </a:custGeom>
            <a:ln w="9525">
              <a:solidFill>
                <a:srgbClr val="C8E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05956" y="3713225"/>
              <a:ext cx="421005" cy="879475"/>
            </a:xfrm>
            <a:custGeom>
              <a:avLst/>
              <a:gdLst/>
              <a:ahLst/>
              <a:cxnLst/>
              <a:rect l="l" t="t" r="r" b="b"/>
              <a:pathLst>
                <a:path w="421004" h="879475">
                  <a:moveTo>
                    <a:pt x="420624" y="0"/>
                  </a:moveTo>
                  <a:lnTo>
                    <a:pt x="0" y="0"/>
                  </a:lnTo>
                  <a:lnTo>
                    <a:pt x="0" y="879348"/>
                  </a:lnTo>
                  <a:lnTo>
                    <a:pt x="420624" y="879348"/>
                  </a:lnTo>
                  <a:lnTo>
                    <a:pt x="4206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68462" y="3926204"/>
              <a:ext cx="922019" cy="334010"/>
            </a:xfrm>
            <a:custGeom>
              <a:avLst/>
              <a:gdLst/>
              <a:ahLst/>
              <a:cxnLst/>
              <a:rect l="l" t="t" r="r" b="b"/>
              <a:pathLst>
                <a:path w="922020" h="334010">
                  <a:moveTo>
                    <a:pt x="0" y="333756"/>
                  </a:moveTo>
                  <a:lnTo>
                    <a:pt x="922019" y="333756"/>
                  </a:lnTo>
                </a:path>
                <a:path w="922020" h="334010">
                  <a:moveTo>
                    <a:pt x="0" y="0"/>
                  </a:moveTo>
                  <a:lnTo>
                    <a:pt x="922019" y="0"/>
                  </a:lnTo>
                </a:path>
              </a:pathLst>
            </a:custGeom>
            <a:ln w="9525">
              <a:solidFill>
                <a:srgbClr val="C8E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47838" y="3653789"/>
              <a:ext cx="421005" cy="939165"/>
            </a:xfrm>
            <a:custGeom>
              <a:avLst/>
              <a:gdLst/>
              <a:ahLst/>
              <a:cxnLst/>
              <a:rect l="l" t="t" r="r" b="b"/>
              <a:pathLst>
                <a:path w="421004" h="939164">
                  <a:moveTo>
                    <a:pt x="420624" y="0"/>
                  </a:moveTo>
                  <a:lnTo>
                    <a:pt x="0" y="0"/>
                  </a:lnTo>
                  <a:lnTo>
                    <a:pt x="0" y="938784"/>
                  </a:lnTo>
                  <a:lnTo>
                    <a:pt x="420624" y="938784"/>
                  </a:lnTo>
                  <a:lnTo>
                    <a:pt x="4206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44565" y="2594228"/>
              <a:ext cx="5370195" cy="1666239"/>
            </a:xfrm>
            <a:custGeom>
              <a:avLst/>
              <a:gdLst/>
              <a:ahLst/>
              <a:cxnLst/>
              <a:rect l="l" t="t" r="r" b="b"/>
              <a:pathLst>
                <a:path w="5370195" h="1666239">
                  <a:moveTo>
                    <a:pt x="3566541" y="1665732"/>
                  </a:moveTo>
                  <a:lnTo>
                    <a:pt x="4487799" y="1665732"/>
                  </a:lnTo>
                </a:path>
                <a:path w="5370195" h="1666239">
                  <a:moveTo>
                    <a:pt x="3566541" y="1331976"/>
                  </a:moveTo>
                  <a:lnTo>
                    <a:pt x="4487799" y="1331976"/>
                  </a:lnTo>
                </a:path>
                <a:path w="5370195" h="1666239">
                  <a:moveTo>
                    <a:pt x="0" y="998982"/>
                  </a:moveTo>
                  <a:lnTo>
                    <a:pt x="3145916" y="998982"/>
                  </a:lnTo>
                </a:path>
                <a:path w="5370195" h="1666239">
                  <a:moveTo>
                    <a:pt x="3566541" y="998982"/>
                  </a:moveTo>
                  <a:lnTo>
                    <a:pt x="5369814" y="998982"/>
                  </a:lnTo>
                </a:path>
                <a:path w="5370195" h="1666239">
                  <a:moveTo>
                    <a:pt x="0" y="665988"/>
                  </a:moveTo>
                  <a:lnTo>
                    <a:pt x="3145916" y="665988"/>
                  </a:lnTo>
                </a:path>
                <a:path w="5370195" h="1666239">
                  <a:moveTo>
                    <a:pt x="3566541" y="665988"/>
                  </a:moveTo>
                  <a:lnTo>
                    <a:pt x="5369814" y="665988"/>
                  </a:lnTo>
                </a:path>
                <a:path w="5370195" h="1666239">
                  <a:moveTo>
                    <a:pt x="0" y="332994"/>
                  </a:moveTo>
                  <a:lnTo>
                    <a:pt x="3145916" y="332994"/>
                  </a:lnTo>
                </a:path>
                <a:path w="5370195" h="1666239">
                  <a:moveTo>
                    <a:pt x="3566541" y="332994"/>
                  </a:moveTo>
                  <a:lnTo>
                    <a:pt x="5369814" y="332994"/>
                  </a:lnTo>
                </a:path>
                <a:path w="5370195" h="1666239">
                  <a:moveTo>
                    <a:pt x="0" y="0"/>
                  </a:moveTo>
                  <a:lnTo>
                    <a:pt x="3145916" y="0"/>
                  </a:lnTo>
                </a:path>
                <a:path w="5370195" h="1666239">
                  <a:moveTo>
                    <a:pt x="3566541" y="0"/>
                  </a:moveTo>
                  <a:lnTo>
                    <a:pt x="5369814" y="0"/>
                  </a:lnTo>
                </a:path>
              </a:pathLst>
            </a:custGeom>
            <a:ln w="9525">
              <a:solidFill>
                <a:srgbClr val="C8E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90482" y="2344673"/>
              <a:ext cx="421005" cy="2247900"/>
            </a:xfrm>
            <a:custGeom>
              <a:avLst/>
              <a:gdLst/>
              <a:ahLst/>
              <a:cxnLst/>
              <a:rect l="l" t="t" r="r" b="b"/>
              <a:pathLst>
                <a:path w="421004" h="2247900">
                  <a:moveTo>
                    <a:pt x="420624" y="0"/>
                  </a:moveTo>
                  <a:lnTo>
                    <a:pt x="0" y="0"/>
                  </a:lnTo>
                  <a:lnTo>
                    <a:pt x="0" y="2247900"/>
                  </a:lnTo>
                  <a:lnTo>
                    <a:pt x="420624" y="2247900"/>
                  </a:lnTo>
                  <a:lnTo>
                    <a:pt x="4206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53750" y="3926204"/>
              <a:ext cx="461009" cy="334010"/>
            </a:xfrm>
            <a:custGeom>
              <a:avLst/>
              <a:gdLst/>
              <a:ahLst/>
              <a:cxnLst/>
              <a:rect l="l" t="t" r="r" b="b"/>
              <a:pathLst>
                <a:path w="461009" h="334010">
                  <a:moveTo>
                    <a:pt x="0" y="333756"/>
                  </a:moveTo>
                  <a:lnTo>
                    <a:pt x="460628" y="333756"/>
                  </a:lnTo>
                </a:path>
                <a:path w="461009" h="334010">
                  <a:moveTo>
                    <a:pt x="0" y="0"/>
                  </a:moveTo>
                  <a:lnTo>
                    <a:pt x="460628" y="0"/>
                  </a:lnTo>
                </a:path>
              </a:pathLst>
            </a:custGeom>
            <a:ln w="9525">
              <a:solidFill>
                <a:srgbClr val="C8E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532364" y="3653789"/>
              <a:ext cx="421640" cy="939165"/>
            </a:xfrm>
            <a:custGeom>
              <a:avLst/>
              <a:gdLst/>
              <a:ahLst/>
              <a:cxnLst/>
              <a:rect l="l" t="t" r="r" b="b"/>
              <a:pathLst>
                <a:path w="421640" h="939164">
                  <a:moveTo>
                    <a:pt x="421385" y="0"/>
                  </a:moveTo>
                  <a:lnTo>
                    <a:pt x="0" y="0"/>
                  </a:lnTo>
                  <a:lnTo>
                    <a:pt x="0" y="938784"/>
                  </a:lnTo>
                  <a:lnTo>
                    <a:pt x="421385" y="938784"/>
                  </a:lnTo>
                  <a:lnTo>
                    <a:pt x="421385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44565" y="4592954"/>
              <a:ext cx="5370195" cy="0"/>
            </a:xfrm>
            <a:custGeom>
              <a:avLst/>
              <a:gdLst/>
              <a:ahLst/>
              <a:cxnLst/>
              <a:rect l="l" t="t" r="r" b="b"/>
              <a:pathLst>
                <a:path w="5370195">
                  <a:moveTo>
                    <a:pt x="0" y="0"/>
                  </a:moveTo>
                  <a:lnTo>
                    <a:pt x="5369814" y="0"/>
                  </a:lnTo>
                </a:path>
              </a:pathLst>
            </a:custGeom>
            <a:ln w="9525">
              <a:solidFill>
                <a:srgbClr val="C8E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6044565" y="2261235"/>
            <a:ext cx="5370195" cy="0"/>
          </a:xfrm>
          <a:custGeom>
            <a:avLst/>
            <a:gdLst/>
            <a:ahLst/>
            <a:cxnLst/>
            <a:rect l="l" t="t" r="r" b="b"/>
            <a:pathLst>
              <a:path w="5370195">
                <a:moveTo>
                  <a:pt x="0" y="0"/>
                </a:moveTo>
                <a:lnTo>
                  <a:pt x="5369814" y="0"/>
                </a:lnTo>
              </a:path>
            </a:pathLst>
          </a:custGeom>
          <a:ln w="9525">
            <a:solidFill>
              <a:srgbClr val="C8E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44565" y="1928241"/>
            <a:ext cx="5370195" cy="0"/>
          </a:xfrm>
          <a:custGeom>
            <a:avLst/>
            <a:gdLst/>
            <a:ahLst/>
            <a:cxnLst/>
            <a:rect l="l" t="t" r="r" b="b"/>
            <a:pathLst>
              <a:path w="5370195">
                <a:moveTo>
                  <a:pt x="0" y="0"/>
                </a:moveTo>
                <a:lnTo>
                  <a:pt x="5369814" y="0"/>
                </a:lnTo>
              </a:path>
            </a:pathLst>
          </a:custGeom>
          <a:ln w="9525">
            <a:solidFill>
              <a:srgbClr val="C8E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37097" y="1806502"/>
            <a:ext cx="179705" cy="287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39AFF"/>
                </a:solidFill>
                <a:latin typeface="Calibri"/>
                <a:cs typeface="Calibri"/>
              </a:rPr>
              <a:t>90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139AFF"/>
                </a:solidFill>
                <a:latin typeface="Calibri"/>
                <a:cs typeface="Calibri"/>
              </a:rPr>
              <a:t>89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139AFF"/>
                </a:solidFill>
                <a:latin typeface="Calibri"/>
                <a:cs typeface="Calibri"/>
              </a:rPr>
              <a:t>88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139AFF"/>
                </a:solidFill>
                <a:latin typeface="Calibri"/>
                <a:cs typeface="Calibri"/>
              </a:rPr>
              <a:t>87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139AFF"/>
                </a:solidFill>
                <a:latin typeface="Calibri"/>
                <a:cs typeface="Calibri"/>
              </a:rPr>
              <a:t>86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139AFF"/>
                </a:solidFill>
                <a:latin typeface="Calibri"/>
                <a:cs typeface="Calibri"/>
              </a:rPr>
              <a:t>85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139AFF"/>
                </a:solidFill>
                <a:latin typeface="Calibri"/>
                <a:cs typeface="Calibri"/>
              </a:rPr>
              <a:t>84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139AFF"/>
                </a:solidFill>
                <a:latin typeface="Calibri"/>
                <a:cs typeface="Calibri"/>
              </a:rPr>
              <a:t>83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139AFF"/>
                </a:solidFill>
                <a:latin typeface="Calibri"/>
                <a:cs typeface="Calibri"/>
              </a:rPr>
              <a:t>82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20079" y="4668727"/>
            <a:ext cx="11925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39AFF"/>
                </a:solidFill>
                <a:latin typeface="Calibri"/>
                <a:cs typeface="Calibri"/>
              </a:rPr>
              <a:t>Logistic</a:t>
            </a:r>
            <a:r>
              <a:rPr sz="1200" spc="-55" dirty="0">
                <a:solidFill>
                  <a:srgbClr val="139A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139AFF"/>
                </a:solidFill>
                <a:latin typeface="Calibri"/>
                <a:cs typeface="Calibri"/>
              </a:rPr>
              <a:t>Regression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02549" y="4668727"/>
            <a:ext cx="3117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39AFF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139AFF"/>
                </a:solidFill>
                <a:latin typeface="Calibri"/>
                <a:cs typeface="Calibri"/>
              </a:rPr>
              <a:t>VM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70264" y="4668727"/>
            <a:ext cx="861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39AFF"/>
                </a:solidFill>
                <a:latin typeface="Calibri"/>
                <a:cs typeface="Calibri"/>
              </a:rPr>
              <a:t>Decision</a:t>
            </a:r>
            <a:r>
              <a:rPr sz="1200" spc="-60" dirty="0">
                <a:solidFill>
                  <a:srgbClr val="139A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139AFF"/>
                </a:solidFill>
                <a:latin typeface="Calibri"/>
                <a:cs typeface="Calibri"/>
              </a:rPr>
              <a:t>Tree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592714" y="4668727"/>
            <a:ext cx="3009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39AFF"/>
                </a:solidFill>
                <a:latin typeface="Calibri"/>
                <a:cs typeface="Calibri"/>
              </a:rPr>
              <a:t>K</a:t>
            </a:r>
            <a:r>
              <a:rPr sz="1200" spc="-10" dirty="0">
                <a:solidFill>
                  <a:srgbClr val="139AFF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139AFF"/>
                </a:solidFill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596535" y="1440773"/>
            <a:ext cx="202882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u="none" spc="-5" dirty="0">
                <a:solidFill>
                  <a:srgbClr val="139AFF"/>
                </a:solidFill>
              </a:rPr>
              <a:t>Best</a:t>
            </a:r>
            <a:r>
              <a:rPr sz="1850" u="none" spc="-20" dirty="0">
                <a:solidFill>
                  <a:srgbClr val="139AFF"/>
                </a:solidFill>
              </a:rPr>
              <a:t> </a:t>
            </a:r>
            <a:r>
              <a:rPr sz="1850" u="none" dirty="0">
                <a:solidFill>
                  <a:srgbClr val="139AFF"/>
                </a:solidFill>
              </a:rPr>
              <a:t>Model</a:t>
            </a:r>
            <a:r>
              <a:rPr sz="1850" u="none" spc="-15" dirty="0">
                <a:solidFill>
                  <a:srgbClr val="139AFF"/>
                </a:solidFill>
              </a:rPr>
              <a:t> </a:t>
            </a:r>
            <a:r>
              <a:rPr sz="1850" u="none" spc="-5" dirty="0">
                <a:solidFill>
                  <a:srgbClr val="139AFF"/>
                </a:solidFill>
              </a:rPr>
              <a:t>Accuracy</a:t>
            </a:r>
            <a:endParaRPr sz="1850"/>
          </a:p>
        </p:txBody>
      </p:sp>
      <p:sp>
        <p:nvSpPr>
          <p:cNvPr id="21" name="object 21"/>
          <p:cNvSpPr/>
          <p:nvPr/>
        </p:nvSpPr>
        <p:spPr>
          <a:xfrm>
            <a:off x="8177021" y="5045202"/>
            <a:ext cx="83185" cy="83820"/>
          </a:xfrm>
          <a:custGeom>
            <a:avLst/>
            <a:gdLst/>
            <a:ahLst/>
            <a:cxnLst/>
            <a:rect l="l" t="t" r="r" b="b"/>
            <a:pathLst>
              <a:path w="83184" h="83820">
                <a:moveTo>
                  <a:pt x="83057" y="0"/>
                </a:moveTo>
                <a:lnTo>
                  <a:pt x="0" y="0"/>
                </a:lnTo>
                <a:lnTo>
                  <a:pt x="0" y="83819"/>
                </a:lnTo>
                <a:lnTo>
                  <a:pt x="83057" y="83819"/>
                </a:lnTo>
                <a:lnTo>
                  <a:pt x="83057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284740" y="4965739"/>
            <a:ext cx="828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39AFF"/>
                </a:solidFill>
                <a:latin typeface="Calibri"/>
                <a:cs typeface="Calibri"/>
              </a:rPr>
              <a:t>M</a:t>
            </a:r>
            <a:r>
              <a:rPr sz="1200" spc="-5" dirty="0">
                <a:solidFill>
                  <a:srgbClr val="139AFF"/>
                </a:solidFill>
                <a:latin typeface="Calibri"/>
                <a:cs typeface="Calibri"/>
              </a:rPr>
              <a:t>ode</a:t>
            </a:r>
            <a:r>
              <a:rPr sz="1200" dirty="0">
                <a:solidFill>
                  <a:srgbClr val="139AFF"/>
                </a:solidFill>
                <a:latin typeface="Calibri"/>
                <a:cs typeface="Calibri"/>
              </a:rPr>
              <a:t>l</a:t>
            </a:r>
            <a:r>
              <a:rPr sz="1200" spc="-5" dirty="0">
                <a:solidFill>
                  <a:srgbClr val="139A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39AFF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139AFF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139AFF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139A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527" y="1485391"/>
            <a:ext cx="28663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5392"/>
                </a:solidFill>
                <a:latin typeface="Calibri"/>
                <a:cs typeface="Calibri"/>
              </a:rPr>
              <a:t>Confusion</a:t>
            </a:r>
            <a:r>
              <a:rPr sz="3200" spc="-4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5392"/>
                </a:solidFill>
                <a:latin typeface="Calibri"/>
                <a:cs typeface="Calibri"/>
              </a:rPr>
              <a:t>Matrix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4925" y="1131873"/>
            <a:ext cx="5997350" cy="459425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8527" y="2053081"/>
            <a:ext cx="3466465" cy="1333057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-635" algn="just">
              <a:spcBef>
                <a:spcPts val="315"/>
              </a:spcBef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perfoming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nodel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Decision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</a:t>
            </a:r>
            <a:r>
              <a:rPr sz="2800" spc="-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accuracy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88.75%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47160"/>
            <a:ext cx="27851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u="none" spc="-15" dirty="0"/>
              <a:t>CONCLUSION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4623030" y="1793112"/>
            <a:ext cx="6383655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in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88,75%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236" y="2113788"/>
            <a:ext cx="3054095" cy="305409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47160"/>
            <a:ext cx="21247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u="none" spc="-5" dirty="0"/>
              <a:t>APPENDIX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4623030" y="1793112"/>
            <a:ext cx="5859145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IN" sz="2800" spc="-30" dirty="0">
                <a:solidFill>
                  <a:srgbClr val="006FC0"/>
                </a:solidFill>
                <a:latin typeface="Calibri"/>
                <a:cs typeface="Calibri"/>
              </a:rPr>
              <a:t>https://github.com/sunilkdudhe/Applied-Data-Science-Capstone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132" y="1850148"/>
            <a:ext cx="3194303" cy="319429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D609C-20A8-08C3-3BFA-C70BE06D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A1385-95F9-3D91-0447-599E39641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6934" y="1806829"/>
            <a:ext cx="6378130" cy="738664"/>
          </a:xfrm>
        </p:spPr>
        <p:txBody>
          <a:bodyPr/>
          <a:lstStyle/>
          <a:p>
            <a:pPr algn="ctr"/>
            <a:r>
              <a:rPr lang="en-IN" sz="48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04239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1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34015" algn="l"/>
              </a:tabLst>
            </a:pPr>
            <a:r>
              <a:rPr sz="4000" spc="-160" dirty="0"/>
              <a:t> </a:t>
            </a:r>
            <a:r>
              <a:rPr sz="4000" spc="-5" dirty="0"/>
              <a:t>Methodology	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363815" y="1764919"/>
            <a:ext cx="6865620" cy="45364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2345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lvl="1" indent="-228600">
              <a:lnSpc>
                <a:spcPts val="193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collection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lvl="1" indent="-228600">
              <a:lnSpc>
                <a:spcPts val="198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using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scraper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006FC0"/>
              </a:buClr>
              <a:buFont typeface="Arial MT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ts val="2345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wrangling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lvl="1" indent="-228600">
              <a:lnSpc>
                <a:spcPts val="198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wrangling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Auxiliary Functions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Clr>
                <a:srgbClr val="006FC0"/>
              </a:buClr>
              <a:buFont typeface="Arial MT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142875" indent="-228600">
              <a:lnSpc>
                <a:spcPct val="70000"/>
              </a:lnSpc>
              <a:spcBef>
                <a:spcPts val="13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(EDA)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6FC0"/>
              </a:buClr>
              <a:buFont typeface="Arial MT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using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Folium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Plotly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6FC0"/>
              </a:buClr>
              <a:buFont typeface="Arial MT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ts val="2345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predictive analysis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classification models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lvl="1" indent="-228600">
              <a:lnSpc>
                <a:spcPts val="198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using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932" y="1831860"/>
            <a:ext cx="3194303" cy="31942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540886"/>
            <a:ext cx="41922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u="none" spc="-10" dirty="0"/>
              <a:t>M</a:t>
            </a:r>
            <a:r>
              <a:rPr sz="6000" u="none" spc="-30" dirty="0"/>
              <a:t>e</a:t>
            </a:r>
            <a:r>
              <a:rPr sz="6000" u="none" dirty="0"/>
              <a:t>thodology</a:t>
            </a:r>
            <a:endParaRPr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435227"/>
            <a:ext cx="30949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u="none" spc="-25" dirty="0"/>
              <a:t>Data</a:t>
            </a:r>
            <a:r>
              <a:rPr sz="4000" u="none" spc="-90" dirty="0"/>
              <a:t> </a:t>
            </a:r>
            <a:r>
              <a:rPr sz="4000" u="none" spc="-10" dirty="0"/>
              <a:t>collection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16939" y="1658175"/>
            <a:ext cx="9943465" cy="19888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080" indent="-228600" algn="just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systematic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gathering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800" spc="-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measurements.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business, </a:t>
            </a:r>
            <a:r>
              <a:rPr sz="2800" spc="-6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governmental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purposes,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first-hand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3646996"/>
            <a:ext cx="4219574" cy="299377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4437126"/>
            <a:ext cx="4764404" cy="15826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527" y="1046480"/>
            <a:ext cx="2783840" cy="9518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0"/>
              </a:spcBef>
            </a:pPr>
            <a:r>
              <a:rPr sz="3200" spc="-20" dirty="0">
                <a:solidFill>
                  <a:srgbClr val="005392"/>
                </a:solidFill>
                <a:latin typeface="Calibri"/>
                <a:cs typeface="Calibri"/>
              </a:rPr>
              <a:t>Data </a:t>
            </a:r>
            <a:r>
              <a:rPr sz="3200" spc="-5" dirty="0">
                <a:solidFill>
                  <a:srgbClr val="005392"/>
                </a:solidFill>
                <a:latin typeface="Calibri"/>
                <a:cs typeface="Calibri"/>
              </a:rPr>
              <a:t>collection – </a:t>
            </a:r>
            <a:r>
              <a:rPr sz="3200" spc="-71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5392"/>
                </a:solidFill>
                <a:latin typeface="Calibri"/>
                <a:cs typeface="Calibri"/>
              </a:rPr>
              <a:t>SpaceX </a:t>
            </a:r>
            <a:r>
              <a:rPr sz="3200" spc="-10" dirty="0">
                <a:solidFill>
                  <a:srgbClr val="005392"/>
                </a:solidFill>
                <a:latin typeface="Calibri"/>
                <a:cs typeface="Calibri"/>
              </a:rPr>
              <a:t>API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1" y="2000803"/>
            <a:ext cx="10024776" cy="4876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527" y="1046480"/>
            <a:ext cx="3638550" cy="9518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0"/>
              </a:spcBef>
            </a:pPr>
            <a:r>
              <a:rPr sz="3200" spc="-20" dirty="0">
                <a:solidFill>
                  <a:srgbClr val="005392"/>
                </a:solidFill>
                <a:latin typeface="Calibri"/>
                <a:cs typeface="Calibri"/>
              </a:rPr>
              <a:t>Data </a:t>
            </a:r>
            <a:r>
              <a:rPr sz="3200" spc="-5" dirty="0">
                <a:solidFill>
                  <a:srgbClr val="005392"/>
                </a:solidFill>
                <a:latin typeface="Calibri"/>
                <a:cs typeface="Calibri"/>
              </a:rPr>
              <a:t>collection – </a:t>
            </a:r>
            <a:r>
              <a:rPr sz="3200" spc="-45" dirty="0">
                <a:solidFill>
                  <a:srgbClr val="005392"/>
                </a:solidFill>
                <a:latin typeface="Calibri"/>
                <a:cs typeface="Calibri"/>
              </a:rPr>
              <a:t>Web </a:t>
            </a:r>
            <a:r>
              <a:rPr sz="3200" spc="-7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5392"/>
                </a:solidFill>
                <a:latin typeface="Calibri"/>
                <a:cs typeface="Calibri"/>
              </a:rPr>
              <a:t>scraping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2667000"/>
            <a:ext cx="8458200" cy="2971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911</Words>
  <Application>Microsoft Office PowerPoint</Application>
  <PresentationFormat>Widescreen</PresentationFormat>
  <Paragraphs>187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Abadi</vt:lpstr>
      <vt:lpstr>Arial MT</vt:lpstr>
      <vt:lpstr>Calibri</vt:lpstr>
      <vt:lpstr>Times New Roman</vt:lpstr>
      <vt:lpstr>Office Theme</vt:lpstr>
      <vt:lpstr>PowerPoint Presentation</vt:lpstr>
      <vt:lpstr> Outline </vt:lpstr>
      <vt:lpstr> Executive Summary </vt:lpstr>
      <vt:lpstr> Introduction </vt:lpstr>
      <vt:lpstr> Methodology </vt:lpstr>
      <vt:lpstr>Methodology</vt:lpstr>
      <vt:lpstr>Data collection</vt:lpstr>
      <vt:lpstr>PowerPoint Presentation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 Results </vt:lpstr>
      <vt:lpstr>EDA with Visualization</vt:lpstr>
      <vt:lpstr>Flight Number vs.  Launch Site</vt:lpstr>
      <vt:lpstr>Payload vs. Launch  Site</vt:lpstr>
      <vt:lpstr>PowerPoint Presentation</vt:lpstr>
      <vt:lpstr>Flight Number vs.  Orbit type</vt:lpstr>
      <vt:lpstr>Payload vs. Orbit  type</vt:lpstr>
      <vt:lpstr>PowerPoint Presentation</vt:lpstr>
      <vt:lpstr>EDA with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Successful drone ship landing with payload  between 4000 and 6000 </vt:lpstr>
      <vt:lpstr>Total number of successful and failure mission  outcomes </vt:lpstr>
      <vt:lpstr>PowerPoint Presentation</vt:lpstr>
      <vt:lpstr>2015 launch records</vt:lpstr>
      <vt:lpstr>Rank success count between 2010-06-04 and  2017-03-20 </vt:lpstr>
      <vt:lpstr>Interactive map with Folium</vt:lpstr>
      <vt:lpstr> All Launch Sites </vt:lpstr>
      <vt:lpstr> Color-labeled Launch Records </vt:lpstr>
      <vt:lpstr>Launch Site to its Proximities Such as Railway, Highway, Coastline</vt:lpstr>
      <vt:lpstr>Build a Dashboard with Plotly  Dash</vt:lpstr>
      <vt:lpstr> Launch Success Count for All Sites, in a Piechart </vt:lpstr>
      <vt:lpstr>Piechart for The Launch Site With Highest Launch Success Ratio</vt:lpstr>
      <vt:lpstr> Payload vs. Launch Outcome Scatter Plot for All Sites </vt:lpstr>
      <vt:lpstr>Predictive analysis (Classification)</vt:lpstr>
      <vt:lpstr>Best Model Accuracy</vt:lpstr>
      <vt:lpstr>PowerPoint Presentation</vt:lpstr>
      <vt:lpstr>CONCLUSION</vt:lpstr>
      <vt:lpstr>APPENDIX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Sunil</cp:lastModifiedBy>
  <cp:revision>17</cp:revision>
  <dcterms:created xsi:type="dcterms:W3CDTF">2022-06-04T10:11:34Z</dcterms:created>
  <dcterms:modified xsi:type="dcterms:W3CDTF">2022-06-04T11:54:26Z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2021-08-19T00:00:00Z</vt:filetime>
  </property>
  <property fmtid="{D5CDD505-2E9C-101B-9397-08002B2CF9AE}" pid="3" name="Creator">
    <vt:lpwstr>Acrobat PDFMaker 21 for PowerPoint</vt:lpwstr>
  </property>
  <property fmtid="{D5CDD505-2E9C-101B-9397-08002B2CF9AE}" pid="4" name="LastSaved">
    <vt:filetime>2022-06-04T00:00:00Z</vt:filetime>
  </property>
</Properties>
</file>