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MIS" id="{FBA25BC8-B00C-4A49-B3CF-76BCD46F5FB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Transact-Integration" id="{A81B03A9-42D3-475A-830A-6789229E4DC4}">
          <p14:sldIdLst>
            <p14:sldId id="262"/>
            <p14:sldId id="266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1" indent="0" algn="ctr">
              <a:buNone/>
              <a:defRPr sz="2000"/>
            </a:lvl2pPr>
            <a:lvl3pPr marL="914382" indent="0" algn="ctr">
              <a:buNone/>
              <a:defRPr sz="1800"/>
            </a:lvl3pPr>
            <a:lvl4pPr marL="1371573" indent="0" algn="ctr">
              <a:buNone/>
              <a:defRPr sz="1600"/>
            </a:lvl4pPr>
            <a:lvl5pPr marL="1828764" indent="0" algn="ctr">
              <a:buNone/>
              <a:defRPr sz="1600"/>
            </a:lvl5pPr>
            <a:lvl6pPr marL="2285955" indent="0" algn="ctr">
              <a:buNone/>
              <a:defRPr sz="1600"/>
            </a:lvl6pPr>
            <a:lvl7pPr marL="2743147" indent="0" algn="ctr">
              <a:buNone/>
              <a:defRPr sz="1600"/>
            </a:lvl7pPr>
            <a:lvl8pPr marL="3200337" indent="0" algn="ctr">
              <a:buNone/>
              <a:defRPr sz="1600"/>
            </a:lvl8pPr>
            <a:lvl9pPr marL="365752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3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5" indent="0">
              <a:buNone/>
              <a:defRPr sz="1600" b="1"/>
            </a:lvl6pPr>
            <a:lvl7pPr marL="2743147" indent="0">
              <a:buNone/>
              <a:defRPr sz="1600" b="1"/>
            </a:lvl7pPr>
            <a:lvl8pPr marL="3200337" indent="0">
              <a:buNone/>
              <a:defRPr sz="1600" b="1"/>
            </a:lvl8pPr>
            <a:lvl9pPr marL="365752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3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5" indent="0">
              <a:buNone/>
              <a:defRPr sz="1600" b="1"/>
            </a:lvl6pPr>
            <a:lvl7pPr marL="2743147" indent="0">
              <a:buNone/>
              <a:defRPr sz="1600" b="1"/>
            </a:lvl7pPr>
            <a:lvl8pPr marL="3200337" indent="0">
              <a:buNone/>
              <a:defRPr sz="1600" b="1"/>
            </a:lvl8pPr>
            <a:lvl9pPr marL="365752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4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2" indent="0">
              <a:buNone/>
              <a:defRPr sz="1200"/>
            </a:lvl3pPr>
            <a:lvl4pPr marL="1371573" indent="0">
              <a:buNone/>
              <a:defRPr sz="1000"/>
            </a:lvl4pPr>
            <a:lvl5pPr marL="1828764" indent="0">
              <a:buNone/>
              <a:defRPr sz="1000"/>
            </a:lvl5pPr>
            <a:lvl6pPr marL="2285955" indent="0">
              <a:buNone/>
              <a:defRPr sz="1000"/>
            </a:lvl6pPr>
            <a:lvl7pPr marL="2743147" indent="0">
              <a:buNone/>
              <a:defRPr sz="1000"/>
            </a:lvl7pPr>
            <a:lvl8pPr marL="3200337" indent="0">
              <a:buNone/>
              <a:defRPr sz="1000"/>
            </a:lvl8pPr>
            <a:lvl9pPr marL="365752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3" indent="0">
              <a:buNone/>
              <a:defRPr sz="2000"/>
            </a:lvl4pPr>
            <a:lvl5pPr marL="1828764" indent="0">
              <a:buNone/>
              <a:defRPr sz="2000"/>
            </a:lvl5pPr>
            <a:lvl6pPr marL="2285955" indent="0">
              <a:buNone/>
              <a:defRPr sz="2000"/>
            </a:lvl6pPr>
            <a:lvl7pPr marL="2743147" indent="0">
              <a:buNone/>
              <a:defRPr sz="2000"/>
            </a:lvl7pPr>
            <a:lvl8pPr marL="3200337" indent="0">
              <a:buNone/>
              <a:defRPr sz="2000"/>
            </a:lvl8pPr>
            <a:lvl9pPr marL="365752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1" indent="0">
              <a:buNone/>
              <a:defRPr sz="1400"/>
            </a:lvl2pPr>
            <a:lvl3pPr marL="914382" indent="0">
              <a:buNone/>
              <a:defRPr sz="1200"/>
            </a:lvl3pPr>
            <a:lvl4pPr marL="1371573" indent="0">
              <a:buNone/>
              <a:defRPr sz="1000"/>
            </a:lvl4pPr>
            <a:lvl5pPr marL="1828764" indent="0">
              <a:buNone/>
              <a:defRPr sz="1000"/>
            </a:lvl5pPr>
            <a:lvl6pPr marL="2285955" indent="0">
              <a:buNone/>
              <a:defRPr sz="1000"/>
            </a:lvl6pPr>
            <a:lvl7pPr marL="2743147" indent="0">
              <a:buNone/>
              <a:defRPr sz="1000"/>
            </a:lvl7pPr>
            <a:lvl8pPr marL="3200337" indent="0">
              <a:buNone/>
              <a:defRPr sz="1000"/>
            </a:lvl8pPr>
            <a:lvl9pPr marL="365752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EBE3-176E-4307-BE92-5FEDA9B73D6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08C3-0712-4E4B-9A83-C4F12231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8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7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8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9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0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1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2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3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4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3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5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9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1761" y="329662"/>
            <a:ext cx="2256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5" name="AutoShape 6" descr="Ephesoft, Inc. | LinkedIn"/>
          <p:cNvSpPr>
            <a:spLocks noChangeAspect="1" noChangeArrowheads="1"/>
          </p:cNvSpPr>
          <p:nvPr/>
        </p:nvSpPr>
        <p:spPr bwMode="auto">
          <a:xfrm>
            <a:off x="1640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" name="AutoShape 8" descr="Ephesoft, Inc. | LinkedIn"/>
          <p:cNvSpPr>
            <a:spLocks noChangeAspect="1" noChangeArrowheads="1"/>
          </p:cNvSpPr>
          <p:nvPr/>
        </p:nvSpPr>
        <p:spPr bwMode="auto">
          <a:xfrm>
            <a:off x="1754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" name="AutoShape 10" descr="Ephesoft, Inc. | LinkedIn"/>
          <p:cNvSpPr>
            <a:spLocks noChangeAspect="1" noChangeArrowheads="1"/>
          </p:cNvSpPr>
          <p:nvPr/>
        </p:nvSpPr>
        <p:spPr bwMode="auto">
          <a:xfrm>
            <a:off x="6105671" y="375235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0" name="Group 19"/>
          <p:cNvGrpSpPr/>
          <p:nvPr/>
        </p:nvGrpSpPr>
        <p:grpSpPr>
          <a:xfrm>
            <a:off x="11388328" y="5789331"/>
            <a:ext cx="803672" cy="925744"/>
            <a:chOff x="8356870" y="2413085"/>
            <a:chExt cx="803672" cy="925744"/>
          </a:xfrm>
        </p:grpSpPr>
        <p:pic>
          <p:nvPicPr>
            <p:cNvPr id="1026" name="Picture 2" descr="CMIS Connector - Mule 3 - Helpful Link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6870" y="2413085"/>
              <a:ext cx="803672" cy="36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phesoft, Inc. | Linked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057" y="2782099"/>
              <a:ext cx="681298" cy="55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itle 1"/>
          <p:cNvSpPr txBox="1">
            <a:spLocks/>
          </p:cNvSpPr>
          <p:nvPr/>
        </p:nvSpPr>
        <p:spPr>
          <a:xfrm>
            <a:off x="2772230" y="2413085"/>
            <a:ext cx="7370576" cy="79337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 Interoperability Services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9222" y="168812"/>
            <a:ext cx="10515600" cy="61897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CMIS EXPORT CONFIGURATION…..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80615"/>
          </a:xfrm>
        </p:spPr>
        <p:txBody>
          <a:bodyPr/>
          <a:lstStyle/>
          <a:p>
            <a:r>
              <a:rPr lang="en-US" dirty="0" smtClean="0"/>
              <a:t>Configuration File</a:t>
            </a:r>
          </a:p>
          <a:p>
            <a:pPr lvl="1"/>
            <a:r>
              <a:rPr lang="en-US" dirty="0" err="1" smtClean="0"/>
              <a:t>Dcma-cmis.properties</a:t>
            </a:r>
            <a:endParaRPr lang="en-US" dirty="0" smtClean="0"/>
          </a:p>
          <a:p>
            <a:r>
              <a:rPr lang="en-US" dirty="0" smtClean="0"/>
              <a:t>Mapping Files</a:t>
            </a:r>
          </a:p>
          <a:p>
            <a:pPr lvl="1"/>
            <a:r>
              <a:rPr lang="en-US" dirty="0" smtClean="0"/>
              <a:t>Aspect-</a:t>
            </a:r>
            <a:r>
              <a:rPr lang="en-US" dirty="0" err="1" smtClean="0"/>
              <a:t>mapping.properties</a:t>
            </a:r>
            <a:endParaRPr lang="en-US" dirty="0" smtClean="0"/>
          </a:p>
          <a:p>
            <a:pPr lvl="1"/>
            <a:r>
              <a:rPr lang="en-US" dirty="0" smtClean="0"/>
              <a:t>DLF-attribute-</a:t>
            </a:r>
            <a:r>
              <a:rPr lang="en-US" dirty="0" err="1" smtClean="0"/>
              <a:t>mapping.properties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42990"/>
          </a:xfrm>
        </p:spPr>
        <p:txBody>
          <a:bodyPr/>
          <a:lstStyle/>
          <a:p>
            <a:r>
              <a:rPr lang="en-US" dirty="0" smtClean="0"/>
              <a:t>Custom Model</a:t>
            </a:r>
          </a:p>
          <a:p>
            <a:pPr lvl="1"/>
            <a:r>
              <a:rPr lang="en-US" dirty="0" smtClean="0"/>
              <a:t>Document properties</a:t>
            </a:r>
          </a:p>
          <a:p>
            <a:pPr lvl="1"/>
            <a:r>
              <a:rPr lang="en-US" dirty="0" smtClean="0"/>
              <a:t>Aspect properties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9145" y="1350498"/>
            <a:ext cx="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9133" y="1239742"/>
            <a:ext cx="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CMIS-Server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8295" y="562709"/>
            <a:ext cx="403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 Version :  2020.1.04</a:t>
            </a:r>
          </a:p>
          <a:p>
            <a:r>
              <a:rPr lang="en-US" dirty="0" smtClean="0"/>
              <a:t>CMIS:  Alfresco- 5.2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Queries………..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binding should we use?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Browser Binding is the fastest binding and is recommended for CMIS 1.1 repositories.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 AtomPub Binding for CMIS 1.0 repositories.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Services Binding is the last resort and should be avoided. It is the slowest binding and is the most complex to set 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2002" y="2304863"/>
            <a:ext cx="4462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3" indent="-34289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CMIS</a:t>
            </a:r>
          </a:p>
          <a:p>
            <a:pPr marL="342893" indent="-34289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 Integration</a:t>
            </a:r>
          </a:p>
          <a:p>
            <a:pPr marL="342893" indent="-34289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</a:p>
          <a:p>
            <a:pPr marL="342893" indent="-34289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  <a:p>
            <a:pPr marL="342893" indent="-34289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reference</a:t>
            </a:r>
          </a:p>
          <a:p>
            <a:pPr marL="342893" indent="-34289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areas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3" indent="-342893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3" indent="-342893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3" indent="-342893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2727" y="1142122"/>
            <a:ext cx="3154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3499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625635" y="4497265"/>
            <a:ext cx="2029104" cy="86567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CMS -1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5125411" y="4497265"/>
            <a:ext cx="2106105" cy="865674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CMS-2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555523" y="4497263"/>
            <a:ext cx="2022919" cy="865676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CMS-3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3501" y="325953"/>
            <a:ext cx="21466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ContentManagementServer</a:t>
            </a:r>
            <a:endParaRPr lang="en-US" sz="13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71" y="5686472"/>
            <a:ext cx="633047" cy="415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98" y="5686472"/>
            <a:ext cx="664071" cy="320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50" y="5686473"/>
            <a:ext cx="921899" cy="41577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720437" y="1936491"/>
            <a:ext cx="932888" cy="2569719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60762" y="535577"/>
            <a:ext cx="3959387" cy="155611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Web-Client-1</a:t>
            </a:r>
          </a:p>
        </p:txBody>
      </p:sp>
      <p:cxnSp>
        <p:nvCxnSpPr>
          <p:cNvPr id="17" name="Straight Connector 16"/>
          <p:cNvCxnSpPr>
            <a:endCxn id="5" idx="1"/>
          </p:cNvCxnSpPr>
          <p:nvPr/>
        </p:nvCxnSpPr>
        <p:spPr>
          <a:xfrm>
            <a:off x="6917378" y="1936491"/>
            <a:ext cx="1649605" cy="2560772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9164" y="2091692"/>
            <a:ext cx="96997" cy="2396594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96994" y="1912328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CMIS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50168" y="4329777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CMIS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20757" y="4338245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CMIS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85227" y="4338245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CMIS</a:t>
            </a:r>
          </a:p>
        </p:txBody>
      </p:sp>
      <p:pic>
        <p:nvPicPr>
          <p:cNvPr id="35" name="Picture 12" descr="Ephesoft, Inc. | Linked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64" y="444186"/>
            <a:ext cx="681298" cy="5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200068" y="1000916"/>
            <a:ext cx="7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OASIS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7748" y="2997970"/>
            <a:ext cx="16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Vendor specific</a:t>
            </a:r>
          </a:p>
          <a:p>
            <a:r>
              <a:rPr lang="en-US" sz="1400" dirty="0" smtClean="0"/>
              <a:t>Standards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58340" y="3046058"/>
            <a:ext cx="16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Vendor specific</a:t>
            </a:r>
          </a:p>
          <a:p>
            <a:r>
              <a:rPr lang="en-US" sz="1400" dirty="0" smtClean="0"/>
              <a:t>Standards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231516" y="3080954"/>
            <a:ext cx="16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Vendor specific</a:t>
            </a:r>
          </a:p>
          <a:p>
            <a:r>
              <a:rPr lang="en-US" sz="1400" dirty="0" smtClean="0"/>
              <a:t>Standards</a:t>
            </a:r>
            <a:endParaRPr lang="en-US" sz="1400" dirty="0"/>
          </a:p>
        </p:txBody>
      </p:sp>
      <p:sp>
        <p:nvSpPr>
          <p:cNvPr id="2" name="Rounded Rectangle 1"/>
          <p:cNvSpPr/>
          <p:nvPr/>
        </p:nvSpPr>
        <p:spPr>
          <a:xfrm>
            <a:off x="3287870" y="2859861"/>
            <a:ext cx="5320706" cy="7879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CMIS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4949" y="256703"/>
            <a:ext cx="206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..??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2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5" grpId="0" animBg="1"/>
      <p:bldP spid="30" grpId="0"/>
      <p:bldP spid="32" grpId="0"/>
      <p:bldP spid="33" grpId="0"/>
      <p:bldP spid="34" grpId="0"/>
      <p:bldP spid="10" grpId="0"/>
      <p:bldP spid="20" grpId="0"/>
      <p:bldP spid="36" grpId="0"/>
      <p:bldP spid="3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 Terminology….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Folder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Document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Content Model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 Property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Aspect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3"/>
          <p:cNvSpPr>
            <a:spLocks noGrp="1"/>
          </p:cNvSpPr>
          <p:nvPr>
            <p:ph type="title"/>
          </p:nvPr>
        </p:nvSpPr>
        <p:spPr>
          <a:xfrm>
            <a:off x="578630" y="801143"/>
            <a:ext cx="10515600" cy="5791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with CMIS services..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77797" y="3680919"/>
            <a:ext cx="8482817" cy="152412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 1.0 AtomPub Service Document (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http://localhost:8080/alfresco/api/-default-/public/cmis/versions/1.0/atom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 1.0 Web Services WSDL Document(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http://localhost:8080/alfresco/cmisws/cmis?wsdl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 1.1 AtomPub Service Document(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http://localhost:8080/alfresco/api/-default-/public/cmis/versions/1.1/atom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 1.1 Browser Binding URL(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http://localhost:8080/alfresco/api/-default-/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public/cmis/versions/1.1/browser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077797" y="1516135"/>
            <a:ext cx="10233800" cy="2028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AtomPub Binding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WebService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605349" y="1685109"/>
            <a:ext cx="339634" cy="41801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472535" y="1685109"/>
            <a:ext cx="339634" cy="97971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2730" y="172483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CMIS-1.0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378519" y="188866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CMIS-1.1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84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41448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CMIS offered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774456"/>
            <a:ext cx="6335067" cy="5475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624" y="787792"/>
            <a:ext cx="2274204" cy="54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062" y="3348112"/>
            <a:ext cx="10515600" cy="57677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CMIS integration with Transact</a:t>
            </a:r>
          </a:p>
        </p:txBody>
      </p:sp>
    </p:spTree>
    <p:extLst>
      <p:ext uri="{BB962C8B-B14F-4D97-AF65-F5344CB8AC3E}">
        <p14:creationId xmlns:p14="http://schemas.microsoft.com/office/powerpoint/2010/main" val="2332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1"/>
            </a:gs>
            <a:gs pos="100000">
              <a:schemeClr val="accent1">
                <a:lumMod val="20000"/>
                <a:lumOff val="80000"/>
              </a:schemeClr>
            </a:gs>
            <a:gs pos="92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8294" y="562709"/>
            <a:ext cx="626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 INTEGRATION ..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 Version :  2020.1.04</a:t>
            </a:r>
          </a:p>
          <a:p>
            <a:r>
              <a:rPr lang="en-US" dirty="0" smtClean="0"/>
              <a:t>CMIS:  Alfresco- 5.2</a:t>
            </a:r>
          </a:p>
          <a:p>
            <a:r>
              <a:rPr lang="en-US" dirty="0" smtClean="0"/>
              <a:t>DCMA-CMIS (For CMIS export)</a:t>
            </a:r>
          </a:p>
          <a:p>
            <a:r>
              <a:rPr lang="en-US" dirty="0" smtClean="0"/>
              <a:t>DCMA-CMIS-IMPORT (For CMIS import)</a:t>
            </a:r>
          </a:p>
          <a:p>
            <a:r>
              <a:rPr lang="en-US" dirty="0" smtClean="0"/>
              <a:t>Apache-Chemistry : To connect with CMIS server(Alfresco CMIS Server)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10" y="239151"/>
            <a:ext cx="10515600" cy="19694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Export CMIS plugin</a:t>
            </a:r>
          </a:p>
        </p:txBody>
      </p:sp>
      <p:sp>
        <p:nvSpPr>
          <p:cNvPr id="3" name="Oval 2"/>
          <p:cNvSpPr/>
          <p:nvPr/>
        </p:nvSpPr>
        <p:spPr>
          <a:xfrm>
            <a:off x="283210" y="801858"/>
            <a:ext cx="1477108" cy="801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9365" y="801858"/>
            <a:ext cx="1828801" cy="731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Prepare Meta-Data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7924" y="784272"/>
            <a:ext cx="1856936" cy="731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Perform Authentication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8397" y="753057"/>
            <a:ext cx="1828800" cy="731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Check </a:t>
            </a:r>
            <a:r>
              <a:rPr lang="en-US" dirty="0" smtClean="0"/>
              <a:t>Authentication-Mechanism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258398" y="1974308"/>
            <a:ext cx="2574387" cy="9144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9258397" y="3263702"/>
            <a:ext cx="2574388" cy="9144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WS-Security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9258397" y="4553096"/>
            <a:ext cx="2574388" cy="9144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3656781" y="1974308"/>
            <a:ext cx="3044484" cy="9144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Authenticated?</a:t>
            </a:r>
            <a:endParaRPr lang="en-US" dirty="0"/>
          </a:p>
        </p:txBody>
      </p:sp>
      <p:sp>
        <p:nvSpPr>
          <p:cNvPr id="13" name="Flowchart: Punched Tape 12"/>
          <p:cNvSpPr/>
          <p:nvPr/>
        </p:nvSpPr>
        <p:spPr>
          <a:xfrm>
            <a:off x="4428991" y="3460650"/>
            <a:ext cx="1500064" cy="520503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Prepare-Docs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64623" y="4474825"/>
            <a:ext cx="1828800" cy="731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Upload File to CMIS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87542" y="2030578"/>
            <a:ext cx="1605651" cy="80185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64623" y="5950039"/>
            <a:ext cx="1798394" cy="551838"/>
          </a:xfrm>
          <a:prstGeom prst="ellipse">
            <a:avLst/>
          </a:prstGeom>
          <a:gradFill flip="none" rotWithShape="1">
            <a:gsLst>
              <a:gs pos="87000">
                <a:srgbClr val="92D050"/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Workflow Complete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4180426" y="979119"/>
            <a:ext cx="699047" cy="3769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760318" y="977324"/>
            <a:ext cx="699047" cy="3769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24860" y="961534"/>
            <a:ext cx="2733536" cy="3769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10094830" y="1484578"/>
            <a:ext cx="901521" cy="546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Down Arrow 28"/>
          <p:cNvSpPr/>
          <p:nvPr/>
        </p:nvSpPr>
        <p:spPr>
          <a:xfrm>
            <a:off x="10092623" y="2832438"/>
            <a:ext cx="901521" cy="546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" name="Down Arrow 29"/>
          <p:cNvSpPr/>
          <p:nvPr/>
        </p:nvSpPr>
        <p:spPr>
          <a:xfrm>
            <a:off x="10092623" y="4092599"/>
            <a:ext cx="901521" cy="5460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2" name="Left Arrow 31"/>
          <p:cNvSpPr/>
          <p:nvPr/>
        </p:nvSpPr>
        <p:spPr>
          <a:xfrm>
            <a:off x="8525814" y="3378438"/>
            <a:ext cx="718722" cy="5460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8525813" y="4737296"/>
            <a:ext cx="851079" cy="5460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14006" y="2120357"/>
            <a:ext cx="211807" cy="30859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6661353" y="2120357"/>
            <a:ext cx="2597043" cy="5460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8" name="Left Arrow 37"/>
          <p:cNvSpPr/>
          <p:nvPr/>
        </p:nvSpPr>
        <p:spPr>
          <a:xfrm>
            <a:off x="1873238" y="2170957"/>
            <a:ext cx="1783542" cy="5460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4728262" y="2888707"/>
            <a:ext cx="901521" cy="6357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0" name="Down Arrow 39"/>
          <p:cNvSpPr/>
          <p:nvPr/>
        </p:nvSpPr>
        <p:spPr>
          <a:xfrm>
            <a:off x="4667924" y="3981153"/>
            <a:ext cx="901521" cy="4936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1" name="Down Arrow 40"/>
          <p:cNvSpPr/>
          <p:nvPr/>
        </p:nvSpPr>
        <p:spPr>
          <a:xfrm>
            <a:off x="4428991" y="5197947"/>
            <a:ext cx="1429121" cy="7520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Success</a:t>
            </a:r>
            <a:endParaRPr lang="en-US" sz="1100" dirty="0"/>
          </a:p>
        </p:txBody>
      </p:sp>
      <p:sp>
        <p:nvSpPr>
          <p:cNvPr id="43" name="Oval 42"/>
          <p:cNvSpPr/>
          <p:nvPr/>
        </p:nvSpPr>
        <p:spPr>
          <a:xfrm>
            <a:off x="248458" y="4474825"/>
            <a:ext cx="2272090" cy="801859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4" name="Left Arrow 43"/>
          <p:cNvSpPr/>
          <p:nvPr/>
        </p:nvSpPr>
        <p:spPr>
          <a:xfrm>
            <a:off x="2459365" y="4615204"/>
            <a:ext cx="1824770" cy="54600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4856</TotalTime>
  <Words>224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CMIS Terminology….</vt:lpstr>
      <vt:lpstr>How to Connect with CMIS services..</vt:lpstr>
      <vt:lpstr>CMIS offered Services</vt:lpstr>
      <vt:lpstr>CMIS integration with Transact</vt:lpstr>
      <vt:lpstr>PowerPoint Presentation</vt:lpstr>
      <vt:lpstr>Export CMIS plugin</vt:lpstr>
      <vt:lpstr>CMIS EXPORT CONFIGURATION…..</vt:lpstr>
      <vt:lpstr>PowerPoint Presentation</vt:lpstr>
      <vt:lpstr>Queries………..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rsi</dc:creator>
  <cp:lastModifiedBy>rsi</cp:lastModifiedBy>
  <cp:revision>48</cp:revision>
  <dcterms:created xsi:type="dcterms:W3CDTF">2021-07-10T16:05:59Z</dcterms:created>
  <dcterms:modified xsi:type="dcterms:W3CDTF">2021-07-14T07:41:15Z</dcterms:modified>
</cp:coreProperties>
</file>