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74A03C-DE75-481F-8A8F-674287DC437C}"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DF6BC-82B3-412B-9051-ADDAC535563F}" type="slidenum">
              <a:rPr lang="en-US" smtClean="0"/>
              <a:t>‹#›</a:t>
            </a:fld>
            <a:endParaRPr lang="en-US"/>
          </a:p>
        </p:txBody>
      </p:sp>
    </p:spTree>
    <p:extLst>
      <p:ext uri="{BB962C8B-B14F-4D97-AF65-F5344CB8AC3E}">
        <p14:creationId xmlns:p14="http://schemas.microsoft.com/office/powerpoint/2010/main" val="1185858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4A03C-DE75-481F-8A8F-674287DC437C}"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DF6BC-82B3-412B-9051-ADDAC535563F}" type="slidenum">
              <a:rPr lang="en-US" smtClean="0"/>
              <a:t>‹#›</a:t>
            </a:fld>
            <a:endParaRPr lang="en-US"/>
          </a:p>
        </p:txBody>
      </p:sp>
    </p:spTree>
    <p:extLst>
      <p:ext uri="{BB962C8B-B14F-4D97-AF65-F5344CB8AC3E}">
        <p14:creationId xmlns:p14="http://schemas.microsoft.com/office/powerpoint/2010/main" val="1641538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4A03C-DE75-481F-8A8F-674287DC437C}"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DF6BC-82B3-412B-9051-ADDAC535563F}" type="slidenum">
              <a:rPr lang="en-US" smtClean="0"/>
              <a:t>‹#›</a:t>
            </a:fld>
            <a:endParaRPr lang="en-US"/>
          </a:p>
        </p:txBody>
      </p:sp>
    </p:spTree>
    <p:extLst>
      <p:ext uri="{BB962C8B-B14F-4D97-AF65-F5344CB8AC3E}">
        <p14:creationId xmlns:p14="http://schemas.microsoft.com/office/powerpoint/2010/main" val="3658518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4A03C-DE75-481F-8A8F-674287DC437C}"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DF6BC-82B3-412B-9051-ADDAC535563F}" type="slidenum">
              <a:rPr lang="en-US" smtClean="0"/>
              <a:t>‹#›</a:t>
            </a:fld>
            <a:endParaRPr lang="en-US"/>
          </a:p>
        </p:txBody>
      </p:sp>
    </p:spTree>
    <p:extLst>
      <p:ext uri="{BB962C8B-B14F-4D97-AF65-F5344CB8AC3E}">
        <p14:creationId xmlns:p14="http://schemas.microsoft.com/office/powerpoint/2010/main" val="81325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74A03C-DE75-481F-8A8F-674287DC437C}" type="datetimeFigureOut">
              <a:rPr lang="en-US" smtClean="0"/>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DF6BC-82B3-412B-9051-ADDAC535563F}" type="slidenum">
              <a:rPr lang="en-US" smtClean="0"/>
              <a:t>‹#›</a:t>
            </a:fld>
            <a:endParaRPr lang="en-US"/>
          </a:p>
        </p:txBody>
      </p:sp>
    </p:spTree>
    <p:extLst>
      <p:ext uri="{BB962C8B-B14F-4D97-AF65-F5344CB8AC3E}">
        <p14:creationId xmlns:p14="http://schemas.microsoft.com/office/powerpoint/2010/main" val="1708403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74A03C-DE75-481F-8A8F-674287DC437C}"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DF6BC-82B3-412B-9051-ADDAC535563F}" type="slidenum">
              <a:rPr lang="en-US" smtClean="0"/>
              <a:t>‹#›</a:t>
            </a:fld>
            <a:endParaRPr lang="en-US"/>
          </a:p>
        </p:txBody>
      </p:sp>
    </p:spTree>
    <p:extLst>
      <p:ext uri="{BB962C8B-B14F-4D97-AF65-F5344CB8AC3E}">
        <p14:creationId xmlns:p14="http://schemas.microsoft.com/office/powerpoint/2010/main" val="137397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74A03C-DE75-481F-8A8F-674287DC437C}" type="datetimeFigureOut">
              <a:rPr lang="en-US" smtClean="0"/>
              <a:t>8/23/2021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DF6BC-82B3-412B-9051-ADDAC535563F}" type="slidenum">
              <a:rPr lang="en-US" smtClean="0"/>
              <a:t>‹#›</a:t>
            </a:fld>
            <a:endParaRPr lang="en-US"/>
          </a:p>
        </p:txBody>
      </p:sp>
    </p:spTree>
    <p:extLst>
      <p:ext uri="{BB962C8B-B14F-4D97-AF65-F5344CB8AC3E}">
        <p14:creationId xmlns:p14="http://schemas.microsoft.com/office/powerpoint/2010/main" val="230880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74A03C-DE75-481F-8A8F-674287DC437C}" type="datetimeFigureOut">
              <a:rPr lang="en-US" smtClean="0"/>
              <a:t>8/23/2021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DF6BC-82B3-412B-9051-ADDAC535563F}" type="slidenum">
              <a:rPr lang="en-US" smtClean="0"/>
              <a:t>‹#›</a:t>
            </a:fld>
            <a:endParaRPr lang="en-US"/>
          </a:p>
        </p:txBody>
      </p:sp>
    </p:spTree>
    <p:extLst>
      <p:ext uri="{BB962C8B-B14F-4D97-AF65-F5344CB8AC3E}">
        <p14:creationId xmlns:p14="http://schemas.microsoft.com/office/powerpoint/2010/main" val="25696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4A03C-DE75-481F-8A8F-674287DC437C}" type="datetimeFigureOut">
              <a:rPr lang="en-US" smtClean="0"/>
              <a:t>8/23/2021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DF6BC-82B3-412B-9051-ADDAC535563F}" type="slidenum">
              <a:rPr lang="en-US" smtClean="0"/>
              <a:t>‹#›</a:t>
            </a:fld>
            <a:endParaRPr lang="en-US"/>
          </a:p>
        </p:txBody>
      </p:sp>
    </p:spTree>
    <p:extLst>
      <p:ext uri="{BB962C8B-B14F-4D97-AF65-F5344CB8AC3E}">
        <p14:creationId xmlns:p14="http://schemas.microsoft.com/office/powerpoint/2010/main" val="114646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74A03C-DE75-481F-8A8F-674287DC437C}"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DF6BC-82B3-412B-9051-ADDAC535563F}" type="slidenum">
              <a:rPr lang="en-US" smtClean="0"/>
              <a:t>‹#›</a:t>
            </a:fld>
            <a:endParaRPr lang="en-US"/>
          </a:p>
        </p:txBody>
      </p:sp>
    </p:spTree>
    <p:extLst>
      <p:ext uri="{BB962C8B-B14F-4D97-AF65-F5344CB8AC3E}">
        <p14:creationId xmlns:p14="http://schemas.microsoft.com/office/powerpoint/2010/main" val="705430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74A03C-DE75-481F-8A8F-674287DC437C}" type="datetimeFigureOut">
              <a:rPr lang="en-US" smtClean="0"/>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DF6BC-82B3-412B-9051-ADDAC535563F}" type="slidenum">
              <a:rPr lang="en-US" smtClean="0"/>
              <a:t>‹#›</a:t>
            </a:fld>
            <a:endParaRPr lang="en-US"/>
          </a:p>
        </p:txBody>
      </p:sp>
    </p:spTree>
    <p:extLst>
      <p:ext uri="{BB962C8B-B14F-4D97-AF65-F5344CB8AC3E}">
        <p14:creationId xmlns:p14="http://schemas.microsoft.com/office/powerpoint/2010/main" val="456088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4A03C-DE75-481F-8A8F-674287DC437C}" type="datetimeFigureOut">
              <a:rPr lang="en-US" smtClean="0"/>
              <a:t>8/23/2021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DF6BC-82B3-412B-9051-ADDAC535563F}" type="slidenum">
              <a:rPr lang="en-US" smtClean="0"/>
              <a:t>‹#›</a:t>
            </a:fld>
            <a:endParaRPr lang="en-US"/>
          </a:p>
        </p:txBody>
      </p:sp>
    </p:spTree>
    <p:extLst>
      <p:ext uri="{BB962C8B-B14F-4D97-AF65-F5344CB8AC3E}">
        <p14:creationId xmlns:p14="http://schemas.microsoft.com/office/powerpoint/2010/main" val="252235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en.wikipedia.org/wiki/CAP_theore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Systems</a:t>
            </a:r>
            <a:endParaRPr lang="en-US" dirty="0"/>
          </a:p>
        </p:txBody>
      </p:sp>
      <p:sp>
        <p:nvSpPr>
          <p:cNvPr id="3" name="Content Placeholder 2"/>
          <p:cNvSpPr>
            <a:spLocks noGrp="1"/>
          </p:cNvSpPr>
          <p:nvPr>
            <p:ph idx="1"/>
          </p:nvPr>
        </p:nvSpPr>
        <p:spPr/>
        <p:txBody>
          <a:bodyPr/>
          <a:lstStyle/>
          <a:p>
            <a:r>
              <a:rPr lang="en-US" dirty="0"/>
              <a:t>The </a:t>
            </a:r>
            <a:r>
              <a:rPr lang="en-US" dirty="0">
                <a:hlinkClick r:id="rId2"/>
              </a:rPr>
              <a:t>CAP Theorem</a:t>
            </a:r>
            <a:r>
              <a:rPr lang="en-US" dirty="0"/>
              <a:t> is a fundamental theorem in distributed systems that states any distributed system can have at most two of the following three properties.</a:t>
            </a:r>
          </a:p>
          <a:p>
            <a:r>
              <a:rPr lang="en-US" b="1" dirty="0"/>
              <a:t>C</a:t>
            </a:r>
            <a:r>
              <a:rPr lang="en-US" dirty="0"/>
              <a:t>onsistency</a:t>
            </a:r>
          </a:p>
          <a:p>
            <a:r>
              <a:rPr lang="en-US" b="1" dirty="0"/>
              <a:t>A</a:t>
            </a:r>
            <a:r>
              <a:rPr lang="en-US" dirty="0"/>
              <a:t>vailability</a:t>
            </a:r>
          </a:p>
          <a:p>
            <a:r>
              <a:rPr lang="en-US" b="1" dirty="0"/>
              <a:t>P</a:t>
            </a:r>
            <a:r>
              <a:rPr lang="en-US" dirty="0"/>
              <a:t>artition tolerance</a:t>
            </a:r>
          </a:p>
          <a:p>
            <a:endParaRPr lang="en-US" dirty="0"/>
          </a:p>
        </p:txBody>
      </p:sp>
    </p:spTree>
    <p:extLst>
      <p:ext uri="{BB962C8B-B14F-4D97-AF65-F5344CB8AC3E}">
        <p14:creationId xmlns:p14="http://schemas.microsoft.com/office/powerpoint/2010/main" val="420282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a:t>
            </a:r>
            <a:endParaRPr lang="en-US" dirty="0"/>
          </a:p>
        </p:txBody>
      </p:sp>
      <p:sp>
        <p:nvSpPr>
          <p:cNvPr id="4" name="Text Placeholder 3"/>
          <p:cNvSpPr>
            <a:spLocks noGrp="1"/>
          </p:cNvSpPr>
          <p:nvPr>
            <p:ph type="body" sz="half" idx="2"/>
          </p:nvPr>
        </p:nvSpPr>
        <p:spPr/>
        <p:txBody>
          <a:bodyPr/>
          <a:lstStyle/>
          <a:p>
            <a:r>
              <a:rPr lang="en-US" b="1" dirty="0"/>
              <a:t>Consistency</a:t>
            </a:r>
          </a:p>
          <a:p>
            <a:r>
              <a:rPr lang="en-US" dirty="0"/>
              <a:t>A system is said to be consistent if all nodes see the same data at the same time.</a:t>
            </a:r>
          </a:p>
          <a:p>
            <a:r>
              <a:rPr lang="en-US" dirty="0"/>
              <a:t>Simply, if we perform a read operation on a consistent system, it should return the value of the most recent write operation. This means that, the read should cause all nodes to return the same data, i.e., the value of the most recent write.</a:t>
            </a:r>
          </a:p>
          <a:p>
            <a:endParaRPr lang="en-US" dirty="0"/>
          </a:p>
        </p:txBody>
      </p:sp>
      <p:pic>
        <p:nvPicPr>
          <p:cNvPr id="1026" name="Picture 2" descr="Markdown Monster ic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22807" y="1322279"/>
            <a:ext cx="5092962" cy="4203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69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a:t>
            </a:r>
            <a:endParaRPr lang="en-US" dirty="0"/>
          </a:p>
        </p:txBody>
      </p:sp>
      <p:sp>
        <p:nvSpPr>
          <p:cNvPr id="4" name="Text Placeholder 3"/>
          <p:cNvSpPr>
            <a:spLocks noGrp="1"/>
          </p:cNvSpPr>
          <p:nvPr>
            <p:ph type="body" sz="half" idx="2"/>
          </p:nvPr>
        </p:nvSpPr>
        <p:spPr/>
        <p:txBody>
          <a:bodyPr/>
          <a:lstStyle/>
          <a:p>
            <a:r>
              <a:rPr lang="en-US" b="1" dirty="0"/>
              <a:t>Availability</a:t>
            </a:r>
          </a:p>
          <a:p>
            <a:r>
              <a:rPr lang="en-US" dirty="0"/>
              <a:t>Availability in a distributed system ensures that the system remains operational 100% of the time. Every request gets a (non-error) response regardless of the individual state of a node.</a:t>
            </a:r>
          </a:p>
          <a:p>
            <a:r>
              <a:rPr lang="en-US" dirty="0"/>
              <a:t>Note: this does not guarantee that the response contains the most recent write.</a:t>
            </a:r>
          </a:p>
          <a:p>
            <a:r>
              <a:rPr lang="en-US" dirty="0"/>
              <a:t>The figure on the left illustrates an “unavailable” system.</a:t>
            </a:r>
          </a:p>
          <a:p>
            <a:r>
              <a:rPr lang="en-US" dirty="0"/>
              <a:t/>
            </a:r>
            <a:br>
              <a:rPr lang="en-US" dirty="0"/>
            </a:br>
            <a:endParaRPr lang="en-US" dirty="0"/>
          </a:p>
        </p:txBody>
      </p:sp>
      <p:pic>
        <p:nvPicPr>
          <p:cNvPr id="2050" name="Picture 2" descr="Markdown Monster ic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19667" y="1004763"/>
            <a:ext cx="4699242" cy="4838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010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a:t>
            </a:r>
            <a:endParaRPr lang="en-US" dirty="0"/>
          </a:p>
        </p:txBody>
      </p:sp>
      <p:sp>
        <p:nvSpPr>
          <p:cNvPr id="4" name="Text Placeholder 3"/>
          <p:cNvSpPr>
            <a:spLocks noGrp="1"/>
          </p:cNvSpPr>
          <p:nvPr>
            <p:ph type="body" sz="half" idx="2"/>
          </p:nvPr>
        </p:nvSpPr>
        <p:spPr/>
        <p:txBody>
          <a:bodyPr/>
          <a:lstStyle/>
          <a:p>
            <a:r>
              <a:rPr lang="en-US" b="1" dirty="0"/>
              <a:t>Partition Tolerance</a:t>
            </a:r>
          </a:p>
          <a:p>
            <a:r>
              <a:rPr lang="en-US" dirty="0"/>
              <a:t>This condition states that the system does not fail, regardless of if messages are dropped or delayed between nodes in a system.</a:t>
            </a:r>
          </a:p>
          <a:p>
            <a:r>
              <a:rPr lang="en-US" dirty="0"/>
              <a:t>Partition tolerance has become more of a necessity than an option in distributed systems. It is made possible by sufficiently replicating records across combinations of nodes and networks.</a:t>
            </a:r>
          </a:p>
        </p:txBody>
      </p:sp>
      <p:pic>
        <p:nvPicPr>
          <p:cNvPr id="3076" name="Picture 4" descr="Markdown Monster icon"/>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694196" y="1275218"/>
            <a:ext cx="2788094" cy="2730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02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198</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Distributed Systems</vt:lpstr>
      <vt:lpstr>Distributed System</vt:lpstr>
      <vt:lpstr>Distributed System</vt:lpstr>
      <vt:lpstr>Distributed 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rsi</dc:creator>
  <cp:lastModifiedBy>rsi</cp:lastModifiedBy>
  <cp:revision>45</cp:revision>
  <dcterms:created xsi:type="dcterms:W3CDTF">2021-08-16T13:59:21Z</dcterms:created>
  <dcterms:modified xsi:type="dcterms:W3CDTF">2021-08-23T15:43:10Z</dcterms:modified>
</cp:coreProperties>
</file>