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8"/>
  </p:notesMasterIdLst>
  <p:sldIdLst>
    <p:sldId id="256" r:id="rId2"/>
    <p:sldId id="257" r:id="rId3"/>
    <p:sldId id="258" r:id="rId4"/>
    <p:sldId id="267" r:id="rId5"/>
    <p:sldId id="269" r:id="rId6"/>
    <p:sldId id="273" r:id="rId7"/>
    <p:sldId id="268" r:id="rId8"/>
    <p:sldId id="270" r:id="rId9"/>
    <p:sldId id="271" r:id="rId10"/>
    <p:sldId id="272" r:id="rId11"/>
    <p:sldId id="261" r:id="rId12"/>
    <p:sldId id="262" r:id="rId13"/>
    <p:sldId id="263" r:id="rId14"/>
    <p:sldId id="26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l Kumar" userId="6b7a9b657571e778" providerId="LiveId" clId="{9926F37B-3BE0-4419-8B1F-92118544654F}"/>
    <pc:docChg chg="delSld">
      <pc:chgData name="Sunil Kumar" userId="6b7a9b657571e778" providerId="LiveId" clId="{9926F37B-3BE0-4419-8B1F-92118544654F}" dt="2025-07-22T13:57:17.608" v="1" actId="47"/>
      <pc:docMkLst>
        <pc:docMk/>
      </pc:docMkLst>
      <pc:sldChg chg="del">
        <pc:chgData name="Sunil Kumar" userId="6b7a9b657571e778" providerId="LiveId" clId="{9926F37B-3BE0-4419-8B1F-92118544654F}" dt="2025-07-22T13:57:17.097" v="0" actId="47"/>
        <pc:sldMkLst>
          <pc:docMk/>
          <pc:sldMk cId="2835990437" sldId="259"/>
        </pc:sldMkLst>
      </pc:sldChg>
      <pc:sldChg chg="del">
        <pc:chgData name="Sunil Kumar" userId="6b7a9b657571e778" providerId="LiveId" clId="{9926F37B-3BE0-4419-8B1F-92118544654F}" dt="2025-07-22T13:57:17.608" v="1" actId="47"/>
        <pc:sldMkLst>
          <pc:docMk/>
          <pc:sldMk cId="3534218663" sldId="260"/>
        </pc:sldMkLst>
      </pc:sldChg>
    </pc:docChg>
  </pc:docChgLst>
  <pc:docChgLst>
    <pc:chgData name="Sunil Kumar" userId="6b7a9b657571e778" providerId="LiveId" clId="{992E3453-ED87-4852-ADF5-6D818DFE1241}"/>
    <pc:docChg chg="undo custSel addSld modSld">
      <pc:chgData name="Sunil Kumar" userId="6b7a9b657571e778" providerId="LiveId" clId="{992E3453-ED87-4852-ADF5-6D818DFE1241}" dt="2025-04-18T13:34:06.076" v="2450" actId="20577"/>
      <pc:docMkLst>
        <pc:docMk/>
      </pc:docMkLst>
      <pc:sldChg chg="addSp delSp modSp new mod modAnim">
        <pc:chgData name="Sunil Kumar" userId="6b7a9b657571e778" providerId="LiveId" clId="{992E3453-ED87-4852-ADF5-6D818DFE1241}" dt="2025-04-17T17:29:42.629" v="335" actId="207"/>
        <pc:sldMkLst>
          <pc:docMk/>
          <pc:sldMk cId="2352801094" sldId="256"/>
        </pc:sldMkLst>
      </pc:sldChg>
      <pc:sldChg chg="addSp delSp modSp new mod">
        <pc:chgData name="Sunil Kumar" userId="6b7a9b657571e778" providerId="LiveId" clId="{992E3453-ED87-4852-ADF5-6D818DFE1241}" dt="2025-04-17T17:30:36.119" v="341" actId="113"/>
        <pc:sldMkLst>
          <pc:docMk/>
          <pc:sldMk cId="1812174422" sldId="257"/>
        </pc:sldMkLst>
      </pc:sldChg>
      <pc:sldChg chg="addSp delSp modSp new mod">
        <pc:chgData name="Sunil Kumar" userId="6b7a9b657571e778" providerId="LiveId" clId="{992E3453-ED87-4852-ADF5-6D818DFE1241}" dt="2025-04-18T00:40:28.150" v="428" actId="113"/>
        <pc:sldMkLst>
          <pc:docMk/>
          <pc:sldMk cId="4124937994" sldId="258"/>
        </pc:sldMkLst>
      </pc:sldChg>
      <pc:sldChg chg="modSp new mod">
        <pc:chgData name="Sunil Kumar" userId="6b7a9b657571e778" providerId="LiveId" clId="{992E3453-ED87-4852-ADF5-6D818DFE1241}" dt="2025-04-18T13:26:51.847" v="2114"/>
        <pc:sldMkLst>
          <pc:docMk/>
          <pc:sldMk cId="2835990437" sldId="259"/>
        </pc:sldMkLst>
      </pc:sldChg>
      <pc:sldChg chg="modSp new mod">
        <pc:chgData name="Sunil Kumar" userId="6b7a9b657571e778" providerId="LiveId" clId="{992E3453-ED87-4852-ADF5-6D818DFE1241}" dt="2025-04-18T13:26:17.469" v="2110" actId="27636"/>
        <pc:sldMkLst>
          <pc:docMk/>
          <pc:sldMk cId="3534218663" sldId="260"/>
        </pc:sldMkLst>
      </pc:sldChg>
      <pc:sldChg chg="addSp delSp modSp new mod">
        <pc:chgData name="Sunil Kumar" userId="6b7a9b657571e778" providerId="LiveId" clId="{992E3453-ED87-4852-ADF5-6D818DFE1241}" dt="2025-04-18T00:56:48.883" v="594" actId="14100"/>
        <pc:sldMkLst>
          <pc:docMk/>
          <pc:sldMk cId="3481000075" sldId="261"/>
        </pc:sldMkLst>
      </pc:sldChg>
      <pc:sldChg chg="addSp delSp modSp new mod">
        <pc:chgData name="Sunil Kumar" userId="6b7a9b657571e778" providerId="LiveId" clId="{992E3453-ED87-4852-ADF5-6D818DFE1241}" dt="2025-04-18T13:26:17.479" v="2111" actId="27636"/>
        <pc:sldMkLst>
          <pc:docMk/>
          <pc:sldMk cId="2158828071" sldId="262"/>
        </pc:sldMkLst>
      </pc:sldChg>
      <pc:sldChg chg="addSp modSp new mod">
        <pc:chgData name="Sunil Kumar" userId="6b7a9b657571e778" providerId="LiveId" clId="{992E3453-ED87-4852-ADF5-6D818DFE1241}" dt="2025-04-18T13:26:17.482" v="2112" actId="27636"/>
        <pc:sldMkLst>
          <pc:docMk/>
          <pc:sldMk cId="3320167877" sldId="263"/>
        </pc:sldMkLst>
      </pc:sldChg>
      <pc:sldChg chg="modSp new mod">
        <pc:chgData name="Sunil Kumar" userId="6b7a9b657571e778" providerId="LiveId" clId="{992E3453-ED87-4852-ADF5-6D818DFE1241}" dt="2025-04-18T13:34:06.076" v="2450" actId="20577"/>
        <pc:sldMkLst>
          <pc:docMk/>
          <pc:sldMk cId="2246613969" sldId="264"/>
        </pc:sldMkLst>
      </pc:sldChg>
      <pc:sldChg chg="modSp new mod">
        <pc:chgData name="Sunil Kumar" userId="6b7a9b657571e778" providerId="LiveId" clId="{992E3453-ED87-4852-ADF5-6D818DFE1241}" dt="2025-04-18T13:32:29.970" v="2379" actId="1076"/>
        <pc:sldMkLst>
          <pc:docMk/>
          <pc:sldMk cId="1191942536" sldId="265"/>
        </pc:sldMkLst>
      </pc:sldChg>
      <pc:sldChg chg="delSp modSp new mod">
        <pc:chgData name="Sunil Kumar" userId="6b7a9b657571e778" providerId="LiveId" clId="{992E3453-ED87-4852-ADF5-6D818DFE1241}" dt="2025-04-18T02:11:15.516" v="2103" actId="1076"/>
        <pc:sldMkLst>
          <pc:docMk/>
          <pc:sldMk cId="3987023145"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2379B-9494-415A-9064-79A81A8F8912}"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42000-C850-4F30-BE34-C75415796225}" type="slidenum">
              <a:rPr lang="en-IN" smtClean="0"/>
              <a:t>‹#›</a:t>
            </a:fld>
            <a:endParaRPr lang="en-IN"/>
          </a:p>
        </p:txBody>
      </p:sp>
    </p:spTree>
    <p:extLst>
      <p:ext uri="{BB962C8B-B14F-4D97-AF65-F5344CB8AC3E}">
        <p14:creationId xmlns:p14="http://schemas.microsoft.com/office/powerpoint/2010/main" val="224689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F742000-C850-4F30-BE34-C75415796225}" type="slidenum">
              <a:rPr lang="en-IN" smtClean="0"/>
              <a:t>1</a:t>
            </a:fld>
            <a:endParaRPr lang="en-IN"/>
          </a:p>
        </p:txBody>
      </p:sp>
    </p:spTree>
    <p:extLst>
      <p:ext uri="{BB962C8B-B14F-4D97-AF65-F5344CB8AC3E}">
        <p14:creationId xmlns:p14="http://schemas.microsoft.com/office/powerpoint/2010/main" val="727455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7865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1818048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743066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1844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7872036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997AC6-AFD3-4C2A-B494-DAC60DC21EA4}"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1176695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997AC6-AFD3-4C2A-B494-DAC60DC21EA4}"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2207776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263442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890993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7763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74512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997AC6-AFD3-4C2A-B494-DAC60DC21EA4}"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2886995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23267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97AC6-AFD3-4C2A-B494-DAC60DC21EA4}" type="datetimeFigureOut">
              <a:rPr lang="en-IN" smtClean="0"/>
              <a:t>22-07-2025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940134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997AC6-AFD3-4C2A-B494-DAC60DC21EA4}"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75309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C997AC6-AFD3-4C2A-B494-DAC60DC21EA4}" type="datetimeFigureOut">
              <a:rPr lang="en-IN" smtClean="0"/>
              <a:t>22-07-2025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75570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209114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997AC6-AFD3-4C2A-B494-DAC60DC21EA4}"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58148-3976-4F47-9E43-2FD1C5D15220}" type="slidenum">
              <a:rPr lang="en-IN" smtClean="0"/>
              <a:t>‹#›</a:t>
            </a:fld>
            <a:endParaRPr lang="en-IN"/>
          </a:p>
        </p:txBody>
      </p:sp>
    </p:spTree>
    <p:extLst>
      <p:ext uri="{BB962C8B-B14F-4D97-AF65-F5344CB8AC3E}">
        <p14:creationId xmlns:p14="http://schemas.microsoft.com/office/powerpoint/2010/main" val="310549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C997AC6-AFD3-4C2A-B494-DAC60DC21EA4}" type="datetimeFigureOut">
              <a:rPr lang="en-IN" smtClean="0"/>
              <a:t>22-07-2025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7858148-3976-4F47-9E43-2FD1C5D15220}" type="slidenum">
              <a:rPr lang="en-IN" smtClean="0"/>
              <a:t>‹#›</a:t>
            </a:fld>
            <a:endParaRPr lang="en-IN"/>
          </a:p>
        </p:txBody>
      </p:sp>
    </p:spTree>
    <p:extLst>
      <p:ext uri="{BB962C8B-B14F-4D97-AF65-F5344CB8AC3E}">
        <p14:creationId xmlns:p14="http://schemas.microsoft.com/office/powerpoint/2010/main" val="97475245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8.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92EF30-977C-88D9-5551-1CA11FCB8975}"/>
              </a:ext>
            </a:extLst>
          </p:cNvPr>
          <p:cNvSpPr txBox="1"/>
          <p:nvPr/>
        </p:nvSpPr>
        <p:spPr>
          <a:xfrm>
            <a:off x="1600201" y="772886"/>
            <a:ext cx="8719456" cy="2062103"/>
          </a:xfrm>
          <a:prstGeom prst="rect">
            <a:avLst/>
          </a:prstGeom>
          <a:solidFill>
            <a:schemeClr val="accent2"/>
          </a:solidFill>
        </p:spPr>
        <p:txBody>
          <a:bodyPr wrap="square" rtlCol="0">
            <a:spAutoFit/>
          </a:bodyPr>
          <a:lstStyle/>
          <a:p>
            <a:endParaRPr lang="en-IN" sz="4400" b="1" dirty="0">
              <a:solidFill>
                <a:schemeClr val="accent3"/>
              </a:solidFill>
              <a:latin typeface="Aboreto"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chemeClr val="bg1"/>
                </a:solidFill>
                <a:effectLst/>
                <a:uLnTx/>
                <a:uFillTx/>
                <a:latin typeface="Aboreto" panose="020B0604020202020204" charset="0"/>
                <a:cs typeface="Arial"/>
                <a:sym typeface="Arial"/>
              </a:rPr>
              <a:t>HIGH CLOUD AIRLINES ANALYSIS </a:t>
            </a:r>
          </a:p>
          <a:p>
            <a:endParaRPr lang="en-IN" sz="4000" dirty="0"/>
          </a:p>
        </p:txBody>
      </p:sp>
      <p:sp>
        <p:nvSpPr>
          <p:cNvPr id="11" name="TextBox 10">
            <a:extLst>
              <a:ext uri="{FF2B5EF4-FFF2-40B4-BE49-F238E27FC236}">
                <a16:creationId xmlns:a16="http://schemas.microsoft.com/office/drawing/2014/main" id="{9A34F308-EB8D-766C-2D65-6E1A5D8CFD4D}"/>
              </a:ext>
            </a:extLst>
          </p:cNvPr>
          <p:cNvSpPr txBox="1"/>
          <p:nvPr/>
        </p:nvSpPr>
        <p:spPr>
          <a:xfrm>
            <a:off x="8811985" y="5366658"/>
            <a:ext cx="3015343" cy="1138773"/>
          </a:xfrm>
          <a:prstGeom prst="rect">
            <a:avLst/>
          </a:prstGeom>
          <a:noFill/>
        </p:spPr>
        <p:txBody>
          <a:bodyPr wrap="square" rtlCol="0">
            <a:spAutoFit/>
          </a:bodyPr>
          <a:lstStyle/>
          <a:p>
            <a:pPr algn="ctr"/>
            <a:r>
              <a:rPr lang="en-IN" sz="3200" b="1" u="sng" dirty="0">
                <a:solidFill>
                  <a:schemeClr val="accent1"/>
                </a:solidFill>
              </a:rPr>
              <a:t>Presented by </a:t>
            </a:r>
          </a:p>
          <a:p>
            <a:pPr algn="ctr"/>
            <a:r>
              <a:rPr lang="en-IN" sz="3600" b="1" dirty="0">
                <a:solidFill>
                  <a:schemeClr val="accent2">
                    <a:lumMod val="50000"/>
                  </a:schemeClr>
                </a:solidFill>
              </a:rPr>
              <a:t>Group 6</a:t>
            </a:r>
          </a:p>
        </p:txBody>
      </p:sp>
    </p:spTree>
    <p:extLst>
      <p:ext uri="{BB962C8B-B14F-4D97-AF65-F5344CB8AC3E}">
        <p14:creationId xmlns:p14="http://schemas.microsoft.com/office/powerpoint/2010/main" val="235280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ED85E-633B-CE66-F91D-36B520F66CBF}"/>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64B1C9C-B309-314B-14B6-D8D6FF4230A4}"/>
              </a:ext>
            </a:extLst>
          </p:cNvPr>
          <p:cNvPicPr/>
          <p:nvPr/>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244967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98B977-3086-BC8C-2237-37D329A9FDD5}"/>
              </a:ext>
            </a:extLst>
          </p:cNvPr>
          <p:cNvPicPr>
            <a:picLocks noChangeAspect="1"/>
          </p:cNvPicPr>
          <p:nvPr/>
        </p:nvPicPr>
        <p:blipFill>
          <a:blip r:embed="rId2"/>
          <a:stretch>
            <a:fillRect/>
          </a:stretch>
        </p:blipFill>
        <p:spPr>
          <a:xfrm>
            <a:off x="2253343" y="902732"/>
            <a:ext cx="5954486" cy="5792716"/>
          </a:xfrm>
          <a:prstGeom prst="rect">
            <a:avLst/>
          </a:prstGeom>
        </p:spPr>
      </p:pic>
      <p:sp>
        <p:nvSpPr>
          <p:cNvPr id="6" name="TextBox 5">
            <a:extLst>
              <a:ext uri="{FF2B5EF4-FFF2-40B4-BE49-F238E27FC236}">
                <a16:creationId xmlns:a16="http://schemas.microsoft.com/office/drawing/2014/main" id="{7182E1F5-4081-443C-5367-821690EAB1AA}"/>
              </a:ext>
            </a:extLst>
          </p:cNvPr>
          <p:cNvSpPr txBox="1"/>
          <p:nvPr/>
        </p:nvSpPr>
        <p:spPr>
          <a:xfrm>
            <a:off x="642258" y="162552"/>
            <a:ext cx="8557664" cy="584775"/>
          </a:xfrm>
          <a:prstGeom prst="rect">
            <a:avLst/>
          </a:prstGeom>
          <a:noFill/>
        </p:spPr>
        <p:txBody>
          <a:bodyPr wrap="none" rtlCol="0">
            <a:spAutoFit/>
          </a:bodyPr>
          <a:lstStyle/>
          <a:p>
            <a:r>
              <a:rPr lang="en-US" sz="3200" dirty="0"/>
              <a:t>HIGH CLOUD AIRLINES INNOVATION TECHNOLOGY</a:t>
            </a:r>
            <a:endParaRPr lang="en-IN" sz="3200" dirty="0"/>
          </a:p>
        </p:txBody>
      </p:sp>
    </p:spTree>
    <p:extLst>
      <p:ext uri="{BB962C8B-B14F-4D97-AF65-F5344CB8AC3E}">
        <p14:creationId xmlns:p14="http://schemas.microsoft.com/office/powerpoint/2010/main" val="348100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7450D-230D-AA27-5B26-EC40E6113652}"/>
              </a:ext>
            </a:extLst>
          </p:cNvPr>
          <p:cNvSpPr>
            <a:spLocks noGrp="1"/>
          </p:cNvSpPr>
          <p:nvPr>
            <p:ph type="title"/>
          </p:nvPr>
        </p:nvSpPr>
        <p:spPr>
          <a:xfrm>
            <a:off x="957943" y="-266247"/>
            <a:ext cx="10515600" cy="1325563"/>
          </a:xfrm>
        </p:spPr>
        <p:txBody>
          <a:bodyPr>
            <a:normAutofit/>
          </a:bodyPr>
          <a:lstStyle/>
          <a:p>
            <a:r>
              <a:rPr lang="en-US" dirty="0"/>
              <a:t>BUSINESS OVERVIEW HIGH CLOUD AIRLINES</a:t>
            </a:r>
            <a:endParaRPr lang="en-IN" dirty="0"/>
          </a:p>
        </p:txBody>
      </p:sp>
      <p:sp>
        <p:nvSpPr>
          <p:cNvPr id="3" name="Content Placeholder 2">
            <a:extLst>
              <a:ext uri="{FF2B5EF4-FFF2-40B4-BE49-F238E27FC236}">
                <a16:creationId xmlns:a16="http://schemas.microsoft.com/office/drawing/2014/main" id="{48DE5D4C-C4B5-0D76-A08C-57EDB653B5A3}"/>
              </a:ext>
            </a:extLst>
          </p:cNvPr>
          <p:cNvSpPr>
            <a:spLocks noGrp="1"/>
          </p:cNvSpPr>
          <p:nvPr>
            <p:ph idx="1"/>
          </p:nvPr>
        </p:nvSpPr>
        <p:spPr>
          <a:xfrm>
            <a:off x="718457" y="764171"/>
            <a:ext cx="10515600" cy="2363557"/>
          </a:xfrm>
        </p:spPr>
        <p:txBody>
          <a:bodyPr>
            <a:normAutofit fontScale="92500"/>
          </a:bodyPr>
          <a:lstStyle/>
          <a:p>
            <a:pPr marL="0" indent="0">
              <a:lnSpc>
                <a:spcPct val="200000"/>
              </a:lnSpc>
              <a:buNone/>
            </a:pPr>
            <a:r>
              <a:rPr lang="en-US" sz="1900" b="1" dirty="0">
                <a:latin typeface="DM Sans" pitchFamily="2" charset="0"/>
              </a:rPr>
              <a:t>In Today’s competitive airline industry, data analysis plays a critical role in optimizing operations and maximizing profitability. By harnessing the   power of data, High Cloud Airlines can give valuable insights into various aspects of its  business, allowing them to make data-driven decisions that can lead to.</a:t>
            </a:r>
          </a:p>
          <a:p>
            <a:pPr marL="0" indent="0">
              <a:lnSpc>
                <a:spcPct val="200000"/>
              </a:lnSpc>
              <a:buNone/>
            </a:pPr>
            <a:endParaRPr lang="en-US" sz="2400" b="0" dirty="0">
              <a:latin typeface="DM Sans" pitchFamily="2" charset="0"/>
            </a:endParaRPr>
          </a:p>
          <a:p>
            <a:pPr marL="0" indent="0">
              <a:buNone/>
            </a:pPr>
            <a:endParaRPr lang="en-IN" dirty="0"/>
          </a:p>
        </p:txBody>
      </p:sp>
      <p:sp>
        <p:nvSpPr>
          <p:cNvPr id="4" name="TextBox 3">
            <a:extLst>
              <a:ext uri="{FF2B5EF4-FFF2-40B4-BE49-F238E27FC236}">
                <a16:creationId xmlns:a16="http://schemas.microsoft.com/office/drawing/2014/main" id="{88C791FA-A194-8A6B-7B19-E6C14185D691}"/>
              </a:ext>
            </a:extLst>
          </p:cNvPr>
          <p:cNvSpPr txBox="1"/>
          <p:nvPr/>
        </p:nvSpPr>
        <p:spPr>
          <a:xfrm>
            <a:off x="152400" y="3058714"/>
            <a:ext cx="11803811" cy="3785652"/>
          </a:xfrm>
          <a:prstGeom prst="rect">
            <a:avLst/>
          </a:prstGeom>
          <a:noFill/>
        </p:spPr>
        <p:txBody>
          <a:bodyPr wrap="square" rtlCol="0">
            <a:spAutoFit/>
          </a:bodyPr>
          <a:lstStyle/>
          <a:p>
            <a:pPr marL="342900" indent="-342900">
              <a:buAutoNum type="arabicPeriod"/>
            </a:pPr>
            <a:r>
              <a:rPr lang="en-US" sz="1600" b="1" dirty="0"/>
              <a:t>Improve Load Factor.</a:t>
            </a:r>
          </a:p>
          <a:p>
            <a:pPr marL="342900" indent="-342900">
              <a:buAutoNum type="arabicPeriod"/>
            </a:pPr>
            <a:endParaRPr lang="en-US" sz="1600" b="1" dirty="0"/>
          </a:p>
          <a:p>
            <a:pPr marL="342900" indent="-342900">
              <a:buAutoNum type="arabicPeriod"/>
            </a:pPr>
            <a:r>
              <a:rPr lang="en-US" sz="1600" b="1" dirty="0"/>
              <a:t>Enhanced Passenger Experience.</a:t>
            </a:r>
          </a:p>
          <a:p>
            <a:pPr marL="342900" indent="-342900">
              <a:buAutoNum type="arabicPeriod"/>
            </a:pPr>
            <a:endParaRPr lang="en-US" sz="1600" b="1" dirty="0"/>
          </a:p>
          <a:p>
            <a:pPr marL="342900" indent="-342900">
              <a:buAutoNum type="arabicPeriod"/>
            </a:pPr>
            <a:r>
              <a:rPr lang="en-US" sz="1600" b="1" dirty="0"/>
              <a:t>Find out the reason in 2012 year why the company falls.</a:t>
            </a:r>
          </a:p>
          <a:p>
            <a:endParaRPr lang="en-US" sz="1600" b="1" dirty="0"/>
          </a:p>
          <a:p>
            <a:pPr marL="342900" indent="-342900">
              <a:buAutoNum type="arabicPeriod" startAt="4"/>
            </a:pPr>
            <a:r>
              <a:rPr lang="en-US" sz="1600" b="1" dirty="0"/>
              <a:t>Compare to month wise January and February load factor % is less when compare to other month,</a:t>
            </a:r>
          </a:p>
          <a:p>
            <a:r>
              <a:rPr lang="en-US" sz="1600" b="1" dirty="0"/>
              <a:t>        so they have to more focus on these month to improve sales.</a:t>
            </a:r>
          </a:p>
          <a:p>
            <a:endParaRPr lang="en-US" sz="1600" b="1" dirty="0"/>
          </a:p>
          <a:p>
            <a:r>
              <a:rPr lang="en-US" sz="1600" b="1" dirty="0"/>
              <a:t>5. Come to Quarters they have to more focus on Q1 &amp; Q4 because these two quarters they are getting less % when compare to other quarters. </a:t>
            </a:r>
          </a:p>
          <a:p>
            <a:pPr marL="342900" indent="-342900">
              <a:buAutoNum type="arabicPeriod" startAt="4"/>
            </a:pPr>
            <a:endParaRPr lang="en-US" sz="1600" b="1" dirty="0"/>
          </a:p>
          <a:p>
            <a:r>
              <a:rPr lang="en-US" sz="1600" b="1" dirty="0"/>
              <a:t>6. Optimized Resource Allocation.</a:t>
            </a:r>
          </a:p>
          <a:p>
            <a:endParaRPr lang="en-US" sz="1600" b="1" dirty="0"/>
          </a:p>
          <a:p>
            <a:r>
              <a:rPr lang="en-US" sz="1600" b="1" dirty="0"/>
              <a:t>7. CO-ordinating with the Staff &amp; employee for suggestions to  improve business.</a:t>
            </a:r>
            <a:endParaRPr lang="en-IN" sz="1600" b="1" dirty="0"/>
          </a:p>
        </p:txBody>
      </p:sp>
    </p:spTree>
    <p:extLst>
      <p:ext uri="{BB962C8B-B14F-4D97-AF65-F5344CB8AC3E}">
        <p14:creationId xmlns:p14="http://schemas.microsoft.com/office/powerpoint/2010/main" val="2158828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C0F4-E2D5-DCD4-99C3-2F1D033F1757}"/>
              </a:ext>
            </a:extLst>
          </p:cNvPr>
          <p:cNvSpPr>
            <a:spLocks noGrp="1"/>
          </p:cNvSpPr>
          <p:nvPr>
            <p:ph type="title"/>
          </p:nvPr>
        </p:nvSpPr>
        <p:spPr>
          <a:xfrm>
            <a:off x="914398" y="-342446"/>
            <a:ext cx="10515600" cy="1325563"/>
          </a:xfrm>
        </p:spPr>
        <p:txBody>
          <a:bodyPr/>
          <a:lstStyle/>
          <a:p>
            <a:r>
              <a:rPr lang="en-US" dirty="0"/>
              <a:t>HIGH CLOUD AIRLINES PROJECT SCOPE</a:t>
            </a:r>
            <a:endParaRPr lang="en-IN" dirty="0"/>
          </a:p>
        </p:txBody>
      </p:sp>
      <p:sp>
        <p:nvSpPr>
          <p:cNvPr id="3" name="Content Placeholder 2">
            <a:extLst>
              <a:ext uri="{FF2B5EF4-FFF2-40B4-BE49-F238E27FC236}">
                <a16:creationId xmlns:a16="http://schemas.microsoft.com/office/drawing/2014/main" id="{313B2142-7691-CFFF-598D-DE2811B8231E}"/>
              </a:ext>
            </a:extLst>
          </p:cNvPr>
          <p:cNvSpPr>
            <a:spLocks noGrp="1"/>
          </p:cNvSpPr>
          <p:nvPr>
            <p:ph idx="1"/>
          </p:nvPr>
        </p:nvSpPr>
        <p:spPr>
          <a:xfrm>
            <a:off x="903511" y="704396"/>
            <a:ext cx="10515600" cy="2354489"/>
          </a:xfrm>
        </p:spPr>
        <p:txBody>
          <a:bodyPr>
            <a:normAutofit fontScale="92500" lnSpcReduction="20000"/>
          </a:bodyPr>
          <a:lstStyle/>
          <a:p>
            <a:pPr marL="0" indent="0">
              <a:lnSpc>
                <a:spcPct val="150000"/>
              </a:lnSpc>
              <a:buNone/>
            </a:pPr>
            <a:r>
              <a:rPr lang="en-US" sz="2400" b="0" dirty="0">
                <a:latin typeface="DM Sans" pitchFamily="2" charset="0"/>
              </a:rPr>
              <a:t>This Project aimed to leverage the power of data analysis and extract valuable insights to optimize High Cloud Airlines operations and performance . The specific scope of the project focused on analyzing key performance indicators (KPIs) to gain a deeper understanding of.</a:t>
            </a:r>
          </a:p>
          <a:p>
            <a:endParaRPr lang="en-IN" dirty="0"/>
          </a:p>
        </p:txBody>
      </p:sp>
      <p:sp>
        <p:nvSpPr>
          <p:cNvPr id="4" name="TextBox 3">
            <a:extLst>
              <a:ext uri="{FF2B5EF4-FFF2-40B4-BE49-F238E27FC236}">
                <a16:creationId xmlns:a16="http://schemas.microsoft.com/office/drawing/2014/main" id="{DD08DA68-AE32-C27D-B07E-160952F0C30C}"/>
              </a:ext>
            </a:extLst>
          </p:cNvPr>
          <p:cNvSpPr txBox="1"/>
          <p:nvPr/>
        </p:nvSpPr>
        <p:spPr>
          <a:xfrm>
            <a:off x="729341" y="3058885"/>
            <a:ext cx="3907971" cy="3785652"/>
          </a:xfrm>
          <a:prstGeom prst="rect">
            <a:avLst/>
          </a:prstGeom>
          <a:noFill/>
        </p:spPr>
        <p:txBody>
          <a:bodyPr wrap="square" rtlCol="0">
            <a:spAutoFit/>
          </a:bodyPr>
          <a:lstStyle/>
          <a:p>
            <a:pPr marL="342900" indent="-342900">
              <a:buAutoNum type="arabicPeriod"/>
            </a:pPr>
            <a:r>
              <a:rPr lang="en-US" sz="2400" dirty="0"/>
              <a:t>Load Factor</a:t>
            </a:r>
          </a:p>
          <a:p>
            <a:pPr marL="342900" indent="-342900">
              <a:buAutoNum type="arabicPeriod"/>
            </a:pPr>
            <a:endParaRPr lang="en-US" sz="2400" dirty="0"/>
          </a:p>
          <a:p>
            <a:pPr marL="342900" indent="-342900">
              <a:buAutoNum type="arabicPeriod"/>
            </a:pPr>
            <a:r>
              <a:rPr lang="en-US" sz="2400" dirty="0"/>
              <a:t>Passenger Feedback</a:t>
            </a:r>
          </a:p>
          <a:p>
            <a:pPr marL="342900" indent="-342900">
              <a:buAutoNum type="arabicPeriod"/>
            </a:pPr>
            <a:endParaRPr lang="en-US" sz="2400" dirty="0"/>
          </a:p>
          <a:p>
            <a:pPr marL="342900" indent="-342900">
              <a:buAutoNum type="arabicPeriod"/>
            </a:pPr>
            <a:r>
              <a:rPr lang="en-US" sz="2400" dirty="0"/>
              <a:t>Popular routes</a:t>
            </a:r>
          </a:p>
          <a:p>
            <a:pPr marL="342900" indent="-342900">
              <a:buAutoNum type="arabicPeriod"/>
            </a:pPr>
            <a:endParaRPr lang="en-US" sz="2400" dirty="0"/>
          </a:p>
          <a:p>
            <a:pPr marL="342900" indent="-342900">
              <a:buAutoNum type="arabicPeriod"/>
            </a:pPr>
            <a:r>
              <a:rPr lang="en-US" sz="2400" dirty="0"/>
              <a:t>Operational efficiency</a:t>
            </a:r>
          </a:p>
          <a:p>
            <a:pPr marL="342900" indent="-342900">
              <a:buAutoNum type="arabicPeriod"/>
            </a:pPr>
            <a:endParaRPr lang="en-US" sz="2400" dirty="0"/>
          </a:p>
          <a:p>
            <a:pPr marL="342900" indent="-342900">
              <a:buAutoNum type="arabicPeriod"/>
            </a:pPr>
            <a:r>
              <a:rPr lang="en-US" sz="2400" dirty="0"/>
              <a:t>Provide Good services to passenger.</a:t>
            </a:r>
            <a:endParaRPr lang="en-IN" sz="2400" dirty="0"/>
          </a:p>
        </p:txBody>
      </p:sp>
    </p:spTree>
    <p:extLst>
      <p:ext uri="{BB962C8B-B14F-4D97-AF65-F5344CB8AC3E}">
        <p14:creationId xmlns:p14="http://schemas.microsoft.com/office/powerpoint/2010/main" val="332016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E441-0151-48A3-4582-E08E7550B805}"/>
              </a:ext>
            </a:extLst>
          </p:cNvPr>
          <p:cNvSpPr>
            <a:spLocks noGrp="1"/>
          </p:cNvSpPr>
          <p:nvPr>
            <p:ph type="title"/>
          </p:nvPr>
        </p:nvSpPr>
        <p:spPr>
          <a:xfrm>
            <a:off x="925285" y="-266246"/>
            <a:ext cx="10940143" cy="1158876"/>
          </a:xfrm>
        </p:spPr>
        <p:txBody>
          <a:bodyPr>
            <a:normAutofit/>
          </a:bodyPr>
          <a:lstStyle/>
          <a:p>
            <a:r>
              <a:rPr lang="en-US" b="1" dirty="0"/>
              <a:t>TEAM RECOMMENDATIONS </a:t>
            </a:r>
            <a:endParaRPr lang="en-IN" b="1" dirty="0"/>
          </a:p>
        </p:txBody>
      </p:sp>
      <p:sp>
        <p:nvSpPr>
          <p:cNvPr id="3" name="Content Placeholder 2">
            <a:extLst>
              <a:ext uri="{FF2B5EF4-FFF2-40B4-BE49-F238E27FC236}">
                <a16:creationId xmlns:a16="http://schemas.microsoft.com/office/drawing/2014/main" id="{CCAE22AA-68A0-1D34-731B-7658282CABEC}"/>
              </a:ext>
            </a:extLst>
          </p:cNvPr>
          <p:cNvSpPr>
            <a:spLocks noGrp="1"/>
          </p:cNvSpPr>
          <p:nvPr>
            <p:ph idx="1"/>
          </p:nvPr>
        </p:nvSpPr>
        <p:spPr>
          <a:xfrm>
            <a:off x="751114" y="1059316"/>
            <a:ext cx="10515600" cy="4351338"/>
          </a:xfrm>
        </p:spPr>
        <p:txBody>
          <a:bodyPr>
            <a:normAutofit fontScale="85000" lnSpcReduction="20000"/>
          </a:bodyPr>
          <a:lstStyle/>
          <a:p>
            <a:r>
              <a:rPr lang="en-US" b="1" dirty="0"/>
              <a:t>REDUCE TICKET RATES</a:t>
            </a:r>
            <a:r>
              <a:rPr lang="en-US" dirty="0"/>
              <a:t>:-  to attract</a:t>
            </a:r>
            <a:r>
              <a:rPr lang="en-US" sz="2000" dirty="0"/>
              <a:t> weekday’s passenger we have to reduce </a:t>
            </a:r>
            <a:r>
              <a:rPr lang="en-US" sz="2000"/>
              <a:t>ticket rates  </a:t>
            </a:r>
            <a:r>
              <a:rPr lang="en-US" sz="2000" dirty="0"/>
              <a:t>we have to improve weekday’s passenger reduce the ticket rates compare to other Airlines.</a:t>
            </a:r>
          </a:p>
          <a:p>
            <a:endParaRPr lang="en-US" sz="2000" dirty="0"/>
          </a:p>
          <a:p>
            <a:r>
              <a:rPr lang="en-US" sz="2800" b="1" dirty="0">
                <a:latin typeface="DM Sans" pitchFamily="2" charset="0"/>
              </a:rPr>
              <a:t>Optimize flight Routes</a:t>
            </a:r>
            <a:r>
              <a:rPr lang="en-US" dirty="0">
                <a:latin typeface="DM Sans" pitchFamily="2" charset="0"/>
              </a:rPr>
              <a:t>: </a:t>
            </a:r>
            <a:r>
              <a:rPr lang="en-US" sz="2000" b="0" dirty="0">
                <a:latin typeface="DM Sans" pitchFamily="2" charset="0"/>
              </a:rPr>
              <a:t>Utilize insights from top routes and flights to optimize schedule and resource allocation.</a:t>
            </a:r>
          </a:p>
          <a:p>
            <a:endParaRPr lang="en-US" sz="2000" b="0" dirty="0">
              <a:latin typeface="DM Sans" pitchFamily="2" charset="0"/>
            </a:endParaRPr>
          </a:p>
          <a:p>
            <a:r>
              <a:rPr lang="en-US" sz="2800" b="1" dirty="0">
                <a:latin typeface="DM Sans" pitchFamily="2" charset="0"/>
              </a:rPr>
              <a:t>Strategic Carrier Partnerships</a:t>
            </a:r>
            <a:r>
              <a:rPr lang="en-US" sz="2800" dirty="0">
                <a:latin typeface="DM Sans" pitchFamily="2" charset="0"/>
              </a:rPr>
              <a:t>: </a:t>
            </a:r>
            <a:r>
              <a:rPr lang="en-US" sz="2000" b="0" dirty="0">
                <a:latin typeface="DM Sans" pitchFamily="2" charset="0"/>
              </a:rPr>
              <a:t>Collaborate with top carriers to maximize passengers transportation and enhance overall performance.</a:t>
            </a:r>
          </a:p>
          <a:p>
            <a:pPr marL="0" indent="0">
              <a:buNone/>
            </a:pPr>
            <a:endParaRPr lang="en-US" sz="2000" b="0" dirty="0">
              <a:latin typeface="DM Sans" pitchFamily="2" charset="0"/>
            </a:endParaRPr>
          </a:p>
          <a:p>
            <a:r>
              <a:rPr lang="en-US" sz="2800" b="1" dirty="0">
                <a:latin typeface="DM Sans" pitchFamily="2" charset="0"/>
              </a:rPr>
              <a:t>Resource Allocation</a:t>
            </a:r>
            <a:r>
              <a:rPr lang="en-US" sz="2800" dirty="0">
                <a:latin typeface="DM Sans" pitchFamily="2" charset="0"/>
              </a:rPr>
              <a:t>: </a:t>
            </a:r>
            <a:r>
              <a:rPr lang="en-US" sz="2000" b="0" dirty="0">
                <a:latin typeface="DM Sans" pitchFamily="2" charset="0"/>
              </a:rPr>
              <a:t>Allocate resources strategically based on flight schedules and passengers volume data. This ensures efficient operations and minimizes wait times at airports with high passenger traffic.</a:t>
            </a:r>
            <a:endParaRPr lang="en-IN" sz="2000" dirty="0"/>
          </a:p>
        </p:txBody>
      </p:sp>
    </p:spTree>
    <p:extLst>
      <p:ext uri="{BB962C8B-B14F-4D97-AF65-F5344CB8AC3E}">
        <p14:creationId xmlns:p14="http://schemas.microsoft.com/office/powerpoint/2010/main" val="224661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3F09-B291-22EB-049B-B35AF0DE13F5}"/>
              </a:ext>
            </a:extLst>
          </p:cNvPr>
          <p:cNvSpPr>
            <a:spLocks noGrp="1"/>
          </p:cNvSpPr>
          <p:nvPr>
            <p:ph type="title"/>
          </p:nvPr>
        </p:nvSpPr>
        <p:spPr>
          <a:xfrm>
            <a:off x="945808" y="161317"/>
            <a:ext cx="10364451" cy="1596177"/>
          </a:xfrm>
        </p:spPr>
        <p:txBody>
          <a:bodyPr/>
          <a:lstStyle/>
          <a:p>
            <a:r>
              <a:rPr lang="en-IN" dirty="0"/>
              <a:t>CONCLUSION</a:t>
            </a:r>
          </a:p>
        </p:txBody>
      </p:sp>
      <p:sp>
        <p:nvSpPr>
          <p:cNvPr id="3" name="Content Placeholder 2">
            <a:extLst>
              <a:ext uri="{FF2B5EF4-FFF2-40B4-BE49-F238E27FC236}">
                <a16:creationId xmlns:a16="http://schemas.microsoft.com/office/drawing/2014/main" id="{0A01C64C-B304-B175-ED6A-8EC7C7EC7729}"/>
              </a:ext>
            </a:extLst>
          </p:cNvPr>
          <p:cNvSpPr>
            <a:spLocks noGrp="1"/>
          </p:cNvSpPr>
          <p:nvPr>
            <p:ph idx="1"/>
          </p:nvPr>
        </p:nvSpPr>
        <p:spPr>
          <a:xfrm>
            <a:off x="934920" y="1676400"/>
            <a:ext cx="10364452" cy="3424107"/>
          </a:xfrm>
        </p:spPr>
        <p:txBody>
          <a:bodyPr/>
          <a:lstStyle/>
          <a:p>
            <a:r>
              <a:rPr lang="en-IN" dirty="0"/>
              <a:t>Allegiant airlines need to focus on there ticket rates and maintain customer relation ship.</a:t>
            </a:r>
          </a:p>
          <a:p>
            <a:r>
              <a:rPr lang="en" dirty="0"/>
              <a:t>High cloud Analysis empowers the aviation industry with actionable insights, fostering efficiency and strategic decision-making. </a:t>
            </a:r>
          </a:p>
          <a:p>
            <a:r>
              <a:rPr lang="en-US" dirty="0"/>
              <a:t>By harnessing the power of data, we can drive positive changes, ensuring a brighter future for High Cloud Analysis and its partners in the aviation sector.</a:t>
            </a:r>
          </a:p>
          <a:p>
            <a:r>
              <a:rPr lang="en-IN" dirty="0"/>
              <a:t>Need to focus on popular roots. </a:t>
            </a:r>
          </a:p>
        </p:txBody>
      </p:sp>
    </p:spTree>
    <p:extLst>
      <p:ext uri="{BB962C8B-B14F-4D97-AF65-F5344CB8AC3E}">
        <p14:creationId xmlns:p14="http://schemas.microsoft.com/office/powerpoint/2010/main" val="1191942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5A786-7AAF-1AD6-A5D3-E2B6A44525CE}"/>
              </a:ext>
            </a:extLst>
          </p:cNvPr>
          <p:cNvSpPr>
            <a:spLocks noGrp="1"/>
          </p:cNvSpPr>
          <p:nvPr>
            <p:ph idx="1"/>
          </p:nvPr>
        </p:nvSpPr>
        <p:spPr>
          <a:xfrm>
            <a:off x="838200" y="2293711"/>
            <a:ext cx="10515600" cy="2757261"/>
          </a:xfrm>
        </p:spPr>
        <p:txBody>
          <a:bodyPr>
            <a:noAutofit/>
          </a:bodyPr>
          <a:lstStyle/>
          <a:p>
            <a:pPr marL="0" indent="0" algn="ctr">
              <a:buNone/>
            </a:pPr>
            <a:r>
              <a:rPr lang="en-US" sz="8000" dirty="0"/>
              <a:t>THANK YOU</a:t>
            </a:r>
            <a:endParaRPr lang="en-IN" sz="8000" dirty="0"/>
          </a:p>
        </p:txBody>
      </p:sp>
    </p:spTree>
    <p:extLst>
      <p:ext uri="{BB962C8B-B14F-4D97-AF65-F5344CB8AC3E}">
        <p14:creationId xmlns:p14="http://schemas.microsoft.com/office/powerpoint/2010/main" val="398702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C87EF65-BA2B-1105-3512-70A766E881AF}"/>
              </a:ext>
            </a:extLst>
          </p:cNvPr>
          <p:cNvSpPr txBox="1"/>
          <p:nvPr/>
        </p:nvSpPr>
        <p:spPr>
          <a:xfrm>
            <a:off x="3331028" y="968828"/>
            <a:ext cx="6727372" cy="4431983"/>
          </a:xfrm>
          <a:prstGeom prst="rect">
            <a:avLst/>
          </a:prstGeom>
          <a:noFill/>
        </p:spPr>
        <p:txBody>
          <a:bodyPr wrap="square" rtlCol="0">
            <a:spAutoFit/>
          </a:bodyPr>
          <a:lstStyle/>
          <a:p>
            <a:r>
              <a:rPr lang="en-IN" sz="3600" b="1" u="sng" dirty="0"/>
              <a:t>TEAM MEMBER OF THE PROJECT</a:t>
            </a:r>
          </a:p>
          <a:p>
            <a:endParaRPr lang="en-IN" dirty="0"/>
          </a:p>
          <a:p>
            <a:r>
              <a:rPr lang="en-IN" sz="4800" b="1" dirty="0"/>
              <a:t>1.</a:t>
            </a:r>
            <a:r>
              <a:rPr lang="en-IN" sz="4800" b="1" dirty="0">
                <a:solidFill>
                  <a:srgbClr val="00B050"/>
                </a:solidFill>
              </a:rPr>
              <a:t>Nivetha</a:t>
            </a:r>
          </a:p>
          <a:p>
            <a:r>
              <a:rPr lang="en-IN" sz="4800" b="1" dirty="0"/>
              <a:t>2.</a:t>
            </a:r>
            <a:r>
              <a:rPr lang="en-IN" sz="4800" b="1" dirty="0">
                <a:solidFill>
                  <a:srgbClr val="0070C0"/>
                </a:solidFill>
              </a:rPr>
              <a:t>Vijesh Y</a:t>
            </a:r>
          </a:p>
          <a:p>
            <a:r>
              <a:rPr lang="en-IN" sz="4800" b="1" dirty="0"/>
              <a:t>3.</a:t>
            </a:r>
            <a:r>
              <a:rPr lang="en-IN" sz="4800" b="1" dirty="0">
                <a:solidFill>
                  <a:schemeClr val="accent6">
                    <a:lumMod val="50000"/>
                  </a:schemeClr>
                </a:solidFill>
              </a:rPr>
              <a:t>Gana</a:t>
            </a:r>
          </a:p>
          <a:p>
            <a:r>
              <a:rPr lang="en-IN" sz="4800" b="1" dirty="0"/>
              <a:t>4.</a:t>
            </a:r>
            <a:r>
              <a:rPr lang="en-IN" sz="4800" b="1" dirty="0">
                <a:solidFill>
                  <a:srgbClr val="C00000"/>
                </a:solidFill>
              </a:rPr>
              <a:t>Polepalle Sunil Kumar</a:t>
            </a:r>
          </a:p>
          <a:p>
            <a:endParaRPr lang="en-IN" dirty="0"/>
          </a:p>
          <a:p>
            <a:endParaRPr lang="en-IN" dirty="0"/>
          </a:p>
        </p:txBody>
      </p:sp>
    </p:spTree>
    <p:extLst>
      <p:ext uri="{BB962C8B-B14F-4D97-AF65-F5344CB8AC3E}">
        <p14:creationId xmlns:p14="http://schemas.microsoft.com/office/powerpoint/2010/main" val="181217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02A62F-BA54-D111-1CAE-0B2C62952F8B}"/>
              </a:ext>
            </a:extLst>
          </p:cNvPr>
          <p:cNvSpPr txBox="1"/>
          <p:nvPr/>
        </p:nvSpPr>
        <p:spPr>
          <a:xfrm>
            <a:off x="1328057" y="620486"/>
            <a:ext cx="3303533" cy="707886"/>
          </a:xfrm>
          <a:prstGeom prst="rect">
            <a:avLst/>
          </a:prstGeom>
          <a:noFill/>
        </p:spPr>
        <p:txBody>
          <a:bodyPr wrap="none" rtlCol="0">
            <a:spAutoFit/>
          </a:bodyPr>
          <a:lstStyle/>
          <a:p>
            <a:r>
              <a:rPr lang="en-IN" sz="4000" b="1" dirty="0"/>
              <a:t>Today Agenda</a:t>
            </a:r>
          </a:p>
        </p:txBody>
      </p:sp>
      <p:sp>
        <p:nvSpPr>
          <p:cNvPr id="5" name="TextBox 4">
            <a:extLst>
              <a:ext uri="{FF2B5EF4-FFF2-40B4-BE49-F238E27FC236}">
                <a16:creationId xmlns:a16="http://schemas.microsoft.com/office/drawing/2014/main" id="{04830872-567E-C746-009B-69FA0276BA61}"/>
              </a:ext>
            </a:extLst>
          </p:cNvPr>
          <p:cNvSpPr txBox="1"/>
          <p:nvPr/>
        </p:nvSpPr>
        <p:spPr>
          <a:xfrm>
            <a:off x="2177143" y="2242457"/>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IN"/>
          </a:p>
        </p:txBody>
      </p:sp>
      <p:sp>
        <p:nvSpPr>
          <p:cNvPr id="2" name="TextBox 1">
            <a:extLst>
              <a:ext uri="{FF2B5EF4-FFF2-40B4-BE49-F238E27FC236}">
                <a16:creationId xmlns:a16="http://schemas.microsoft.com/office/drawing/2014/main" id="{664D1E59-A8BE-EC4A-AB3F-948363B73B3B}"/>
              </a:ext>
            </a:extLst>
          </p:cNvPr>
          <p:cNvSpPr txBox="1"/>
          <p:nvPr/>
        </p:nvSpPr>
        <p:spPr>
          <a:xfrm>
            <a:off x="1328057" y="1469572"/>
            <a:ext cx="7970452" cy="4832092"/>
          </a:xfrm>
          <a:prstGeom prst="rect">
            <a:avLst/>
          </a:prstGeom>
          <a:noFill/>
        </p:spPr>
        <p:txBody>
          <a:bodyPr wrap="none" rtlCol="0">
            <a:spAutoFit/>
          </a:bodyPr>
          <a:lstStyle/>
          <a:p>
            <a:pPr marL="342900" indent="-342900">
              <a:buFont typeface="+mj-lt"/>
              <a:buAutoNum type="arabicPeriod"/>
            </a:pPr>
            <a:r>
              <a:rPr lang="en-US" sz="4400" dirty="0"/>
              <a:t>Introduction</a:t>
            </a:r>
          </a:p>
          <a:p>
            <a:pPr marL="342900" indent="-342900">
              <a:buFont typeface="+mj-lt"/>
              <a:buAutoNum type="arabicPeriod"/>
            </a:pPr>
            <a:endParaRPr lang="en-US" sz="4400" dirty="0"/>
          </a:p>
          <a:p>
            <a:pPr marL="342900" indent="-342900">
              <a:buFont typeface="+mj-lt"/>
              <a:buAutoNum type="arabicPeriod"/>
            </a:pPr>
            <a:r>
              <a:rPr lang="en-US" sz="4400" dirty="0"/>
              <a:t>Business Overview</a:t>
            </a:r>
          </a:p>
          <a:p>
            <a:pPr marL="342900" indent="-342900">
              <a:buFont typeface="+mj-lt"/>
              <a:buAutoNum type="arabicPeriod"/>
            </a:pPr>
            <a:endParaRPr lang="en-US" sz="4400" dirty="0"/>
          </a:p>
          <a:p>
            <a:pPr marL="342900" indent="-342900">
              <a:buFont typeface="+mj-lt"/>
              <a:buAutoNum type="arabicPeriod"/>
            </a:pPr>
            <a:r>
              <a:rPr lang="en-US" sz="4400" dirty="0"/>
              <a:t>Project Scope</a:t>
            </a:r>
          </a:p>
          <a:p>
            <a:pPr marL="342900" indent="-342900">
              <a:buFont typeface="+mj-lt"/>
              <a:buAutoNum type="arabicPeriod"/>
            </a:pPr>
            <a:endParaRPr lang="en-US" sz="4400" dirty="0"/>
          </a:p>
          <a:p>
            <a:pPr marL="342900" indent="-342900">
              <a:buFont typeface="+mj-lt"/>
              <a:buAutoNum type="arabicPeriod"/>
            </a:pPr>
            <a:r>
              <a:rPr lang="en-US" sz="4400" dirty="0">
                <a:latin typeface="DM Sans" pitchFamily="2" charset="0"/>
              </a:rPr>
              <a:t>Suggestions and Comments</a:t>
            </a:r>
            <a:endParaRPr lang="en-IN" sz="4400" dirty="0"/>
          </a:p>
        </p:txBody>
      </p:sp>
    </p:spTree>
    <p:extLst>
      <p:ext uri="{BB962C8B-B14F-4D97-AF65-F5344CB8AC3E}">
        <p14:creationId xmlns:p14="http://schemas.microsoft.com/office/powerpoint/2010/main" val="412493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CBDC0-E183-A207-A28A-5ACADCE2C8D4}"/>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543635EC-25FF-A669-9208-AC541C8A5A56}"/>
              </a:ext>
            </a:extLst>
          </p:cNvPr>
          <p:cNvPicPr>
            <a:picLocks noChangeAspect="1"/>
          </p:cNvPicPr>
          <p:nvPr/>
        </p:nvPicPr>
        <p:blipFill>
          <a:blip r:embed="rId2"/>
          <a:stretch>
            <a:fillRect/>
          </a:stretch>
        </p:blipFill>
        <p:spPr>
          <a:xfrm>
            <a:off x="0" y="780158"/>
            <a:ext cx="12192000" cy="6077841"/>
          </a:xfrm>
          <a:prstGeom prst="rect">
            <a:avLst/>
          </a:prstGeom>
        </p:spPr>
      </p:pic>
      <p:sp>
        <p:nvSpPr>
          <p:cNvPr id="12" name="Title 1">
            <a:extLst>
              <a:ext uri="{FF2B5EF4-FFF2-40B4-BE49-F238E27FC236}">
                <a16:creationId xmlns:a16="http://schemas.microsoft.com/office/drawing/2014/main" id="{A0A6A129-091E-1392-8E53-BFAED3457562}"/>
              </a:ext>
            </a:extLst>
          </p:cNvPr>
          <p:cNvSpPr>
            <a:spLocks noGrp="1"/>
          </p:cNvSpPr>
          <p:nvPr>
            <p:ph type="title"/>
          </p:nvPr>
        </p:nvSpPr>
        <p:spPr>
          <a:xfrm>
            <a:off x="913773" y="76258"/>
            <a:ext cx="10364451" cy="593594"/>
          </a:xfrm>
        </p:spPr>
        <p:txBody>
          <a:bodyPr/>
          <a:lstStyle/>
          <a:p>
            <a:r>
              <a:rPr lang="en-US" b="1" dirty="0"/>
              <a:t>Excel dashboard</a:t>
            </a:r>
            <a:endParaRPr lang="en-IN" b="1" dirty="0"/>
          </a:p>
        </p:txBody>
      </p:sp>
    </p:spTree>
    <p:extLst>
      <p:ext uri="{BB962C8B-B14F-4D97-AF65-F5344CB8AC3E}">
        <p14:creationId xmlns:p14="http://schemas.microsoft.com/office/powerpoint/2010/main" val="319698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4A9B5-4051-215A-5B38-E29CD7DE88E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389B11D-0801-BAB0-C4D0-7FBE2B330C11}"/>
              </a:ext>
            </a:extLst>
          </p:cNvPr>
          <p:cNvPicPr>
            <a:picLocks noChangeAspect="1"/>
          </p:cNvPicPr>
          <p:nvPr/>
        </p:nvPicPr>
        <p:blipFill>
          <a:blip r:embed="rId2"/>
          <a:stretch>
            <a:fillRect/>
          </a:stretch>
        </p:blipFill>
        <p:spPr>
          <a:xfrm>
            <a:off x="0" y="786809"/>
            <a:ext cx="12191999" cy="6071191"/>
          </a:xfrm>
          <a:prstGeom prst="rect">
            <a:avLst/>
          </a:prstGeom>
        </p:spPr>
      </p:pic>
      <p:sp>
        <p:nvSpPr>
          <p:cNvPr id="3" name="Title 1">
            <a:extLst>
              <a:ext uri="{FF2B5EF4-FFF2-40B4-BE49-F238E27FC236}">
                <a16:creationId xmlns:a16="http://schemas.microsoft.com/office/drawing/2014/main" id="{23737C78-9E32-5F4D-2593-BC76C8D83185}"/>
              </a:ext>
            </a:extLst>
          </p:cNvPr>
          <p:cNvSpPr>
            <a:spLocks noGrp="1"/>
          </p:cNvSpPr>
          <p:nvPr>
            <p:ph type="title"/>
          </p:nvPr>
        </p:nvSpPr>
        <p:spPr>
          <a:xfrm>
            <a:off x="913773" y="76258"/>
            <a:ext cx="10364451" cy="593594"/>
          </a:xfrm>
        </p:spPr>
        <p:txBody>
          <a:bodyPr/>
          <a:lstStyle/>
          <a:p>
            <a:r>
              <a:rPr lang="en-US" b="1" dirty="0"/>
              <a:t>Power bi dashboard</a:t>
            </a:r>
            <a:endParaRPr lang="en-IN" b="1" dirty="0"/>
          </a:p>
        </p:txBody>
      </p:sp>
    </p:spTree>
    <p:extLst>
      <p:ext uri="{BB962C8B-B14F-4D97-AF65-F5344CB8AC3E}">
        <p14:creationId xmlns:p14="http://schemas.microsoft.com/office/powerpoint/2010/main" val="290331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4DF61-494F-67CD-2113-5EFA2E35D05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FA3AA69-3BA1-C1BC-5CCB-4F49EE0999B3}"/>
              </a:ext>
            </a:extLst>
          </p:cNvPr>
          <p:cNvSpPr>
            <a:spLocks noGrp="1"/>
          </p:cNvSpPr>
          <p:nvPr>
            <p:ph type="title"/>
          </p:nvPr>
        </p:nvSpPr>
        <p:spPr>
          <a:xfrm>
            <a:off x="913773" y="76258"/>
            <a:ext cx="10364451" cy="593594"/>
          </a:xfrm>
        </p:spPr>
        <p:txBody>
          <a:bodyPr/>
          <a:lstStyle/>
          <a:p>
            <a:r>
              <a:rPr lang="en-US" b="1" dirty="0"/>
              <a:t>tableau dashboard</a:t>
            </a:r>
            <a:endParaRPr lang="en-IN" b="1" dirty="0"/>
          </a:p>
        </p:txBody>
      </p:sp>
      <p:pic>
        <p:nvPicPr>
          <p:cNvPr id="5" name="Picture 4">
            <a:extLst>
              <a:ext uri="{FF2B5EF4-FFF2-40B4-BE49-F238E27FC236}">
                <a16:creationId xmlns:a16="http://schemas.microsoft.com/office/drawing/2014/main" id="{91B8614A-E108-E0E3-B72D-F6022A96F4D2}"/>
              </a:ext>
            </a:extLst>
          </p:cNvPr>
          <p:cNvPicPr>
            <a:picLocks noChangeAspect="1"/>
          </p:cNvPicPr>
          <p:nvPr/>
        </p:nvPicPr>
        <p:blipFill>
          <a:blip r:embed="rId2"/>
          <a:stretch>
            <a:fillRect/>
          </a:stretch>
        </p:blipFill>
        <p:spPr>
          <a:xfrm>
            <a:off x="0" y="618108"/>
            <a:ext cx="12192000" cy="6239891"/>
          </a:xfrm>
          <a:prstGeom prst="rect">
            <a:avLst/>
          </a:prstGeom>
        </p:spPr>
      </p:pic>
    </p:spTree>
    <p:extLst>
      <p:ext uri="{BB962C8B-B14F-4D97-AF65-F5344CB8AC3E}">
        <p14:creationId xmlns:p14="http://schemas.microsoft.com/office/powerpoint/2010/main" val="253982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516E-3F12-408A-0B32-C3665A25F62C}"/>
            </a:ext>
          </a:extLst>
        </p:cNvPr>
        <p:cNvGrpSpPr/>
        <p:nvPr/>
      </p:nvGrpSpPr>
      <p:grpSpPr>
        <a:xfrm>
          <a:off x="0" y="0"/>
          <a:ext cx="0" cy="0"/>
          <a:chOff x="0" y="0"/>
          <a:chExt cx="0" cy="0"/>
        </a:xfrm>
      </p:grpSpPr>
      <p:grpSp>
        <p:nvGrpSpPr>
          <p:cNvPr id="2" name="object 4">
            <a:extLst>
              <a:ext uri="{FF2B5EF4-FFF2-40B4-BE49-F238E27FC236}">
                <a16:creationId xmlns:a16="http://schemas.microsoft.com/office/drawing/2014/main" id="{2D389DEA-6302-C5A6-B2F8-42D0C3C97B86}"/>
              </a:ext>
            </a:extLst>
          </p:cNvPr>
          <p:cNvGrpSpPr/>
          <p:nvPr/>
        </p:nvGrpSpPr>
        <p:grpSpPr>
          <a:xfrm>
            <a:off x="80630" y="765544"/>
            <a:ext cx="11997956" cy="5982807"/>
            <a:chOff x="495300" y="161925"/>
            <a:chExt cx="10801350" cy="6267450"/>
          </a:xfrm>
        </p:grpSpPr>
        <p:pic>
          <p:nvPicPr>
            <p:cNvPr id="3" name="object 5">
              <a:extLst>
                <a:ext uri="{FF2B5EF4-FFF2-40B4-BE49-F238E27FC236}">
                  <a16:creationId xmlns:a16="http://schemas.microsoft.com/office/drawing/2014/main" id="{4EC11447-941D-A243-77F3-F668083B7CEC}"/>
                </a:ext>
              </a:extLst>
            </p:cNvPr>
            <p:cNvPicPr/>
            <p:nvPr/>
          </p:nvPicPr>
          <p:blipFill>
            <a:blip r:embed="rId2" cstate="print"/>
            <a:stretch>
              <a:fillRect/>
            </a:stretch>
          </p:blipFill>
          <p:spPr>
            <a:xfrm>
              <a:off x="495300" y="419100"/>
              <a:ext cx="5652994" cy="3149252"/>
            </a:xfrm>
            <a:prstGeom prst="rect">
              <a:avLst/>
            </a:prstGeom>
          </p:spPr>
        </p:pic>
        <p:pic>
          <p:nvPicPr>
            <p:cNvPr id="4" name="object 6">
              <a:extLst>
                <a:ext uri="{FF2B5EF4-FFF2-40B4-BE49-F238E27FC236}">
                  <a16:creationId xmlns:a16="http://schemas.microsoft.com/office/drawing/2014/main" id="{9DC44B76-E15B-1DA1-217A-68DBB85B032A}"/>
                </a:ext>
              </a:extLst>
            </p:cNvPr>
            <p:cNvPicPr/>
            <p:nvPr/>
          </p:nvPicPr>
          <p:blipFill>
            <a:blip r:embed="rId3" cstate="print"/>
            <a:stretch>
              <a:fillRect/>
            </a:stretch>
          </p:blipFill>
          <p:spPr>
            <a:xfrm>
              <a:off x="6429375" y="161925"/>
              <a:ext cx="4867275" cy="3276600"/>
            </a:xfrm>
            <a:prstGeom prst="rect">
              <a:avLst/>
            </a:prstGeom>
          </p:spPr>
        </p:pic>
        <p:pic>
          <p:nvPicPr>
            <p:cNvPr id="5" name="object 7">
              <a:extLst>
                <a:ext uri="{FF2B5EF4-FFF2-40B4-BE49-F238E27FC236}">
                  <a16:creationId xmlns:a16="http://schemas.microsoft.com/office/drawing/2014/main" id="{E3960DA7-B014-8971-3E0D-22CD0CF368F6}"/>
                </a:ext>
              </a:extLst>
            </p:cNvPr>
            <p:cNvPicPr/>
            <p:nvPr/>
          </p:nvPicPr>
          <p:blipFill>
            <a:blip r:embed="rId4" cstate="print"/>
            <a:stretch>
              <a:fillRect/>
            </a:stretch>
          </p:blipFill>
          <p:spPr>
            <a:xfrm>
              <a:off x="495300" y="3409950"/>
              <a:ext cx="10172700" cy="3019425"/>
            </a:xfrm>
            <a:prstGeom prst="rect">
              <a:avLst/>
            </a:prstGeom>
          </p:spPr>
        </p:pic>
      </p:grpSp>
      <p:sp>
        <p:nvSpPr>
          <p:cNvPr id="11" name="Title 1">
            <a:extLst>
              <a:ext uri="{FF2B5EF4-FFF2-40B4-BE49-F238E27FC236}">
                <a16:creationId xmlns:a16="http://schemas.microsoft.com/office/drawing/2014/main" id="{08B6CC45-937B-1D50-4209-328863651264}"/>
              </a:ext>
            </a:extLst>
          </p:cNvPr>
          <p:cNvSpPr>
            <a:spLocks noGrp="1"/>
          </p:cNvSpPr>
          <p:nvPr>
            <p:ph type="title"/>
          </p:nvPr>
        </p:nvSpPr>
        <p:spPr>
          <a:xfrm>
            <a:off x="913773" y="76258"/>
            <a:ext cx="10364451" cy="593594"/>
          </a:xfrm>
        </p:spPr>
        <p:txBody>
          <a:bodyPr/>
          <a:lstStyle/>
          <a:p>
            <a:r>
              <a:rPr lang="en-US" b="1" dirty="0"/>
              <a:t>SQL query</a:t>
            </a:r>
            <a:endParaRPr lang="en-IN" b="1" dirty="0"/>
          </a:p>
        </p:txBody>
      </p:sp>
    </p:spTree>
    <p:extLst>
      <p:ext uri="{BB962C8B-B14F-4D97-AF65-F5344CB8AC3E}">
        <p14:creationId xmlns:p14="http://schemas.microsoft.com/office/powerpoint/2010/main" val="342368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79A94-2B2D-FF55-44E4-A74525913509}"/>
            </a:ext>
          </a:extLst>
        </p:cNvPr>
        <p:cNvGrpSpPr/>
        <p:nvPr/>
      </p:nvGrpSpPr>
      <p:grpSpPr>
        <a:xfrm>
          <a:off x="0" y="0"/>
          <a:ext cx="0" cy="0"/>
          <a:chOff x="0" y="0"/>
          <a:chExt cx="0" cy="0"/>
        </a:xfrm>
      </p:grpSpPr>
      <p:grpSp>
        <p:nvGrpSpPr>
          <p:cNvPr id="8" name="object 4">
            <a:extLst>
              <a:ext uri="{FF2B5EF4-FFF2-40B4-BE49-F238E27FC236}">
                <a16:creationId xmlns:a16="http://schemas.microsoft.com/office/drawing/2014/main" id="{A37450E4-E3E6-644F-C161-609C5F08565F}"/>
              </a:ext>
            </a:extLst>
          </p:cNvPr>
          <p:cNvGrpSpPr/>
          <p:nvPr/>
        </p:nvGrpSpPr>
        <p:grpSpPr>
          <a:xfrm>
            <a:off x="0" y="143539"/>
            <a:ext cx="12192000" cy="6570921"/>
            <a:chOff x="1028700" y="276225"/>
            <a:chExt cx="8772525" cy="6334125"/>
          </a:xfrm>
        </p:grpSpPr>
        <p:pic>
          <p:nvPicPr>
            <p:cNvPr id="9" name="object 5">
              <a:extLst>
                <a:ext uri="{FF2B5EF4-FFF2-40B4-BE49-F238E27FC236}">
                  <a16:creationId xmlns:a16="http://schemas.microsoft.com/office/drawing/2014/main" id="{11F88978-AD90-D3D9-8E84-FC61058FAFD1}"/>
                </a:ext>
              </a:extLst>
            </p:cNvPr>
            <p:cNvPicPr/>
            <p:nvPr/>
          </p:nvPicPr>
          <p:blipFill>
            <a:blip r:embed="rId2" cstate="print"/>
            <a:stretch>
              <a:fillRect/>
            </a:stretch>
          </p:blipFill>
          <p:spPr>
            <a:xfrm>
              <a:off x="1028700" y="276225"/>
              <a:ext cx="8772525" cy="3152775"/>
            </a:xfrm>
            <a:prstGeom prst="rect">
              <a:avLst/>
            </a:prstGeom>
          </p:spPr>
        </p:pic>
        <p:pic>
          <p:nvPicPr>
            <p:cNvPr id="10" name="object 6">
              <a:extLst>
                <a:ext uri="{FF2B5EF4-FFF2-40B4-BE49-F238E27FC236}">
                  <a16:creationId xmlns:a16="http://schemas.microsoft.com/office/drawing/2014/main" id="{3CB9720B-88A2-3DB2-4786-6CBB094B3E9B}"/>
                </a:ext>
              </a:extLst>
            </p:cNvPr>
            <p:cNvPicPr/>
            <p:nvPr/>
          </p:nvPicPr>
          <p:blipFill>
            <a:blip r:embed="rId3" cstate="print"/>
            <a:stretch>
              <a:fillRect/>
            </a:stretch>
          </p:blipFill>
          <p:spPr>
            <a:xfrm>
              <a:off x="1028700" y="3429000"/>
              <a:ext cx="7829550" cy="3181350"/>
            </a:xfrm>
            <a:prstGeom prst="rect">
              <a:avLst/>
            </a:prstGeom>
          </p:spPr>
        </p:pic>
      </p:grpSp>
    </p:spTree>
    <p:extLst>
      <p:ext uri="{BB962C8B-B14F-4D97-AF65-F5344CB8AC3E}">
        <p14:creationId xmlns:p14="http://schemas.microsoft.com/office/powerpoint/2010/main" val="252782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6CDFC-2AE7-B67B-76D7-9D1DBFCEC801}"/>
            </a:ext>
          </a:extLst>
        </p:cNvPr>
        <p:cNvGrpSpPr/>
        <p:nvPr/>
      </p:nvGrpSpPr>
      <p:grpSpPr>
        <a:xfrm>
          <a:off x="0" y="0"/>
          <a:ext cx="0" cy="0"/>
          <a:chOff x="0" y="0"/>
          <a:chExt cx="0" cy="0"/>
        </a:xfrm>
      </p:grpSpPr>
      <p:pic>
        <p:nvPicPr>
          <p:cNvPr id="2" name="object 4">
            <a:extLst>
              <a:ext uri="{FF2B5EF4-FFF2-40B4-BE49-F238E27FC236}">
                <a16:creationId xmlns:a16="http://schemas.microsoft.com/office/drawing/2014/main" id="{4FB43952-9A0E-2501-1183-2DECF8D5DC0D}"/>
              </a:ext>
            </a:extLst>
          </p:cNvPr>
          <p:cNvPicPr/>
          <p:nvPr/>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6410580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969</TotalTime>
  <Words>441</Words>
  <Application>Microsoft Office PowerPoint</Application>
  <PresentationFormat>Widescreen</PresentationFormat>
  <Paragraphs>65</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Aboreto</vt:lpstr>
      <vt:lpstr>Arial</vt:lpstr>
      <vt:lpstr>Calibri</vt:lpstr>
      <vt:lpstr>DM Sans</vt:lpstr>
      <vt:lpstr>Tw Cen MT</vt:lpstr>
      <vt:lpstr>Droplet</vt:lpstr>
      <vt:lpstr>PowerPoint Presentation</vt:lpstr>
      <vt:lpstr>PowerPoint Presentation</vt:lpstr>
      <vt:lpstr>PowerPoint Presentation</vt:lpstr>
      <vt:lpstr>Excel dashboard</vt:lpstr>
      <vt:lpstr>Power bi dashboard</vt:lpstr>
      <vt:lpstr>tableau dashboard</vt:lpstr>
      <vt:lpstr>SQL query</vt:lpstr>
      <vt:lpstr>PowerPoint Presentation</vt:lpstr>
      <vt:lpstr>PowerPoint Presentation</vt:lpstr>
      <vt:lpstr>PowerPoint Presentation</vt:lpstr>
      <vt:lpstr>PowerPoint Presentation</vt:lpstr>
      <vt:lpstr>BUSINESS OVERVIEW HIGH CLOUD AIRLINES</vt:lpstr>
      <vt:lpstr>HIGH CLOUD AIRLINES PROJECT SCOPE</vt:lpstr>
      <vt:lpstr>TEAM RECOMMENDATIONS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Sunil Kumar</dc:creator>
  <cp:lastModifiedBy>Sunil Kumar</cp:lastModifiedBy>
  <cp:revision>8</cp:revision>
  <dcterms:created xsi:type="dcterms:W3CDTF">2025-04-17T17:17:21Z</dcterms:created>
  <dcterms:modified xsi:type="dcterms:W3CDTF">2025-07-22T13:57:25Z</dcterms:modified>
</cp:coreProperties>
</file>