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ambabu, Naga X [OTSI Contractor for Sprint]" initials="SNX[CfS" lastIdx="3" clrIdx="0">
    <p:extLst>
      <p:ext uri="{19B8F6BF-5375-455C-9EA6-DF929625EA0E}">
        <p15:presenceInfo xmlns:p15="http://schemas.microsoft.com/office/powerpoint/2012/main" userId="S::naga.syambabu@sprint.com::7e08bb53-1360-428d-97ea-7059eeb4da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4"/>
    <p:restoredTop sz="96405"/>
  </p:normalViewPr>
  <p:slideViewPr>
    <p:cSldViewPr snapToGrid="0" snapToObjects="1">
      <p:cViewPr varScale="1">
        <p:scale>
          <a:sx n="118" d="100"/>
          <a:sy n="118" d="100"/>
        </p:scale>
        <p:origin x="22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15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8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62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2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2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6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5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9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7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664C-895E-FD4E-8FC6-D45CD1ADCDD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0755-E78D-9446-A47F-D7C6E961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71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BE64-B884-CC47-8DB7-3476BF674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Test-Automation Util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620C1-B6A2-1B45-BDD5-D86A211F3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automation script generator utility system</a:t>
            </a:r>
          </a:p>
        </p:txBody>
      </p:sp>
    </p:spTree>
    <p:extLst>
      <p:ext uri="{BB962C8B-B14F-4D97-AF65-F5344CB8AC3E}">
        <p14:creationId xmlns:p14="http://schemas.microsoft.com/office/powerpoint/2010/main" val="77259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FB06FF18-FE7D-B84A-9792-E0641A54A1BE}"/>
              </a:ext>
            </a:extLst>
          </p:cNvPr>
          <p:cNvSpPr/>
          <p:nvPr/>
        </p:nvSpPr>
        <p:spPr>
          <a:xfrm>
            <a:off x="3077936" y="4580164"/>
            <a:ext cx="1722664" cy="18696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775CC1E4-E5FA-A346-84EB-38B36DC6AC4A}"/>
              </a:ext>
            </a:extLst>
          </p:cNvPr>
          <p:cNvSpPr/>
          <p:nvPr/>
        </p:nvSpPr>
        <p:spPr>
          <a:xfrm>
            <a:off x="3797561" y="3203427"/>
            <a:ext cx="283412" cy="13767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D763BA19-2B5F-9543-84EC-83E12F3ED3CE}"/>
              </a:ext>
            </a:extLst>
          </p:cNvPr>
          <p:cNvSpPr/>
          <p:nvPr/>
        </p:nvSpPr>
        <p:spPr>
          <a:xfrm>
            <a:off x="2008414" y="3638702"/>
            <a:ext cx="3861707" cy="62048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Mongoose Library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91CA22A-66C2-8B44-B08E-8E4FB2087581}"/>
              </a:ext>
            </a:extLst>
          </p:cNvPr>
          <p:cNvSpPr/>
          <p:nvPr/>
        </p:nvSpPr>
        <p:spPr>
          <a:xfrm>
            <a:off x="1308395" y="503342"/>
            <a:ext cx="5708854" cy="253959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F111D05-0DCE-1442-AC0B-5270DE06519B}"/>
              </a:ext>
            </a:extLst>
          </p:cNvPr>
          <p:cNvSpPr/>
          <p:nvPr/>
        </p:nvSpPr>
        <p:spPr>
          <a:xfrm>
            <a:off x="1510301" y="1511454"/>
            <a:ext cx="657546" cy="696337"/>
          </a:xfrm>
          <a:prstGeom prst="snip1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/>
              <a:t>Authenticator</a:t>
            </a:r>
          </a:p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6CDC5B53-2A06-5842-A366-B50BFA7EB83F}"/>
              </a:ext>
            </a:extLst>
          </p:cNvPr>
          <p:cNvSpPr/>
          <p:nvPr/>
        </p:nvSpPr>
        <p:spPr>
          <a:xfrm>
            <a:off x="2330518" y="1606988"/>
            <a:ext cx="747417" cy="501848"/>
          </a:xfrm>
          <a:prstGeom prst="snip1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/>
              <a:t>Config</a:t>
            </a:r>
          </a:p>
          <a:p>
            <a:pPr algn="ctr"/>
            <a:r>
              <a:rPr lang="en-US" sz="1200" dirty="0"/>
              <a:t>Module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56E5ED8B-5508-5647-A044-26FCE42D43EA}"/>
              </a:ext>
            </a:extLst>
          </p:cNvPr>
          <p:cNvSpPr/>
          <p:nvPr/>
        </p:nvSpPr>
        <p:spPr>
          <a:xfrm>
            <a:off x="3234641" y="1617262"/>
            <a:ext cx="720910" cy="501848"/>
          </a:xfrm>
          <a:prstGeom prst="snip1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/>
              <a:t>Reports</a:t>
            </a:r>
          </a:p>
          <a:p>
            <a:pPr algn="ctr"/>
            <a:r>
              <a:rPr lang="en-US" sz="1200" dirty="0"/>
              <a:t>Module</a:t>
            </a:r>
          </a:p>
        </p:txBody>
      </p:sp>
      <p:sp>
        <p:nvSpPr>
          <p:cNvPr id="14" name="Snip Single Corner Rectangle 13">
            <a:extLst>
              <a:ext uri="{FF2B5EF4-FFF2-40B4-BE49-F238E27FC236}">
                <a16:creationId xmlns:a16="http://schemas.microsoft.com/office/drawing/2014/main" id="{66F7D476-C754-4A4B-B1E7-3881D7E481B0}"/>
              </a:ext>
            </a:extLst>
          </p:cNvPr>
          <p:cNvSpPr/>
          <p:nvPr/>
        </p:nvSpPr>
        <p:spPr>
          <a:xfrm>
            <a:off x="4054856" y="1605278"/>
            <a:ext cx="720910" cy="501848"/>
          </a:xfrm>
          <a:prstGeom prst="snip1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/>
              <a:t>Stats</a:t>
            </a:r>
          </a:p>
          <a:p>
            <a:pPr algn="ctr"/>
            <a:r>
              <a:rPr lang="en-US" sz="1200" dirty="0"/>
              <a:t>Module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0E0378A-CBE6-8245-A24B-A09B4419A386}"/>
              </a:ext>
            </a:extLst>
          </p:cNvPr>
          <p:cNvSpPr/>
          <p:nvPr/>
        </p:nvSpPr>
        <p:spPr>
          <a:xfrm>
            <a:off x="4964944" y="1387011"/>
            <a:ext cx="1302292" cy="1304817"/>
          </a:xfrm>
          <a:prstGeom prst="cub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Puppeteer Script Gen Util System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330383-FF40-6748-A215-7F37F6FD40EB}"/>
              </a:ext>
            </a:extLst>
          </p:cNvPr>
          <p:cNvSpPr/>
          <p:nvPr/>
        </p:nvSpPr>
        <p:spPr>
          <a:xfrm>
            <a:off x="8550624" y="1657573"/>
            <a:ext cx="2527443" cy="26918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Config-Management-System</a:t>
            </a:r>
          </a:p>
          <a:p>
            <a:pPr marL="342900" indent="-342900" algn="ctr">
              <a:buAutoNum type="arabicPeriod"/>
            </a:pPr>
            <a:r>
              <a:rPr lang="en-US" sz="1400" dirty="0"/>
              <a:t>Build configs</a:t>
            </a:r>
          </a:p>
          <a:p>
            <a:pPr marL="342900" indent="-342900" algn="ctr">
              <a:buAutoNum type="arabicPeriod"/>
            </a:pPr>
            <a:r>
              <a:rPr lang="en-US" sz="1400" dirty="0"/>
              <a:t>Load Configs</a:t>
            </a:r>
          </a:p>
          <a:p>
            <a:pPr marL="342900" indent="-342900" algn="ctr">
              <a:buAutoNum type="arabicPeriod"/>
            </a:pPr>
            <a:r>
              <a:rPr lang="en-US" sz="1400" dirty="0"/>
              <a:t>Generate Reports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6FAD4-4AD4-9A4F-B5BB-8EF6B21BE384}"/>
              </a:ext>
            </a:extLst>
          </p:cNvPr>
          <p:cNvSpPr txBox="1"/>
          <p:nvPr/>
        </p:nvSpPr>
        <p:spPr>
          <a:xfrm>
            <a:off x="6445749" y="14905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APIs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FB4B39-0230-BE49-B7C9-FD98E8750CC8}"/>
              </a:ext>
            </a:extLst>
          </p:cNvPr>
          <p:cNvCxnSpPr>
            <a:cxnSpLocks/>
          </p:cNvCxnSpPr>
          <p:nvPr/>
        </p:nvCxnSpPr>
        <p:spPr>
          <a:xfrm>
            <a:off x="6609035" y="3203427"/>
            <a:ext cx="1816813" cy="0"/>
          </a:xfrm>
          <a:prstGeom prst="straightConnector1">
            <a:avLst/>
          </a:prstGeom>
          <a:ln w="47625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13830B2-BC79-5A40-80C2-73F65EA791D3}"/>
              </a:ext>
            </a:extLst>
          </p:cNvPr>
          <p:cNvSpPr/>
          <p:nvPr/>
        </p:nvSpPr>
        <p:spPr>
          <a:xfrm>
            <a:off x="685800" y="217714"/>
            <a:ext cx="10755086" cy="647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F089B-7D2C-2A4C-BCCB-E2D87C3ABBC4}"/>
              </a:ext>
            </a:extLst>
          </p:cNvPr>
          <p:cNvSpPr txBox="1"/>
          <p:nvPr/>
        </p:nvSpPr>
        <p:spPr>
          <a:xfrm>
            <a:off x="9245417" y="1617262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70EA21-07F6-E948-98FF-530FB001BD53}"/>
              </a:ext>
            </a:extLst>
          </p:cNvPr>
          <p:cNvSpPr txBox="1"/>
          <p:nvPr/>
        </p:nvSpPr>
        <p:spPr>
          <a:xfrm>
            <a:off x="3797561" y="608045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3711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CE704-E838-0E44-9A58-BBC0B6944FB0}"/>
              </a:ext>
            </a:extLst>
          </p:cNvPr>
          <p:cNvSpPr txBox="1"/>
          <p:nvPr/>
        </p:nvSpPr>
        <p:spPr>
          <a:xfrm>
            <a:off x="402772" y="402772"/>
            <a:ext cx="114787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Design:</a:t>
            </a:r>
          </a:p>
          <a:p>
            <a:r>
              <a:rPr lang="en-US" dirty="0"/>
              <a:t>	The proposed system is a SOA based architecture application. This application can be divided into 3 layers </a:t>
            </a:r>
          </a:p>
          <a:p>
            <a:r>
              <a:rPr lang="en-US" dirty="0"/>
              <a:t>as mentioned below.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Web-client</a:t>
            </a:r>
          </a:p>
          <a:p>
            <a:pPr marL="342900" indent="-342900">
              <a:buAutoNum type="arabicPeriod"/>
            </a:pPr>
            <a:r>
              <a:rPr lang="en-US" dirty="0"/>
              <a:t>APIs</a:t>
            </a:r>
          </a:p>
          <a:p>
            <a:pPr marL="342900" indent="-342900">
              <a:buAutoNum type="arabicPeriod"/>
            </a:pPr>
            <a:r>
              <a:rPr lang="en-US" dirty="0"/>
              <a:t>Database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Web-client:</a:t>
            </a:r>
          </a:p>
          <a:p>
            <a:pPr lvl="1"/>
            <a:r>
              <a:rPr lang="en-US" dirty="0"/>
              <a:t>It is a simple and easy to use web access to build/configure the required configurations to generate automation script </a:t>
            </a:r>
          </a:p>
          <a:p>
            <a:pPr lvl="1"/>
            <a:r>
              <a:rPr lang="en-US" dirty="0"/>
              <a:t>for different web applications. Below are high level functionalities which can be accessed through this.</a:t>
            </a:r>
          </a:p>
          <a:p>
            <a:pPr marL="857250" lvl="1" indent="-400050">
              <a:buAutoNum type="romanUcPeriod"/>
            </a:pPr>
            <a:r>
              <a:rPr lang="en-US" dirty="0"/>
              <a:t>Create/build new configurations.</a:t>
            </a:r>
          </a:p>
          <a:p>
            <a:pPr marL="857250" lvl="1" indent="-400050">
              <a:buAutoNum type="romanUcPeriod"/>
            </a:pPr>
            <a:r>
              <a:rPr lang="en-US" dirty="0"/>
              <a:t>Load existing configurations.</a:t>
            </a:r>
          </a:p>
          <a:p>
            <a:pPr marL="857250" lvl="1" indent="-400050">
              <a:buAutoNum type="romanUcPeriod"/>
            </a:pPr>
            <a:r>
              <a:rPr lang="en-US" dirty="0"/>
              <a:t>Generate reports for automation scripts.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C1739-EAA8-E241-AD1B-5D563FF81C20}"/>
              </a:ext>
            </a:extLst>
          </p:cNvPr>
          <p:cNvSpPr txBox="1"/>
          <p:nvPr/>
        </p:nvSpPr>
        <p:spPr>
          <a:xfrm>
            <a:off x="402772" y="4484914"/>
            <a:ext cx="117568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APIs:</a:t>
            </a:r>
          </a:p>
          <a:p>
            <a:r>
              <a:rPr lang="en-US" dirty="0"/>
              <a:t>    These APIs are grouped as separate modules. Each module is responsible for it’s respective functionality. As part of these </a:t>
            </a:r>
          </a:p>
          <a:p>
            <a:r>
              <a:rPr lang="en-US" dirty="0"/>
              <a:t>    APIs we are also going to build a utility subsystem for generating automation scripts in puppeteer. This sub-system will take </a:t>
            </a:r>
          </a:p>
          <a:p>
            <a:r>
              <a:rPr lang="en-US" dirty="0"/>
              <a:t>    user provided config objects to generate the script. Below are the modules.</a:t>
            </a:r>
          </a:p>
          <a:p>
            <a:r>
              <a:rPr lang="en-US" dirty="0"/>
              <a:t>    I.  Authenticator </a:t>
            </a:r>
          </a:p>
          <a:p>
            <a:r>
              <a:rPr lang="en-US" dirty="0"/>
              <a:t>    II. Config</a:t>
            </a:r>
          </a:p>
          <a:p>
            <a:r>
              <a:rPr lang="en-US" dirty="0"/>
              <a:t>    III. Reports</a:t>
            </a:r>
          </a:p>
          <a:p>
            <a:r>
              <a:rPr lang="en-US" dirty="0"/>
              <a:t>    IV. Stats</a:t>
            </a:r>
          </a:p>
        </p:txBody>
      </p:sp>
    </p:spTree>
    <p:extLst>
      <p:ext uri="{BB962C8B-B14F-4D97-AF65-F5344CB8AC3E}">
        <p14:creationId xmlns:p14="http://schemas.microsoft.com/office/powerpoint/2010/main" val="126743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E5A94-632D-F24E-8AC2-4FBB94FFD7C8}"/>
              </a:ext>
            </a:extLst>
          </p:cNvPr>
          <p:cNvSpPr txBox="1"/>
          <p:nvPr/>
        </p:nvSpPr>
        <p:spPr>
          <a:xfrm>
            <a:off x="457199" y="696686"/>
            <a:ext cx="114989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Database: </a:t>
            </a:r>
          </a:p>
          <a:p>
            <a:r>
              <a:rPr lang="en-US" dirty="0"/>
              <a:t>	Here to provide the authentication and persist the configs, reports data we will use a NoSQL database which is </a:t>
            </a:r>
          </a:p>
          <a:p>
            <a:r>
              <a:rPr lang="en-US" dirty="0"/>
              <a:t>MongoDB. Since we wanted to develop this application using </a:t>
            </a:r>
            <a:r>
              <a:rPr lang="en-US" dirty="0" err="1"/>
              <a:t>NodeJs</a:t>
            </a:r>
            <a:r>
              <a:rPr lang="en-US" dirty="0"/>
              <a:t>, we will use mongoose as connectivity library between</a:t>
            </a:r>
          </a:p>
          <a:p>
            <a:r>
              <a:rPr lang="en-US" dirty="0" err="1"/>
              <a:t>NodeJs</a:t>
            </a:r>
            <a:r>
              <a:rPr lang="en-US" dirty="0"/>
              <a:t> and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Technology Stack.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NodeJs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MongoDb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Mongoose</a:t>
            </a:r>
          </a:p>
          <a:p>
            <a:pPr marL="342900" indent="-342900">
              <a:buAutoNum type="arabicPeriod"/>
            </a:pPr>
            <a:r>
              <a:rPr lang="en-US" dirty="0"/>
              <a:t>HTML/CSS</a:t>
            </a:r>
          </a:p>
          <a:p>
            <a:pPr marL="342900" indent="-342900">
              <a:buAutoNum type="arabicPeriod"/>
            </a:pPr>
            <a:r>
              <a:rPr lang="en-US" dirty="0" err="1"/>
              <a:t>Path.js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Puppeteer</a:t>
            </a:r>
          </a:p>
          <a:p>
            <a:pPr marL="342900" indent="-342900">
              <a:buAutoNum type="arabicPeriod"/>
            </a:pPr>
            <a:r>
              <a:rPr lang="en-US" dirty="0"/>
              <a:t>Required NPM libraries (ex. </a:t>
            </a:r>
            <a:r>
              <a:rPr lang="en-US" dirty="0" err="1"/>
              <a:t>Exceljs</a:t>
            </a:r>
            <a:r>
              <a:rPr lang="en-US" dirty="0"/>
              <a:t>, underscore, validator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24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{781E91E1-5BCF-E049-B009-B31946BBC4A5}tf10001120</Template>
  <TotalTime>853</TotalTime>
  <Words>275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Test-Automation Util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Generator</dc:title>
  <dc:creator>Syambabu, Naga X [OTSI Contractor for Sprint]</dc:creator>
  <cp:lastModifiedBy>Syambabu, Naga X [OTSI Contractor for Sprint]</cp:lastModifiedBy>
  <cp:revision>7</cp:revision>
  <dcterms:created xsi:type="dcterms:W3CDTF">2020-10-26T15:41:41Z</dcterms:created>
  <dcterms:modified xsi:type="dcterms:W3CDTF">2020-10-27T05:55:28Z</dcterms:modified>
</cp:coreProperties>
</file>