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24" r:id="rId3"/>
    <p:sldId id="261" r:id="rId4"/>
    <p:sldId id="262" r:id="rId5"/>
    <p:sldId id="260" r:id="rId6"/>
    <p:sldId id="259" r:id="rId7"/>
    <p:sldId id="264" r:id="rId8"/>
    <p:sldId id="263" r:id="rId9"/>
    <p:sldId id="266" r:id="rId10"/>
    <p:sldId id="265" r:id="rId11"/>
    <p:sldId id="258" r:id="rId12"/>
    <p:sldId id="257" r:id="rId13"/>
    <p:sldId id="325" r:id="rId14"/>
    <p:sldId id="282" r:id="rId15"/>
    <p:sldId id="326" r:id="rId16"/>
    <p:sldId id="349" r:id="rId17"/>
    <p:sldId id="350" r:id="rId18"/>
    <p:sldId id="351" r:id="rId19"/>
    <p:sldId id="327" r:id="rId20"/>
    <p:sldId id="328" r:id="rId21"/>
    <p:sldId id="329" r:id="rId22"/>
    <p:sldId id="331" r:id="rId23"/>
    <p:sldId id="332" r:id="rId24"/>
    <p:sldId id="330" r:id="rId25"/>
    <p:sldId id="333" r:id="rId26"/>
    <p:sldId id="334" r:id="rId27"/>
    <p:sldId id="335" r:id="rId28"/>
    <p:sldId id="336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980" autoAdjust="0"/>
  </p:normalViewPr>
  <p:slideViewPr>
    <p:cSldViewPr snapToGrid="0">
      <p:cViewPr varScale="1">
        <p:scale>
          <a:sx n="50" d="100"/>
          <a:sy n="50" d="100"/>
        </p:scale>
        <p:origin x="1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65C8C-E0A7-4BA8-8FE0-1F45AD81CD95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84A32-C1D7-40B7-9E8A-0B30878F0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35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is not a race take your time but set a goal . </a:t>
            </a:r>
          </a:p>
          <a:p>
            <a:endParaRPr lang="en-US" dirty="0"/>
          </a:p>
          <a:p>
            <a:r>
              <a:rPr lang="en-US" dirty="0"/>
              <a:t>To begin with things may look scary but trust me you are at right place with right trainer .I will put effort to keep it simple ,Informative and interactive .</a:t>
            </a:r>
          </a:p>
          <a:p>
            <a:r>
              <a:rPr lang="en-US" dirty="0"/>
              <a:t>It’s a very hands-on course which keeps you involved and different from any other instructor .</a:t>
            </a:r>
          </a:p>
          <a:p>
            <a:r>
              <a:rPr lang="en-US" dirty="0"/>
              <a:t>The way I teach is , I will explain everything via diagrams .In this incremental learning process you start at very basic level ,learn new skills , use those skills and reuse them .</a:t>
            </a:r>
          </a:p>
          <a:p>
            <a:r>
              <a:rPr lang="en-US" dirty="0"/>
              <a:t>You end up with great confidence and industry equivalent experience 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4004FB-5811-458D-89AA-36184A6719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73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Glue:</a:t>
            </a:r>
          </a:p>
          <a:p>
            <a:r>
              <a:rPr lang="en-US" dirty="0"/>
              <a:t>1. Discover - Automatically discover &amp; categorize your data so that it can be searchable and </a:t>
            </a:r>
            <a:r>
              <a:rPr lang="en-US" dirty="0" err="1"/>
              <a:t>queryable</a:t>
            </a:r>
            <a:r>
              <a:rPr lang="en-US" dirty="0"/>
              <a:t> across data sources.</a:t>
            </a:r>
          </a:p>
          <a:p>
            <a:r>
              <a:rPr lang="en-US" dirty="0"/>
              <a:t>2. Develop – Generate code to clean, enrich &amp; reliably move customizable data among sources,</a:t>
            </a:r>
          </a:p>
          <a:p>
            <a:r>
              <a:rPr lang="en-US" dirty="0"/>
              <a:t>3. Deploy – Run your jobs on a serverless , Fully managed &amp; scale-out environment .Nothing to provision and manage.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84A32-C1D7-40B7-9E8A-0B30878F08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7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Speed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Distributed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Advanced Analytics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Real Time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Powerful Caching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Fault Tolerant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84A32-C1D7-40B7-9E8A-0B30878F08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39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22d48365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d22d483659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</a:pPr>
            <a:r>
              <a:rPr lang="en-US" dirty="0"/>
              <a:t>RDD is the spark’s core abstraction which stands for Resilient Distributed Dataset</a:t>
            </a:r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RDD is the immutable distributed collection of objects</a:t>
            </a:r>
          </a:p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Internally spark distributes the data in RDD, to different nodes across the cluster to achieve parallelization.</a:t>
            </a:r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 lang="en-US"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None/>
            </a:pPr>
            <a:endParaRPr lang="en-US" dirty="0"/>
          </a:p>
          <a:p>
            <a:pPr marL="228600" lvl="0" indent="-16986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1000"/>
              <a:buFont typeface="Noto Sans Symbols"/>
              <a:buNone/>
            </a:pPr>
            <a:endParaRPr lang="en-US" sz="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gd22d483659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My-SQL DB:</a:t>
            </a:r>
          </a:p>
          <a:p>
            <a:pPr marL="228600" indent="-228600">
              <a:buAutoNum type="arabicPeriod"/>
            </a:pPr>
            <a:r>
              <a:rPr lang="en-US" dirty="0"/>
              <a:t>Public access – yes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16191F"/>
                </a:solidFill>
                <a:effectLst/>
                <a:latin typeface="Amazon Ember"/>
              </a:rPr>
              <a:t>Parameter group details -- 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Parameter group family (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Amazon Ember"/>
              </a:rPr>
              <a:t>mysql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 8.0)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Edit </a:t>
            </a:r>
            <a:r>
              <a:rPr lang="en-US" dirty="0" err="1"/>
              <a:t>binlog_format</a:t>
            </a:r>
            <a:r>
              <a:rPr lang="en-US" dirty="0"/>
              <a:t> = ROW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DB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84A32-C1D7-40B7-9E8A-0B30878F08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66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ETL – 80%</a:t>
            </a:r>
          </a:p>
          <a:p>
            <a:r>
              <a:rPr lang="en-US" dirty="0"/>
              <a:t>Redshift - DW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84A32-C1D7-40B7-9E8A-0B30878F08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16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https://www.proud2becloud.com/etl-orchestration-on-aws-with-aws-step-functions/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84A32-C1D7-40B7-9E8A-0B30878F08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24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84A32-C1D7-40B7-9E8A-0B30878F08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48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84A32-C1D7-40B7-9E8A-0B30878F08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9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1077-8C29-49B4-A17D-5CB26B19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4FFED-5263-45B0-B6AC-73F3A1B06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91BD8-53AC-4B4A-B267-B63099D7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B790-6010-43E1-9761-AC014B8B9F1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00F22-1CC7-4477-9B8A-1D075C15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3E4C8-66BC-450D-9CF4-A842277B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DFEB-04F0-4841-81F3-3AC9621BD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3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0049-2109-44A7-9539-F0B5663B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5AD72-BD4F-4B02-AA27-6A3EC19B9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74E1B-CDFD-4586-957F-53144CCE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B790-6010-43E1-9761-AC014B8B9F1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1D3E4-A273-4684-ACC5-F9D0A494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A40D4-1DD8-4C9E-B806-DF74EDB1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DFEB-04F0-4841-81F3-3AC9621BD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8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297D4-AF0A-47EE-8787-4810BEDCB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31BC4-646B-4530-BC3F-47FC5B895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00A8F-F150-4F3F-9421-0DA91926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B790-6010-43E1-9761-AC014B8B9F1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D9593-70A9-4195-A269-E7B1FC59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B3976-F8EA-4E7B-B30A-A369BADB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DFEB-04F0-4841-81F3-3AC9621BD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D5F6-D10E-4370-AAC4-3FED6940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9E2D-5895-459F-8C03-F611E8400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DEF3-310A-4785-AB3B-FF2FA121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B790-6010-43E1-9761-AC014B8B9F1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08CD9-2062-4809-9C1E-744AA437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034F0-5D46-41AC-B1C5-6BCE9561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DFEB-04F0-4841-81F3-3AC9621BD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2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A210-853B-4C37-908F-A3F28EEF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C4645-0A38-414A-89E7-703D5D99A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CF5AD-E8A1-43E7-98F2-FB0C32A2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B790-6010-43E1-9761-AC014B8B9F1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55C78-D314-4197-85CF-97336DC1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C851-1923-4567-9E4D-B45F791B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DFEB-04F0-4841-81F3-3AC9621BD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7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01A2-C8AE-48D0-B8DE-8FB1ABA8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A79E9-3C12-4779-95A9-C231C5C32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D54DE-76A4-48C6-9106-EEBE2147E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F209D-B2A6-46E7-8146-EE73C4BF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B790-6010-43E1-9761-AC014B8B9F1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B4FF6-8B17-42CA-A045-D1E75395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A506F-7761-4DC7-A197-9B011881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DFEB-04F0-4841-81F3-3AC9621BD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4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2D6D-7060-4240-9FC7-D327FFB4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650C2-F936-48BB-841A-309A71D4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D6AEC-DB30-4575-9CF1-9E54AB62A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6DDAC-E917-4611-985A-53406ED44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67930-C98A-44D9-A1BC-BCCF96423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FC5AB-9B01-4264-A8ED-3DEF47D2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B790-6010-43E1-9761-AC014B8B9F1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C3698-3385-41DD-92B3-E39E8D74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DFDB5-6BA0-4FF3-B272-B58CF271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DFEB-04F0-4841-81F3-3AC9621BD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0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3CDC-C89D-40CF-9EF3-5FAD6010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2F8EC-2C1C-492A-B17C-7FEE7E50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B790-6010-43E1-9761-AC014B8B9F1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E5640-E236-462D-9075-463EC456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48FD6-EAC5-45F9-B0CD-431F5574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DFEB-04F0-4841-81F3-3AC9621BD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6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1EA07-92D9-4EFB-B5D8-79D31675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B790-6010-43E1-9761-AC014B8B9F1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33E05-0CD4-4319-8F5C-264AFBDF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02312-DE28-4C9C-9137-BE602053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DFEB-04F0-4841-81F3-3AC9621BD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023A-FC3E-42BB-BC0C-26F374FD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1FFF-CE42-43CD-806E-F11CF3397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31BE3-9649-48B6-8283-388118E28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73EFF-37C2-4992-88E8-958EDC77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B790-6010-43E1-9761-AC014B8B9F1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DEE3E-72F9-4C56-89D0-437F299F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91C4F-400F-4425-8EBD-52DB7318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DFEB-04F0-4841-81F3-3AC9621BD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9685-1B37-4772-81A6-3CC8839B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47F22-9FA1-4AD9-AD7A-6B6A5429A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ED5A2-AD87-409C-B620-9ECDABFDC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7DDB2-97D4-4C15-8232-B6393B3A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B790-6010-43E1-9761-AC014B8B9F1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BD3D6-E2FB-43E7-93BD-174325F6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D2C1A-B755-4926-8719-55923BB4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DFEB-04F0-4841-81F3-3AC9621BD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5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DFADC-25C9-4FF5-9070-CE83BBA3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43ED3-FC1A-4E6D-A5CB-528FBDAF3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53378-47DD-41CA-835B-54B725E4F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B790-6010-43E1-9761-AC014B8B9F1D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DF9A2-6B2B-493A-9C7A-61ED12A66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53CFE-A2D8-430D-9F3A-B98B15667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EDFEB-04F0-4841-81F3-3AC9621BD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9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llcode.com/medi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C923-14B2-4E0A-92A9-A02D10BFC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</a:t>
            </a:r>
            <a:br>
              <a:rPr lang="en-US" dirty="0"/>
            </a:br>
            <a:r>
              <a:rPr lang="en-US" dirty="0"/>
              <a:t>Data-Lake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63D2E-5F5A-4303-8C86-3844394CD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7533"/>
            <a:ext cx="9144000" cy="1655762"/>
          </a:xfrm>
        </p:spPr>
        <p:txBody>
          <a:bodyPr/>
          <a:lstStyle/>
          <a:p>
            <a:r>
              <a:rPr lang="en-US" dirty="0"/>
              <a:t>Glue – Athena – S3 - Redshift   </a:t>
            </a:r>
          </a:p>
        </p:txBody>
      </p:sp>
    </p:spTree>
    <p:extLst>
      <p:ext uri="{BB962C8B-B14F-4D97-AF65-F5344CB8AC3E}">
        <p14:creationId xmlns:p14="http://schemas.microsoft.com/office/powerpoint/2010/main" val="233014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dentity and Access Management Implementation: Best Practices">
            <a:extLst>
              <a:ext uri="{FF2B5EF4-FFF2-40B4-BE49-F238E27FC236}">
                <a16:creationId xmlns:a16="http://schemas.microsoft.com/office/drawing/2014/main" id="{451250D1-8137-46B6-BA90-B4FAF29FCF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0759" y="643466"/>
            <a:ext cx="9170481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46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49076E6-C746-4936-BE5F-5123EFAA4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773" y="400319"/>
            <a:ext cx="9022851" cy="631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18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0E27C0-DD75-4688-89F5-66D37E6B1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0" y="39480"/>
            <a:ext cx="8331200" cy="681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30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9;p1">
            <a:extLst>
              <a:ext uri="{FF2B5EF4-FFF2-40B4-BE49-F238E27FC236}">
                <a16:creationId xmlns:a16="http://schemas.microsoft.com/office/drawing/2014/main" id="{36025AF1-6CFC-4177-A371-9C0560FC96FD}"/>
              </a:ext>
            </a:extLst>
          </p:cNvPr>
          <p:cNvSpPr txBox="1"/>
          <p:nvPr/>
        </p:nvSpPr>
        <p:spPr>
          <a:xfrm>
            <a:off x="113850" y="185632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Garamond"/>
              <a:buNone/>
            </a:pPr>
            <a:r>
              <a:rPr lang="en-US" sz="5400" b="1" dirty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Big Data With </a:t>
            </a:r>
            <a:r>
              <a:rPr lang="en-US" sz="5400" b="1" dirty="0" err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PySpark</a:t>
            </a:r>
            <a:r>
              <a:rPr lang="en-US" sz="5400" b="1" dirty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 and AWS</a:t>
            </a:r>
            <a:endParaRPr sz="5400" b="1" dirty="0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" name="Google Shape;95;gdc898a5871_0_127">
            <a:extLst>
              <a:ext uri="{FF2B5EF4-FFF2-40B4-BE49-F238E27FC236}">
                <a16:creationId xmlns:a16="http://schemas.microsoft.com/office/drawing/2014/main" id="{3E5B1885-CCFB-46EB-933D-71DE46EB1E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107" y="123517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Applications of Spark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2E327-D684-454A-A301-9F0FCDEA4A61}"/>
              </a:ext>
            </a:extLst>
          </p:cNvPr>
          <p:cNvSpPr txBox="1"/>
          <p:nvPr/>
        </p:nvSpPr>
        <p:spPr>
          <a:xfrm>
            <a:off x="996594" y="2690336"/>
            <a:ext cx="62055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Streaming Data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Machine Learning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Batch Data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ETL Pipelines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Full load and Replication on going</a:t>
            </a:r>
          </a:p>
        </p:txBody>
      </p:sp>
    </p:spTree>
    <p:extLst>
      <p:ext uri="{BB962C8B-B14F-4D97-AF65-F5344CB8AC3E}">
        <p14:creationId xmlns:p14="http://schemas.microsoft.com/office/powerpoint/2010/main" val="34842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22d483659_0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Spark Architecture</a:t>
            </a:r>
            <a:endParaRPr/>
          </a:p>
        </p:txBody>
      </p:sp>
      <p:sp>
        <p:nvSpPr>
          <p:cNvPr id="194" name="Google Shape;194;gd22d483659_0_40"/>
          <p:cNvSpPr/>
          <p:nvPr/>
        </p:nvSpPr>
        <p:spPr>
          <a:xfrm>
            <a:off x="1029450" y="2437400"/>
            <a:ext cx="2452500" cy="107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Spark Context</a:t>
            </a:r>
            <a:endParaRPr b="1"/>
          </a:p>
        </p:txBody>
      </p:sp>
      <p:sp>
        <p:nvSpPr>
          <p:cNvPr id="195" name="Google Shape;195;gd22d483659_0_40"/>
          <p:cNvSpPr txBox="1"/>
          <p:nvPr/>
        </p:nvSpPr>
        <p:spPr>
          <a:xfrm>
            <a:off x="1491150" y="1821800"/>
            <a:ext cx="1529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Garamond"/>
                <a:ea typeface="Garamond"/>
                <a:cs typeface="Garamond"/>
                <a:sym typeface="Garamond"/>
              </a:rPr>
              <a:t>Driver Node</a:t>
            </a:r>
            <a:endParaRPr sz="19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6" name="Google Shape;196;gd22d483659_0_40"/>
          <p:cNvSpPr/>
          <p:nvPr/>
        </p:nvSpPr>
        <p:spPr>
          <a:xfrm>
            <a:off x="4451875" y="2430300"/>
            <a:ext cx="2452500" cy="107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Cluster Manager</a:t>
            </a:r>
            <a:endParaRPr b="1"/>
          </a:p>
        </p:txBody>
      </p:sp>
      <p:sp>
        <p:nvSpPr>
          <p:cNvPr id="197" name="Google Shape;197;gd22d483659_0_40"/>
          <p:cNvSpPr/>
          <p:nvPr/>
        </p:nvSpPr>
        <p:spPr>
          <a:xfrm>
            <a:off x="8449600" y="1355400"/>
            <a:ext cx="2452500" cy="107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Workers</a:t>
            </a:r>
            <a:endParaRPr b="1"/>
          </a:p>
        </p:txBody>
      </p:sp>
      <p:sp>
        <p:nvSpPr>
          <p:cNvPr id="198" name="Google Shape;198;gd22d483659_0_40"/>
          <p:cNvSpPr/>
          <p:nvPr/>
        </p:nvSpPr>
        <p:spPr>
          <a:xfrm>
            <a:off x="8449600" y="3505200"/>
            <a:ext cx="2452500" cy="107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Workers</a:t>
            </a:r>
            <a:endParaRPr b="1"/>
          </a:p>
        </p:txBody>
      </p:sp>
      <p:cxnSp>
        <p:nvCxnSpPr>
          <p:cNvPr id="199" name="Google Shape;199;gd22d483659_0_40"/>
          <p:cNvCxnSpPr>
            <a:stCxn id="194" idx="3"/>
            <a:endCxn id="196" idx="1"/>
          </p:cNvCxnSpPr>
          <p:nvPr/>
        </p:nvCxnSpPr>
        <p:spPr>
          <a:xfrm rot="10800000" flipH="1">
            <a:off x="3481950" y="2967650"/>
            <a:ext cx="9699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gd22d483659_0_40"/>
          <p:cNvCxnSpPr>
            <a:endCxn id="197" idx="1"/>
          </p:cNvCxnSpPr>
          <p:nvPr/>
        </p:nvCxnSpPr>
        <p:spPr>
          <a:xfrm rot="10800000" flipH="1">
            <a:off x="6904300" y="1892850"/>
            <a:ext cx="1545300" cy="107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gd22d483659_0_40"/>
          <p:cNvCxnSpPr>
            <a:stCxn id="196" idx="3"/>
            <a:endCxn id="198" idx="1"/>
          </p:cNvCxnSpPr>
          <p:nvPr/>
        </p:nvCxnSpPr>
        <p:spPr>
          <a:xfrm>
            <a:off x="6904375" y="2967750"/>
            <a:ext cx="1545300" cy="107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73;gd9706c6b7f_0_26">
            <a:extLst>
              <a:ext uri="{FF2B5EF4-FFF2-40B4-BE49-F238E27FC236}">
                <a16:creationId xmlns:a16="http://schemas.microsoft.com/office/drawing/2014/main" id="{D3B66B4F-79A9-4752-A6B9-4F523E40A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Aft>
                <a:spcPts val="0"/>
              </a:spcAft>
              <a:buClr>
                <a:srgbClr val="406FBA"/>
              </a:buClr>
              <a:buSzPts val="5400"/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CDC - Change Data Capture / Replication On Going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B217F-E752-4FA5-8108-0F1D358BE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47" y="1344792"/>
            <a:ext cx="9404353" cy="54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5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BB7E6B-090F-4A06-9E09-33467B2F5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74" y="118268"/>
            <a:ext cx="9156720" cy="656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9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TL process on AWS">
            <a:extLst>
              <a:ext uri="{FF2B5EF4-FFF2-40B4-BE49-F238E27FC236}">
                <a16:creationId xmlns:a16="http://schemas.microsoft.com/office/drawing/2014/main" id="{1BC46CC6-75E8-4123-9B88-40FCC2C47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8" y="1461294"/>
            <a:ext cx="11933958" cy="407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119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240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0753CF-EC57-4D63-8E70-1C151C031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0" y="38099"/>
            <a:ext cx="12192000" cy="68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5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775E00-8E4B-4880-A4CF-EB6623E8CCAD}"/>
              </a:ext>
            </a:extLst>
          </p:cNvPr>
          <p:cNvSpPr txBox="1"/>
          <p:nvPr/>
        </p:nvSpPr>
        <p:spPr>
          <a:xfrm>
            <a:off x="2468880" y="356565"/>
            <a:ext cx="9661288" cy="592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377"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rgbClr val="0070C0"/>
                </a:solidFill>
                <a:latin typeface="Calibri" panose="020F0502020204030204"/>
              </a:rPr>
              <a:t>TWO – Minutes: Know your Trainer </a:t>
            </a:r>
          </a:p>
          <a:p>
            <a:pPr indent="-228594" defTabSz="914377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  <a:p>
            <a:pPr marL="285744" indent="-228594" defTabSz="914377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My name is Kumar Vikas.</a:t>
            </a:r>
          </a:p>
          <a:p>
            <a:pPr marL="285744" indent="-228594" defTabSz="914377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Working as a Senior Cloud Architect for one of the BIG4s.</a:t>
            </a:r>
          </a:p>
          <a:p>
            <a:pPr marL="285744" indent="-228594" defTabSz="914377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Calibri" panose="020F0502020204030204"/>
              </a:rPr>
              <a:t>Have 13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years of overall IT experience with expertise in Various cloud technologies, Dev ops, Python, etc.</a:t>
            </a:r>
          </a:p>
          <a:p>
            <a:pPr marL="285744" indent="-228594" defTabSz="914377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Worked with AWS &amp; Devops for many years now: Built websites, online gaming apps, data-engineering, migration of various enterprises.</a:t>
            </a:r>
          </a:p>
          <a:p>
            <a:pPr marL="285744" indent="-228594" defTabSz="914377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Passionate about teaching and sharing my knowledge with you, which I gathered HARD-WAY !!!!</a:t>
            </a:r>
          </a:p>
          <a:p>
            <a:pPr marL="285744" indent="-228594" defTabSz="914377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83584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BC474-7E8D-4756-9312-65DAAA787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50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09BBC3-0EC1-4C69-B543-6FE04A3E9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"/>
            <a:ext cx="12205852" cy="61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15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Product-Page-Diagram_Necco_How-it-works">
            <a:extLst>
              <a:ext uri="{FF2B5EF4-FFF2-40B4-BE49-F238E27FC236}">
                <a16:creationId xmlns:a16="http://schemas.microsoft.com/office/drawing/2014/main" id="{B95DD8E4-E3E0-4FFB-9EE5-3C365EF43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0300"/>
            <a:ext cx="12192000" cy="459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96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D3EFF-C73D-4032-B31E-4246DA663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"/>
            <a:ext cx="12192000" cy="673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30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AWS Services for Data Migration - AWS Online Tech Talks - YouTube">
            <a:extLst>
              <a:ext uri="{FF2B5EF4-FFF2-40B4-BE49-F238E27FC236}">
                <a16:creationId xmlns:a16="http://schemas.microsoft.com/office/drawing/2014/main" id="{747F3EE2-5867-42BD-8A96-81FF487B12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11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mazon Kinesis Data Streams How It Works">
            <a:extLst>
              <a:ext uri="{FF2B5EF4-FFF2-40B4-BE49-F238E27FC236}">
                <a16:creationId xmlns:a16="http://schemas.microsoft.com/office/drawing/2014/main" id="{FFFD19F0-54C0-45C0-A60C-1C8FCE37E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9525"/>
            <a:ext cx="12192000" cy="429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295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&#10;                Kinesis Data Streams high-level architecture diagram&#10;            ">
            <a:extLst>
              <a:ext uri="{FF2B5EF4-FFF2-40B4-BE49-F238E27FC236}">
                <a16:creationId xmlns:a16="http://schemas.microsoft.com/office/drawing/2014/main" id="{C1F1F267-AD3C-4F64-93D8-741A00224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32" y="877887"/>
            <a:ext cx="11862135" cy="510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408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EF11F22C-C694-468D-A2BC-5F255394A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205" y="643466"/>
            <a:ext cx="1071359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01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615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6" name="Rectangle 615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able&#10;&#10;Description automatically generated">
            <a:extLst>
              <a:ext uri="{FF2B5EF4-FFF2-40B4-BE49-F238E27FC236}">
                <a16:creationId xmlns:a16="http://schemas.microsoft.com/office/drawing/2014/main" id="{D3598593-74CA-4FCA-A59F-C9F978AB9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234356"/>
            <a:ext cx="10905066" cy="438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964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E40F-C93B-4CF6-ADEC-4B62D51D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18112-4B3E-46DA-9A29-EA654AAC9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gh-level design for an AWS lake house implementation">
            <a:extLst>
              <a:ext uri="{FF2B5EF4-FFF2-40B4-BE49-F238E27FC236}">
                <a16:creationId xmlns:a16="http://schemas.microsoft.com/office/drawing/2014/main" id="{B495B1EA-AA7E-44B3-ACE5-62B6C49B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538"/>
            <a:ext cx="12192000" cy="562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393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1B80-3549-43AE-AF75-C27FF76C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9AD2-DDBC-4068-A41A-213867280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42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EF5-5C40-4E14-992C-A3B61719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DBB44-FCE2-498C-988C-71851188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95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5E8B-BD43-447A-8689-BDE14DEC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0713-0443-412F-81E5-88386E01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88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F812-34B0-4C94-8FB4-60D4A0F0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3A11-46DA-48C8-8745-1124544A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5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9D03-25E6-43D7-94FA-CA1C053E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E143-E282-4E1D-ABA1-95436BB1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67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A12F-827D-407D-BEE3-D7BC11CF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6A48E-41B0-481C-BA20-0697A21CF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14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E8D6-D676-49C0-B55F-26525E89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0957-2B12-4AD1-B4D2-4D0D72B48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2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7C369B6-69F2-4B4C-8F50-C8E3A3ED4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79458"/>
            <a:ext cx="10515599" cy="9326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6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Data lake vs data warehouse: key differentiators</a:t>
            </a: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br>
              <a:rPr kumimoji="0" lang="en-US" altLang="en-US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kumimoji="0" lang="en-US" altLang="en-US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EA6763-63D2-4A57-B04F-8AD296733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97244"/>
              </p:ext>
            </p:extLst>
          </p:nvPr>
        </p:nvGraphicFramePr>
        <p:xfrm>
          <a:off x="287676" y="2157573"/>
          <a:ext cx="11066125" cy="3562396"/>
        </p:xfrm>
        <a:graphic>
          <a:graphicData uri="http://schemas.openxmlformats.org/drawingml/2006/table">
            <a:tbl>
              <a:tblPr/>
              <a:tblGrid>
                <a:gridCol w="1844185">
                  <a:extLst>
                    <a:ext uri="{9D8B030D-6E8A-4147-A177-3AD203B41FA5}">
                      <a16:colId xmlns:a16="http://schemas.microsoft.com/office/drawing/2014/main" val="3766578585"/>
                    </a:ext>
                  </a:extLst>
                </a:gridCol>
                <a:gridCol w="4337081">
                  <a:extLst>
                    <a:ext uri="{9D8B030D-6E8A-4147-A177-3AD203B41FA5}">
                      <a16:colId xmlns:a16="http://schemas.microsoft.com/office/drawing/2014/main" val="3557342404"/>
                    </a:ext>
                  </a:extLst>
                </a:gridCol>
                <a:gridCol w="4884859">
                  <a:extLst>
                    <a:ext uri="{9D8B030D-6E8A-4147-A177-3AD203B41FA5}">
                      <a16:colId xmlns:a16="http://schemas.microsoft.com/office/drawing/2014/main" val="3669351080"/>
                    </a:ext>
                  </a:extLst>
                </a:gridCol>
              </a:tblGrid>
              <a:tr h="278589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555555"/>
                          </a:solidFill>
                          <a:effectLst/>
                          <a:latin typeface="Open Sans" panose="020B0606030504020204" pitchFamily="34" charset="0"/>
                        </a:rPr>
                        <a:t>Characteristics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39" marR="9639" marT="9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555555"/>
                          </a:solidFill>
                          <a:effectLst/>
                          <a:latin typeface="Open Sans" panose="020B0606030504020204" pitchFamily="34" charset="0"/>
                        </a:rPr>
                        <a:t>Data Warehouse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39" marR="9639" marT="9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555555"/>
                          </a:solidFill>
                          <a:effectLst/>
                          <a:latin typeface="Open Sans" panose="020B0606030504020204" pitchFamily="34" charset="0"/>
                        </a:rPr>
                        <a:t>Data Lake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39" marR="9639" marT="963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05195"/>
                  </a:ext>
                </a:extLst>
              </a:tr>
              <a:tr h="60267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666666"/>
                          </a:solidFill>
                          <a:effectLst/>
                          <a:latin typeface="Open Sans" panose="020B0606030504020204" pitchFamily="34" charset="0"/>
                        </a:rPr>
                        <a:t>Content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1" marR="9639" marT="57836" marB="5783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666666"/>
                          </a:solidFill>
                          <a:effectLst/>
                          <a:latin typeface="Open Sans" panose="020B0606030504020204" pitchFamily="34" charset="0"/>
                        </a:rPr>
                        <a:t>Relational from transactional, operational databases, and line of business applications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1" marR="9639" marT="57836" marB="5783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666666"/>
                          </a:solidFill>
                          <a:effectLst/>
                          <a:latin typeface="Open Sans" panose="020B0606030504020204" pitchFamily="34" charset="0"/>
                          <a:hlinkClick r:id="rId2"/>
                        </a:rPr>
                        <a:t>Non-relational and relational from IoT devices, web sites, mobile apps, social media, and corporate applications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1" marR="9639" marT="57836" marB="5783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516507"/>
                  </a:ext>
                </a:extLst>
              </a:tr>
              <a:tr h="68250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666666"/>
                          </a:solidFill>
                          <a:effectLst/>
                          <a:latin typeface="Open Sans" panose="020B0606030504020204" pitchFamily="34" charset="0"/>
                        </a:rPr>
                        <a:t>Schema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1" marR="9639" marT="57836" marB="5783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666666"/>
                          </a:solidFill>
                          <a:effectLst/>
                          <a:latin typeface="Open Sans" panose="020B0606030504020204" pitchFamily="34" charset="0"/>
                        </a:rPr>
                        <a:t>Designed prior to data warehouse implementation (schema-on-write)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1" marR="9639" marT="57836" marB="5783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666666"/>
                          </a:solidFill>
                          <a:effectLst/>
                          <a:latin typeface="Open Sans" panose="020B0606030504020204" pitchFamily="34" charset="0"/>
                        </a:rPr>
                        <a:t>Written on the time of analysis (schema-on-read)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1" marR="9639" marT="57836" marB="5783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586870"/>
                  </a:ext>
                </a:extLst>
              </a:tr>
              <a:tr h="39663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666666"/>
                          </a:solidFill>
                          <a:effectLst/>
                          <a:latin typeface="Open Sans" panose="020B0606030504020204" pitchFamily="34" charset="0"/>
                        </a:rPr>
                        <a:t>Performance/Price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1" marR="9639" marT="57836" marB="5783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666666"/>
                          </a:solidFill>
                          <a:effectLst/>
                          <a:latin typeface="Open Sans" panose="020B0606030504020204" pitchFamily="34" charset="0"/>
                        </a:rPr>
                        <a:t>Fastest query results in using a higher cost storage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1" marR="9639" marT="57836" marB="5783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666666"/>
                          </a:solidFill>
                          <a:effectLst/>
                          <a:latin typeface="Open Sans" panose="020B0606030504020204" pitchFamily="34" charset="0"/>
                        </a:rPr>
                        <a:t>Query results getting faster using low-cost storage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1" marR="9639" marT="57836" marB="5783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208392"/>
                  </a:ext>
                </a:extLst>
              </a:tr>
              <a:tr h="60267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666666"/>
                          </a:solidFill>
                          <a:effectLst/>
                          <a:latin typeface="Open Sans" panose="020B0606030504020204" pitchFamily="34" charset="0"/>
                        </a:rPr>
                        <a:t>Quality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1" marR="9639" marT="57836" marB="5783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666666"/>
                          </a:solidFill>
                          <a:effectLst/>
                          <a:latin typeface="Open Sans" panose="020B0606030504020204" pitchFamily="34" charset="0"/>
                        </a:rPr>
                        <a:t>Curated data that serves as the primary source of information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1" marR="9639" marT="57836" marB="5783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666666"/>
                          </a:solidFill>
                          <a:effectLst/>
                          <a:latin typeface="Open Sans" panose="020B0606030504020204" pitchFamily="34" charset="0"/>
                        </a:rPr>
                        <a:t>Any data - structured or unstructured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1" marR="9639" marT="57836" marB="5783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042353"/>
                  </a:ext>
                </a:extLst>
              </a:tr>
              <a:tr h="60267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666666"/>
                          </a:solidFill>
                          <a:effectLst/>
                          <a:latin typeface="Open Sans" panose="020B0606030504020204" pitchFamily="34" charset="0"/>
                        </a:rPr>
                        <a:t>Users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1" marR="9639" marT="57836" marB="5783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666666"/>
                          </a:solidFill>
                          <a:effectLst/>
                          <a:latin typeface="Open Sans" panose="020B0606030504020204" pitchFamily="34" charset="0"/>
                        </a:rPr>
                        <a:t>Business analysts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1" marR="9639" marT="57836" marB="5783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666666"/>
                          </a:solidFill>
                          <a:effectLst/>
                          <a:latin typeface="Open Sans" panose="020B0606030504020204" pitchFamily="34" charset="0"/>
                        </a:rPr>
                        <a:t>Data scientists, big data engineers, and business analysts (when using structured data)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1" marR="9639" marT="57836" marB="5783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440259"/>
                  </a:ext>
                </a:extLst>
              </a:tr>
              <a:tr h="39663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666666"/>
                          </a:solidFill>
                          <a:effectLst/>
                          <a:latin typeface="Open Sans" panose="020B0606030504020204" pitchFamily="34" charset="0"/>
                        </a:rPr>
                        <a:t>Analytics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1" marR="9639" marT="57836" marB="5783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666666"/>
                          </a:solidFill>
                          <a:effectLst/>
                          <a:latin typeface="Open Sans" panose="020B0606030504020204" pitchFamily="34" charset="0"/>
                        </a:rPr>
                        <a:t>Batch reporting, BI and visualizations</a:t>
                      </a:r>
                      <a:endParaRPr lang="en-US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1" marR="9639" marT="57836" marB="5783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666666"/>
                          </a:solidFill>
                          <a:effectLst/>
                          <a:latin typeface="Open Sans" panose="020B0606030504020204" pitchFamily="34" charset="0"/>
                        </a:rPr>
                        <a:t>Machine Learning, predictive analytics, data discovery, and p</a:t>
                      </a:r>
                      <a:endParaRPr lang="en-US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591" marR="9639" marT="57836" marB="5783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837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8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sing AWS Athena to Search an Observability Lake in Amazon S3 - Cribl">
            <a:extLst>
              <a:ext uri="{FF2B5EF4-FFF2-40B4-BE49-F238E27FC236}">
                <a16:creationId xmlns:a16="http://schemas.microsoft.com/office/drawing/2014/main" id="{B093BD0D-2617-4C98-9B51-0A7E7E1ED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31765"/>
            <a:ext cx="10905066" cy="479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25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reating a Data Lake By Using AWS S3, Glue, and Athena | by Ali Atakan |  Medium">
            <a:extLst>
              <a:ext uri="{FF2B5EF4-FFF2-40B4-BE49-F238E27FC236}">
                <a16:creationId xmlns:a16="http://schemas.microsoft.com/office/drawing/2014/main" id="{EDD9CA01-551C-4BF4-934F-69A095B4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6158" y="643466"/>
            <a:ext cx="757968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54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mazon Simple Storage Service (S3)">
            <a:extLst>
              <a:ext uri="{FF2B5EF4-FFF2-40B4-BE49-F238E27FC236}">
                <a16:creationId xmlns:a16="http://schemas.microsoft.com/office/drawing/2014/main" id="{36FFE50F-42FB-4DE5-A3AD-DF11AABFF1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86674"/>
            <a:ext cx="10905066" cy="528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82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Apptio Launches Amazon S3 Rightsizing Recommendations for Cloudability -  Apptio">
            <a:extLst>
              <a:ext uri="{FF2B5EF4-FFF2-40B4-BE49-F238E27FC236}">
                <a16:creationId xmlns:a16="http://schemas.microsoft.com/office/drawing/2014/main" id="{C9FFB08A-8AE7-40BC-A681-774DEC4C57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08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AM - AWS Identity and Access Management - Amazon Web Services">
            <a:extLst>
              <a:ext uri="{FF2B5EF4-FFF2-40B4-BE49-F238E27FC236}">
                <a16:creationId xmlns:a16="http://schemas.microsoft.com/office/drawing/2014/main" id="{56AE7523-EABA-426D-B6AA-80EA8AC432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57148"/>
            <a:ext cx="10905066" cy="474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41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552</Words>
  <Application>Microsoft Office PowerPoint</Application>
  <PresentationFormat>Widescreen</PresentationFormat>
  <Paragraphs>89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Amazon Ember</vt:lpstr>
      <vt:lpstr>Arial</vt:lpstr>
      <vt:lpstr>Calibri</vt:lpstr>
      <vt:lpstr>Calibri Light</vt:lpstr>
      <vt:lpstr>Garamond</vt:lpstr>
      <vt:lpstr>Noto Sans Symbols</vt:lpstr>
      <vt:lpstr>Open Sans</vt:lpstr>
      <vt:lpstr>Office Theme</vt:lpstr>
      <vt:lpstr>AWS  Data-Lake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Spark</vt:lpstr>
      <vt:lpstr>Spark Architecture</vt:lpstr>
      <vt:lpstr>CDC - Change Data Capture / Replication On Going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 Data-Lake</dc:title>
  <dc:creator>Vikas, Kumar</dc:creator>
  <cp:lastModifiedBy>Vikas, Kumar</cp:lastModifiedBy>
  <cp:revision>22</cp:revision>
  <dcterms:created xsi:type="dcterms:W3CDTF">2022-05-27T09:18:19Z</dcterms:created>
  <dcterms:modified xsi:type="dcterms:W3CDTF">2022-06-28T08:42:13Z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2022-05-27T09:18:40Z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dc02a806-e6b4-41df-bdbb-092c923b02e4</vt:lpwstr>
  </property>
  <property fmtid="{D5CDD505-2E9C-101B-9397-08002B2CF9AE}" pid="8" name="MSIP_Label_ea60d57e-af5b-4752-ac57-3e4f28ca11dc_ContentBits">
    <vt:lpwstr>0</vt:lpwstr>
  </property>
</Properties>
</file>