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g1SkODl9EJ/kDinM/WVeoYOQ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Bucket policy to allow only users with MFA validation to enter sub folder .</a:t>
            </a:r>
            <a:endParaRPr/>
          </a:p>
          <a:p>
            <a:pPr indent="0" lvl="0" marL="0" rtl="0" algn="l">
              <a:spcBef>
                <a:spcPts val="0"/>
              </a:spcBef>
              <a:spcAft>
                <a:spcPts val="0"/>
              </a:spcAft>
              <a:buNone/>
            </a:pPr>
            <a:r>
              <a:rPr lang="en-US"/>
              <a:t>Create bucket and then the si=ub folder </a:t>
            </a:r>
            <a:endParaRPr/>
          </a:p>
          <a:p>
            <a:pPr indent="0" lvl="0" marL="0" rtl="0" algn="l">
              <a:spcBef>
                <a:spcPts val="0"/>
              </a:spcBef>
              <a:spcAft>
                <a:spcPts val="0"/>
              </a:spcAft>
              <a:buNone/>
            </a:pPr>
            <a:r>
              <a:rPr lang="en-US"/>
              <a:t>Create two users with s3 full access but add MFA validation for one of them .</a:t>
            </a:r>
            <a:endParaRPr/>
          </a:p>
          <a:p>
            <a:pPr indent="0" lvl="0" marL="0" rtl="0" algn="l">
              <a:spcBef>
                <a:spcPts val="0"/>
              </a:spcBef>
              <a:spcAft>
                <a:spcPts val="0"/>
              </a:spcAft>
              <a:buNone/>
            </a:pPr>
            <a:r>
              <a:t/>
            </a:r>
            <a:endParaRPr/>
          </a:p>
        </p:txBody>
      </p:sp>
      <p:sp>
        <p:nvSpPr>
          <p:cNvPr id="216" name="Google Shape;21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 . User </a:t>
            </a:r>
            <a:endParaRPr/>
          </a:p>
          <a:p>
            <a:pPr indent="0" lvl="0" marL="0" rtl="0" algn="l">
              <a:spcBef>
                <a:spcPts val="0"/>
              </a:spcBef>
              <a:spcAft>
                <a:spcPts val="0"/>
              </a:spcAft>
              <a:buNone/>
            </a:pPr>
            <a:r>
              <a:rPr lang="en-US"/>
              <a:t>2 . Group – collection of user </a:t>
            </a:r>
            <a:endParaRPr/>
          </a:p>
          <a:p>
            <a:pPr indent="0" lvl="0" marL="0" rtl="0" algn="l">
              <a:spcBef>
                <a:spcPts val="0"/>
              </a:spcBef>
              <a:spcAft>
                <a:spcPts val="0"/>
              </a:spcAft>
              <a:buNone/>
            </a:pPr>
            <a:r>
              <a:rPr lang="en-US"/>
              <a:t>3 . Policies </a:t>
            </a:r>
            <a:endParaRPr/>
          </a:p>
          <a:p>
            <a:pPr indent="0" lvl="0" marL="0" rtl="0" algn="l">
              <a:spcBef>
                <a:spcPts val="0"/>
              </a:spcBef>
              <a:spcAft>
                <a:spcPts val="0"/>
              </a:spcAft>
              <a:buNone/>
            </a:pPr>
            <a:r>
              <a:rPr lang="en-US"/>
              <a:t>4 . Roles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IAM console landing page will have a public DNS which can be shared and used for login .It can be customized .</a:t>
            </a:r>
            <a:endParaRPr/>
          </a:p>
        </p:txBody>
      </p:sp>
      <p:sp>
        <p:nvSpPr>
          <p:cNvPr id="227" name="Google Shape;22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you provide role the you need not share login credentials .</a:t>
            </a:r>
            <a:endParaRPr/>
          </a:p>
          <a:p>
            <a:pPr indent="0" lvl="0" marL="0" rtl="0" algn="l">
              <a:spcBef>
                <a:spcPts val="0"/>
              </a:spcBef>
              <a:spcAft>
                <a:spcPts val="0"/>
              </a:spcAft>
              <a:buNone/>
            </a:pPr>
            <a:r>
              <a:rPr lang="en-US"/>
              <a:t>Moreover if one login has 100 instances and by mistake any one of them get compromised you need not bother for others .</a:t>
            </a:r>
            <a:endParaRPr/>
          </a:p>
          <a:p>
            <a:pPr indent="0" lvl="0" marL="0" rtl="0" algn="l">
              <a:spcBef>
                <a:spcPts val="0"/>
              </a:spcBef>
              <a:spcAft>
                <a:spcPts val="0"/>
              </a:spcAft>
              <a:buNone/>
            </a:pPr>
            <a:r>
              <a:t/>
            </a:r>
            <a:endParaRPr/>
          </a:p>
        </p:txBody>
      </p:sp>
      <p:sp>
        <p:nvSpPr>
          <p:cNvPr id="241" name="Google Shape;24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IAM allows you to manage users and their level of access to the AWS console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reason for this issue is that IAM users are created with no permissions by default. That means that when you created the new IAM user, you might not provisioned any permissions to the user.</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The IAM user might need to make API calls or use the AWS CLI or the Tools for Windows PowerShell. In that case, create an access key (an access key ID and a secret access key) for that user. This is called Programmatic access.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If the user needs to access AWS resources from the AWS Management Console, create a password and provide it to the user.</a:t>
            </a:r>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Uses:</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1. Centralised control</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2. Shared access to AWS Account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3. Granluer acces</a:t>
            </a:r>
            <a:endParaRPr sz="1200">
              <a:solidFill>
                <a:schemeClr val="dk1"/>
              </a:solidFill>
              <a:latin typeface="Calibri"/>
              <a:ea typeface="Calibri"/>
              <a:cs typeface="Calibri"/>
              <a:sym typeface="Calibri"/>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4. Identity Federation </a:t>
            </a:r>
            <a:endParaRPr/>
          </a:p>
          <a:p>
            <a:pPr indent="0" lvl="0" marL="0" rtl="0" algn="l">
              <a:spcBef>
                <a:spcPts val="0"/>
              </a:spcBef>
              <a:spcAft>
                <a:spcPts val="0"/>
              </a:spcAft>
              <a:buNone/>
            </a:pPr>
            <a:r>
              <a:t/>
            </a:r>
            <a:endParaRPr/>
          </a:p>
        </p:txBody>
      </p:sp>
      <p:sp>
        <p:nvSpPr>
          <p:cNvPr id="170" name="Google Shape;17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3974f6ad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c3974f6ad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c3974f6ad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Power user : </a:t>
            </a:r>
            <a:r>
              <a:rPr b="0" i="0" lang="en-US" sz="1200">
                <a:solidFill>
                  <a:schemeClr val="dk1"/>
                </a:solidFill>
                <a:latin typeface="Calibri"/>
                <a:ea typeface="Calibri"/>
                <a:cs typeface="Calibri"/>
                <a:sym typeface="Calibri"/>
              </a:rPr>
              <a:t>Provides full access to </a:t>
            </a:r>
            <a:r>
              <a:rPr b="1" i="0" lang="en-US" sz="1200">
                <a:solidFill>
                  <a:schemeClr val="dk1"/>
                </a:solidFill>
                <a:latin typeface="Calibri"/>
                <a:ea typeface="Calibri"/>
                <a:cs typeface="Calibri"/>
                <a:sym typeface="Calibri"/>
              </a:rPr>
              <a:t>AWS</a:t>
            </a:r>
            <a:r>
              <a:rPr b="0" i="0" lang="en-US" sz="1200">
                <a:solidFill>
                  <a:schemeClr val="dk1"/>
                </a:solidFill>
                <a:latin typeface="Calibri"/>
                <a:ea typeface="Calibri"/>
                <a:cs typeface="Calibri"/>
                <a:sym typeface="Calibri"/>
              </a:rPr>
              <a:t> services and resources, but does not allow management of </a:t>
            </a:r>
            <a:r>
              <a:rPr b="1" i="0" lang="en-US" sz="1200">
                <a:solidFill>
                  <a:schemeClr val="dk1"/>
                </a:solidFill>
                <a:latin typeface="Calibri"/>
                <a:ea typeface="Calibri"/>
                <a:cs typeface="Calibri"/>
                <a:sym typeface="Calibri"/>
              </a:rPr>
              <a:t>Users</a:t>
            </a:r>
            <a:r>
              <a:rPr b="0" i="0" lang="en-US" sz="1200">
                <a:solidFill>
                  <a:schemeClr val="dk1"/>
                </a:solidFill>
                <a:latin typeface="Calibri"/>
                <a:ea typeface="Calibri"/>
                <a:cs typeface="Calibri"/>
                <a:sym typeface="Calibri"/>
              </a:rPr>
              <a:t> and groups.</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en-US"/>
              <a:t>IAM =&gt; Here you a have a sign in link which can be sent to user which can be customized =&gt; activate MFA login to root account(This can be done by virtual authenticator ) =&gt;  Create Individual IAM user -&gt; mange user -&gt; add user -&gt; select AWS access type (Programmatic access (access key id +secret access key )+AWS Management console access ) =&gt; Set Permission =&gt; create a group =&gt; add user to the group =&gt; create user   🡺 manage password policy </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p:txBody>
      </p:sp>
      <p:sp>
        <p:nvSpPr>
          <p:cNvPr id="183" name="Google Shape;18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Difference between user and role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User permissions are hard coded whereas roles permission are accessible to any entity .Role permissions are temporary whereas user permissions are permanent . </a:t>
            </a:r>
            <a:endParaRPr/>
          </a:p>
        </p:txBody>
      </p:sp>
      <p:sp>
        <p:nvSpPr>
          <p:cNvPr id="210" name="Google Shape;21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Droplets-HD-Title-R1d.png" id="17" name="Google Shape;17;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15"/>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5"/>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0" name="Google Shape;20;p1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pic>
        <p:nvPicPr>
          <p:cNvPr descr="Droplets-HD-Content-R1d.png" id="81" name="Google Shape;81;p2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2" name="Google Shape;82;p24"/>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4"/>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rmAutofit/>
          </a:bodyPr>
          <a:lstStyle>
            <a:lvl1pPr lvl="0" marR="0" rtl="0" algn="l">
              <a:lnSpc>
                <a:spcPct val="120000"/>
              </a:lnSpc>
              <a:spcBef>
                <a:spcPts val="1000"/>
              </a:spcBef>
              <a:spcAft>
                <a:spcPts val="0"/>
              </a:spcAft>
              <a:buClr>
                <a:schemeClr val="dk1"/>
              </a:buClr>
              <a:buSzPts val="3200"/>
              <a:buFont typeface="Arial"/>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84" name="Google Shape;84;p24"/>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5" name="Google Shape;85;p2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8" name="Shape 88"/>
        <p:cNvGrpSpPr/>
        <p:nvPr/>
      </p:nvGrpSpPr>
      <p:grpSpPr>
        <a:xfrm>
          <a:off x="0" y="0"/>
          <a:ext cx="0" cy="0"/>
          <a:chOff x="0" y="0"/>
          <a:chExt cx="0" cy="0"/>
        </a:xfrm>
      </p:grpSpPr>
      <p:pic>
        <p:nvPicPr>
          <p:cNvPr descr="Droplets-HD-Content-R1d.png" id="89" name="Google Shape;89;p2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0" name="Google Shape;90;p25"/>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5"/>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Twentieth Century"/>
                <a:ea typeface="Twentieth Century"/>
                <a:cs typeface="Twentieth Century"/>
                <a:sym typeface="Twentieth Century"/>
              </a:defRPr>
            </a:lvl9pPr>
          </a:lstStyle>
          <a:p/>
        </p:txBody>
      </p:sp>
      <p:sp>
        <p:nvSpPr>
          <p:cNvPr id="92" name="Google Shape;92;p25"/>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3" name="Google Shape;93;p2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6" name="Shape 96"/>
        <p:cNvGrpSpPr/>
        <p:nvPr/>
      </p:nvGrpSpPr>
      <p:grpSpPr>
        <a:xfrm>
          <a:off x="0" y="0"/>
          <a:ext cx="0" cy="0"/>
          <a:chOff x="0" y="0"/>
          <a:chExt cx="0" cy="0"/>
        </a:xfrm>
      </p:grpSpPr>
      <p:pic>
        <p:nvPicPr>
          <p:cNvPr descr="Droplets-HD-Content-R1d.png" id="97" name="Google Shape;97;p2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8" name="Google Shape;98;p26"/>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6"/>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0" name="Google Shape;100;p2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3" name="Shape 103"/>
        <p:cNvGrpSpPr/>
        <p:nvPr/>
      </p:nvGrpSpPr>
      <p:grpSpPr>
        <a:xfrm>
          <a:off x="0" y="0"/>
          <a:ext cx="0" cy="0"/>
          <a:chOff x="0" y="0"/>
          <a:chExt cx="0" cy="0"/>
        </a:xfrm>
      </p:grpSpPr>
      <p:pic>
        <p:nvPicPr>
          <p:cNvPr descr="Droplets-HD-Content-R1d.png" id="104" name="Google Shape;104;p2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5" name="Google Shape;105;p27"/>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7"/>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7" name="Google Shape;107;p27"/>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8" name="Google Shape;108;p2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27"/>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i="0" lang="en-US" sz="8000" u="none" cap="none" strike="noStrike">
                <a:solidFill>
                  <a:schemeClr val="dk1"/>
                </a:solidFill>
                <a:latin typeface="Twentieth Century"/>
                <a:ea typeface="Twentieth Century"/>
                <a:cs typeface="Twentieth Century"/>
                <a:sym typeface="Twentieth Century"/>
              </a:rPr>
              <a:t>“</a:t>
            </a:r>
            <a:endParaRPr/>
          </a:p>
        </p:txBody>
      </p:sp>
      <p:sp>
        <p:nvSpPr>
          <p:cNvPr id="112" name="Google Shape;112;p27"/>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i="0" lang="en-US" sz="8000" u="none" cap="none" strike="noStrik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3" name="Shape 113"/>
        <p:cNvGrpSpPr/>
        <p:nvPr/>
      </p:nvGrpSpPr>
      <p:grpSpPr>
        <a:xfrm>
          <a:off x="0" y="0"/>
          <a:ext cx="0" cy="0"/>
          <a:chOff x="0" y="0"/>
          <a:chExt cx="0" cy="0"/>
        </a:xfrm>
      </p:grpSpPr>
      <p:pic>
        <p:nvPicPr>
          <p:cNvPr descr="Droplets-HD-Content-R1d.png" id="114" name="Google Shape;114;p2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5" name="Google Shape;115;p28"/>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8"/>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17" name="Google Shape;117;p2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20" name="Shape 120"/>
        <p:cNvGrpSpPr/>
        <p:nvPr/>
      </p:nvGrpSpPr>
      <p:grpSpPr>
        <a:xfrm>
          <a:off x="0" y="0"/>
          <a:ext cx="0" cy="0"/>
          <a:chOff x="0" y="0"/>
          <a:chExt cx="0" cy="0"/>
        </a:xfrm>
      </p:grpSpPr>
      <p:pic>
        <p:nvPicPr>
          <p:cNvPr descr="Droplets-HD-Content-R1d.png" id="121" name="Google Shape;121;p2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2" name="Google Shape;122;p29"/>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9"/>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4" name="Google Shape;124;p29"/>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5" name="Google Shape;125;p29"/>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6" name="Google Shape;126;p29"/>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7" name="Google Shape;127;p29"/>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8" name="Google Shape;128;p29"/>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9" name="Google Shape;129;p2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32" name="Shape 132"/>
        <p:cNvGrpSpPr/>
        <p:nvPr/>
      </p:nvGrpSpPr>
      <p:grpSpPr>
        <a:xfrm>
          <a:off x="0" y="0"/>
          <a:ext cx="0" cy="0"/>
          <a:chOff x="0" y="0"/>
          <a:chExt cx="0" cy="0"/>
        </a:xfrm>
      </p:grpSpPr>
      <p:pic>
        <p:nvPicPr>
          <p:cNvPr descr="Droplets-HD-Content-R1d.png" id="133" name="Google Shape;133;p3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4" name="Google Shape;134;p30"/>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0"/>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6" name="Google Shape;136;p30"/>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9pPr>
          </a:lstStyle>
          <a:p/>
        </p:txBody>
      </p:sp>
      <p:sp>
        <p:nvSpPr>
          <p:cNvPr id="137" name="Google Shape;137;p30"/>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8" name="Google Shape;138;p30"/>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9" name="Google Shape;139;p30"/>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9pPr>
          </a:lstStyle>
          <a:p/>
        </p:txBody>
      </p:sp>
      <p:sp>
        <p:nvSpPr>
          <p:cNvPr id="140" name="Google Shape;140;p30"/>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41" name="Google Shape;141;p30"/>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42" name="Google Shape;142;p30"/>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Twentieth Century"/>
                <a:ea typeface="Twentieth Century"/>
                <a:cs typeface="Twentieth Century"/>
                <a:sym typeface="Twentieth Century"/>
              </a:defRPr>
            </a:lvl9pPr>
          </a:lstStyle>
          <a:p/>
        </p:txBody>
      </p:sp>
      <p:sp>
        <p:nvSpPr>
          <p:cNvPr id="143" name="Google Shape;143;p30"/>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44" name="Google Shape;144;p3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3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3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pic>
        <p:nvPicPr>
          <p:cNvPr descr="Droplets-HD-Content-R1d.png" id="148" name="Google Shape;148;p3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9" name="Google Shape;149;p3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31"/>
          <p:cNvSpPr txBox="1"/>
          <p:nvPr>
            <p:ph idx="1" type="body"/>
          </p:nvPr>
        </p:nvSpPr>
        <p:spPr>
          <a:xfrm rot="5400000">
            <a:off x="4383948" y="-1103079"/>
            <a:ext cx="3424107" cy="103644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51" name="Google Shape;151;p3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4" name="Shape 154"/>
        <p:cNvGrpSpPr/>
        <p:nvPr/>
      </p:nvGrpSpPr>
      <p:grpSpPr>
        <a:xfrm>
          <a:off x="0" y="0"/>
          <a:ext cx="0" cy="0"/>
          <a:chOff x="0" y="0"/>
          <a:chExt cx="0" cy="0"/>
        </a:xfrm>
      </p:grpSpPr>
      <p:pic>
        <p:nvPicPr>
          <p:cNvPr descr="Droplets-HD-Content-R1d.png" id="155" name="Google Shape;155;p3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6" name="Google Shape;156;p32"/>
          <p:cNvSpPr txBox="1"/>
          <p:nvPr>
            <p:ph type="title"/>
          </p:nvPr>
        </p:nvSpPr>
        <p:spPr>
          <a:xfrm rot="5400000">
            <a:off x="7410763" y="1923737"/>
            <a:ext cx="5181599" cy="25533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32"/>
          <p:cNvSpPr txBox="1"/>
          <p:nvPr>
            <p:ph idx="1" type="body"/>
          </p:nvPr>
        </p:nvSpPr>
        <p:spPr>
          <a:xfrm rot="5400000">
            <a:off x="2152338" y="-628961"/>
            <a:ext cx="5181599" cy="765872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58" name="Google Shape;158;p3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3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3" name="Shape 23"/>
        <p:cNvGrpSpPr/>
        <p:nvPr/>
      </p:nvGrpSpPr>
      <p:grpSpPr>
        <a:xfrm>
          <a:off x="0" y="0"/>
          <a:ext cx="0" cy="0"/>
          <a:chOff x="0" y="0"/>
          <a:chExt cx="0" cy="0"/>
        </a:xfrm>
      </p:grpSpPr>
      <p:sp>
        <p:nvSpPr>
          <p:cNvPr id="24" name="Google Shape;24;p1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6" name="Google Shape;26;p1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pic>
        <p:nvPicPr>
          <p:cNvPr descr="Droplets-HD-Content-R1d.png" id="30" name="Google Shape;30;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1" name="Google Shape;31;p1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 name="Shape 34"/>
        <p:cNvGrpSpPr/>
        <p:nvPr/>
      </p:nvGrpSpPr>
      <p:grpSpPr>
        <a:xfrm>
          <a:off x="0" y="0"/>
          <a:ext cx="0" cy="0"/>
          <a:chOff x="0" y="0"/>
          <a:chExt cx="0" cy="0"/>
        </a:xfrm>
      </p:grpSpPr>
      <p:pic>
        <p:nvPicPr>
          <p:cNvPr descr="Droplets-HD-Content-R1d.png" id="35" name="Google Shape;35;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6" name="Google Shape;36;p18"/>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8"/>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8" name="Google Shape;38;p1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pic>
        <p:nvPicPr>
          <p:cNvPr descr="Droplets-HD-Content-R1d.png" id="42" name="Google Shape;42;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3" name="Google Shape;43;p19"/>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9"/>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5" name="Google Shape;45;p1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pic>
        <p:nvPicPr>
          <p:cNvPr descr="Droplets-HD-Content-R1d.png" id="49" name="Google Shape;49;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0" name="Google Shape;50;p20"/>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0"/>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2" name="Google Shape;52;p20"/>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2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pic>
        <p:nvPicPr>
          <p:cNvPr descr="Droplets-HD-Content-R1d.png" id="57" name="Google Shape;57;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8" name="Google Shape;58;p2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1"/>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0" name="Google Shape;60;p21"/>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1" name="Google Shape;61;p21"/>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62" name="Google Shape;62;p21"/>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63" name="Google Shape;63;p2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pic>
        <p:nvPicPr>
          <p:cNvPr descr="Droplets-HD-Content-R1d.png" id="67" name="Google Shape;67;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8" name="Google Shape;68;p22"/>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pic>
        <p:nvPicPr>
          <p:cNvPr descr="Droplets-HD-Content-R1d.png" id="73" name="Google Shape;73;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4" name="Google Shape;74;p23"/>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3"/>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6" name="Google Shape;76;p23"/>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7" name="Google Shape;77;p2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9" name="Shape 9"/>
        <p:cNvGrpSpPr/>
        <p:nvPr/>
      </p:nvGrpSpPr>
      <p:grpSpPr>
        <a:xfrm>
          <a:off x="0" y="0"/>
          <a:ext cx="0" cy="0"/>
          <a:chOff x="0" y="0"/>
          <a:chExt cx="0" cy="0"/>
        </a:xfrm>
      </p:grpSpPr>
      <p:pic>
        <p:nvPicPr>
          <p:cNvPr descr="\\DROBO-FS\QuickDrops\JB\PPTX NG\Droplets\LightingOverlay.png" id="10" name="Google Shape;10;p14"/>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11" name="Google Shape;11;p14"/>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4"/>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5" name="Google Shape;15;p1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t>IDENTITY &amp; ACCESS MANAGEMENT (IAM)</a:t>
            </a:r>
            <a:endParaRPr/>
          </a:p>
        </p:txBody>
      </p:sp>
      <p:sp>
        <p:nvSpPr>
          <p:cNvPr id="166" name="Google Shape;166;p1"/>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SzPts val="2200"/>
              <a:buNone/>
            </a:pPr>
            <a:r>
              <a:rPr lang="en-US"/>
              <a:t>VIKAS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9"/>
          <p:cNvPicPr preferRelativeResize="0"/>
          <p:nvPr/>
        </p:nvPicPr>
        <p:blipFill rotWithShape="1">
          <a:blip r:embed="rId3">
            <a:alphaModFix/>
          </a:blip>
          <a:srcRect b="0" l="0" r="0" t="0"/>
          <a:stretch/>
        </p:blipFill>
        <p:spPr>
          <a:xfrm>
            <a:off x="588140" y="286871"/>
            <a:ext cx="8379647" cy="478042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10"/>
          <p:cNvPicPr preferRelativeResize="0"/>
          <p:nvPr/>
        </p:nvPicPr>
        <p:blipFill rotWithShape="1">
          <a:blip r:embed="rId3">
            <a:alphaModFix/>
          </a:blip>
          <a:srcRect b="0" l="0" r="0" t="0"/>
          <a:stretch/>
        </p:blipFill>
        <p:spPr>
          <a:xfrm>
            <a:off x="1754239" y="824753"/>
            <a:ext cx="8689363" cy="51603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SERVICES OFFERED BY IAM :</a:t>
            </a:r>
            <a:endParaRPr/>
          </a:p>
        </p:txBody>
      </p:sp>
      <p:pic>
        <p:nvPicPr>
          <p:cNvPr id="230" name="Google Shape;230;p11"/>
          <p:cNvPicPr preferRelativeResize="0"/>
          <p:nvPr>
            <p:ph idx="1" type="body"/>
          </p:nvPr>
        </p:nvPicPr>
        <p:blipFill rotWithShape="1">
          <a:blip r:embed="rId3">
            <a:alphaModFix/>
          </a:blip>
          <a:srcRect b="0" l="0" r="0" t="0"/>
          <a:stretch/>
        </p:blipFill>
        <p:spPr>
          <a:xfrm>
            <a:off x="249059" y="1463040"/>
            <a:ext cx="11718946" cy="51206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2"/>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t/>
            </a:r>
            <a:endParaRPr/>
          </a:p>
        </p:txBody>
      </p:sp>
      <p:pic>
        <p:nvPicPr>
          <p:cNvPr id="237" name="Google Shape;237;p12"/>
          <p:cNvPicPr preferRelativeResize="0"/>
          <p:nvPr>
            <p:ph idx="1" type="body"/>
          </p:nvPr>
        </p:nvPicPr>
        <p:blipFill rotWithShape="1">
          <a:blip r:embed="rId3">
            <a:alphaModFix/>
          </a:blip>
          <a:srcRect b="0" l="0" r="0" t="0"/>
          <a:stretch/>
        </p:blipFill>
        <p:spPr>
          <a:xfrm>
            <a:off x="-288399" y="1"/>
            <a:ext cx="12297521" cy="571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txBox="1"/>
          <p:nvPr>
            <p:ph type="title"/>
          </p:nvPr>
        </p:nvSpPr>
        <p:spPr>
          <a:xfrm>
            <a:off x="-18553" y="-188312"/>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IAM IMPORTANT POINTS :</a:t>
            </a:r>
            <a:endParaRPr/>
          </a:p>
        </p:txBody>
      </p:sp>
      <p:pic>
        <p:nvPicPr>
          <p:cNvPr id="244" name="Google Shape;244;p13"/>
          <p:cNvPicPr preferRelativeResize="0"/>
          <p:nvPr>
            <p:ph idx="1" type="body"/>
          </p:nvPr>
        </p:nvPicPr>
        <p:blipFill rotWithShape="1">
          <a:blip r:embed="rId3">
            <a:alphaModFix/>
          </a:blip>
          <a:srcRect b="0" l="0" r="0" t="0"/>
          <a:stretch/>
        </p:blipFill>
        <p:spPr>
          <a:xfrm>
            <a:off x="365759" y="1370646"/>
            <a:ext cx="10291763" cy="3581412"/>
          </a:xfrm>
          <a:prstGeom prst="rect">
            <a:avLst/>
          </a:prstGeom>
          <a:noFill/>
          <a:ln>
            <a:noFill/>
          </a:ln>
        </p:spPr>
      </p:pic>
      <p:pic>
        <p:nvPicPr>
          <p:cNvPr id="245" name="Google Shape;245;p13"/>
          <p:cNvPicPr preferRelativeResize="0"/>
          <p:nvPr/>
        </p:nvPicPr>
        <p:blipFill rotWithShape="1">
          <a:blip r:embed="rId4">
            <a:alphaModFix/>
          </a:blip>
          <a:srcRect b="0" l="0" r="0" t="0"/>
          <a:stretch/>
        </p:blipFill>
        <p:spPr>
          <a:xfrm>
            <a:off x="365760" y="4997778"/>
            <a:ext cx="10291762" cy="13192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
          <p:cNvPicPr preferRelativeResize="0"/>
          <p:nvPr>
            <p:ph idx="1" type="body"/>
          </p:nvPr>
        </p:nvPicPr>
        <p:blipFill rotWithShape="1">
          <a:blip r:embed="rId3">
            <a:alphaModFix/>
          </a:blip>
          <a:srcRect b="0" l="0" r="0" t="0"/>
          <a:stretch/>
        </p:blipFill>
        <p:spPr>
          <a:xfrm>
            <a:off x="319116" y="448574"/>
            <a:ext cx="11080229" cy="53660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c3974f6ad3_0_0"/>
          <p:cNvSpPr txBox="1"/>
          <p:nvPr>
            <p:ph type="title"/>
          </p:nvPr>
        </p:nvSpPr>
        <p:spPr>
          <a:xfrm>
            <a:off x="913775" y="618517"/>
            <a:ext cx="10364400" cy="1596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79" name="Google Shape;179;gc3974f6ad3_0_0"/>
          <p:cNvSpPr txBox="1"/>
          <p:nvPr>
            <p:ph idx="1" type="body"/>
          </p:nvPr>
        </p:nvSpPr>
        <p:spPr>
          <a:xfrm>
            <a:off x="913775" y="2367093"/>
            <a:ext cx="10364400" cy="3424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
          <p:cNvSpPr txBox="1"/>
          <p:nvPr>
            <p:ph type="title"/>
          </p:nvPr>
        </p:nvSpPr>
        <p:spPr>
          <a:xfrm>
            <a:off x="374073" y="-67702"/>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KEY TERMINOLOGIES :</a:t>
            </a:r>
            <a:endParaRPr/>
          </a:p>
        </p:txBody>
      </p:sp>
      <p:pic>
        <p:nvPicPr>
          <p:cNvPr id="186" name="Google Shape;186;p3"/>
          <p:cNvPicPr preferRelativeResize="0"/>
          <p:nvPr>
            <p:ph idx="1" type="body"/>
          </p:nvPr>
        </p:nvPicPr>
        <p:blipFill rotWithShape="1">
          <a:blip r:embed="rId3">
            <a:alphaModFix/>
          </a:blip>
          <a:srcRect b="0" l="0" r="0" t="0"/>
          <a:stretch/>
        </p:blipFill>
        <p:spPr>
          <a:xfrm>
            <a:off x="822308" y="1528475"/>
            <a:ext cx="10756271" cy="46484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4"/>
          <p:cNvPicPr preferRelativeResize="0"/>
          <p:nvPr/>
        </p:nvPicPr>
        <p:blipFill rotWithShape="1">
          <a:blip r:embed="rId3">
            <a:alphaModFix/>
          </a:blip>
          <a:srcRect b="0" l="0" r="0" t="0"/>
          <a:stretch/>
        </p:blipFill>
        <p:spPr>
          <a:xfrm>
            <a:off x="412376" y="0"/>
            <a:ext cx="10972800" cy="65618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5"/>
          <p:cNvPicPr preferRelativeResize="0"/>
          <p:nvPr/>
        </p:nvPicPr>
        <p:blipFill rotWithShape="1">
          <a:blip r:embed="rId3">
            <a:alphaModFix/>
          </a:blip>
          <a:srcRect b="0" l="0" r="0" t="0"/>
          <a:stretch/>
        </p:blipFill>
        <p:spPr>
          <a:xfrm>
            <a:off x="1030561" y="968189"/>
            <a:ext cx="9841106" cy="47437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6"/>
          <p:cNvPicPr preferRelativeResize="0"/>
          <p:nvPr/>
        </p:nvPicPr>
        <p:blipFill rotWithShape="1">
          <a:blip r:embed="rId3">
            <a:alphaModFix/>
          </a:blip>
          <a:srcRect b="0" l="0" r="0" t="0"/>
          <a:stretch/>
        </p:blipFill>
        <p:spPr>
          <a:xfrm>
            <a:off x="836238" y="555812"/>
            <a:ext cx="9413784" cy="528581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7"/>
          <p:cNvPicPr preferRelativeResize="0"/>
          <p:nvPr/>
        </p:nvPicPr>
        <p:blipFill rotWithShape="1">
          <a:blip r:embed="rId3">
            <a:alphaModFix/>
          </a:blip>
          <a:srcRect b="0" l="0" r="0" t="0"/>
          <a:stretch/>
        </p:blipFill>
        <p:spPr>
          <a:xfrm>
            <a:off x="1187171" y="860611"/>
            <a:ext cx="9602974" cy="505553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8"/>
          <p:cNvPicPr preferRelativeResize="0"/>
          <p:nvPr/>
        </p:nvPicPr>
        <p:blipFill rotWithShape="1">
          <a:blip r:embed="rId3">
            <a:alphaModFix/>
          </a:blip>
          <a:srcRect b="0" l="0" r="0" t="0"/>
          <a:stretch/>
        </p:blipFill>
        <p:spPr>
          <a:xfrm>
            <a:off x="631254" y="537882"/>
            <a:ext cx="10542972" cy="522530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2019-11-25T13:01:49Z</dcterms:created>
  <dc:creator>Vikas, Kumar</dc:creator>
</cp:coreProperties>
</file>