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7" r:id="rId1"/>
  </p:sldMasterIdLst>
  <p:notesMasterIdLst>
    <p:notesMasterId r:id="rId13"/>
  </p:notesMasterIdLst>
  <p:sldIdLst>
    <p:sldId id="256" r:id="rId2"/>
    <p:sldId id="257" r:id="rId3"/>
    <p:sldId id="258" r:id="rId4"/>
    <p:sldId id="260" r:id="rId5"/>
    <p:sldId id="261" r:id="rId6"/>
    <p:sldId id="259" r:id="rId7"/>
    <p:sldId id="263" r:id="rId8"/>
    <p:sldId id="269" r:id="rId9"/>
    <p:sldId id="268" r:id="rId10"/>
    <p:sldId id="265" r:id="rId11"/>
    <p:sldId id="270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6836" autoAdjust="0"/>
  </p:normalViewPr>
  <p:slideViewPr>
    <p:cSldViewPr snapToGrid="0">
      <p:cViewPr varScale="1">
        <p:scale>
          <a:sx n="77" d="100"/>
          <a:sy n="77" d="100"/>
        </p:scale>
        <p:origin x="1085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2D77F2-4CB7-4A5C-8DBA-87C46D94CD31}" type="datetimeFigureOut">
              <a:rPr lang="en-US" smtClean="0"/>
              <a:t>14/08/2014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59AA8D-08D1-46A0-BECF-C6B0C054B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6768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59AA8D-08D1-46A0-BECF-C6B0C054B8D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3509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Emulation:</a:t>
            </a:r>
          </a:p>
          <a:p>
            <a:r>
              <a:rPr lang="en-US" dirty="0" smtClean="0"/>
              <a:t>Keyboard: Automatically executes commands.</a:t>
            </a:r>
          </a:p>
          <a:p>
            <a:r>
              <a:rPr lang="en-US" dirty="0" err="1" smtClean="0"/>
              <a:t>DiskDrive</a:t>
            </a:r>
            <a:r>
              <a:rPr lang="en-US" dirty="0" smtClean="0"/>
              <a:t>: Infect the system on early boot time.</a:t>
            </a:r>
          </a:p>
          <a:p>
            <a:r>
              <a:rPr lang="en-US" dirty="0" smtClean="0"/>
              <a:t>Network Card: Change routing table, DNS entries,…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59AA8D-08D1-46A0-BECF-C6B0C054B8D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4916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Supports</a:t>
            </a:r>
            <a:r>
              <a:rPr lang="en-US" baseline="0" dirty="0" smtClean="0"/>
              <a:t> Vista SP2 +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59AA8D-08D1-46A0-BECF-C6B0C054B8D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2231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Patches are available for 4.1,4.2,4.3,4.4</a:t>
            </a:r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59AA8D-08D1-46A0-BECF-C6B0C054B8D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1394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XML Entity</a:t>
            </a:r>
            <a:r>
              <a:rPr lang="en-US" baseline="0" dirty="0" smtClean="0"/>
              <a:t> Expansion: 2 KB document expands to 2.5 GB.</a:t>
            </a:r>
          </a:p>
          <a:p>
            <a:r>
              <a:rPr lang="en-US" dirty="0" smtClean="0"/>
              <a:t>First joint security effort of WP and Drupal.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59AA8D-08D1-46A0-BECF-C6B0C054B8D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6578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smtClean="0"/>
              <a:t>Due</a:t>
            </a:r>
            <a:r>
              <a:rPr lang="en-US" baseline="0" dirty="0" smtClean="0"/>
              <a:t> to failure of sanitization process.</a:t>
            </a:r>
          </a:p>
          <a:p>
            <a:pPr marL="0" indent="0">
              <a:buNone/>
            </a:pPr>
            <a:r>
              <a:rPr lang="en-US" dirty="0" smtClean="0"/>
              <a:t>3.</a:t>
            </a:r>
            <a:r>
              <a:rPr lang="en-US" baseline="0" dirty="0" smtClean="0"/>
              <a:t>   With help of Google.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59AA8D-08D1-46A0-BECF-C6B0C054B8D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4076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 read/watch archives.</a:t>
            </a:r>
          </a:p>
          <a:p>
            <a:endParaRPr lang="en-US" dirty="0" smtClean="0"/>
          </a:p>
          <a:p>
            <a:r>
              <a:rPr lang="en-US" dirty="0" err="1" smtClean="0"/>
              <a:t>HopeX</a:t>
            </a:r>
            <a:r>
              <a:rPr lang="en-US" dirty="0" smtClean="0"/>
              <a:t>: </a:t>
            </a:r>
            <a:r>
              <a:rPr lang="en-US" dirty="0" err="1" smtClean="0"/>
              <a:t>Snowdens</a:t>
            </a:r>
            <a:r>
              <a:rPr lang="en-US" dirty="0" smtClean="0"/>
              <a:t> Keynote.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59AA8D-08D1-46A0-BECF-C6B0C054B8D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8294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9144677" cy="6858000"/>
            <a:chOff x="0" y="0"/>
            <a:chExt cx="9144677" cy="6858000"/>
          </a:xfrm>
        </p:grpSpPr>
        <p:pic>
          <p:nvPicPr>
            <p:cNvPr id="8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0" y="3128434"/>
              <a:ext cx="1664208" cy="612648"/>
            </a:xfrm>
            <a:prstGeom prst="rect">
              <a:avLst/>
            </a:prstGeom>
          </p:spPr>
        </p:pic>
        <p:pic>
          <p:nvPicPr>
            <p:cNvPr id="13" name="Picture 12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800E42C7-D89F-47A4-A995-B95185536D31}" type="datetime1">
              <a:rPr lang="en-US" smtClean="0"/>
              <a:t>14/08/2014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r>
              <a:rPr lang="en-US" smtClean="0"/>
              <a:t>n|u   Null Meet                                                                August 2014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5485586"/>
      </p:ext>
    </p:extLst>
  </p:cSld>
  <p:clrMapOvr>
    <a:masterClrMapping/>
  </p:clrMapOvr>
  <p:transition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29F25-EEBA-492C-A028-B67E2107809E}" type="datetime1">
              <a:rPr lang="en-US" smtClean="0"/>
              <a:t>14/08/2014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n|u   Null Meet                                                                August 2014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889760"/>
      </p:ext>
    </p:extLst>
  </p:cSld>
  <p:clrMapOvr>
    <a:masterClrMapping/>
  </p:clrMapOvr>
  <p:transition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07C8E-9EDB-4399-99FD-DFB0087BE9F0}" type="datetime1">
              <a:rPr lang="en-US" smtClean="0"/>
              <a:t>14/08/2014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n|u   Null Meet                                                                August 2014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0398395"/>
      </p:ext>
    </p:extLst>
  </p:cSld>
  <p:clrMapOvr>
    <a:masterClrMapping/>
  </p:clrMapOvr>
  <p:transition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E930F-F5B9-4A9F-B5B0-4629E3055FAF}" type="datetime1">
              <a:rPr lang="en-US" smtClean="0"/>
              <a:t>14/08/2014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n|u   Null Meet                                                                August 2014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9504321"/>
      </p:ext>
    </p:extLst>
  </p:cSld>
  <p:clrMapOvr>
    <a:masterClrMapping/>
  </p:clrMapOvr>
  <p:transition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689D4-12B2-4C03-A5C1-A2FEDE02F93E}" type="datetime1">
              <a:rPr lang="en-US" smtClean="0"/>
              <a:t>14/08/2014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n|u   Null Meet                                                                August 2014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921465"/>
      </p:ext>
    </p:extLst>
  </p:cSld>
  <p:clrMapOvr>
    <a:masterClrMapping/>
  </p:clrMapOvr>
  <p:transition>
    <p:wip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770EF-F385-45D9-BC2A-1DBD31E37532}" type="datetime1">
              <a:rPr lang="en-US" smtClean="0"/>
              <a:t>14/08/2014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n|u   Null Meet                                                                August 2014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8644251"/>
      </p:ext>
    </p:extLst>
  </p:cSld>
  <p:clrMapOvr>
    <a:masterClrMapping/>
  </p:clrMapOvr>
  <p:transition>
    <p:wipe/>
  </p:transition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770EF-F385-45D9-BC2A-1DBD31E37532}" type="datetime1">
              <a:rPr lang="en-US" smtClean="0"/>
              <a:t>14/08/2014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n|u   Null Meet                                                                August 2014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0208854"/>
      </p:ext>
    </p:extLst>
  </p:cSld>
  <p:clrMapOvr>
    <a:masterClrMapping/>
  </p:clrMapOvr>
  <p:transition>
    <p:wipe/>
  </p:transition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B3A16-009F-4AE2-A2D7-B39BB6A4F88E}" type="datetime1">
              <a:rPr lang="en-US" smtClean="0"/>
              <a:t>14/08/2014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n|u   Null Meet                                                                August 2014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8609373"/>
      </p:ext>
    </p:extLst>
  </p:cSld>
  <p:clrMapOvr>
    <a:masterClrMapping/>
  </p:clrMapOvr>
  <p:transition>
    <p:wip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2CB8-CF24-4B0A-82C2-F6914A5F8085}" type="datetime1">
              <a:rPr lang="en-US" smtClean="0"/>
              <a:t>14/08/2014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n|u   Null Meet                                                                August 2014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3068487"/>
      </p:ext>
    </p:extLst>
  </p:cSld>
  <p:clrMapOvr>
    <a:masterClrMapping/>
  </p:clrMapOvr>
  <p:transition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61ADD-0E9A-466A-B3B8-47F74DC7AF16}" type="datetime1">
              <a:rPr lang="en-US" smtClean="0"/>
              <a:t>14/08/2014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n|u   Null Meet                                                                August 2014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526980"/>
      </p:ext>
    </p:extLst>
  </p:cSld>
  <p:clrMapOvr>
    <a:masterClrMapping/>
  </p:clrMapOvr>
  <p:transition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4FD91-357F-44DF-B8FB-D9C57524F73D}" type="datetime1">
              <a:rPr lang="en-US" smtClean="0"/>
              <a:t>14/08/2014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n|u   Null Meet                                                                August 2014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3190422"/>
      </p:ext>
    </p:extLst>
  </p:cSld>
  <p:clrMapOvr>
    <a:masterClrMapping/>
  </p:clrMapOvr>
  <p:transition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9E142-3C8F-44FC-90E2-D4D4DFC5486B}" type="datetime1">
              <a:rPr lang="en-US" smtClean="0"/>
              <a:t>14/08/2014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n|u   Null Meet                                                                August 2014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155921"/>
      </p:ext>
    </p:extLst>
  </p:cSld>
  <p:clrMapOvr>
    <a:masterClrMapping/>
  </p:clrMapOvr>
  <p:transition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24B98-9A84-4601-89CB-84A98D1B7422}" type="datetime1">
              <a:rPr lang="en-US" smtClean="0"/>
              <a:t>14/08/2014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n|u   Null Meet                                                                August 2014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4977136"/>
      </p:ext>
    </p:extLst>
  </p:cSld>
  <p:clrMapOvr>
    <a:masterClrMapping/>
  </p:clrMapOvr>
  <p:transition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5CCC6-3931-4465-8A0B-768D42260771}" type="datetime1">
              <a:rPr lang="en-US" smtClean="0"/>
              <a:t>14/08/2014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n|u   Null Meet                                                                August 2014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4277928"/>
      </p:ext>
    </p:extLst>
  </p:cSld>
  <p:clrMapOvr>
    <a:masterClrMapping/>
  </p:clrMapOvr>
  <p:transition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23C23-CABE-4095-8F5E-58EE901A0B0E}" type="datetime1">
              <a:rPr lang="en-US" smtClean="0"/>
              <a:t>14/08/2014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n|u   Null Meet                                                                August 2014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4938922"/>
      </p:ext>
    </p:extLst>
  </p:cSld>
  <p:clrMapOvr>
    <a:masterClrMapping/>
  </p:clrMapOvr>
  <p:transition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6EF81-6995-4816-A1A2-6483388E37FD}" type="datetime1">
              <a:rPr lang="en-US" smtClean="0"/>
              <a:t>14/08/2014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n|u   Null Meet                                                                August 2014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7633565"/>
      </p:ext>
    </p:extLst>
  </p:cSld>
  <p:clrMapOvr>
    <a:masterClrMapping/>
  </p:clrMapOvr>
  <p:transition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69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46181-A354-4062-815B-C86B0D056E03}" type="datetime1">
              <a:rPr lang="en-US" smtClean="0"/>
              <a:t>14/08/2014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n|u   Null Meet                                                                August 2014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37041"/>
      </p:ext>
    </p:extLst>
  </p:cSld>
  <p:clrMapOvr>
    <a:masterClrMapping/>
  </p:clrMapOvr>
  <p:transition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52467" cy="6858000"/>
            <a:chOff x="0" y="0"/>
            <a:chExt cx="9152467" cy="6858000"/>
          </a:xfrm>
        </p:grpSpPr>
        <p:pic>
          <p:nvPicPr>
            <p:cNvPr id="8" name="Picture 7" descr="S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0" y="3128434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C1770EF-F385-45D9-BC2A-1DBD31E37532}" type="datetime1">
              <a:rPr lang="en-US" smtClean="0"/>
              <a:t>14/08/2014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 smtClean="0"/>
              <a:t>n|u   Null Meet                                                                August 2014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059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</p:sldLayoutIdLst>
  <p:transition>
    <p:wipe/>
  </p:transition>
  <p:hf hd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www.decryptcryptolocker.com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hope.net/" TargetMode="External"/><Relationship Id="rId5" Type="http://schemas.openxmlformats.org/officeDocument/2006/relationships/hyperlink" Target="https://www.defcon.org/html/links/dc-archives.html" TargetMode="External"/><Relationship Id="rId4" Type="http://schemas.openxmlformats.org/officeDocument/2006/relationships/hyperlink" Target="https://www.blackhat.com/us-14/archives.html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News Bytes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August 2014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900237" y="5410202"/>
            <a:ext cx="5682382" cy="365125"/>
          </a:xfrm>
        </p:spPr>
        <p:txBody>
          <a:bodyPr/>
          <a:lstStyle/>
          <a:p>
            <a:r>
              <a:rPr lang="en-US" dirty="0" err="1" smtClean="0"/>
              <a:t>n|u</a:t>
            </a:r>
            <a:r>
              <a:rPr lang="en-US" dirty="0" smtClean="0"/>
              <a:t>   Null Meet                                                                August 2014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 dirty="0"/>
          </a:p>
        </p:txBody>
      </p:sp>
      <p:pic>
        <p:nvPicPr>
          <p:cNvPr id="6146" name="Picture 2" descr="http://www.indiantelevision.com/sites/drupal7.indiantelevision.co.in/files/images/tv-images/2014/01/23/d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74" y="-109331"/>
            <a:ext cx="1451113" cy="1451113"/>
          </a:xfrm>
          <a:prstGeom prst="rect">
            <a:avLst/>
          </a:prstGeom>
          <a:noFill/>
          <a:effectLst>
            <a:outerShdw blurRad="50800" dist="50800" sx="1000" sy="1000" algn="ctr" rotWithShape="0">
              <a:srgbClr val="000000"/>
            </a:outerShdw>
            <a:reflection endPos="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6523504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 For Papers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NullCon</a:t>
            </a:r>
            <a:r>
              <a:rPr lang="en-US" dirty="0" smtClean="0"/>
              <a:t> 666 (2015) </a:t>
            </a:r>
            <a:r>
              <a:rPr lang="en-US" dirty="0" smtClean="0"/>
              <a:t>CFP</a:t>
            </a:r>
          </a:p>
          <a:p>
            <a:pPr lvl="1"/>
            <a:r>
              <a:rPr lang="en-US" dirty="0" smtClean="0"/>
              <a:t>Last Date: 1</a:t>
            </a:r>
            <a:r>
              <a:rPr lang="en-US" baseline="30000" dirty="0" smtClean="0"/>
              <a:t>st</a:t>
            </a:r>
            <a:r>
              <a:rPr lang="en-US" dirty="0" smtClean="0"/>
              <a:t> November 2014</a:t>
            </a:r>
          </a:p>
          <a:p>
            <a:pPr lvl="1"/>
            <a:r>
              <a:rPr lang="en-US" dirty="0" smtClean="0"/>
              <a:t>Conference</a:t>
            </a:r>
            <a:r>
              <a:rPr lang="en-US" dirty="0" smtClean="0"/>
              <a:t>: 6</a:t>
            </a:r>
            <a:r>
              <a:rPr lang="en-US" baseline="30000" dirty="0" smtClean="0"/>
              <a:t>th</a:t>
            </a:r>
            <a:r>
              <a:rPr lang="en-US" dirty="0" smtClean="0"/>
              <a:t>-7</a:t>
            </a:r>
            <a:r>
              <a:rPr lang="en-US" baseline="30000" dirty="0" smtClean="0"/>
              <a:t>th</a:t>
            </a:r>
            <a:r>
              <a:rPr lang="en-US" dirty="0" smtClean="0"/>
              <a:t> February </a:t>
            </a:r>
            <a:r>
              <a:rPr lang="en-US" dirty="0" smtClean="0"/>
              <a:t>2015</a:t>
            </a:r>
          </a:p>
          <a:p>
            <a:pPr lvl="1"/>
            <a:r>
              <a:rPr lang="en-US" dirty="0" smtClean="0"/>
              <a:t>Location: Goa, India</a:t>
            </a:r>
            <a:endParaRPr lang="en-US" dirty="0"/>
          </a:p>
          <a:p>
            <a:r>
              <a:rPr lang="en-US" dirty="0" err="1" smtClean="0"/>
              <a:t>ZeroNights</a:t>
            </a:r>
            <a:endParaRPr lang="en-US" dirty="0" smtClean="0"/>
          </a:p>
          <a:p>
            <a:pPr lvl="1"/>
            <a:r>
              <a:rPr lang="en-US" dirty="0" smtClean="0"/>
              <a:t>Last Date: 1</a:t>
            </a:r>
            <a:r>
              <a:rPr lang="en-US" baseline="30000" dirty="0" smtClean="0"/>
              <a:t>st</a:t>
            </a:r>
            <a:r>
              <a:rPr lang="en-US" dirty="0" smtClean="0"/>
              <a:t> October 2014</a:t>
            </a:r>
          </a:p>
          <a:p>
            <a:pPr lvl="1"/>
            <a:r>
              <a:rPr lang="en-US" dirty="0" smtClean="0"/>
              <a:t>Conference: 13</a:t>
            </a:r>
            <a:r>
              <a:rPr lang="en-US" baseline="30000" dirty="0" smtClean="0"/>
              <a:t>th</a:t>
            </a:r>
            <a:r>
              <a:rPr lang="en-US" dirty="0" smtClean="0"/>
              <a:t> -14</a:t>
            </a:r>
            <a:r>
              <a:rPr lang="en-US" baseline="30000" dirty="0" smtClean="0"/>
              <a:t>th</a:t>
            </a:r>
            <a:r>
              <a:rPr lang="en-US" dirty="0" smtClean="0"/>
              <a:t> November 2014</a:t>
            </a:r>
          </a:p>
          <a:p>
            <a:pPr lvl="1"/>
            <a:r>
              <a:rPr lang="en-US" dirty="0" smtClean="0"/>
              <a:t>Location: Moscow, Russia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n|u   Null Meet                                                                August 2014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  <p:pic>
        <p:nvPicPr>
          <p:cNvPr id="2052" name="Picture 4" descr="http://presentationpointersblog.com/wp-content/uploads/2014/06/podium_speech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1532" y="3223209"/>
            <a:ext cx="2384423" cy="3634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000038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That’s 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Till Next Time.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n|u   Null Meet                                                                August 2014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  <p:pic>
        <p:nvPicPr>
          <p:cNvPr id="7170" name="Picture 2" descr="https://m1.behance.net/rendition/modules/40181671/disp/7cd51ccb66a46b4b2fa12da1cad937e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2990850"/>
            <a:ext cx="5715000" cy="3867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1138111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Bad USB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6060" y="2249487"/>
            <a:ext cx="7429499" cy="3728619"/>
          </a:xfrm>
        </p:spPr>
        <p:txBody>
          <a:bodyPr>
            <a:normAutofit/>
          </a:bodyPr>
          <a:lstStyle/>
          <a:p>
            <a:r>
              <a:rPr lang="en-US" dirty="0" smtClean="0"/>
              <a:t>Created by </a:t>
            </a:r>
            <a:r>
              <a:rPr lang="en-US" dirty="0" err="1" smtClean="0"/>
              <a:t>SRLabs</a:t>
            </a:r>
            <a:endParaRPr lang="en-US" dirty="0" smtClean="0"/>
          </a:p>
          <a:p>
            <a:r>
              <a:rPr lang="en-US" dirty="0" smtClean="0"/>
              <a:t>Infects USB firmware to emulate other devices</a:t>
            </a:r>
          </a:p>
          <a:p>
            <a:r>
              <a:rPr lang="en-US" dirty="0" smtClean="0"/>
              <a:t>Paper presented at </a:t>
            </a:r>
            <a:r>
              <a:rPr lang="en-US" dirty="0" err="1" smtClean="0"/>
              <a:t>BlackHat</a:t>
            </a:r>
            <a:r>
              <a:rPr lang="en-US" dirty="0" smtClean="0"/>
              <a:t> USA 2014.</a:t>
            </a:r>
          </a:p>
          <a:p>
            <a:r>
              <a:rPr lang="en-US" dirty="0" smtClean="0"/>
              <a:t>No effective solution</a:t>
            </a:r>
          </a:p>
          <a:p>
            <a:pPr lvl="1"/>
            <a:r>
              <a:rPr lang="en-US" dirty="0" smtClean="0"/>
              <a:t>May require rewriting USB infrastructure/drivers.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n|u   Null Meet                                                                August 2014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  <p:pic>
        <p:nvPicPr>
          <p:cNvPr id="1026" name="Picture 2" descr="http://www.originalusb.com/99-375-thickbox_default/memoria-usb-pendrive-monferno-calavera-metal-8-gb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3661" y="3448878"/>
            <a:ext cx="3210339" cy="3210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461151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www.redbusinesssystems.com/wp-content/uploads/2013/06/microsoft_logo_2012_by_qpstrafe-d5efco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9035" y="4393823"/>
            <a:ext cx="1935845" cy="1935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EMET 5.0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Enhanced Mitigation Experience Toolkit</a:t>
            </a:r>
          </a:p>
          <a:p>
            <a:r>
              <a:rPr lang="en-US" dirty="0" smtClean="0"/>
              <a:t>Forces/enhances security features</a:t>
            </a:r>
          </a:p>
          <a:p>
            <a:pPr lvl="1"/>
            <a:r>
              <a:rPr lang="en-US" dirty="0" smtClean="0"/>
              <a:t>DEP</a:t>
            </a:r>
          </a:p>
          <a:p>
            <a:pPr lvl="1"/>
            <a:r>
              <a:rPr lang="en-US" dirty="0" smtClean="0"/>
              <a:t>ASLR</a:t>
            </a:r>
          </a:p>
          <a:p>
            <a:r>
              <a:rPr lang="en-US" dirty="0" smtClean="0"/>
              <a:t>NEW</a:t>
            </a:r>
          </a:p>
          <a:p>
            <a:pPr lvl="1"/>
            <a:r>
              <a:rPr lang="en-US" dirty="0" smtClean="0"/>
              <a:t>Attack Surface Reduction</a:t>
            </a:r>
          </a:p>
          <a:p>
            <a:pPr lvl="1"/>
            <a:r>
              <a:rPr lang="en-US" dirty="0" smtClean="0"/>
              <a:t>Blocking Old ActiveX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n|u   Null Meet                                                                August 2014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330771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 </a:t>
            </a:r>
            <a:r>
              <a:rPr lang="en-US" dirty="0" err="1" smtClean="0"/>
              <a:t>FakeID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app can impersonate as another app</a:t>
            </a:r>
          </a:p>
          <a:p>
            <a:pPr lvl="1"/>
            <a:r>
              <a:rPr lang="en-US" dirty="0" smtClean="0"/>
              <a:t>A malware impersonating an </a:t>
            </a:r>
            <a:r>
              <a:rPr lang="en-US" dirty="0" err="1" smtClean="0"/>
              <a:t>AntiVirus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smtClean="0"/>
              <a:t>Affected Versions 2.1 - 4.4</a:t>
            </a:r>
          </a:p>
          <a:p>
            <a:r>
              <a:rPr lang="en-US" dirty="0"/>
              <a:t>Patches are available for </a:t>
            </a:r>
            <a:r>
              <a:rPr lang="en-US" dirty="0" smtClean="0"/>
              <a:t>4.1,4.2,4.3,4.4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Do not side-load apps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Do not use untrusted Marketplaces</a:t>
            </a:r>
            <a:r>
              <a:rPr lang="en-US" dirty="0" smtClean="0"/>
              <a:t>.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n|u   Null Meet                                                                August 2014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  <p:pic>
        <p:nvPicPr>
          <p:cNvPr id="3074" name="Picture 2" descr="http://www.igeekhd.com/wp-content/uploads/2012/11/ultimate-n7000-jellybea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0891" y="4065837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9331481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WordPress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WordPress 3.9.2 released.</a:t>
            </a:r>
          </a:p>
          <a:p>
            <a:pPr lvl="1"/>
            <a:r>
              <a:rPr lang="en-US" dirty="0" smtClean="0"/>
              <a:t>Security Fixes</a:t>
            </a:r>
          </a:p>
          <a:p>
            <a:pPr lvl="2"/>
            <a:r>
              <a:rPr lang="en-US" dirty="0" smtClean="0"/>
              <a:t>XML Entity Expansion Attack(</a:t>
            </a:r>
            <a:r>
              <a:rPr lang="en-US" dirty="0" err="1" smtClean="0"/>
              <a:t>DoS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Possible Code Execution in widgets processing.</a:t>
            </a:r>
          </a:p>
          <a:p>
            <a:pPr lvl="2"/>
            <a:r>
              <a:rPr lang="en-US" dirty="0" smtClean="0"/>
              <a:t>Information Disclosure in external GetID3 library.</a:t>
            </a:r>
          </a:p>
          <a:p>
            <a:pPr lvl="2"/>
            <a:r>
              <a:rPr lang="en-US" dirty="0" smtClean="0"/>
              <a:t>Brute force attack against CSRF token.</a:t>
            </a:r>
          </a:p>
          <a:p>
            <a:pPr lvl="2"/>
            <a:r>
              <a:rPr lang="en-US" dirty="0" smtClean="0"/>
              <a:t>XSS</a:t>
            </a:r>
          </a:p>
          <a:p>
            <a:r>
              <a:rPr lang="en-US" dirty="0" smtClean="0"/>
              <a:t>50,000</a:t>
            </a:r>
            <a:r>
              <a:rPr lang="en-US" dirty="0"/>
              <a:t> </a:t>
            </a:r>
            <a:r>
              <a:rPr lang="en-US" dirty="0" smtClean="0"/>
              <a:t>sites attacked via </a:t>
            </a:r>
            <a:r>
              <a:rPr lang="en-US" dirty="0" err="1" smtClean="0"/>
              <a:t>MailPoet</a:t>
            </a:r>
            <a:r>
              <a:rPr lang="en-US" dirty="0" smtClean="0"/>
              <a:t> plugin.</a:t>
            </a:r>
          </a:p>
          <a:p>
            <a:pPr lvl="1"/>
            <a:r>
              <a:rPr lang="en-US" dirty="0" smtClean="0"/>
              <a:t>Fixed in 2.6.10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n|u   Null Meet                                                                August 2014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  <p:pic>
        <p:nvPicPr>
          <p:cNvPr id="4098" name="Picture 2" descr="http://embed.ly/static/images/publishers/wp-logo-large.png?v=fa62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3633" y="4621695"/>
            <a:ext cx="1701248" cy="1701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0994567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76,000 Mozilla developer emails leaked.</a:t>
            </a:r>
          </a:p>
          <a:p>
            <a:pPr lvl="1"/>
            <a:r>
              <a:rPr lang="en-US" dirty="0" smtClean="0"/>
              <a:t>With 4000 password hashes.</a:t>
            </a:r>
          </a:p>
          <a:p>
            <a:r>
              <a:rPr lang="en-US" dirty="0" smtClean="0"/>
              <a:t>First Bitcoin ATM opened in Las Vegas.</a:t>
            </a:r>
          </a:p>
          <a:p>
            <a:r>
              <a:rPr lang="en-US" dirty="0" smtClean="0"/>
              <a:t>Yahoo to offer end-to-end encrypted (PGP) mail from next year.</a:t>
            </a:r>
          </a:p>
          <a:p>
            <a:r>
              <a:rPr lang="en-US" dirty="0" smtClean="0"/>
              <a:t>Russian Government asked Apple to provide Source Code for Mac and iOS.</a:t>
            </a:r>
          </a:p>
          <a:p>
            <a:r>
              <a:rPr lang="en-US" dirty="0" err="1" smtClean="0"/>
              <a:t>Xiaomi</a:t>
            </a:r>
            <a:r>
              <a:rPr lang="en-US" dirty="0" smtClean="0"/>
              <a:t> phones secretly sending data to Chinese servers.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n|u   Null Meet                                                                August 2014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  <p:pic>
        <p:nvPicPr>
          <p:cNvPr id="5124" name="Picture 4" descr="http://static.squarespace.com/static/5275a111e4b08c252c72e1cf/t/527abf72e4b0cb566ece2b14/1383776119650/Newspap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4934" y="5534826"/>
            <a:ext cx="1898031" cy="1569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010006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Encrypted call service “Signal” launched for iPhone.</a:t>
            </a:r>
          </a:p>
          <a:p>
            <a:r>
              <a:rPr lang="en-US" dirty="0" smtClean="0"/>
              <a:t>Bit-torrent launched Bleep Messenger </a:t>
            </a:r>
          </a:p>
          <a:p>
            <a:pPr lvl="1"/>
            <a:r>
              <a:rPr lang="en-US" dirty="0" smtClean="0"/>
              <a:t>Server Less/P2P</a:t>
            </a:r>
          </a:p>
          <a:p>
            <a:r>
              <a:rPr lang="en-US" dirty="0" smtClean="0"/>
              <a:t>Free </a:t>
            </a:r>
            <a:r>
              <a:rPr lang="en-US" dirty="0" err="1" smtClean="0"/>
              <a:t>Cyptolocker</a:t>
            </a:r>
            <a:r>
              <a:rPr lang="en-US" dirty="0" smtClean="0"/>
              <a:t> </a:t>
            </a:r>
            <a:r>
              <a:rPr lang="en-US" dirty="0" err="1" smtClean="0"/>
              <a:t>Decrypter</a:t>
            </a:r>
            <a:r>
              <a:rPr lang="en-US" dirty="0"/>
              <a:t> </a:t>
            </a:r>
            <a:r>
              <a:rPr lang="en-US" dirty="0" smtClean="0"/>
              <a:t>released.</a:t>
            </a:r>
          </a:p>
          <a:p>
            <a:pPr lvl="1"/>
            <a:r>
              <a:rPr lang="en-US" dirty="0" smtClean="0"/>
              <a:t>By </a:t>
            </a:r>
            <a:r>
              <a:rPr lang="en-US" dirty="0" err="1" smtClean="0"/>
              <a:t>FireEye</a:t>
            </a:r>
            <a:r>
              <a:rPr lang="en-US" dirty="0" smtClean="0"/>
              <a:t> and Fox-IT</a:t>
            </a:r>
          </a:p>
          <a:p>
            <a:pPr lvl="1"/>
            <a:r>
              <a:rPr lang="en-US" dirty="0" smtClean="0"/>
              <a:t>Upload once encrypted file and get the key to decrypt all.</a:t>
            </a:r>
          </a:p>
          <a:p>
            <a:pPr lvl="1"/>
            <a:r>
              <a:rPr lang="en-US" dirty="0">
                <a:hlinkClick r:id="rId2"/>
              </a:rPr>
              <a:t>https://www.decryptcryptolocker.com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n|u   Null Meet                                                                August 2014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  <p:pic>
        <p:nvPicPr>
          <p:cNvPr id="4104" name="Picture 8" descr="http://www.sogknives.com/media/catalog/product/cache/1/small_image/375x350/9df78eab33525d08d6e5fb8d27136e95/s/o/sog_s66-n_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4639" y="4701209"/>
            <a:ext cx="2310848" cy="2156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1955320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6799" y="4450799"/>
            <a:ext cx="2407201" cy="24072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Recent Conferences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BlackHat</a:t>
            </a:r>
            <a:r>
              <a:rPr lang="en-US" dirty="0" smtClean="0"/>
              <a:t> USA 2014</a:t>
            </a:r>
          </a:p>
          <a:p>
            <a:pPr lvl="1"/>
            <a:r>
              <a:rPr lang="en-US" dirty="0" smtClean="0"/>
              <a:t>Dates: </a:t>
            </a:r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-7</a:t>
            </a:r>
            <a:r>
              <a:rPr lang="en-US" baseline="30000" dirty="0" smtClean="0"/>
              <a:t>th</a:t>
            </a:r>
            <a:r>
              <a:rPr lang="en-US" dirty="0" smtClean="0"/>
              <a:t> </a:t>
            </a:r>
            <a:r>
              <a:rPr lang="en-US" dirty="0" smtClean="0"/>
              <a:t>August </a:t>
            </a:r>
            <a:r>
              <a:rPr lang="en-US" dirty="0" smtClean="0"/>
              <a:t>2014</a:t>
            </a:r>
          </a:p>
          <a:p>
            <a:pPr lvl="1"/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www.blackhat.com/us-14/archives.html</a:t>
            </a:r>
            <a:endParaRPr lang="en-US" dirty="0" smtClean="0"/>
          </a:p>
          <a:p>
            <a:r>
              <a:rPr lang="en-US" dirty="0" smtClean="0"/>
              <a:t>DefCon-22(2014)</a:t>
            </a:r>
          </a:p>
          <a:p>
            <a:pPr lvl="1"/>
            <a:r>
              <a:rPr lang="en-US" dirty="0"/>
              <a:t>Dates: 6</a:t>
            </a:r>
            <a:r>
              <a:rPr lang="en-US" baseline="30000" dirty="0"/>
              <a:t>th</a:t>
            </a:r>
            <a:r>
              <a:rPr lang="en-US" dirty="0"/>
              <a:t>-7</a:t>
            </a:r>
            <a:r>
              <a:rPr lang="en-US" baseline="30000" dirty="0"/>
              <a:t>th</a:t>
            </a:r>
            <a:r>
              <a:rPr lang="en-US" dirty="0"/>
              <a:t> August </a:t>
            </a:r>
            <a:r>
              <a:rPr lang="en-US" dirty="0" smtClean="0"/>
              <a:t>2014</a:t>
            </a:r>
          </a:p>
          <a:p>
            <a:pPr lvl="1"/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www.defcon.org/html/links/dc-archives.html</a:t>
            </a:r>
            <a:endParaRPr lang="en-US" dirty="0" smtClean="0"/>
          </a:p>
          <a:p>
            <a:r>
              <a:rPr lang="en-US" dirty="0" smtClean="0"/>
              <a:t>Hope X</a:t>
            </a:r>
          </a:p>
          <a:p>
            <a:pPr lvl="1"/>
            <a:r>
              <a:rPr lang="en-US" dirty="0" smtClean="0"/>
              <a:t>Dates: 18</a:t>
            </a:r>
            <a:r>
              <a:rPr lang="en-US" baseline="30000" dirty="0" smtClean="0"/>
              <a:t>th</a:t>
            </a:r>
            <a:r>
              <a:rPr lang="en-US" dirty="0" smtClean="0"/>
              <a:t>-20</a:t>
            </a:r>
            <a:r>
              <a:rPr lang="en-US" baseline="30000" dirty="0" smtClean="0"/>
              <a:t>th</a:t>
            </a:r>
            <a:r>
              <a:rPr lang="en-US" dirty="0" smtClean="0"/>
              <a:t> July 2014</a:t>
            </a:r>
          </a:p>
          <a:p>
            <a:pPr lvl="1"/>
            <a:r>
              <a:rPr lang="en-US" dirty="0" smtClean="0">
                <a:hlinkClick r:id="rId6"/>
              </a:rPr>
              <a:t>http://www.hope.net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n|u   Null Meet                                                                August 2014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287328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7347" y="5274551"/>
            <a:ext cx="2076653" cy="158344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Upcoming Conferences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c0c0n</a:t>
            </a:r>
          </a:p>
          <a:p>
            <a:pPr lvl="1"/>
            <a:r>
              <a:rPr lang="en-US" dirty="0" smtClean="0"/>
              <a:t>Kochi, India</a:t>
            </a:r>
          </a:p>
          <a:p>
            <a:pPr lvl="1"/>
            <a:r>
              <a:rPr lang="en-US" dirty="0" smtClean="0"/>
              <a:t>21</a:t>
            </a:r>
            <a:r>
              <a:rPr lang="en-US" baseline="30000" dirty="0" smtClean="0"/>
              <a:t>st</a:t>
            </a:r>
            <a:r>
              <a:rPr lang="en-US" dirty="0" smtClean="0"/>
              <a:t> (</a:t>
            </a:r>
            <a:r>
              <a:rPr lang="en-US" dirty="0"/>
              <a:t>Workshop </a:t>
            </a:r>
            <a:r>
              <a:rPr lang="en-US" dirty="0" smtClean="0"/>
              <a:t>), </a:t>
            </a:r>
            <a:r>
              <a:rPr lang="en-US" dirty="0"/>
              <a:t>22</a:t>
            </a:r>
            <a:r>
              <a:rPr lang="en-US" baseline="30000" dirty="0"/>
              <a:t>nd</a:t>
            </a:r>
            <a:r>
              <a:rPr lang="en-US" dirty="0"/>
              <a:t>-23</a:t>
            </a:r>
            <a:r>
              <a:rPr lang="en-US" baseline="30000" dirty="0"/>
              <a:t>rd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/>
              <a:t>Conference </a:t>
            </a:r>
            <a:r>
              <a:rPr lang="en-US" dirty="0" smtClean="0"/>
              <a:t>)August 2014</a:t>
            </a:r>
          </a:p>
          <a:p>
            <a:r>
              <a:rPr lang="en-US" dirty="0" err="1" smtClean="0"/>
              <a:t>Appsec</a:t>
            </a:r>
            <a:r>
              <a:rPr lang="en-US" dirty="0" smtClean="0"/>
              <a:t> USA</a:t>
            </a:r>
          </a:p>
          <a:p>
            <a:pPr lvl="1"/>
            <a:r>
              <a:rPr lang="en-US" dirty="0" smtClean="0"/>
              <a:t>Denver, CA, USA</a:t>
            </a:r>
          </a:p>
          <a:p>
            <a:pPr lvl="1"/>
            <a:r>
              <a:rPr lang="en-US" dirty="0" smtClean="0"/>
              <a:t>16</a:t>
            </a:r>
            <a:r>
              <a:rPr lang="en-US" baseline="30000" dirty="0" smtClean="0"/>
              <a:t>th</a:t>
            </a:r>
            <a:r>
              <a:rPr lang="en-US" dirty="0" smtClean="0"/>
              <a:t> -17</a:t>
            </a:r>
            <a:r>
              <a:rPr lang="en-US" baseline="30000" dirty="0" smtClean="0"/>
              <a:t>th</a:t>
            </a:r>
            <a:r>
              <a:rPr lang="en-US" dirty="0" smtClean="0"/>
              <a:t> (Training), 18</a:t>
            </a:r>
            <a:r>
              <a:rPr lang="en-US" baseline="30000" dirty="0" smtClean="0"/>
              <a:t>th</a:t>
            </a:r>
            <a:r>
              <a:rPr lang="en-US" dirty="0" smtClean="0"/>
              <a:t>-19</a:t>
            </a:r>
            <a:r>
              <a:rPr lang="en-US" baseline="30000" dirty="0" smtClean="0"/>
              <a:t>th</a:t>
            </a:r>
            <a:r>
              <a:rPr lang="en-US" dirty="0" smtClean="0"/>
              <a:t> (Conference) September 2014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n|u   Null Meet                                                                August 2014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1541619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1428</TotalTime>
  <Words>499</Words>
  <Application>Microsoft Office PowerPoint</Application>
  <PresentationFormat>On-screen Show (4:3)</PresentationFormat>
  <Paragraphs>119</Paragraphs>
  <Slides>11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Garamond</vt:lpstr>
      <vt:lpstr>Organic</vt:lpstr>
      <vt:lpstr>News Bytes</vt:lpstr>
      <vt:lpstr>Bad USB</vt:lpstr>
      <vt:lpstr>EMET 5.0</vt:lpstr>
      <vt:lpstr>Android FakeID</vt:lpstr>
      <vt:lpstr>WordPress</vt:lpstr>
      <vt:lpstr>More…</vt:lpstr>
      <vt:lpstr>Tools</vt:lpstr>
      <vt:lpstr>Recent Conferences</vt:lpstr>
      <vt:lpstr>Upcoming Conferences</vt:lpstr>
      <vt:lpstr>Call For Papers</vt:lpstr>
      <vt:lpstr>That’s All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News Bytes</dc:title>
  <dc:creator>Sunil</dc:creator>
  <cp:lastModifiedBy>Sunil</cp:lastModifiedBy>
  <cp:revision>47</cp:revision>
  <dcterms:created xsi:type="dcterms:W3CDTF">2014-08-11T10:50:03Z</dcterms:created>
  <dcterms:modified xsi:type="dcterms:W3CDTF">2014-08-14T10:33:24Z</dcterms:modified>
</cp:coreProperties>
</file>