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0" r:id="rId1"/>
  </p:sldMasterIdLst>
  <p:notesMasterIdLst>
    <p:notesMasterId r:id="rId24"/>
  </p:notesMasterIdLst>
  <p:sldIdLst>
    <p:sldId id="256" r:id="rId2"/>
    <p:sldId id="257" r:id="rId3"/>
    <p:sldId id="258" r:id="rId4"/>
    <p:sldId id="263" r:id="rId5"/>
    <p:sldId id="264" r:id="rId6"/>
    <p:sldId id="259" r:id="rId7"/>
    <p:sldId id="265" r:id="rId8"/>
    <p:sldId id="266" r:id="rId9"/>
    <p:sldId id="262" r:id="rId10"/>
    <p:sldId id="267" r:id="rId11"/>
    <p:sldId id="261" r:id="rId12"/>
    <p:sldId id="269" r:id="rId13"/>
    <p:sldId id="270" r:id="rId14"/>
    <p:sldId id="272" r:id="rId15"/>
    <p:sldId id="271" r:id="rId16"/>
    <p:sldId id="273" r:id="rId17"/>
    <p:sldId id="274" r:id="rId18"/>
    <p:sldId id="275" r:id="rId19"/>
    <p:sldId id="276" r:id="rId20"/>
    <p:sldId id="277" r:id="rId21"/>
    <p:sldId id="278" r:id="rId22"/>
    <p:sldId id="268"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114" autoAdjust="0"/>
  </p:normalViewPr>
  <p:slideViewPr>
    <p:cSldViewPr snapToGrid="0">
      <p:cViewPr varScale="1">
        <p:scale>
          <a:sx n="72" d="100"/>
          <a:sy n="72" d="100"/>
        </p:scale>
        <p:origin x="17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0DE2AD-41C3-4D87-B3E1-7AC692774CB3}" type="datetimeFigureOut">
              <a:rPr lang="en-US" smtClean="0"/>
              <a:t>06/12/2016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091B9F-3426-4F22-847B-A2FF371F41B6}" type="slidenum">
              <a:rPr lang="en-US" smtClean="0"/>
              <a:t>‹#›</a:t>
            </a:fld>
            <a:endParaRPr lang="en-US"/>
          </a:p>
        </p:txBody>
      </p:sp>
    </p:spTree>
    <p:extLst>
      <p:ext uri="{BB962C8B-B14F-4D97-AF65-F5344CB8AC3E}">
        <p14:creationId xmlns:p14="http://schemas.microsoft.com/office/powerpoint/2010/main" val="2897540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Operation_Tovar"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1</a:t>
            </a:fld>
            <a:endParaRPr lang="en-US"/>
          </a:p>
        </p:txBody>
      </p:sp>
    </p:spTree>
    <p:extLst>
      <p:ext uri="{BB962C8B-B14F-4D97-AF65-F5344CB8AC3E}">
        <p14:creationId xmlns:p14="http://schemas.microsoft.com/office/powerpoint/2010/main" val="2623819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Primarily distributed by the </a:t>
            </a:r>
            <a:r>
              <a:rPr lang="en-US" sz="1200" b="0" i="0" kern="1200" dirty="0" err="1" smtClean="0">
                <a:solidFill>
                  <a:schemeClr val="tx1"/>
                </a:solidFill>
                <a:effectLst/>
                <a:latin typeface="+mn-lt"/>
                <a:ea typeface="+mn-ea"/>
                <a:cs typeface="+mn-cs"/>
              </a:rPr>
              <a:t>Gameover</a:t>
            </a:r>
            <a:r>
              <a:rPr lang="en-US" sz="1200" b="0" i="0" kern="1200" dirty="0" smtClean="0">
                <a:solidFill>
                  <a:schemeClr val="tx1"/>
                </a:solidFill>
                <a:effectLst/>
                <a:latin typeface="+mn-lt"/>
                <a:ea typeface="+mn-ea"/>
                <a:cs typeface="+mn-cs"/>
              </a:rPr>
              <a:t> Zeus botnet</a:t>
            </a:r>
          </a:p>
          <a:p>
            <a:endParaRPr lang="en-US" sz="1200" b="0" i="0" kern="1200" dirty="0" smtClean="0">
              <a:solidFill>
                <a:schemeClr val="tx1"/>
              </a:solidFill>
              <a:effectLst/>
              <a:latin typeface="+mn-lt"/>
              <a:ea typeface="+mn-ea"/>
              <a:cs typeface="+mn-cs"/>
            </a:endParaRPr>
          </a:p>
          <a:p>
            <a:r>
              <a:rPr lang="en-US" sz="1200" b="0" i="0" u="sng" kern="1200" dirty="0" smtClean="0">
                <a:solidFill>
                  <a:schemeClr val="tx1"/>
                </a:solidFill>
                <a:effectLst/>
                <a:latin typeface="+mn-lt"/>
                <a:ea typeface="+mn-ea"/>
                <a:cs typeface="+mn-cs"/>
                <a:hlinkClick r:id="rId3" tooltip="Operation Tovar"/>
              </a:rPr>
              <a:t>Operation Tovar</a:t>
            </a:r>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13</a:t>
            </a:fld>
            <a:endParaRPr lang="en-US"/>
          </a:p>
        </p:txBody>
      </p:sp>
    </p:spTree>
    <p:extLst>
      <p:ext uri="{BB962C8B-B14F-4D97-AF65-F5344CB8AC3E}">
        <p14:creationId xmlns:p14="http://schemas.microsoft.com/office/powerpoint/2010/main" val="3036056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a:t>
            </a:r>
            <a:r>
              <a:rPr lang="en-US" baseline="0" dirty="0" smtClean="0"/>
              <a:t>e variants have evolved. </a:t>
            </a:r>
          </a:p>
          <a:p>
            <a:r>
              <a:rPr lang="en-US" baseline="0" dirty="0" smtClean="0"/>
              <a:t>Clones/Mixed. </a:t>
            </a:r>
          </a:p>
          <a:p>
            <a:r>
              <a:rPr lang="en-US" baseline="0" dirty="0" smtClean="0"/>
              <a:t>Random </a:t>
            </a:r>
            <a:r>
              <a:rPr lang="en-US" baseline="0" dirty="0" smtClean="0"/>
              <a:t>extensions.</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D091B9F-3426-4F22-847B-A2FF371F41B6}" type="slidenum">
              <a:rPr lang="en-US" smtClean="0"/>
              <a:t>14</a:t>
            </a:fld>
            <a:endParaRPr lang="en-US"/>
          </a:p>
        </p:txBody>
      </p:sp>
    </p:spTree>
    <p:extLst>
      <p:ext uri="{BB962C8B-B14F-4D97-AF65-F5344CB8AC3E}">
        <p14:creationId xmlns:p14="http://schemas.microsoft.com/office/powerpoint/2010/main" val="2431628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Infection</a:t>
            </a:r>
          </a:p>
          <a:p>
            <a:r>
              <a:rPr lang="en-US" dirty="0" smtClean="0"/>
              <a:t>Key-Setup</a:t>
            </a:r>
          </a:p>
          <a:p>
            <a:r>
              <a:rPr lang="en-US" dirty="0" smtClean="0"/>
              <a:t>Encryption</a:t>
            </a:r>
          </a:p>
          <a:p>
            <a:r>
              <a:rPr lang="en-US" dirty="0" smtClean="0"/>
              <a:t>Ransom Demand</a:t>
            </a:r>
          </a:p>
          <a:p>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15</a:t>
            </a:fld>
            <a:endParaRPr lang="en-US"/>
          </a:p>
        </p:txBody>
      </p:sp>
    </p:spTree>
    <p:extLst>
      <p:ext uri="{BB962C8B-B14F-4D97-AF65-F5344CB8AC3E}">
        <p14:creationId xmlns:p14="http://schemas.microsoft.com/office/powerpoint/2010/main" val="3294658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16</a:t>
            </a:fld>
            <a:endParaRPr lang="en-US"/>
          </a:p>
        </p:txBody>
      </p:sp>
    </p:spTree>
    <p:extLst>
      <p:ext uri="{BB962C8B-B14F-4D97-AF65-F5344CB8AC3E}">
        <p14:creationId xmlns:p14="http://schemas.microsoft.com/office/powerpoint/2010/main" val="88807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18</a:t>
            </a:fld>
            <a:endParaRPr lang="en-US"/>
          </a:p>
        </p:txBody>
      </p:sp>
    </p:spTree>
    <p:extLst>
      <p:ext uri="{BB962C8B-B14F-4D97-AF65-F5344CB8AC3E}">
        <p14:creationId xmlns:p14="http://schemas.microsoft.com/office/powerpoint/2010/main" val="1383420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Symantec-08/2015</a:t>
            </a:r>
          </a:p>
          <a:p>
            <a:endParaRPr lang="en-US" dirty="0" smtClean="0"/>
          </a:p>
          <a:p>
            <a:r>
              <a:rPr lang="en-US" dirty="0" smtClean="0"/>
              <a:t>“Ransom”: A sum of money demanded or paid for the release of a captive.</a:t>
            </a:r>
          </a:p>
          <a:p>
            <a:r>
              <a:rPr lang="en-US" dirty="0" smtClean="0"/>
              <a:t>Captive: Files/Systems</a:t>
            </a:r>
          </a:p>
          <a:p>
            <a:endParaRPr lang="en-US" dirty="0" smtClean="0"/>
          </a:p>
          <a:p>
            <a:r>
              <a:rPr lang="en-US" dirty="0" smtClean="0"/>
              <a:t>Ransomware is a</a:t>
            </a:r>
            <a:r>
              <a:rPr lang="en-US" baseline="0" dirty="0" smtClean="0"/>
              <a:t> tool to facilitate Ransom</a:t>
            </a:r>
            <a:r>
              <a:rPr lang="en-US" baseline="0" dirty="0" smtClean="0"/>
              <a:t>.</a:t>
            </a:r>
          </a:p>
          <a:p>
            <a:endParaRPr lang="en-US" baseline="0" dirty="0" smtClean="0"/>
          </a:p>
          <a:p>
            <a:r>
              <a:rPr lang="en-US" baseline="0" dirty="0" smtClean="0"/>
              <a:t>F-s0ciety</a:t>
            </a:r>
            <a:endParaRPr lang="en-US" baseline="0" dirty="0" smtClean="0"/>
          </a:p>
          <a:p>
            <a:endParaRPr lang="en-US" baseline="0" dirty="0" smtClean="0"/>
          </a:p>
          <a:p>
            <a:r>
              <a:rPr lang="en-US" dirty="0" smtClean="0"/>
              <a:t>http://www.symantec.com/content/en/us/enterprise/media/security_response/whitepapers/the-evolution-of-ransomware.pdf</a:t>
            </a:r>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3</a:t>
            </a:fld>
            <a:endParaRPr lang="en-US"/>
          </a:p>
        </p:txBody>
      </p:sp>
    </p:spTree>
    <p:extLst>
      <p:ext uri="{BB962C8B-B14F-4D97-AF65-F5344CB8AC3E}">
        <p14:creationId xmlns:p14="http://schemas.microsoft.com/office/powerpoint/2010/main" val="2697887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https://fightransomware.com/</a:t>
            </a:r>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4</a:t>
            </a:fld>
            <a:endParaRPr lang="en-US"/>
          </a:p>
        </p:txBody>
      </p:sp>
    </p:spTree>
    <p:extLst>
      <p:ext uri="{BB962C8B-B14F-4D97-AF65-F5344CB8AC3E}">
        <p14:creationId xmlns:p14="http://schemas.microsoft.com/office/powerpoint/2010/main" val="1894815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 On Investment.</a:t>
            </a:r>
          </a:p>
          <a:p>
            <a:endParaRPr lang="en-US" dirty="0" smtClean="0"/>
          </a:p>
          <a:p>
            <a:r>
              <a:rPr lang="en-US" dirty="0" smtClean="0"/>
              <a:t>Stats</a:t>
            </a:r>
            <a:r>
              <a:rPr lang="en-US" baseline="0" dirty="0" smtClean="0"/>
              <a:t> by </a:t>
            </a:r>
            <a:r>
              <a:rPr lang="en-US" baseline="0" dirty="0" err="1" smtClean="0"/>
              <a:t>Trustwave</a:t>
            </a:r>
            <a:r>
              <a:rPr lang="en-US" baseline="0" dirty="0" smtClean="0"/>
              <a:t>, </a:t>
            </a:r>
            <a:r>
              <a:rPr lang="en-US" baseline="0" dirty="0" err="1" smtClean="0"/>
              <a:t>CTBLoker</a:t>
            </a:r>
            <a:r>
              <a:rPr lang="en-US" baseline="0" dirty="0" smtClean="0"/>
              <a:t> as example.</a:t>
            </a:r>
            <a:endParaRPr lang="en-US" dirty="0" smtClean="0"/>
          </a:p>
          <a:p>
            <a:endParaRPr lang="en-US" dirty="0" smtClean="0"/>
          </a:p>
          <a:p>
            <a:r>
              <a:rPr lang="en-US" dirty="0" smtClean="0"/>
              <a:t>http://www.darkreading.com/analytics/cybercrime-can-give-attackers-1425--return-on-investment/d/d-id/1320756</a:t>
            </a:r>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6</a:t>
            </a:fld>
            <a:endParaRPr lang="en-US"/>
          </a:p>
        </p:txBody>
      </p:sp>
    </p:spTree>
    <p:extLst>
      <p:ext uri="{BB962C8B-B14F-4D97-AF65-F5344CB8AC3E}">
        <p14:creationId xmlns:p14="http://schemas.microsoft.com/office/powerpoint/2010/main" val="4023032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*2</a:t>
            </a:r>
            <a:r>
              <a:rPr lang="en-US" baseline="0" dirty="0" smtClean="0"/>
              <a:t> : </a:t>
            </a:r>
            <a:r>
              <a:rPr lang="en-US" baseline="0" dirty="0" err="1" smtClean="0"/>
              <a:t>by</a:t>
            </a:r>
            <a:r>
              <a:rPr lang="en-US" dirty="0" err="1" smtClean="0"/>
              <a:t>FBI</a:t>
            </a:r>
            <a:r>
              <a:rPr lang="en-US" dirty="0" smtClean="0"/>
              <a:t>, based on reported cases.</a:t>
            </a:r>
          </a:p>
          <a:p>
            <a:endParaRPr lang="en-US" dirty="0" smtClean="0"/>
          </a:p>
          <a:p>
            <a:endParaRPr lang="en-US" dirty="0" smtClean="0"/>
          </a:p>
          <a:p>
            <a:r>
              <a:rPr lang="en-US" dirty="0" smtClean="0"/>
              <a:t>https://go.malwarebytes.com/OstermanRansomwareSurvey.html</a:t>
            </a:r>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7</a:t>
            </a:fld>
            <a:endParaRPr lang="en-US"/>
          </a:p>
        </p:txBody>
      </p:sp>
    </p:spTree>
    <p:extLst>
      <p:ext uri="{BB962C8B-B14F-4D97-AF65-F5344CB8AC3E}">
        <p14:creationId xmlns:p14="http://schemas.microsoft.com/office/powerpoint/2010/main" val="340029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http://centracomm.net/wp-content/uploads/2016/06/the-rise-of-ransomware.png</a:t>
            </a:r>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8</a:t>
            </a:fld>
            <a:endParaRPr lang="en-US"/>
          </a:p>
        </p:txBody>
      </p:sp>
    </p:spTree>
    <p:extLst>
      <p:ext uri="{BB962C8B-B14F-4D97-AF65-F5344CB8AC3E}">
        <p14:creationId xmlns:p14="http://schemas.microsoft.com/office/powerpoint/2010/main" val="1589692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1. Harvard-trained evolutionary biologist Joseph L. Popp.</a:t>
            </a:r>
          </a:p>
          <a:p>
            <a:r>
              <a:rPr lang="en-US" dirty="0" smtClean="0"/>
              <a:t>4. PO Box</a:t>
            </a:r>
            <a:r>
              <a:rPr lang="en-US" baseline="0" dirty="0" smtClean="0"/>
              <a:t> in name of PC Cyborg Corp.</a:t>
            </a:r>
          </a:p>
          <a:p>
            <a:r>
              <a:rPr lang="en-US" dirty="0" smtClean="0"/>
              <a:t>5. Ransom was asked as license fee to use the software.</a:t>
            </a:r>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9</a:t>
            </a:fld>
            <a:endParaRPr lang="en-US"/>
          </a:p>
        </p:txBody>
      </p:sp>
    </p:spTree>
    <p:extLst>
      <p:ext uri="{BB962C8B-B14F-4D97-AF65-F5344CB8AC3E}">
        <p14:creationId xmlns:p14="http://schemas.microsoft.com/office/powerpoint/2010/main" val="3089237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30000" dirty="0" smtClean="0"/>
              <a:t>st</a:t>
            </a:r>
            <a:r>
              <a:rPr lang="en-US" dirty="0" smtClean="0"/>
              <a:t> </a:t>
            </a:r>
            <a:r>
              <a:rPr lang="en-US" baseline="0" dirty="0" smtClean="0"/>
              <a:t>in 2004. Custom symmetric encryption, 1 byte key. Easily defeated.</a:t>
            </a:r>
          </a:p>
          <a:p>
            <a:endParaRPr lang="en-US" baseline="0" dirty="0" smtClean="0"/>
          </a:p>
          <a:p>
            <a:r>
              <a:rPr lang="en-US" baseline="0" dirty="0" err="1" smtClean="0"/>
              <a:t>GPCoder.ak</a:t>
            </a:r>
            <a:r>
              <a:rPr lang="en-US" baseline="0" dirty="0" smtClean="0"/>
              <a:t> proper 1024bit RSA+RC4.</a:t>
            </a:r>
          </a:p>
          <a:p>
            <a:endParaRPr lang="en-US" baseline="0" dirty="0" smtClean="0"/>
          </a:p>
          <a:p>
            <a:r>
              <a:rPr lang="en-US" dirty="0" smtClean="0"/>
              <a:t>Deleted, so undelete</a:t>
            </a:r>
            <a:r>
              <a:rPr lang="en-US" baseline="0" dirty="0" smtClean="0"/>
              <a:t> was possible.</a:t>
            </a:r>
          </a:p>
          <a:p>
            <a:endParaRPr lang="en-US" dirty="0" smtClean="0"/>
          </a:p>
          <a:p>
            <a:r>
              <a:rPr lang="en-US" dirty="0" smtClean="0"/>
              <a:t>RC4</a:t>
            </a:r>
            <a:r>
              <a:rPr lang="en-US" baseline="0" dirty="0" smtClean="0"/>
              <a:t> =&gt; Easy </a:t>
            </a:r>
            <a:r>
              <a:rPr lang="en-US" baseline="0" dirty="0" err="1" smtClean="0"/>
              <a:t>cryptoanalysis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10</a:t>
            </a:fld>
            <a:endParaRPr lang="en-US"/>
          </a:p>
        </p:txBody>
      </p:sp>
    </p:spTree>
    <p:extLst>
      <p:ext uri="{BB962C8B-B14F-4D97-AF65-F5344CB8AC3E}">
        <p14:creationId xmlns:p14="http://schemas.microsoft.com/office/powerpoint/2010/main" val="892593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Police</a:t>
            </a:r>
            <a:r>
              <a:rPr lang="en-US" baseline="0" dirty="0" smtClean="0"/>
              <a:t> themed ransomware.</a:t>
            </a:r>
          </a:p>
          <a:p>
            <a:endParaRPr lang="en-US" baseline="0" dirty="0" smtClean="0"/>
          </a:p>
          <a:p>
            <a:r>
              <a:rPr lang="en-US" baseline="0" dirty="0" smtClean="0"/>
              <a:t>Ransomware for OSX. Used webpage and clickjacking.</a:t>
            </a:r>
          </a:p>
          <a:p>
            <a:endParaRPr lang="en-US" dirty="0" smtClean="0"/>
          </a:p>
          <a:p>
            <a:r>
              <a:rPr lang="en-US" sz="1200" b="0" i="0" kern="1200" dirty="0" smtClean="0">
                <a:solidFill>
                  <a:schemeClr val="tx1"/>
                </a:solidFill>
                <a:effectLst/>
                <a:latin typeface="+mn-lt"/>
                <a:ea typeface="+mn-ea"/>
                <a:cs typeface="+mn-cs"/>
              </a:rPr>
              <a:t>Jay Matthew Riley, 21, of Woodbridge, </a:t>
            </a:r>
            <a:r>
              <a:rPr lang="en-US" sz="1200" b="0" i="0" kern="1200" dirty="0" err="1" smtClean="0">
                <a:solidFill>
                  <a:schemeClr val="tx1"/>
                </a:solidFill>
                <a:effectLst/>
                <a:latin typeface="+mn-lt"/>
                <a:ea typeface="+mn-ea"/>
                <a:cs typeface="+mn-cs"/>
              </a:rPr>
              <a:t>Va</a:t>
            </a:r>
            <a:r>
              <a:rPr lang="en-US" sz="1200" b="0" i="0" kern="1200" dirty="0" smtClean="0">
                <a:solidFill>
                  <a:schemeClr val="tx1"/>
                </a:solidFill>
                <a:effectLst/>
                <a:latin typeface="+mn-lt"/>
                <a:ea typeface="+mn-ea"/>
                <a:cs typeface="+mn-cs"/>
              </a:rPr>
              <a:t>, turned</a:t>
            </a:r>
            <a:r>
              <a:rPr lang="en-US" sz="1200" b="0" i="0" kern="1200" baseline="0" dirty="0" smtClean="0">
                <a:solidFill>
                  <a:schemeClr val="tx1"/>
                </a:solidFill>
                <a:effectLst/>
                <a:latin typeface="+mn-lt"/>
                <a:ea typeface="+mn-ea"/>
                <a:cs typeface="+mn-cs"/>
              </a:rPr>
              <a:t> himself to police.</a:t>
            </a:r>
            <a:endParaRPr lang="en-US" dirty="0" smtClean="0"/>
          </a:p>
        </p:txBody>
      </p:sp>
      <p:sp>
        <p:nvSpPr>
          <p:cNvPr id="4" name="Slide Number Placeholder 3"/>
          <p:cNvSpPr>
            <a:spLocks noGrp="1"/>
          </p:cNvSpPr>
          <p:nvPr>
            <p:ph type="sldNum" sz="quarter" idx="10"/>
          </p:nvPr>
        </p:nvSpPr>
        <p:spPr/>
        <p:txBody>
          <a:bodyPr/>
          <a:lstStyle/>
          <a:p>
            <a:fld id="{DD091B9F-3426-4F22-847B-A2FF371F41B6}" type="slidenum">
              <a:rPr lang="en-US" smtClean="0"/>
              <a:t>12</a:t>
            </a:fld>
            <a:endParaRPr lang="en-US"/>
          </a:p>
        </p:txBody>
      </p:sp>
    </p:spTree>
    <p:extLst>
      <p:ext uri="{BB962C8B-B14F-4D97-AF65-F5344CB8AC3E}">
        <p14:creationId xmlns:p14="http://schemas.microsoft.com/office/powerpoint/2010/main" val="912829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06/12/2016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23748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06/12/2016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573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06/12/2016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6759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06/12/2016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93046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06/12/2016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5255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06/12/2016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6345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06/12/2016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4223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06/12/2016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4494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06/12/2016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4192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06/12/2016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4718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06/12/2016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7815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74" name="Picture 2" descr="https://hotforsecurity.bitdefender.com/wp-content/uploads/2016/06/Ransomware.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06/12/2016</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5884176"/>
      </p:ext>
    </p:extLst>
  </p:cSld>
  <p:clrMap bg1="dk1" tx1="lt1" bg2="dk2" tx2="lt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2" name="Picture 4" descr="https://hotforsecurity.bitdefender.com/wp-content/uploads/2016/06/Ransomwa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1634"/>
            <a:ext cx="9186177" cy="6889633"/>
          </a:xfrm>
          <a:prstGeom prst="rect">
            <a:avLst/>
          </a:prstGeom>
          <a:noFill/>
          <a:effectLst>
            <a:softEdge rad="12700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205539" y="4041475"/>
            <a:ext cx="6612148" cy="2254367"/>
          </a:xfrm>
        </p:spPr>
        <p:txBody>
          <a:bodyPr/>
          <a:lstStyle/>
          <a:p>
            <a:r>
              <a:rPr lang="en-US" b="1" dirty="0" smtClean="0"/>
              <a:t>3E</a:t>
            </a:r>
            <a:r>
              <a:rPr lang="en-US" cap="none" dirty="0" smtClean="0"/>
              <a:t>s</a:t>
            </a:r>
            <a:r>
              <a:rPr lang="en-US" dirty="0" smtClean="0"/>
              <a:t> of Ransomware</a:t>
            </a:r>
            <a:endParaRPr lang="en-US" dirty="0"/>
          </a:p>
        </p:txBody>
      </p:sp>
      <p:sp>
        <p:nvSpPr>
          <p:cNvPr id="3" name="Subtitle 2"/>
          <p:cNvSpPr>
            <a:spLocks noGrp="1"/>
          </p:cNvSpPr>
          <p:nvPr>
            <p:ph type="subTitle" idx="1"/>
          </p:nvPr>
        </p:nvSpPr>
        <p:spPr>
          <a:xfrm>
            <a:off x="1820172" y="6185139"/>
            <a:ext cx="5382883" cy="672861"/>
          </a:xfrm>
        </p:spPr>
        <p:txBody>
          <a:bodyPr>
            <a:normAutofit/>
          </a:bodyPr>
          <a:lstStyle/>
          <a:p>
            <a:r>
              <a:rPr lang="en-US" dirty="0" smtClean="0"/>
              <a:t>Economy </a:t>
            </a:r>
            <a:r>
              <a:rPr lang="en-US" dirty="0" smtClean="0">
                <a:sym typeface="Wingdings" panose="05000000000000000000" pitchFamily="2" charset="2"/>
              </a:rPr>
              <a:t> </a:t>
            </a:r>
            <a:r>
              <a:rPr lang="en-US" dirty="0" smtClean="0"/>
              <a:t>Evolution </a:t>
            </a:r>
            <a:r>
              <a:rPr lang="en-US" dirty="0" smtClean="0">
                <a:sym typeface="Wingdings" panose="05000000000000000000" pitchFamily="2" charset="2"/>
              </a:rPr>
              <a:t> </a:t>
            </a:r>
            <a:r>
              <a:rPr lang="en-US" dirty="0" smtClean="0"/>
              <a:t>Evaluation</a:t>
            </a:r>
            <a:endParaRPr lang="en-US" dirty="0"/>
          </a:p>
        </p:txBody>
      </p:sp>
    </p:spTree>
    <p:extLst>
      <p:ext uri="{BB962C8B-B14F-4D97-AF65-F5344CB8AC3E}">
        <p14:creationId xmlns:p14="http://schemas.microsoft.com/office/powerpoint/2010/main" val="20579487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t>
            </a:r>
            <a:endParaRPr lang="en-US" dirty="0"/>
          </a:p>
        </p:txBody>
      </p:sp>
      <p:sp>
        <p:nvSpPr>
          <p:cNvPr id="3" name="Content Placeholder 2"/>
          <p:cNvSpPr>
            <a:spLocks noGrp="1"/>
          </p:cNvSpPr>
          <p:nvPr>
            <p:ph idx="1"/>
          </p:nvPr>
        </p:nvSpPr>
        <p:spPr/>
        <p:txBody>
          <a:bodyPr/>
          <a:lstStyle/>
          <a:p>
            <a:r>
              <a:rPr lang="en-US" dirty="0" err="1" smtClean="0"/>
              <a:t>GPCoder</a:t>
            </a:r>
            <a:r>
              <a:rPr lang="en-US" dirty="0" smtClean="0"/>
              <a:t> : 2005</a:t>
            </a:r>
          </a:p>
          <a:p>
            <a:pPr lvl="1"/>
            <a:r>
              <a:rPr lang="en-US" dirty="0" smtClean="0"/>
              <a:t>Discovered and Researched by Kaspersky Lab.</a:t>
            </a:r>
          </a:p>
          <a:p>
            <a:pPr lvl="1"/>
            <a:r>
              <a:rPr lang="en-US" dirty="0" smtClean="0"/>
              <a:t>First use of PKI.</a:t>
            </a:r>
          </a:p>
          <a:p>
            <a:pPr lvl="1"/>
            <a:r>
              <a:rPr lang="en-US" dirty="0" smtClean="0"/>
              <a:t>RC4 + RSA.</a:t>
            </a:r>
          </a:p>
          <a:p>
            <a:pPr lvl="1"/>
            <a:r>
              <a:rPr lang="en-US" dirty="0" smtClean="0"/>
              <a:t>Original file is </a:t>
            </a:r>
            <a:r>
              <a:rPr lang="en-US" b="1" u="sng" dirty="0" smtClean="0"/>
              <a:t>Delete</a:t>
            </a:r>
            <a:r>
              <a:rPr lang="en-US" dirty="0" smtClean="0"/>
              <a:t>d.</a:t>
            </a:r>
          </a:p>
          <a:p>
            <a:pPr lvl="1"/>
            <a:r>
              <a:rPr lang="en-US" dirty="0" smtClean="0"/>
              <a:t>Payout: $100-$200 in E-Gold/Liberty Reserve account.</a:t>
            </a:r>
          </a:p>
          <a:p>
            <a:pPr lvl="1"/>
            <a:r>
              <a:rPr lang="en-US" dirty="0" err="1" smtClean="0"/>
              <a:t>StopGPCode</a:t>
            </a:r>
            <a:r>
              <a:rPr lang="en-US" dirty="0" smtClean="0"/>
              <a:t> was released to recover files.</a:t>
            </a:r>
          </a:p>
          <a:p>
            <a:pPr lvl="1"/>
            <a:endParaRPr lang="en-US" dirty="0" smtClean="0"/>
          </a:p>
          <a:p>
            <a:pPr lvl="1"/>
            <a:endParaRPr lang="en-US" dirty="0"/>
          </a:p>
        </p:txBody>
      </p:sp>
    </p:spTree>
    <p:extLst>
      <p:ext uri="{BB962C8B-B14F-4D97-AF65-F5344CB8AC3E}">
        <p14:creationId xmlns:p14="http://schemas.microsoft.com/office/powerpoint/2010/main" val="28315133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t>
            </a:r>
            <a:endParaRPr lang="en-US" dirty="0"/>
          </a:p>
        </p:txBody>
      </p:sp>
      <p:sp>
        <p:nvSpPr>
          <p:cNvPr id="3" name="Content Placeholder 2"/>
          <p:cNvSpPr>
            <a:spLocks noGrp="1"/>
          </p:cNvSpPr>
          <p:nvPr>
            <p:ph idx="1"/>
          </p:nvPr>
        </p:nvSpPr>
        <p:spPr/>
        <p:txBody>
          <a:bodyPr/>
          <a:lstStyle/>
          <a:p>
            <a:r>
              <a:rPr lang="en-US" dirty="0" err="1" smtClean="0"/>
              <a:t>WinLock</a:t>
            </a:r>
            <a:r>
              <a:rPr lang="en-US" dirty="0" smtClean="0"/>
              <a:t> : 2010</a:t>
            </a:r>
          </a:p>
          <a:p>
            <a:pPr lvl="1"/>
            <a:r>
              <a:rPr lang="en-US" dirty="0" smtClean="0"/>
              <a:t>System Locker.</a:t>
            </a:r>
          </a:p>
          <a:p>
            <a:pPr lvl="1"/>
            <a:r>
              <a:rPr lang="en-US" dirty="0" smtClean="0"/>
              <a:t>Ransom: 1 premium SMS of ~$10.</a:t>
            </a:r>
          </a:p>
          <a:p>
            <a:pPr lvl="1"/>
            <a:r>
              <a:rPr lang="en-US" dirty="0" smtClean="0"/>
              <a:t>Displaying porn.</a:t>
            </a:r>
          </a:p>
          <a:p>
            <a:r>
              <a:rPr lang="en-US" dirty="0" smtClean="0"/>
              <a:t>Unnamed : 2011</a:t>
            </a:r>
          </a:p>
          <a:p>
            <a:pPr lvl="1"/>
            <a:r>
              <a:rPr lang="en-US" dirty="0" smtClean="0"/>
              <a:t>System Locker.</a:t>
            </a:r>
          </a:p>
          <a:p>
            <a:pPr lvl="1"/>
            <a:r>
              <a:rPr lang="en-US" dirty="0" smtClean="0"/>
              <a:t>Imitated Windows Activation Dialog.</a:t>
            </a:r>
          </a:p>
          <a:p>
            <a:pPr lvl="1"/>
            <a:r>
              <a:rPr lang="en-US" dirty="0" smtClean="0"/>
              <a:t>Asked to call fake activation support phone. </a:t>
            </a:r>
          </a:p>
        </p:txBody>
      </p:sp>
    </p:spTree>
    <p:extLst>
      <p:ext uri="{BB962C8B-B14F-4D97-AF65-F5344CB8AC3E}">
        <p14:creationId xmlns:p14="http://schemas.microsoft.com/office/powerpoint/2010/main" val="3773458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t>
            </a:r>
            <a:endParaRPr lang="en-US" dirty="0"/>
          </a:p>
        </p:txBody>
      </p:sp>
      <p:sp>
        <p:nvSpPr>
          <p:cNvPr id="3" name="Content Placeholder 2"/>
          <p:cNvSpPr>
            <a:spLocks noGrp="1"/>
          </p:cNvSpPr>
          <p:nvPr>
            <p:ph idx="1"/>
          </p:nvPr>
        </p:nvSpPr>
        <p:spPr>
          <a:xfrm>
            <a:off x="628650" y="1825625"/>
            <a:ext cx="4897608" cy="4351338"/>
          </a:xfrm>
        </p:spPr>
        <p:txBody>
          <a:bodyPr/>
          <a:lstStyle/>
          <a:p>
            <a:r>
              <a:rPr lang="en-US" dirty="0" err="1" smtClean="0"/>
              <a:t>Reveton</a:t>
            </a:r>
            <a:r>
              <a:rPr lang="en-US" dirty="0" smtClean="0"/>
              <a:t>: 2012</a:t>
            </a:r>
          </a:p>
          <a:p>
            <a:pPr lvl="1"/>
            <a:r>
              <a:rPr lang="en-US" dirty="0" smtClean="0"/>
              <a:t>System Locker</a:t>
            </a:r>
          </a:p>
          <a:p>
            <a:pPr lvl="1"/>
            <a:r>
              <a:rPr lang="en-US" dirty="0" smtClean="0"/>
              <a:t>Accused user’s of having illegal material.</a:t>
            </a:r>
          </a:p>
          <a:p>
            <a:pPr lvl="1"/>
            <a:r>
              <a:rPr lang="en-US" dirty="0" smtClean="0"/>
              <a:t>Threatened action from FBI if “fine” is not paid.</a:t>
            </a:r>
          </a:p>
          <a:p>
            <a:pPr lvl="1"/>
            <a:r>
              <a:rPr lang="en-US" dirty="0" smtClean="0"/>
              <a:t>Based on Zeus and Citadel. </a:t>
            </a:r>
          </a:p>
          <a:p>
            <a:r>
              <a:rPr lang="en-US" dirty="0" err="1" smtClean="0"/>
              <a:t>Kotver</a:t>
            </a:r>
            <a:r>
              <a:rPr lang="en-US" dirty="0" smtClean="0"/>
              <a:t> : 2013</a:t>
            </a:r>
          </a:p>
          <a:p>
            <a:pPr lvl="1"/>
            <a:r>
              <a:rPr lang="en-US" dirty="0" smtClean="0"/>
              <a:t>System </a:t>
            </a:r>
            <a:r>
              <a:rPr lang="en-US" dirty="0" err="1" smtClean="0"/>
              <a:t>Lokcer</a:t>
            </a:r>
            <a:endParaRPr lang="en-US" dirty="0" smtClean="0"/>
          </a:p>
          <a:p>
            <a:pPr lvl="1"/>
            <a:r>
              <a:rPr lang="en-US" dirty="0" smtClean="0"/>
              <a:t>Waits for certain actions.</a:t>
            </a:r>
            <a:endParaRPr lang="en-US" dirty="0"/>
          </a:p>
        </p:txBody>
      </p:sp>
      <p:pic>
        <p:nvPicPr>
          <p:cNvPr id="6146" name="Picture 2" descr="Reveton&#10;&#10;Some of the early gains ransomware attackers made in bilking money from victims stemmed from the fear of embarrassment or imprisonment. Around 2012 we saw the rise of police-themed ransomware, which often targeted pornography sites and threatened victims of police action due to bogus copyright or kiddie porn claims. These variants played out most notably through Reveton, but also through Kovter, which has actually reemerged this year as a more traditional ransomware variant. Based on Zeus and Citadel, Reveton threatened action from the FBI other law enforcement agencies and asked users to pay a 'fine' to authorities using cash cards or bitcoins in order to get their files back.&#10;&#10;Image Credit: http://blog.talosintel.com/2016/04/ransomware.htm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6258" y="2796362"/>
            <a:ext cx="3617742" cy="4061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6705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t>
            </a:r>
            <a:endParaRPr lang="en-US" dirty="0"/>
          </a:p>
        </p:txBody>
      </p:sp>
      <p:sp>
        <p:nvSpPr>
          <p:cNvPr id="3" name="Content Placeholder 2"/>
          <p:cNvSpPr>
            <a:spLocks noGrp="1"/>
          </p:cNvSpPr>
          <p:nvPr>
            <p:ph idx="1"/>
          </p:nvPr>
        </p:nvSpPr>
        <p:spPr/>
        <p:txBody>
          <a:bodyPr/>
          <a:lstStyle/>
          <a:p>
            <a:r>
              <a:rPr lang="en-US" dirty="0" err="1" smtClean="0"/>
              <a:t>CryptoLocker</a:t>
            </a:r>
            <a:r>
              <a:rPr lang="en-US" dirty="0" smtClean="0"/>
              <a:t> </a:t>
            </a:r>
            <a:r>
              <a:rPr lang="en-US" dirty="0" smtClean="0"/>
              <a:t>: 2013</a:t>
            </a:r>
          </a:p>
          <a:p>
            <a:pPr lvl="1"/>
            <a:r>
              <a:rPr lang="en-US" dirty="0" smtClean="0"/>
              <a:t>Return of encryption.</a:t>
            </a:r>
          </a:p>
          <a:p>
            <a:pPr lvl="1"/>
            <a:r>
              <a:rPr lang="en-US" dirty="0" smtClean="0"/>
              <a:t>Generated 2048 bit RSA key pair. </a:t>
            </a:r>
          </a:p>
          <a:p>
            <a:pPr lvl="1"/>
            <a:r>
              <a:rPr lang="en-US" dirty="0"/>
              <a:t>U</a:t>
            </a:r>
            <a:r>
              <a:rPr lang="en-US" dirty="0" smtClean="0"/>
              <a:t>ploaded private key to server.</a:t>
            </a:r>
          </a:p>
          <a:p>
            <a:pPr lvl="1"/>
            <a:r>
              <a:rPr lang="en-US" dirty="0" smtClean="0"/>
              <a:t>Asked payment in Bitcoin.</a:t>
            </a:r>
          </a:p>
          <a:p>
            <a:pPr lvl="1"/>
            <a:r>
              <a:rPr lang="en-US" dirty="0" smtClean="0"/>
              <a:t>Taken down by government in 2014.</a:t>
            </a:r>
          </a:p>
          <a:p>
            <a:pPr lvl="1"/>
            <a:r>
              <a:rPr lang="en-US" dirty="0" smtClean="0"/>
              <a:t>At least $3 million extortion.</a:t>
            </a:r>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6890657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t>
            </a:r>
            <a:endParaRPr lang="en-US" dirty="0"/>
          </a:p>
        </p:txBody>
      </p:sp>
      <p:sp>
        <p:nvSpPr>
          <p:cNvPr id="3" name="Content Placeholder 2"/>
          <p:cNvSpPr>
            <a:spLocks noGrp="1"/>
          </p:cNvSpPr>
          <p:nvPr>
            <p:ph idx="1"/>
          </p:nvPr>
        </p:nvSpPr>
        <p:spPr>
          <a:xfrm>
            <a:off x="628650" y="1825625"/>
            <a:ext cx="5304317" cy="4830356"/>
          </a:xfrm>
        </p:spPr>
        <p:txBody>
          <a:bodyPr>
            <a:normAutofit/>
          </a:bodyPr>
          <a:lstStyle/>
          <a:p>
            <a:r>
              <a:rPr lang="en-US" dirty="0" err="1" smtClean="0"/>
              <a:t>CryptoWall</a:t>
            </a:r>
            <a:r>
              <a:rPr lang="en-US" dirty="0" smtClean="0"/>
              <a:t>: 2014</a:t>
            </a:r>
          </a:p>
          <a:p>
            <a:pPr lvl="1"/>
            <a:r>
              <a:rPr lang="en-US" dirty="0" smtClean="0"/>
              <a:t>Used TOR </a:t>
            </a:r>
            <a:r>
              <a:rPr lang="en-US" dirty="0" smtClean="0"/>
              <a:t>from </a:t>
            </a:r>
            <a:r>
              <a:rPr lang="en-US" dirty="0" smtClean="0"/>
              <a:t>v1.0.</a:t>
            </a:r>
          </a:p>
          <a:p>
            <a:pPr lvl="1"/>
            <a:r>
              <a:rPr lang="en-US" dirty="0" smtClean="0"/>
              <a:t>Distributed </a:t>
            </a:r>
            <a:r>
              <a:rPr lang="en-US" dirty="0" smtClean="0"/>
              <a:t>via</a:t>
            </a:r>
            <a:r>
              <a:rPr lang="en-US" dirty="0" smtClean="0"/>
              <a:t> </a:t>
            </a:r>
            <a:r>
              <a:rPr lang="en-US" dirty="0" err="1" smtClean="0"/>
              <a:t>malvertising</a:t>
            </a:r>
            <a:r>
              <a:rPr lang="en-US" dirty="0" smtClean="0"/>
              <a:t>.</a:t>
            </a:r>
          </a:p>
          <a:p>
            <a:pPr lvl="1"/>
            <a:r>
              <a:rPr lang="en-US" dirty="0" smtClean="0"/>
              <a:t>Used digitally signed payload.</a:t>
            </a:r>
          </a:p>
          <a:p>
            <a:pPr lvl="1"/>
            <a:r>
              <a:rPr lang="en-US" dirty="0" smtClean="0"/>
              <a:t>Estimated losses of $18 million by June 2015.</a:t>
            </a:r>
          </a:p>
          <a:p>
            <a:r>
              <a:rPr lang="en-US" dirty="0" err="1" smtClean="0"/>
              <a:t>Locky</a:t>
            </a:r>
            <a:r>
              <a:rPr lang="en-US" dirty="0" smtClean="0"/>
              <a:t>: 2015</a:t>
            </a:r>
          </a:p>
          <a:p>
            <a:pPr lvl="1"/>
            <a:r>
              <a:rPr lang="en-US" dirty="0" smtClean="0"/>
              <a:t>Ransomware for </a:t>
            </a:r>
            <a:r>
              <a:rPr lang="en-US" dirty="0" smtClean="0"/>
              <a:t>hire</a:t>
            </a:r>
            <a:r>
              <a:rPr lang="en-US" dirty="0" smtClean="0"/>
              <a:t>.</a:t>
            </a:r>
          </a:p>
          <a:p>
            <a:pPr lvl="1"/>
            <a:r>
              <a:rPr lang="en-US" dirty="0" smtClean="0"/>
              <a:t>Adds .</a:t>
            </a:r>
            <a:r>
              <a:rPr lang="en-US" dirty="0" err="1" smtClean="0"/>
              <a:t>locky</a:t>
            </a:r>
            <a:r>
              <a:rPr lang="en-US" dirty="0" smtClean="0"/>
              <a:t> extension to encrypted files</a:t>
            </a:r>
          </a:p>
          <a:p>
            <a:pPr lvl="1"/>
            <a:r>
              <a:rPr lang="en-US" dirty="0" smtClean="0"/>
              <a:t>Mostly distributed via spam emails.</a:t>
            </a:r>
          </a:p>
          <a:p>
            <a:pPr lvl="1"/>
            <a:r>
              <a:rPr lang="en-US" dirty="0" smtClean="0"/>
              <a:t>Attachments with macros.</a:t>
            </a:r>
          </a:p>
        </p:txBody>
      </p:sp>
      <p:pic>
        <p:nvPicPr>
          <p:cNvPr id="7170" name="Picture 2" descr="https://www.bleepstatic.com/images/news/ransomware/locky/text-ransom-no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4112" y="4694004"/>
            <a:ext cx="3359888" cy="216399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zdnet2.cbsistatic.com/hub/i/r/2015/11/09/b9373df0-049c-4f2d-a53c-7f04cfa4ad10/resize/770xauto/3af4131870f5b7aa9c83341fb42c52eb/cryptowal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4111" y="2439194"/>
            <a:ext cx="3369191" cy="2187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7192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lstStyle/>
          <a:p>
            <a:endParaRPr lang="en-US" dirty="0" smtClean="0"/>
          </a:p>
        </p:txBody>
      </p:sp>
      <p:pic>
        <p:nvPicPr>
          <p:cNvPr id="2050" name="Picture 2" descr="http://blog.dataunit.be/hs-fs/hubfs/Anatomy-of-a-ransomware.png?t=1480339713334&amp;width=750&amp;name=Anatomy-of-a-ransomwa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968" y="1605625"/>
            <a:ext cx="7899991" cy="50652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1339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Infection : Dropper</a:t>
            </a:r>
            <a:endParaRPr lang="en-US" dirty="0"/>
          </a:p>
        </p:txBody>
      </p:sp>
      <p:sp>
        <p:nvSpPr>
          <p:cNvPr id="3" name="Content Placeholder 2"/>
          <p:cNvSpPr>
            <a:spLocks noGrp="1"/>
          </p:cNvSpPr>
          <p:nvPr>
            <p:ph idx="1"/>
          </p:nvPr>
        </p:nvSpPr>
        <p:spPr/>
        <p:txBody>
          <a:bodyPr/>
          <a:lstStyle/>
          <a:p>
            <a:r>
              <a:rPr lang="en-US" dirty="0" smtClean="0"/>
              <a:t>Attachment with macro</a:t>
            </a:r>
          </a:p>
          <a:p>
            <a:pPr lvl="1"/>
            <a:r>
              <a:rPr lang="en-US" dirty="0" smtClean="0"/>
              <a:t>Macro activation.</a:t>
            </a:r>
          </a:p>
          <a:p>
            <a:r>
              <a:rPr lang="en-US" dirty="0" smtClean="0"/>
              <a:t>Scripts</a:t>
            </a:r>
            <a:endParaRPr lang="en-US" dirty="0"/>
          </a:p>
          <a:p>
            <a:pPr lvl="1"/>
            <a:r>
              <a:rPr lang="en-US" dirty="0" err="1" smtClean="0"/>
              <a:t>js</a:t>
            </a:r>
            <a:r>
              <a:rPr lang="en-US" dirty="0" smtClean="0"/>
              <a:t>/</a:t>
            </a:r>
            <a:r>
              <a:rPr lang="en-US" dirty="0" err="1" smtClean="0"/>
              <a:t>jse</a:t>
            </a:r>
            <a:endParaRPr lang="en-US" dirty="0" smtClean="0"/>
          </a:p>
          <a:p>
            <a:pPr lvl="1"/>
            <a:r>
              <a:rPr lang="en-US" dirty="0" err="1" smtClean="0"/>
              <a:t>vbs</a:t>
            </a:r>
            <a:r>
              <a:rPr lang="en-US" dirty="0" smtClean="0"/>
              <a:t>/</a:t>
            </a:r>
            <a:r>
              <a:rPr lang="en-US" dirty="0" err="1" smtClean="0"/>
              <a:t>vbe</a:t>
            </a:r>
            <a:endParaRPr lang="en-US" dirty="0" smtClean="0"/>
          </a:p>
          <a:p>
            <a:pPr lvl="1"/>
            <a:r>
              <a:rPr lang="en-US" dirty="0" err="1" smtClean="0"/>
              <a:t>wsf</a:t>
            </a:r>
            <a:endParaRPr lang="en-US" dirty="0" smtClean="0"/>
          </a:p>
          <a:p>
            <a:r>
              <a:rPr lang="en-US" dirty="0" smtClean="0"/>
              <a:t>HTML</a:t>
            </a:r>
          </a:p>
          <a:p>
            <a:pPr lvl="1"/>
            <a:r>
              <a:rPr lang="en-US" dirty="0" smtClean="0"/>
              <a:t>HTA</a:t>
            </a:r>
          </a:p>
        </p:txBody>
      </p:sp>
    </p:spTree>
    <p:extLst>
      <p:ext uri="{BB962C8B-B14F-4D97-AF65-F5344CB8AC3E}">
        <p14:creationId xmlns:p14="http://schemas.microsoft.com/office/powerpoint/2010/main" val="41190736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Infection : Payload</a:t>
            </a:r>
            <a:endParaRPr lang="en-US" dirty="0"/>
          </a:p>
        </p:txBody>
      </p:sp>
      <p:sp>
        <p:nvSpPr>
          <p:cNvPr id="3" name="Content Placeholder 2"/>
          <p:cNvSpPr>
            <a:spLocks noGrp="1"/>
          </p:cNvSpPr>
          <p:nvPr>
            <p:ph idx="1"/>
          </p:nvPr>
        </p:nvSpPr>
        <p:spPr/>
        <p:txBody>
          <a:bodyPr/>
          <a:lstStyle/>
          <a:p>
            <a:r>
              <a:rPr lang="en-US" dirty="0" smtClean="0"/>
              <a:t>EXE</a:t>
            </a:r>
          </a:p>
          <a:p>
            <a:pPr lvl="1"/>
            <a:r>
              <a:rPr lang="en-US" dirty="0" smtClean="0"/>
              <a:t>Packing</a:t>
            </a:r>
          </a:p>
          <a:p>
            <a:pPr lvl="1"/>
            <a:r>
              <a:rPr lang="en-US" dirty="0" smtClean="0"/>
              <a:t>Installer Package</a:t>
            </a:r>
            <a:endParaRPr lang="en-US" dirty="0"/>
          </a:p>
          <a:p>
            <a:r>
              <a:rPr lang="en-US" dirty="0" smtClean="0"/>
              <a:t>DLL</a:t>
            </a:r>
          </a:p>
          <a:p>
            <a:r>
              <a:rPr lang="en-US" dirty="0" smtClean="0"/>
              <a:t>PS script</a:t>
            </a:r>
          </a:p>
          <a:p>
            <a:r>
              <a:rPr lang="en-US" dirty="0" smtClean="0"/>
              <a:t>JS</a:t>
            </a:r>
          </a:p>
          <a:p>
            <a:pPr lvl="1"/>
            <a:endParaRPr lang="en-US" dirty="0"/>
          </a:p>
        </p:txBody>
      </p:sp>
    </p:spTree>
    <p:extLst>
      <p:ext uri="{BB962C8B-B14F-4D97-AF65-F5344CB8AC3E}">
        <p14:creationId xmlns:p14="http://schemas.microsoft.com/office/powerpoint/2010/main" val="515980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lstStyle/>
          <a:p>
            <a:r>
              <a:rPr lang="en-US" dirty="0" smtClean="0"/>
              <a:t>No Recovery</a:t>
            </a:r>
          </a:p>
          <a:p>
            <a:pPr lvl="1"/>
            <a:r>
              <a:rPr lang="en-US" i="1" dirty="0" err="1"/>
              <a:t>vssadmin</a:t>
            </a:r>
            <a:r>
              <a:rPr lang="en-US" i="1" dirty="0"/>
              <a:t> delete shadows /for=d: /</a:t>
            </a:r>
            <a:r>
              <a:rPr lang="en-US" i="1" dirty="0" smtClean="0"/>
              <a:t>all</a:t>
            </a:r>
          </a:p>
          <a:p>
            <a:pPr lvl="1"/>
            <a:endParaRPr lang="en-US" i="1" dirty="0" smtClean="0"/>
          </a:p>
          <a:p>
            <a:r>
              <a:rPr lang="en-US" dirty="0" smtClean="0"/>
              <a:t>Registry Entries</a:t>
            </a:r>
          </a:p>
          <a:p>
            <a:r>
              <a:rPr lang="en-US" dirty="0" smtClean="0"/>
              <a:t>Encryption Key</a:t>
            </a:r>
          </a:p>
          <a:p>
            <a:endParaRPr lang="en-US" dirty="0"/>
          </a:p>
        </p:txBody>
      </p:sp>
    </p:spTree>
    <p:extLst>
      <p:ext uri="{BB962C8B-B14F-4D97-AF65-F5344CB8AC3E}">
        <p14:creationId xmlns:p14="http://schemas.microsoft.com/office/powerpoint/2010/main" val="34065886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Content Placeholder 2"/>
          <p:cNvSpPr>
            <a:spLocks noGrp="1"/>
          </p:cNvSpPr>
          <p:nvPr>
            <p:ph idx="1"/>
          </p:nvPr>
        </p:nvSpPr>
        <p:spPr/>
        <p:txBody>
          <a:bodyPr/>
          <a:lstStyle/>
          <a:p>
            <a:r>
              <a:rPr lang="en-US" dirty="0" smtClean="0"/>
              <a:t>Targets</a:t>
            </a:r>
          </a:p>
          <a:p>
            <a:pPr lvl="1"/>
            <a:r>
              <a:rPr lang="en-US" dirty="0" smtClean="0"/>
              <a:t>File Types</a:t>
            </a:r>
          </a:p>
          <a:p>
            <a:pPr lvl="1"/>
            <a:r>
              <a:rPr lang="en-US" dirty="0" smtClean="0"/>
              <a:t>Disks</a:t>
            </a:r>
          </a:p>
          <a:p>
            <a:r>
              <a:rPr lang="en-US" dirty="0" smtClean="0"/>
              <a:t>Encryption</a:t>
            </a:r>
          </a:p>
          <a:p>
            <a:r>
              <a:rPr lang="en-US" dirty="0" smtClean="0"/>
              <a:t>Encrypted Extensions</a:t>
            </a:r>
          </a:p>
        </p:txBody>
      </p:sp>
    </p:spTree>
    <p:extLst>
      <p:ext uri="{BB962C8B-B14F-4D97-AF65-F5344CB8AC3E}">
        <p14:creationId xmlns:p14="http://schemas.microsoft.com/office/powerpoint/2010/main" val="24055865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am I?</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690732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Ransom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687671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301568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a:t>
            </a:r>
            <a:endParaRPr lang="en-US" dirty="0"/>
          </a:p>
        </p:txBody>
      </p:sp>
      <p:sp>
        <p:nvSpPr>
          <p:cNvPr id="3" name="Content Placeholder 2"/>
          <p:cNvSpPr>
            <a:spLocks noGrp="1"/>
          </p:cNvSpPr>
          <p:nvPr>
            <p:ph idx="1"/>
          </p:nvPr>
        </p:nvSpPr>
        <p:spPr/>
        <p:txBody>
          <a:bodyPr/>
          <a:lstStyle/>
          <a:p>
            <a:r>
              <a:rPr lang="en-US" dirty="0" err="1"/>
              <a:t>Trojan.Gpcoder.E</a:t>
            </a:r>
            <a:r>
              <a:rPr lang="en-US" dirty="0"/>
              <a:t> (July 2007) boasted of using asymmetric RSA encryption with a 4096-bit key, but in reality, it only used custom symmetric encryption. It generated a four-byte long encryption key (32-bit) which was then stored in the registry of the compromised computer, meaning that it was possible for people to find the key on the computer. </a:t>
            </a:r>
          </a:p>
        </p:txBody>
      </p:sp>
    </p:spTree>
    <p:extLst>
      <p:ext uri="{BB962C8B-B14F-4D97-AF65-F5344CB8AC3E}">
        <p14:creationId xmlns:p14="http://schemas.microsoft.com/office/powerpoint/2010/main" val="2949957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Ransomware</a:t>
            </a:r>
            <a:endParaRPr lang="en-US" dirty="0"/>
          </a:p>
        </p:txBody>
      </p:sp>
      <p:sp>
        <p:nvSpPr>
          <p:cNvPr id="3" name="Content Placeholder 2"/>
          <p:cNvSpPr>
            <a:spLocks noGrp="1"/>
          </p:cNvSpPr>
          <p:nvPr>
            <p:ph idx="1"/>
          </p:nvPr>
        </p:nvSpPr>
        <p:spPr/>
        <p:txBody>
          <a:bodyPr/>
          <a:lstStyle/>
          <a:p>
            <a:pPr marL="0" indent="0">
              <a:buNone/>
            </a:pPr>
            <a:r>
              <a:rPr lang="en-US" i="1" dirty="0" smtClean="0"/>
              <a:t>“</a:t>
            </a:r>
            <a:r>
              <a:rPr lang="en-US" i="1" dirty="0"/>
              <a:t>Never before in the history of human kind have people across the world been subjected to extortion on a massive scale as they are today</a:t>
            </a:r>
            <a:r>
              <a:rPr lang="en-US" i="1" dirty="0" smtClean="0"/>
              <a:t>.”</a:t>
            </a:r>
          </a:p>
        </p:txBody>
      </p:sp>
      <p:pic>
        <p:nvPicPr>
          <p:cNvPr id="2056" name="Picture 8" descr="http://blog.emsisoft.com/wp-content/uploads/2015/01/%5EF484B8B773DF2857BE46FFE49E9230AB939DBE26ADBFCE98A7%5Epimgpsh_fullsize_dist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199" y="3180169"/>
            <a:ext cx="2073526" cy="15537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cdn.idigitaltimes.com/sites/idigitaltimes.com/files/styles/image_embed/public/2016/04/12/jigsaw-ransomware-remove-decrypt-restore-files-how-maktub-petya-locky-cryptolocker_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389" y="4914186"/>
            <a:ext cx="2297146" cy="188796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www.wired.com/wp-content/uploads/2015/09/Symantec-ransomware-imag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2991" y="3073850"/>
            <a:ext cx="3557956" cy="249946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www.smartfile.com/blog/wp-content/uploads/2016/06/Ransomware-Attack-Headlines.png"/>
          <p:cNvPicPr>
            <a:picLocks noChangeAspect="1" noChangeArrowheads="1"/>
          </p:cNvPicPr>
          <p:nvPr/>
        </p:nvPicPr>
        <p:blipFill rotWithShape="1">
          <a:blip r:embed="rId6">
            <a:extLst>
              <a:ext uri="{28A0092B-C50C-407E-A947-70E740481C1C}">
                <a14:useLocalDpi xmlns:a14="http://schemas.microsoft.com/office/drawing/2010/main" val="0"/>
              </a:ext>
            </a:extLst>
          </a:blip>
          <a:srcRect l="6025" t="7936" r="6057" b="11795"/>
          <a:stretch/>
        </p:blipFill>
        <p:spPr bwMode="auto">
          <a:xfrm>
            <a:off x="3827721" y="3933167"/>
            <a:ext cx="5316279" cy="2919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732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this?</a:t>
            </a:r>
            <a:endParaRPr lang="en-US" dirty="0"/>
          </a:p>
        </p:txBody>
      </p:sp>
      <p:sp>
        <p:nvSpPr>
          <p:cNvPr id="3" name="Content Placeholder 2"/>
          <p:cNvSpPr>
            <a:spLocks noGrp="1"/>
          </p:cNvSpPr>
          <p:nvPr>
            <p:ph idx="1"/>
          </p:nvPr>
        </p:nvSpPr>
        <p:spPr/>
        <p:txBody>
          <a:bodyPr/>
          <a:lstStyle/>
          <a:p>
            <a:r>
              <a:rPr lang="en-US" b="1" dirty="0"/>
              <a:t>$445 Billion</a:t>
            </a:r>
          </a:p>
          <a:p>
            <a:pPr lvl="1"/>
            <a:r>
              <a:rPr lang="en-US" dirty="0"/>
              <a:t>The amount cybercrime will cost the global economy in 2016. The primary driver of loss will be ransomware</a:t>
            </a:r>
            <a:r>
              <a:rPr lang="en-US" dirty="0" smtClean="0"/>
              <a:t>.</a:t>
            </a:r>
          </a:p>
          <a:p>
            <a:r>
              <a:rPr lang="en-US" b="1" dirty="0"/>
              <a:t>+300%</a:t>
            </a:r>
          </a:p>
          <a:p>
            <a:pPr lvl="1"/>
            <a:r>
              <a:rPr lang="en-US" dirty="0"/>
              <a:t>The increase in ransomware attacks from Q1 of 2016 compared to Q1 2015. That’s as many as 4,000 ransomware attacks per day.</a:t>
            </a:r>
          </a:p>
          <a:p>
            <a:r>
              <a:rPr lang="en-US" b="1" dirty="0"/>
              <a:t>60 Seconds</a:t>
            </a:r>
          </a:p>
          <a:p>
            <a:pPr lvl="1"/>
            <a:r>
              <a:rPr lang="en-US" dirty="0"/>
              <a:t>The time it takes a hacker to compromise a computer with ransomware.</a:t>
            </a:r>
          </a:p>
          <a:p>
            <a:endParaRPr lang="en-US" dirty="0"/>
          </a:p>
          <a:p>
            <a:endParaRPr lang="en-US" dirty="0"/>
          </a:p>
        </p:txBody>
      </p:sp>
    </p:spTree>
    <p:extLst>
      <p:ext uri="{BB962C8B-B14F-4D97-AF65-F5344CB8AC3E}">
        <p14:creationId xmlns:p14="http://schemas.microsoft.com/office/powerpoint/2010/main" val="19389895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descr="https://reaqta.com/wp-content/uploads/2016/03/Bandarchor_execution_f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651" y="2452278"/>
            <a:ext cx="8718697" cy="26156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7737499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Economy</a:t>
            </a:r>
            <a:endParaRPr lang="en-US" dirty="0"/>
          </a:p>
        </p:txBody>
      </p:sp>
      <p:sp>
        <p:nvSpPr>
          <p:cNvPr id="3" name="Content Placeholder 2"/>
          <p:cNvSpPr>
            <a:spLocks noGrp="1"/>
          </p:cNvSpPr>
          <p:nvPr>
            <p:ph idx="1"/>
          </p:nvPr>
        </p:nvSpPr>
        <p:spPr>
          <a:xfrm>
            <a:off x="628650" y="1825625"/>
            <a:ext cx="7886700" cy="4585808"/>
          </a:xfrm>
        </p:spPr>
        <p:txBody>
          <a:bodyPr>
            <a:normAutofit/>
          </a:bodyPr>
          <a:lstStyle/>
          <a:p>
            <a:r>
              <a:rPr lang="en-US" dirty="0" smtClean="0"/>
              <a:t>About 1,425</a:t>
            </a:r>
            <a:r>
              <a:rPr lang="en-US" dirty="0"/>
              <a:t>% </a:t>
            </a:r>
            <a:r>
              <a:rPr lang="en-US" dirty="0" smtClean="0"/>
              <a:t>ROI for 30 days campaign.</a:t>
            </a:r>
          </a:p>
          <a:p>
            <a:r>
              <a:rPr lang="en-US" dirty="0" smtClean="0"/>
              <a:t>Investment : $5,900 USD</a:t>
            </a:r>
          </a:p>
          <a:p>
            <a:pPr lvl="2"/>
            <a:r>
              <a:rPr lang="en-US" dirty="0" smtClean="0"/>
              <a:t>Delivery</a:t>
            </a:r>
          </a:p>
          <a:p>
            <a:pPr lvl="2"/>
            <a:r>
              <a:rPr lang="en-US" dirty="0" smtClean="0"/>
              <a:t>Infection</a:t>
            </a:r>
          </a:p>
          <a:p>
            <a:pPr lvl="2"/>
            <a:r>
              <a:rPr lang="en-US" dirty="0" smtClean="0"/>
              <a:t>C&amp;C</a:t>
            </a:r>
          </a:p>
          <a:p>
            <a:r>
              <a:rPr lang="en-US" dirty="0" smtClean="0"/>
              <a:t>Earnings: $90,000 USD</a:t>
            </a:r>
          </a:p>
          <a:p>
            <a:pPr lvl="2"/>
            <a:r>
              <a:rPr lang="en-US" dirty="0" smtClean="0"/>
              <a:t>10% infection</a:t>
            </a:r>
          </a:p>
          <a:p>
            <a:pPr lvl="2"/>
            <a:r>
              <a:rPr lang="en-US" dirty="0" smtClean="0"/>
              <a:t>0.5% payment</a:t>
            </a:r>
          </a:p>
          <a:p>
            <a:pPr lvl="2"/>
            <a:r>
              <a:rPr lang="en-US" dirty="0"/>
              <a:t>$</a:t>
            </a:r>
            <a:r>
              <a:rPr lang="en-US" dirty="0" smtClean="0"/>
              <a:t>300 Ransom</a:t>
            </a:r>
          </a:p>
          <a:p>
            <a:r>
              <a:rPr lang="en-US" dirty="0" smtClean="0"/>
              <a:t>Profit: $84,100</a:t>
            </a:r>
          </a:p>
          <a:p>
            <a:pPr lvl="1"/>
            <a:endParaRPr lang="en-US" dirty="0" smtClean="0"/>
          </a:p>
          <a:p>
            <a:pPr lvl="1"/>
            <a:endParaRPr lang="en-US" dirty="0"/>
          </a:p>
          <a:p>
            <a:endParaRPr lang="en-US" dirty="0"/>
          </a:p>
        </p:txBody>
      </p:sp>
    </p:spTree>
    <p:extLst>
      <p:ext uri="{BB962C8B-B14F-4D97-AF65-F5344CB8AC3E}">
        <p14:creationId xmlns:p14="http://schemas.microsoft.com/office/powerpoint/2010/main" val="2881635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Economy</a:t>
            </a:r>
            <a:endParaRPr lang="en-US" dirty="0"/>
          </a:p>
        </p:txBody>
      </p:sp>
      <p:sp>
        <p:nvSpPr>
          <p:cNvPr id="3" name="Content Placeholder 2"/>
          <p:cNvSpPr>
            <a:spLocks noGrp="1"/>
          </p:cNvSpPr>
          <p:nvPr>
            <p:ph idx="1"/>
          </p:nvPr>
        </p:nvSpPr>
        <p:spPr>
          <a:xfrm>
            <a:off x="628650" y="1825625"/>
            <a:ext cx="4910913" cy="4351338"/>
          </a:xfrm>
        </p:spPr>
        <p:txBody>
          <a:bodyPr>
            <a:normAutofit/>
          </a:bodyPr>
          <a:lstStyle/>
          <a:p>
            <a:r>
              <a:rPr lang="en-US" dirty="0" smtClean="0"/>
              <a:t>About 39</a:t>
            </a:r>
            <a:r>
              <a:rPr lang="en-US" dirty="0"/>
              <a:t>% of </a:t>
            </a:r>
            <a:r>
              <a:rPr lang="en-US" dirty="0" smtClean="0"/>
              <a:t>enterprises were attacked, ~40</a:t>
            </a:r>
            <a:r>
              <a:rPr lang="en-US" dirty="0"/>
              <a:t>% </a:t>
            </a:r>
            <a:r>
              <a:rPr lang="en-US" dirty="0" smtClean="0"/>
              <a:t>paid to </a:t>
            </a:r>
            <a:r>
              <a:rPr lang="en-US" dirty="0"/>
              <a:t>the </a:t>
            </a:r>
            <a:r>
              <a:rPr lang="en-US" dirty="0" smtClean="0"/>
              <a:t>attackers.</a:t>
            </a:r>
          </a:p>
          <a:p>
            <a:endParaRPr lang="en-US" dirty="0" smtClean="0"/>
          </a:p>
          <a:p>
            <a:r>
              <a:rPr lang="en-US" dirty="0"/>
              <a:t>$209 million </a:t>
            </a:r>
            <a:r>
              <a:rPr lang="en-US" dirty="0" smtClean="0"/>
              <a:t>payments </a:t>
            </a:r>
            <a:r>
              <a:rPr lang="en-US" dirty="0"/>
              <a:t>in the first three </a:t>
            </a:r>
            <a:r>
              <a:rPr lang="en-US" dirty="0" smtClean="0"/>
              <a:t>months </a:t>
            </a:r>
            <a:r>
              <a:rPr lang="en-US" dirty="0"/>
              <a:t>of </a:t>
            </a:r>
            <a:r>
              <a:rPr lang="en-US" dirty="0" smtClean="0"/>
              <a:t>2016.</a:t>
            </a:r>
          </a:p>
          <a:p>
            <a:pPr lvl="1"/>
            <a:endParaRPr lang="en-US" dirty="0" smtClean="0"/>
          </a:p>
          <a:p>
            <a:r>
              <a:rPr lang="en-US" dirty="0" smtClean="0"/>
              <a:t>Estimated </a:t>
            </a:r>
            <a:r>
              <a:rPr lang="en-US" dirty="0"/>
              <a:t>to be a $1 billion a year </a:t>
            </a:r>
          </a:p>
        </p:txBody>
      </p:sp>
      <p:pic>
        <p:nvPicPr>
          <p:cNvPr id="4102" name="Picture 6" descr="https://heimdalsecurity.com/blog/wp-content/uploads/ransomware-illustr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0074" y="3094074"/>
            <a:ext cx="3763926" cy="3763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693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9525" y="1743075"/>
            <a:ext cx="9153525" cy="5114925"/>
          </a:xfrm>
          <a:prstGeom prst="rect">
            <a:avLst/>
          </a:prstGeom>
        </p:spPr>
      </p:pic>
    </p:spTree>
    <p:extLst>
      <p:ext uri="{BB962C8B-B14F-4D97-AF65-F5344CB8AC3E}">
        <p14:creationId xmlns:p14="http://schemas.microsoft.com/office/powerpoint/2010/main" val="594241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t>
            </a:r>
            <a:endParaRPr lang="en-US" dirty="0"/>
          </a:p>
        </p:txBody>
      </p:sp>
      <p:sp>
        <p:nvSpPr>
          <p:cNvPr id="3" name="Content Placeholder 2"/>
          <p:cNvSpPr>
            <a:spLocks noGrp="1"/>
          </p:cNvSpPr>
          <p:nvPr>
            <p:ph idx="1"/>
          </p:nvPr>
        </p:nvSpPr>
        <p:spPr/>
        <p:txBody>
          <a:bodyPr/>
          <a:lstStyle/>
          <a:p>
            <a:r>
              <a:rPr lang="en-US" dirty="0" smtClean="0"/>
              <a:t>AIDS/PC Cyborg : 1989</a:t>
            </a:r>
          </a:p>
          <a:p>
            <a:pPr lvl="1"/>
            <a:r>
              <a:rPr lang="en-US" dirty="0" smtClean="0"/>
              <a:t>Author: Joseph L. Popp</a:t>
            </a:r>
          </a:p>
          <a:p>
            <a:pPr lvl="1"/>
            <a:r>
              <a:rPr lang="en-US" dirty="0" smtClean="0"/>
              <a:t>Delivery: 20,000 infected floppies.</a:t>
            </a:r>
          </a:p>
          <a:p>
            <a:pPr lvl="1"/>
            <a:r>
              <a:rPr lang="en-US" dirty="0" smtClean="0"/>
              <a:t>Target: Attendees of WHO conference on AIDS.</a:t>
            </a:r>
          </a:p>
          <a:p>
            <a:pPr lvl="1"/>
            <a:r>
              <a:rPr lang="en-US" dirty="0" smtClean="0"/>
              <a:t>Payout: $189 USD to PO Box in Panama.</a:t>
            </a:r>
          </a:p>
          <a:p>
            <a:pPr lvl="1"/>
            <a:r>
              <a:rPr lang="en-US" dirty="0" smtClean="0"/>
              <a:t>Behavior: Encrypted file names and hide directories after 90 reboots.</a:t>
            </a:r>
            <a:endParaRPr lang="en-US" dirty="0"/>
          </a:p>
        </p:txBody>
      </p:sp>
    </p:spTree>
    <p:extLst>
      <p:ext uri="{BB962C8B-B14F-4D97-AF65-F5344CB8AC3E}">
        <p14:creationId xmlns:p14="http://schemas.microsoft.com/office/powerpoint/2010/main" val="37249234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4639</TotalTime>
  <Words>746</Words>
  <Application>Microsoft Office PowerPoint</Application>
  <PresentationFormat>On-screen Show (4:3)</PresentationFormat>
  <Paragraphs>180</Paragraphs>
  <Slides>22</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3Es of Ransomware</vt:lpstr>
      <vt:lpstr>Who am I?</vt:lpstr>
      <vt:lpstr>Ransomware</vt:lpstr>
      <vt:lpstr>Why this?</vt:lpstr>
      <vt:lpstr>Components</vt:lpstr>
      <vt:lpstr>Economy</vt:lpstr>
      <vt:lpstr>Economy</vt:lpstr>
      <vt:lpstr>Evolution</vt:lpstr>
      <vt:lpstr>Evolution</vt:lpstr>
      <vt:lpstr>Evolution</vt:lpstr>
      <vt:lpstr>Evolution</vt:lpstr>
      <vt:lpstr>Evolution</vt:lpstr>
      <vt:lpstr>Evolution</vt:lpstr>
      <vt:lpstr>Evolution</vt:lpstr>
      <vt:lpstr>Evaluation</vt:lpstr>
      <vt:lpstr>Infection : Dropper</vt:lpstr>
      <vt:lpstr>Infection : Payload</vt:lpstr>
      <vt:lpstr>Setup</vt:lpstr>
      <vt:lpstr>Encryption</vt:lpstr>
      <vt:lpstr>Ransom</vt:lpstr>
      <vt:lpstr>Recovery</vt:lpstr>
      <vt:lpstr>Extra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3Es of Ransomware</dc:title>
  <dc:creator>Sunil</dc:creator>
  <cp:lastModifiedBy>Sunil</cp:lastModifiedBy>
  <cp:revision>138</cp:revision>
  <dcterms:created xsi:type="dcterms:W3CDTF">2016-11-27T14:42:10Z</dcterms:created>
  <dcterms:modified xsi:type="dcterms:W3CDTF">2016-12-07T15:52:16Z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