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65" r:id="rId7"/>
    <p:sldId id="278" r:id="rId8"/>
    <p:sldId id="277" r:id="rId9"/>
    <p:sldId id="279" r:id="rId10"/>
    <p:sldId id="280" r:id="rId11"/>
    <p:sldId id="271" r:id="rId12"/>
    <p:sldId id="282" r:id="rId13"/>
    <p:sldId id="283" r:id="rId14"/>
    <p:sldId id="266" r:id="rId15"/>
    <p:sldId id="267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04" autoAdjust="0"/>
  </p:normalViewPr>
  <p:slideViewPr>
    <p:cSldViewPr>
      <p:cViewPr varScale="1">
        <p:scale>
          <a:sx n="77" d="100"/>
          <a:sy n="77" d="100"/>
        </p:scale>
        <p:origin x="1646" y="67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055072"/>
        <c:axId val="277055616"/>
      </c:barChart>
      <c:catAx>
        <c:axId val="27705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055616"/>
        <c:crosses val="autoZero"/>
        <c:auto val="1"/>
        <c:lblAlgn val="ctr"/>
        <c:lblOffset val="100"/>
        <c:noMultiLvlLbl val="0"/>
      </c:catAx>
      <c:valAx>
        <c:axId val="27705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05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071" y="360044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Step 1 Title</a:t>
          </a:r>
        </a:p>
      </dsp:txBody>
      <dsp:txXfrm>
        <a:off x="14422" y="371395"/>
        <a:ext cx="1527491" cy="364846"/>
      </dsp:txXfrm>
    </dsp:sp>
    <dsp:sp modelId="{1B1F80F4-E9A5-4A99-A630-6548067B7CB5}">
      <dsp:nvSpPr>
        <dsp:cNvPr id="0" name=""/>
        <dsp:cNvSpPr/>
      </dsp:nvSpPr>
      <dsp:spPr>
        <a:xfrm rot="5400000">
          <a:off x="744258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071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14422" y="894586"/>
        <a:ext cx="1527491" cy="364846"/>
      </dsp:txXfrm>
    </dsp:sp>
    <dsp:sp modelId="{7CAEA63C-96B5-40D4-900F-409598FDB0C1}">
      <dsp:nvSpPr>
        <dsp:cNvPr id="0" name=""/>
        <dsp:cNvSpPr/>
      </dsp:nvSpPr>
      <dsp:spPr>
        <a:xfrm rot="5400000">
          <a:off x="744258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071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14422" y="1417776"/>
        <a:ext cx="1527491" cy="364846"/>
      </dsp:txXfrm>
    </dsp:sp>
    <dsp:sp modelId="{A65C4264-24F4-4122-844B-F5E582EC0111}">
      <dsp:nvSpPr>
        <dsp:cNvPr id="0" name=""/>
        <dsp:cNvSpPr/>
      </dsp:nvSpPr>
      <dsp:spPr>
        <a:xfrm rot="5400000">
          <a:off x="744258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071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14422" y="1940967"/>
        <a:ext cx="1527491" cy="364846"/>
      </dsp:txXfrm>
    </dsp:sp>
    <dsp:sp modelId="{3FBD4BD3-B74D-4AAB-9295-AE19DCC50691}">
      <dsp:nvSpPr>
        <dsp:cNvPr id="0" name=""/>
        <dsp:cNvSpPr/>
      </dsp:nvSpPr>
      <dsp:spPr>
        <a:xfrm rot="5400000">
          <a:off x="744258" y="2351075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3071" y="245280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14422" y="2464157"/>
        <a:ext cx="1527491" cy="364846"/>
      </dsp:txXfrm>
    </dsp:sp>
    <dsp:sp modelId="{09ADE9CE-20B7-4A4E-BED6-D56E4ED1D855}">
      <dsp:nvSpPr>
        <dsp:cNvPr id="0" name=""/>
        <dsp:cNvSpPr/>
      </dsp:nvSpPr>
      <dsp:spPr>
        <a:xfrm>
          <a:off x="1770292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Step 2 Title</a:t>
          </a:r>
        </a:p>
      </dsp:txBody>
      <dsp:txXfrm>
        <a:off x="1781643" y="371396"/>
        <a:ext cx="1527491" cy="364846"/>
      </dsp:txXfrm>
    </dsp:sp>
    <dsp:sp modelId="{C8CE6287-76AA-46C4-B478-0F9183DE6118}">
      <dsp:nvSpPr>
        <dsp:cNvPr id="0" name=""/>
        <dsp:cNvSpPr/>
      </dsp:nvSpPr>
      <dsp:spPr>
        <a:xfrm rot="5400000">
          <a:off x="251147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1770292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1781643" y="894586"/>
        <a:ext cx="1527491" cy="364846"/>
      </dsp:txXfrm>
    </dsp:sp>
    <dsp:sp modelId="{DDA5CBC7-AA05-481A-A03A-3964C1BBBB5A}">
      <dsp:nvSpPr>
        <dsp:cNvPr id="0" name=""/>
        <dsp:cNvSpPr/>
      </dsp:nvSpPr>
      <dsp:spPr>
        <a:xfrm rot="5400000">
          <a:off x="251147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770292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1781643" y="1417776"/>
        <a:ext cx="1527491" cy="364846"/>
      </dsp:txXfrm>
    </dsp:sp>
    <dsp:sp modelId="{E7F7C4A8-2F3A-49BA-B2E4-CF48FCA5D8D8}">
      <dsp:nvSpPr>
        <dsp:cNvPr id="0" name=""/>
        <dsp:cNvSpPr/>
      </dsp:nvSpPr>
      <dsp:spPr>
        <a:xfrm rot="5400000">
          <a:off x="2511479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770292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1781643" y="1940967"/>
        <a:ext cx="1527491" cy="364846"/>
      </dsp:txXfrm>
    </dsp:sp>
    <dsp:sp modelId="{67971461-EE07-4B5E-A0C3-A166C6559682}">
      <dsp:nvSpPr>
        <dsp:cNvPr id="0" name=""/>
        <dsp:cNvSpPr/>
      </dsp:nvSpPr>
      <dsp:spPr>
        <a:xfrm>
          <a:off x="3537513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Step 3 Title</a:t>
          </a:r>
        </a:p>
      </dsp:txBody>
      <dsp:txXfrm>
        <a:off x="3548864" y="371396"/>
        <a:ext cx="1527491" cy="364846"/>
      </dsp:txXfrm>
    </dsp:sp>
    <dsp:sp modelId="{BF9CEF10-4726-4D20-AC2F-85DE706D0D00}">
      <dsp:nvSpPr>
        <dsp:cNvPr id="0" name=""/>
        <dsp:cNvSpPr/>
      </dsp:nvSpPr>
      <dsp:spPr>
        <a:xfrm rot="5400000">
          <a:off x="427869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537513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3548864" y="894586"/>
        <a:ext cx="1527491" cy="364846"/>
      </dsp:txXfrm>
    </dsp:sp>
    <dsp:sp modelId="{0C1CAC8B-CC80-49DA-9707-021AB163C55F}">
      <dsp:nvSpPr>
        <dsp:cNvPr id="0" name=""/>
        <dsp:cNvSpPr/>
      </dsp:nvSpPr>
      <dsp:spPr>
        <a:xfrm rot="5400000">
          <a:off x="427869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537513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3548864" y="1417776"/>
        <a:ext cx="1527491" cy="364846"/>
      </dsp:txXfrm>
    </dsp:sp>
    <dsp:sp modelId="{DA50ACFD-2722-4D29-B376-5CF3C8F3EB41}">
      <dsp:nvSpPr>
        <dsp:cNvPr id="0" name=""/>
        <dsp:cNvSpPr/>
      </dsp:nvSpPr>
      <dsp:spPr>
        <a:xfrm>
          <a:off x="5304734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Step 4 Title</a:t>
          </a:r>
        </a:p>
      </dsp:txBody>
      <dsp:txXfrm>
        <a:off x="5316085" y="371396"/>
        <a:ext cx="1527491" cy="364846"/>
      </dsp:txXfrm>
    </dsp:sp>
    <dsp:sp modelId="{E31C91BC-3A8F-4AC7-8DBF-330AFF31351C}">
      <dsp:nvSpPr>
        <dsp:cNvPr id="0" name=""/>
        <dsp:cNvSpPr/>
      </dsp:nvSpPr>
      <dsp:spPr>
        <a:xfrm rot="5400000">
          <a:off x="6045920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5304734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5316085" y="894586"/>
        <a:ext cx="1527491" cy="364846"/>
      </dsp:txXfrm>
    </dsp:sp>
    <dsp:sp modelId="{DF54C50F-225E-47E8-9EC4-AAA209AD28CA}">
      <dsp:nvSpPr>
        <dsp:cNvPr id="0" name=""/>
        <dsp:cNvSpPr/>
      </dsp:nvSpPr>
      <dsp:spPr>
        <a:xfrm rot="5400000">
          <a:off x="6045920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5304734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Task description</a:t>
          </a:r>
        </a:p>
      </dsp:txBody>
      <dsp:txXfrm>
        <a:off x="5316085" y="1417776"/>
        <a:ext cx="1527491" cy="36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02/10/2016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02/10/2016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HTTP/0.9 was not</a:t>
            </a:r>
            <a:r>
              <a:rPr lang="en-US" baseline="0" dirty="0" smtClean="0"/>
              <a:t> official version, only documented.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Gopher came</a:t>
            </a:r>
            <a:r>
              <a:rPr lang="en-US" baseline="0" dirty="0" smtClean="0"/>
              <a:t> along the same time. Used to present information in categories (mostly </a:t>
            </a:r>
            <a:r>
              <a:rPr lang="en-US" baseline="0" dirty="0" err="1" smtClean="0"/>
              <a:t>recipies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</a:t>
            </a:r>
            <a:r>
              <a:rPr lang="en-US" baseline="0" dirty="0" smtClean="0"/>
              <a:t> for Human-Machine interaction as well as machine-to-machine interaction.</a:t>
            </a:r>
          </a:p>
          <a:p>
            <a:endParaRPr lang="en-US" dirty="0" smtClean="0"/>
          </a:p>
          <a:p>
            <a:r>
              <a:rPr lang="en-US" dirty="0" smtClean="0"/>
              <a:t>Not</a:t>
            </a:r>
            <a:r>
              <a:rPr lang="en-US" baseline="0" dirty="0" smtClean="0"/>
              <a:t> everything we call web uses HTTP. Like DBs, Peripheral devices, Network management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protocol at Transport Later?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header is used to declare media type?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stands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02/10/2016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02/10/2016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il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19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616" TargetMode="External"/><Relationship Id="rId2" Type="http://schemas.openxmlformats.org/officeDocument/2006/relationships/hyperlink" Target="https://tools.ietf.org/html/rfc2068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HTTP/2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Security Perspective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143000" y="2228850"/>
          <a:ext cx="6858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4743450" y="2226467"/>
          <a:ext cx="3257550" cy="14882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071">
                <a:tc>
                  <a:txBody>
                    <a:bodyPr/>
                    <a:lstStyle/>
                    <a:p>
                      <a:r>
                        <a:rPr lang="en-US" sz="1000" dirty="0"/>
                        <a:t>Class</a:t>
                      </a:r>
                      <a:endParaRPr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dirty="0"/>
                        <a:t>Group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Group 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071">
                <a:tc>
                  <a:txBody>
                    <a:bodyPr/>
                    <a:lstStyle/>
                    <a:p>
                      <a:r>
                        <a:rPr sz="1000"/>
                        <a:t>Class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82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95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071">
                <a:tc>
                  <a:txBody>
                    <a:bodyPr/>
                    <a:lstStyle/>
                    <a:p>
                      <a:r>
                        <a:rPr sz="1000"/>
                        <a:t>Class</a:t>
                      </a:r>
                      <a:r>
                        <a:rPr sz="1000" baseline="0"/>
                        <a:t> 2</a:t>
                      </a:r>
                      <a:endParaRPr sz="10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76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88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071">
                <a:tc>
                  <a:txBody>
                    <a:bodyPr/>
                    <a:lstStyle/>
                    <a:p>
                      <a:r>
                        <a:rPr sz="1000"/>
                        <a:t>Class 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84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dirty="0"/>
                        <a:t>90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143000" y="2228850"/>
          <a:ext cx="6858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pen-tester </a:t>
            </a:r>
            <a:r>
              <a:rPr lang="en-US" dirty="0"/>
              <a:t>&lt;</a:t>
            </a:r>
            <a:r>
              <a:rPr lang="en-US" dirty="0" smtClean="0"/>
              <a:t>Not-yet/&gt;</a:t>
            </a:r>
          </a:p>
          <a:p>
            <a:r>
              <a:rPr lang="en-US" dirty="0" smtClean="0"/>
              <a:t>Threat Analysis Engineer</a:t>
            </a:r>
          </a:p>
          <a:p>
            <a:r>
              <a:rPr lang="en-US" dirty="0" smtClean="0"/>
              <a:t>With NULL since 2009.</a:t>
            </a:r>
          </a:p>
          <a:p>
            <a:r>
              <a:rPr lang="en-US" dirty="0" smtClean="0"/>
              <a:t>PC Gamer</a:t>
            </a:r>
          </a:p>
          <a:p>
            <a:r>
              <a:rPr lang="en-US" dirty="0" smtClean="0">
                <a:hlinkClick r:id="rId2"/>
              </a:rPr>
              <a:t>https://github.com/sunilkr</a:t>
            </a:r>
            <a:endParaRPr lang="en-US" dirty="0" smtClean="0"/>
          </a:p>
          <a:p>
            <a:r>
              <a:rPr lang="en-US" dirty="0" smtClean="0"/>
              <a:t>@_</a:t>
            </a:r>
            <a:r>
              <a:rPr lang="en-US" dirty="0" err="1" smtClean="0"/>
              <a:t>badbot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Trivia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ISO-OSI Layer ?</a:t>
            </a:r>
            <a:endParaRPr sz="3600" dirty="0"/>
          </a:p>
          <a:p>
            <a:r>
              <a:rPr lang="en-US" sz="3600" dirty="0" smtClean="0"/>
              <a:t>official versions till dates?</a:t>
            </a:r>
          </a:p>
          <a:p>
            <a:r>
              <a:rPr lang="en-US" sz="3600" dirty="0" smtClean="0"/>
              <a:t>Rivaled by?</a:t>
            </a:r>
          </a:p>
          <a:p>
            <a:r>
              <a:rPr lang="en-US" sz="3600" dirty="0" smtClean="0"/>
              <a:t>How old is HTTP?</a:t>
            </a:r>
          </a:p>
          <a:p>
            <a:pPr marL="0" indent="0"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2D050"/>
              </a:buClr>
            </a:pPr>
            <a:r>
              <a:rPr lang="en-US" sz="3600" dirty="0">
                <a:solidFill>
                  <a:prstClr val="white">
                    <a:lumMod val="85000"/>
                  </a:prstClr>
                </a:solidFill>
              </a:rPr>
              <a:t>For most of us: </a:t>
            </a:r>
          </a:p>
          <a:p>
            <a:pPr marL="0" lvl="0" indent="0">
              <a:buClr>
                <a:srgbClr val="92D050"/>
              </a:buClr>
              <a:buNone/>
            </a:pPr>
            <a:r>
              <a:rPr lang="en-US" sz="3600" dirty="0">
                <a:solidFill>
                  <a:prstClr val="white">
                    <a:lumMod val="85000"/>
                  </a:prstClr>
                </a:solidFill>
              </a:rPr>
              <a:t>	HTTP </a:t>
            </a:r>
            <a:r>
              <a:rPr lang="en-US" sz="3600" dirty="0">
                <a:solidFill>
                  <a:prstClr val="white">
                    <a:lumMod val="85000"/>
                  </a:prstClr>
                </a:solidFill>
                <a:sym typeface="Wingdings" panose="05000000000000000000" pitchFamily="2" charset="2"/>
              </a:rPr>
              <a:t> WWW  Internet</a:t>
            </a:r>
            <a:r>
              <a:rPr lang="en-US" sz="3600" dirty="0">
                <a:solidFill>
                  <a:prstClr val="white">
                    <a:lumMod val="85000"/>
                  </a:prst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Started by Sir Tim Berners-Lee in 1989.</a:t>
            </a:r>
          </a:p>
          <a:p>
            <a:r>
              <a:rPr lang="en-US" sz="2400" dirty="0" smtClean="0"/>
              <a:t>Originally designed for transferring </a:t>
            </a:r>
            <a:r>
              <a:rPr lang="en-US" sz="2400" dirty="0" err="1" smtClean="0"/>
              <a:t>HyperText</a:t>
            </a:r>
            <a:r>
              <a:rPr lang="en-US" sz="2400" dirty="0" smtClean="0"/>
              <a:t> (HTML).</a:t>
            </a:r>
          </a:p>
          <a:p>
            <a:r>
              <a:rPr lang="en-US" sz="2400" dirty="0" smtClean="0"/>
              <a:t>The intention was to create links between pages, or the “Web”.</a:t>
            </a:r>
          </a:p>
        </p:txBody>
      </p:sp>
      <p:pic>
        <p:nvPicPr>
          <p:cNvPr id="1026" name="Picture 2" descr="https://http2.akamai.com/resources/HTTP2-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495800"/>
            <a:ext cx="60102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HTTP/0.9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Never an official version.</a:t>
            </a:r>
          </a:p>
          <a:p>
            <a:pPr lvl="1"/>
            <a:r>
              <a:rPr lang="en-US" sz="1850" dirty="0" smtClean="0"/>
              <a:t>No RFC.</a:t>
            </a:r>
          </a:p>
          <a:p>
            <a:r>
              <a:rPr lang="en-US" sz="2000" dirty="0"/>
              <a:t>Specification is only a couple of pages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Clients requests an </a:t>
            </a:r>
            <a:r>
              <a:rPr lang="en-US" sz="2000" dirty="0" err="1" smtClean="0"/>
              <a:t>Hyper</a:t>
            </a:r>
            <a:r>
              <a:rPr lang="en-US" sz="2000" b="1" u="sng" dirty="0" err="1" smtClean="0"/>
              <a:t>Text</a:t>
            </a:r>
            <a:r>
              <a:rPr lang="en-US" sz="2000" dirty="0" smtClean="0"/>
              <a:t> document, Server delivers.</a:t>
            </a:r>
          </a:p>
          <a:p>
            <a:pPr lvl="1"/>
            <a:r>
              <a:rPr lang="en-US" sz="1850" dirty="0" smtClean="0"/>
              <a:t>Client creates connection.</a:t>
            </a:r>
          </a:p>
          <a:p>
            <a:pPr lvl="1"/>
            <a:r>
              <a:rPr lang="en-US" sz="1850" dirty="0" smtClean="0"/>
              <a:t>Client sends GET request.</a:t>
            </a:r>
          </a:p>
          <a:p>
            <a:pPr lvl="1"/>
            <a:r>
              <a:rPr lang="en-US" sz="1850" dirty="0" smtClean="0"/>
              <a:t>Server sends HTML document.</a:t>
            </a:r>
          </a:p>
          <a:p>
            <a:pPr lvl="1"/>
            <a:r>
              <a:rPr lang="en-US" sz="1850" dirty="0" smtClean="0"/>
              <a:t>Server terminates connection marking end of message.</a:t>
            </a:r>
          </a:p>
          <a:p>
            <a:r>
              <a:rPr lang="en-US" sz="2000" dirty="0" smtClean="0"/>
              <a:t>Requests are idempotent. </a:t>
            </a:r>
          </a:p>
        </p:txBody>
      </p:sp>
    </p:spTree>
    <p:extLst>
      <p:ext uri="{BB962C8B-B14F-4D97-AF65-F5344CB8AC3E}">
        <p14:creationId xmlns:p14="http://schemas.microsoft.com/office/powerpoint/2010/main" val="30823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RFC </a:t>
            </a:r>
            <a:r>
              <a:rPr lang="en-US" sz="2400" dirty="0" smtClean="0">
                <a:hlinkClick r:id="rId3"/>
              </a:rPr>
              <a:t>1945</a:t>
            </a:r>
            <a:r>
              <a:rPr lang="en-US" sz="2400" dirty="0"/>
              <a:t> </a:t>
            </a:r>
            <a:r>
              <a:rPr lang="en-US" sz="2400" dirty="0" smtClean="0"/>
              <a:t>- May 1996.</a:t>
            </a:r>
          </a:p>
          <a:p>
            <a:r>
              <a:rPr lang="en-US" sz="2400" dirty="0" smtClean="0"/>
              <a:t>HTTP became a true messaging protocol.</a:t>
            </a:r>
          </a:p>
          <a:p>
            <a:r>
              <a:rPr lang="en-US" sz="2400" dirty="0" smtClean="0"/>
              <a:t>Defined request and response headers.</a:t>
            </a:r>
          </a:p>
          <a:p>
            <a:r>
              <a:rPr lang="en-US" sz="2400" dirty="0" smtClean="0"/>
              <a:t>Added methods:</a:t>
            </a:r>
          </a:p>
          <a:p>
            <a:pPr lvl="1"/>
            <a:r>
              <a:rPr lang="en-US" sz="2250" dirty="0" smtClean="0"/>
              <a:t>HEAD</a:t>
            </a:r>
          </a:p>
          <a:p>
            <a:pPr lvl="1"/>
            <a:r>
              <a:rPr lang="en-US" sz="2250" dirty="0" smtClean="0"/>
              <a:t>POST</a:t>
            </a:r>
          </a:p>
          <a:p>
            <a:r>
              <a:rPr lang="en-US" sz="2400" dirty="0" smtClean="0"/>
              <a:t>Added support for other media formats (MIME Types).</a:t>
            </a:r>
          </a:p>
          <a:p>
            <a:r>
              <a:rPr lang="en-US" sz="2400" dirty="0" smtClean="0"/>
              <a:t>Basic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HTTP/1.1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2086" y="1865244"/>
            <a:ext cx="4724400" cy="685800"/>
          </a:xfrm>
        </p:spPr>
        <p:txBody>
          <a:bodyPr>
            <a:normAutofit/>
          </a:bodyPr>
          <a:lstStyle/>
          <a:p>
            <a:r>
              <a:rPr lang="en-US" sz="1900" dirty="0"/>
              <a:t> </a:t>
            </a:r>
            <a:r>
              <a:rPr lang="en-US" sz="1900" dirty="0">
                <a:hlinkClick r:id="rId2"/>
              </a:rPr>
              <a:t>RFC 2068</a:t>
            </a:r>
            <a:r>
              <a:rPr lang="en-US" sz="1900" dirty="0"/>
              <a:t> in </a:t>
            </a:r>
            <a:r>
              <a:rPr lang="en-US" sz="1900" dirty="0" smtClean="0"/>
              <a:t>1997 </a:t>
            </a:r>
            <a:r>
              <a:rPr lang="en-US" sz="1600" dirty="0" smtClean="0"/>
              <a:t>(obsoleted </a:t>
            </a:r>
            <a:r>
              <a:rPr lang="en-US" sz="1600" dirty="0"/>
              <a:t>by </a:t>
            </a:r>
            <a:r>
              <a:rPr lang="en-US" sz="1600" dirty="0">
                <a:hlinkClick r:id="rId3"/>
              </a:rPr>
              <a:t>RFC 2616</a:t>
            </a:r>
            <a:r>
              <a:rPr lang="en-US" sz="1600" dirty="0"/>
              <a:t> in </a:t>
            </a:r>
            <a:r>
              <a:rPr lang="en-US" sz="1600" dirty="0" smtClean="0"/>
              <a:t>1999)</a:t>
            </a:r>
            <a:endParaRPr lang="en-US" sz="1600" dirty="0"/>
          </a:p>
          <a:p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Added more methods</a:t>
            </a:r>
          </a:p>
          <a:p>
            <a:pPr lvl="1"/>
            <a:r>
              <a:rPr lang="en-US" sz="1800" dirty="0"/>
              <a:t>OPTIONS</a:t>
            </a:r>
          </a:p>
          <a:p>
            <a:pPr lvl="1"/>
            <a:r>
              <a:rPr lang="en-US" sz="1800" dirty="0"/>
              <a:t>PUT</a:t>
            </a:r>
          </a:p>
          <a:p>
            <a:pPr lvl="1"/>
            <a:r>
              <a:rPr lang="en-US" sz="1800" dirty="0"/>
              <a:t>DELETE</a:t>
            </a:r>
          </a:p>
          <a:p>
            <a:pPr lvl="1"/>
            <a:r>
              <a:rPr lang="en-US" sz="1800" dirty="0"/>
              <a:t>TRACE</a:t>
            </a:r>
          </a:p>
          <a:p>
            <a:pPr lvl="1"/>
            <a:r>
              <a:rPr lang="en-US" sz="1800" dirty="0"/>
              <a:t>CONNECT</a:t>
            </a:r>
          </a:p>
          <a:p>
            <a:r>
              <a:rPr lang="en-US" sz="2400" dirty="0" smtClean="0"/>
              <a:t>More status codes</a:t>
            </a:r>
            <a:endParaRPr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941064" cy="3581401"/>
          </a:xfrm>
        </p:spPr>
        <p:txBody>
          <a:bodyPr>
            <a:normAutofit/>
          </a:bodyPr>
          <a:lstStyle/>
          <a:p>
            <a:r>
              <a:rPr lang="en-US" sz="2400" dirty="0"/>
              <a:t>Reusable connection.</a:t>
            </a:r>
          </a:p>
          <a:p>
            <a:r>
              <a:rPr lang="en-US" sz="2400" dirty="0"/>
              <a:t>Virtual Hosts.</a:t>
            </a:r>
          </a:p>
          <a:p>
            <a:r>
              <a:rPr lang="en-US" sz="2400" dirty="0" smtClean="0"/>
              <a:t>Bandwidth Management.</a:t>
            </a:r>
            <a:endParaRPr lang="en-US" sz="2400" dirty="0"/>
          </a:p>
          <a:p>
            <a:r>
              <a:rPr lang="en-US" sz="2400" dirty="0"/>
              <a:t>Caching.</a:t>
            </a:r>
          </a:p>
          <a:p>
            <a:r>
              <a:rPr lang="en-US" sz="2400" dirty="0"/>
              <a:t>Response streaming.</a:t>
            </a:r>
          </a:p>
          <a:p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6858000" cy="838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 Hyper Text Transfer Protocol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514600"/>
            <a:ext cx="3505200" cy="25545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GET /download.html HTTP/1.1</a:t>
            </a:r>
            <a:endParaRPr lang="en-US" sz="1600" b="1" dirty="0"/>
          </a:p>
          <a:p>
            <a:r>
              <a:rPr lang="en-US" sz="1600" b="1" dirty="0"/>
              <a:t>Host</a:t>
            </a:r>
            <a:r>
              <a:rPr lang="en-US" sz="1600" dirty="0"/>
              <a:t>: www.ethereal.com</a:t>
            </a:r>
            <a:endParaRPr lang="en-US" sz="1600" dirty="0"/>
          </a:p>
          <a:p>
            <a:r>
              <a:rPr lang="en-US" sz="1600" b="1" dirty="0"/>
              <a:t>User-Agent</a:t>
            </a:r>
            <a:r>
              <a:rPr lang="en-US" sz="1600" dirty="0"/>
              <a:t>: </a:t>
            </a:r>
            <a:r>
              <a:rPr lang="en-US" sz="1600" dirty="0" smtClean="0"/>
              <a:t>Mozilla/5.0</a:t>
            </a:r>
          </a:p>
          <a:p>
            <a:r>
              <a:rPr lang="en-US" sz="1600" b="1" dirty="0" smtClean="0"/>
              <a:t>Accept</a:t>
            </a:r>
            <a:r>
              <a:rPr lang="en-US" sz="1600" dirty="0" smtClean="0"/>
              <a:t>: text/</a:t>
            </a:r>
            <a:r>
              <a:rPr lang="en-US" sz="1600" dirty="0" err="1" smtClean="0"/>
              <a:t>html;q</a:t>
            </a:r>
            <a:r>
              <a:rPr lang="en-US" sz="1600" dirty="0" smtClean="0"/>
              <a:t>=0.9</a:t>
            </a:r>
          </a:p>
          <a:p>
            <a:r>
              <a:rPr lang="en-US" sz="1600" b="1" dirty="0" smtClean="0"/>
              <a:t>Accept-Language</a:t>
            </a:r>
            <a:r>
              <a:rPr lang="en-US" sz="1600" dirty="0"/>
              <a:t>: </a:t>
            </a:r>
            <a:r>
              <a:rPr lang="en-US" sz="1600" dirty="0" err="1"/>
              <a:t>en-us,en;q</a:t>
            </a:r>
            <a:r>
              <a:rPr lang="en-US" sz="1600" dirty="0"/>
              <a:t>=0.5</a:t>
            </a:r>
            <a:endParaRPr lang="en-US" sz="1600" dirty="0"/>
          </a:p>
          <a:p>
            <a:r>
              <a:rPr lang="en-US" sz="1600" b="1" dirty="0"/>
              <a:t>Accept-Encoding</a:t>
            </a:r>
            <a:r>
              <a:rPr lang="en-US" sz="1600" dirty="0"/>
              <a:t>: </a:t>
            </a:r>
            <a:r>
              <a:rPr lang="en-US" sz="1600" dirty="0" err="1"/>
              <a:t>gzip,deflate</a:t>
            </a:r>
            <a:endParaRPr lang="en-US" sz="1600" dirty="0"/>
          </a:p>
          <a:p>
            <a:r>
              <a:rPr lang="en-US" sz="1600" b="1" dirty="0"/>
              <a:t>Accept-Charset</a:t>
            </a:r>
            <a:r>
              <a:rPr lang="en-US" sz="1600" dirty="0"/>
              <a:t>: </a:t>
            </a:r>
            <a:r>
              <a:rPr lang="en-US" sz="1600" dirty="0" smtClean="0"/>
              <a:t>ISO-8859-1,utf-8;q=0.7</a:t>
            </a:r>
          </a:p>
          <a:p>
            <a:r>
              <a:rPr lang="en-US" sz="1600" b="1" dirty="0" smtClean="0"/>
              <a:t>Keep-Alive</a:t>
            </a:r>
            <a:r>
              <a:rPr lang="en-US" sz="1600" dirty="0"/>
              <a:t>: 300</a:t>
            </a:r>
            <a:endParaRPr lang="en-US" sz="1600" dirty="0"/>
          </a:p>
          <a:p>
            <a:r>
              <a:rPr lang="en-US" sz="1600" b="1" dirty="0"/>
              <a:t>Connection</a:t>
            </a:r>
            <a:r>
              <a:rPr lang="en-US" sz="1600" dirty="0"/>
              <a:t>: keep-alive</a:t>
            </a:r>
            <a:endParaRPr lang="en-US" sz="1600" dirty="0"/>
          </a:p>
          <a:p>
            <a:r>
              <a:rPr lang="en-US" sz="1600" b="1" dirty="0" err="1"/>
              <a:t>Referer</a:t>
            </a:r>
            <a:r>
              <a:rPr lang="en-US" sz="1600" dirty="0"/>
              <a:t>: http://</a:t>
            </a:r>
            <a:r>
              <a:rPr lang="en-US" sz="1600" dirty="0" smtClean="0"/>
              <a:t>www.ethereal.com/l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468217"/>
            <a:ext cx="47244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HTTP/1.1</a:t>
            </a:r>
            <a:r>
              <a:rPr lang="en-US" b="1" dirty="0"/>
              <a:t> </a:t>
            </a:r>
            <a:r>
              <a:rPr lang="en-US" b="1" u="sng" dirty="0"/>
              <a:t>200</a:t>
            </a:r>
            <a:r>
              <a:rPr lang="en-US" b="1" dirty="0"/>
              <a:t> </a:t>
            </a:r>
            <a:r>
              <a:rPr lang="en-US" b="1" u="sng" dirty="0"/>
              <a:t>OK</a:t>
            </a:r>
            <a:endParaRPr lang="en-US" b="1" u="sng" dirty="0"/>
          </a:p>
          <a:p>
            <a:r>
              <a:rPr lang="en-US" b="1" dirty="0"/>
              <a:t>Date</a:t>
            </a:r>
            <a:r>
              <a:rPr lang="en-US" dirty="0"/>
              <a:t>: Thu, 13 May 2004 10:17:12 GMT</a:t>
            </a:r>
            <a:endParaRPr lang="en-US" dirty="0"/>
          </a:p>
          <a:p>
            <a:r>
              <a:rPr lang="en-US" b="1" dirty="0"/>
              <a:t>Server</a:t>
            </a:r>
            <a:r>
              <a:rPr lang="en-US" dirty="0"/>
              <a:t>: Apache</a:t>
            </a:r>
            <a:endParaRPr lang="en-US" dirty="0"/>
          </a:p>
          <a:p>
            <a:r>
              <a:rPr lang="en-US" b="1" dirty="0"/>
              <a:t>Last-Modified</a:t>
            </a:r>
            <a:r>
              <a:rPr lang="en-US" dirty="0"/>
              <a:t>: Tue, 20 Apr 2004 13:17:00 GMT</a:t>
            </a:r>
            <a:endParaRPr lang="en-US" dirty="0"/>
          </a:p>
          <a:p>
            <a:r>
              <a:rPr lang="en-US" b="1" dirty="0" err="1"/>
              <a:t>ETag</a:t>
            </a:r>
            <a:r>
              <a:rPr lang="en-US" dirty="0"/>
              <a:t>: "9a01a-4696-7e354b00"</a:t>
            </a:r>
            <a:endParaRPr lang="en-US" dirty="0"/>
          </a:p>
          <a:p>
            <a:r>
              <a:rPr lang="en-US" b="1" dirty="0"/>
              <a:t>Accept-Ranges</a:t>
            </a:r>
            <a:r>
              <a:rPr lang="en-US" dirty="0"/>
              <a:t>: bytes</a:t>
            </a:r>
            <a:endParaRPr lang="en-US" dirty="0"/>
          </a:p>
          <a:p>
            <a:r>
              <a:rPr lang="en-US" b="1" dirty="0"/>
              <a:t>Content-Length</a:t>
            </a:r>
            <a:r>
              <a:rPr lang="en-US" dirty="0"/>
              <a:t>: 18070</a:t>
            </a:r>
            <a:endParaRPr lang="en-US" dirty="0"/>
          </a:p>
          <a:p>
            <a:r>
              <a:rPr lang="en-US" b="1" dirty="0"/>
              <a:t>Keep-Alive</a:t>
            </a:r>
            <a:r>
              <a:rPr lang="en-US" dirty="0"/>
              <a:t>: timeout=15, max=100</a:t>
            </a:r>
            <a:endParaRPr lang="en-US" dirty="0"/>
          </a:p>
          <a:p>
            <a:r>
              <a:rPr lang="en-US" b="1" dirty="0"/>
              <a:t>Connection</a:t>
            </a:r>
            <a:r>
              <a:rPr lang="en-US" dirty="0"/>
              <a:t>: Keep-Alive</a:t>
            </a:r>
            <a:endParaRPr lang="en-US" dirty="0"/>
          </a:p>
          <a:p>
            <a:r>
              <a:rPr lang="en-US" b="1" dirty="0"/>
              <a:t>Content-Type</a:t>
            </a:r>
            <a:r>
              <a:rPr lang="en-US" dirty="0"/>
              <a:t>: text/html; charset=ISO-8859-1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&lt;?xml version="1.0" encoding="UTF-8"?&gt;</a:t>
            </a:r>
            <a:endParaRPr lang="en-US" dirty="0"/>
          </a:p>
          <a:p>
            <a:r>
              <a:rPr lang="en-US" dirty="0"/>
              <a:t>&lt;!DOCTYPE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8600</TotalTime>
  <Words>427</Words>
  <Application>Microsoft Office PowerPoint</Application>
  <PresentationFormat>On-screen Show (4:3)</PresentationFormat>
  <Paragraphs>131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Candara</vt:lpstr>
      <vt:lpstr>Consolas</vt:lpstr>
      <vt:lpstr>Wingdings</vt:lpstr>
      <vt:lpstr>Tech Computer 16x9</vt:lpstr>
      <vt:lpstr>HTTP/2</vt:lpstr>
      <vt:lpstr>Who am I?</vt:lpstr>
      <vt:lpstr>HTTP Trivia</vt:lpstr>
      <vt:lpstr>HTTP Trivia</vt:lpstr>
      <vt:lpstr>HTTP Evolution</vt:lpstr>
      <vt:lpstr>HTTP/0.9</vt:lpstr>
      <vt:lpstr>HTTP/1.0</vt:lpstr>
      <vt:lpstr>HTTP/1.1</vt:lpstr>
      <vt:lpstr>HTTP/1.1</vt:lpstr>
      <vt:lpstr>HTT/2</vt:lpstr>
      <vt:lpstr>Title and Content Layout with Chart</vt:lpstr>
      <vt:lpstr>Two Content Layout with Table</vt:lpstr>
      <vt:lpstr>Title and Content Layout with SmartArt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HTTP/2</dc:title>
  <dc:subject>HTTP/2 Overview</dc:subject>
  <dc:creator>Sunil</dc:creator>
  <cp:lastModifiedBy>Sunil</cp:lastModifiedBy>
  <cp:revision>89</cp:revision>
  <dcterms:created xsi:type="dcterms:W3CDTF">2016-10-02T15:45:14Z</dcterms:created>
  <dcterms:modified xsi:type="dcterms:W3CDTF">2016-10-08T15:05:19Z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