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notesMasterIdLst>
    <p:notesMasterId r:id="rId27"/>
  </p:notesMasterIdLst>
  <p:sldIdLst>
    <p:sldId id="256" r:id="rId2"/>
    <p:sldId id="280" r:id="rId3"/>
    <p:sldId id="283" r:id="rId4"/>
    <p:sldId id="275" r:id="rId5"/>
    <p:sldId id="276" r:id="rId6"/>
    <p:sldId id="281" r:id="rId7"/>
    <p:sldId id="295" r:id="rId8"/>
    <p:sldId id="282" r:id="rId9"/>
    <p:sldId id="298" r:id="rId10"/>
    <p:sldId id="293" r:id="rId11"/>
    <p:sldId id="294" r:id="rId12"/>
    <p:sldId id="292" r:id="rId13"/>
    <p:sldId id="296" r:id="rId14"/>
    <p:sldId id="288" r:id="rId15"/>
    <p:sldId id="291" r:id="rId16"/>
    <p:sldId id="285" r:id="rId17"/>
    <p:sldId id="302" r:id="rId18"/>
    <p:sldId id="300" r:id="rId19"/>
    <p:sldId id="297" r:id="rId20"/>
    <p:sldId id="286" r:id="rId21"/>
    <p:sldId id="299" r:id="rId22"/>
    <p:sldId id="289" r:id="rId23"/>
    <p:sldId id="290" r:id="rId24"/>
    <p:sldId id="303" r:id="rId25"/>
    <p:sldId id="30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il Kumar" initials="SK" lastIdx="1" clrIdx="0">
    <p:extLst>
      <p:ext uri="{19B8F6BF-5375-455C-9EA6-DF929625EA0E}">
        <p15:presenceInfo xmlns:p15="http://schemas.microsoft.com/office/powerpoint/2012/main" userId="S-1-5-21-354581543-3608027983-2995495404-1009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91" autoAdjust="0"/>
  </p:normalViewPr>
  <p:slideViewPr>
    <p:cSldViewPr snapToGrid="0">
      <p:cViewPr varScale="1">
        <p:scale>
          <a:sx n="79" d="100"/>
          <a:sy n="79" d="100"/>
        </p:scale>
        <p:origin x="176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DE2AD-41C3-4D87-B3E1-7AC692774CB3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91B9F-3426-4F22-847B-A2FF371F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9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r>
              <a:rPr lang="en-US" baseline="0" dirty="0" smtClean="0"/>
              <a:t> Block size: 64 bits, </a:t>
            </a:r>
            <a:r>
              <a:rPr lang="en-US" baseline="0" dirty="0" err="1" smtClean="0"/>
              <a:t>Keysize</a:t>
            </a:r>
            <a:r>
              <a:rPr lang="en-US" baseline="0" dirty="0" smtClean="0"/>
              <a:t>: 56b (+8b parity)</a:t>
            </a:r>
          </a:p>
          <a:p>
            <a:r>
              <a:rPr lang="en-US" baseline="0" dirty="0" smtClean="0"/>
              <a:t>AES Block Size: 64 bits, Key size: 64, 128, 256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6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GCM provides authentication also.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3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dirty="0" smtClean="0"/>
              <a:t>Must be identifiable after decryption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dirty="0" err="1" smtClean="0"/>
              <a:t>Ciphertext</a:t>
            </a:r>
            <a:r>
              <a:rPr lang="en-US" sz="1050" baseline="0" dirty="0" smtClean="0"/>
              <a:t> Stealing</a:t>
            </a:r>
            <a:endParaRPr lang="en-US" sz="105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05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0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SHAttered</a:t>
            </a:r>
            <a:endParaRPr lang="en-US" dirty="0" smtClean="0"/>
          </a:p>
          <a:p>
            <a:r>
              <a:rPr lang="en-US" dirty="0" smtClean="0"/>
              <a:t>Fuzzy</a:t>
            </a:r>
            <a:r>
              <a:rPr lang="en-US" baseline="0" dirty="0" smtClean="0"/>
              <a:t> hashing.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Primality Test</a:t>
            </a:r>
          </a:p>
          <a:p>
            <a:r>
              <a:rPr lang="en-US" dirty="0" smtClean="0"/>
              <a:t>Multiplicative Group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60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3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Multiplicative group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RSA??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Extended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Euclid,s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</a:t>
            </a:r>
            <a:endParaRPr lang="en-I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is small, usually 65537.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28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Trust = Sign their public key.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2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Irony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9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3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PGP</a:t>
            </a:r>
            <a:r>
              <a:rPr lang="en-US" baseline="0" dirty="0" smtClean="0"/>
              <a:t>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https://www.digicert.com/images/iot/IoTSecuritySolutionGraphic_400x400.png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by IBM, Lucifer,</a:t>
            </a:r>
            <a:r>
              <a:rPr lang="en-US" baseline="0" dirty="0" smtClean="0"/>
              <a:t> NSA?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Why not</a:t>
            </a:r>
            <a:r>
              <a:rPr lang="en-US" baseline="0" dirty="0" smtClean="0"/>
              <a:t> 2DES? </a:t>
            </a:r>
            <a:r>
              <a:rPr lang="en-US" dirty="0" smtClean="0"/>
              <a:t>Meet-in-the-middle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Symmetric key must</a:t>
            </a:r>
            <a:r>
              <a:rPr lang="en-US" baseline="0" dirty="0" smtClean="0"/>
              <a:t> be shared before use.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Encrypts one bit/byte.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Perfect: One Time Pad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9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Feedback Shift Register</a:t>
            </a:r>
          </a:p>
          <a:p>
            <a:r>
              <a:rPr lang="en-US" dirty="0" smtClean="0"/>
              <a:t>Designed</a:t>
            </a:r>
            <a:r>
              <a:rPr lang="en-US" baseline="0" dirty="0" smtClean="0"/>
              <a:t> to be implemented in H/W (A5/1), CSS</a:t>
            </a:r>
          </a:p>
          <a:p>
            <a:r>
              <a:rPr lang="en-US" baseline="0" dirty="0" smtClean="0"/>
              <a:t>Initial State, Key, Tap Points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1B9F-3426-4F22-847B-A2FF371F41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2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53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77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21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73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0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0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3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74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26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26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93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ce_and_Bo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badboy16a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yta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en.wikipedia.org/wiki/Caesar_ciph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hotforsecurity.bitdefender.com/wp-content/uploads/2016/06/Ransomw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634"/>
            <a:ext cx="9186177" cy="6889633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539" y="4041475"/>
            <a:ext cx="6612148" cy="225436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7829" y="6015685"/>
            <a:ext cx="3950515" cy="374157"/>
          </a:xfrm>
        </p:spPr>
        <p:txBody>
          <a:bodyPr>
            <a:normAutofit/>
          </a:bodyPr>
          <a:lstStyle/>
          <a:p>
            <a:r>
              <a:rPr lang="en-US" dirty="0" smtClean="0"/>
              <a:t>For the beginners, by a beginner </a:t>
            </a:r>
            <a:endParaRPr lang="en-US" dirty="0"/>
          </a:p>
        </p:txBody>
      </p:sp>
      <p:pic>
        <p:nvPicPr>
          <p:cNvPr id="13314" name="Picture 2" descr="Image result for symmetric vs asymmetric cryptograp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7" y="1365504"/>
            <a:ext cx="7376805" cy="421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48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4" name="Picture 4" descr="Image result for rc4 ciph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/>
          <a:stretch/>
        </p:blipFill>
        <p:spPr bwMode="auto">
          <a:xfrm>
            <a:off x="500675" y="2565400"/>
            <a:ext cx="814265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4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Image result for 8 bit lfs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825625"/>
            <a:ext cx="8286750" cy="501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592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is split in to fixed size blocks.</a:t>
            </a:r>
            <a:endParaRPr lang="en-IN" dirty="0"/>
          </a:p>
        </p:txBody>
      </p:sp>
      <p:pic>
        <p:nvPicPr>
          <p:cNvPr id="3076" name="Picture 4" descr="Image result for key expans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0"/>
          <a:stretch/>
        </p:blipFill>
        <p:spPr bwMode="auto">
          <a:xfrm>
            <a:off x="0" y="2705100"/>
            <a:ext cx="91440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150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 descr="https://upload.wikimedia.org/wikipedia/commons/5/56/T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06637"/>
            <a:ext cx="2787650" cy="307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upload.wikimedia.org/wikipedia/commons/f/f0/Tux_ec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2306637"/>
            <a:ext cx="2787650" cy="307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4"/>
          <p:cNvSpPr/>
          <p:nvPr/>
        </p:nvSpPr>
        <p:spPr>
          <a:xfrm>
            <a:off x="3568700" y="3340100"/>
            <a:ext cx="2159000" cy="1104900"/>
          </a:xfrm>
          <a:prstGeom prst="homePlat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  <a:softEdge rad="127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Block Encryption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52002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</a:t>
            </a:r>
            <a:r>
              <a:rPr lang="en-US" dirty="0" err="1" smtClean="0"/>
              <a:t>CodeBook</a:t>
            </a:r>
            <a:r>
              <a:rPr lang="en-US" dirty="0" smtClean="0"/>
              <a:t> (ECB)</a:t>
            </a:r>
          </a:p>
          <a:p>
            <a:r>
              <a:rPr lang="en-US" dirty="0" smtClean="0"/>
              <a:t>Cipher Block Chaining (CBC)</a:t>
            </a:r>
          </a:p>
          <a:p>
            <a:r>
              <a:rPr lang="en-US" dirty="0" smtClean="0"/>
              <a:t>Cipher </a:t>
            </a:r>
            <a:r>
              <a:rPr lang="en-US" dirty="0" err="1" smtClean="0"/>
              <a:t>FeedBack</a:t>
            </a:r>
            <a:r>
              <a:rPr lang="en-US" dirty="0" smtClean="0"/>
              <a:t>(CFB)</a:t>
            </a:r>
          </a:p>
          <a:p>
            <a:r>
              <a:rPr lang="en-US" dirty="0" smtClean="0"/>
              <a:t>Output Feedback(OFB)</a:t>
            </a:r>
          </a:p>
          <a:p>
            <a:r>
              <a:rPr lang="en-US" dirty="0" smtClean="0"/>
              <a:t>Counter (CTR)</a:t>
            </a:r>
          </a:p>
          <a:p>
            <a:r>
              <a:rPr lang="en-IN" dirty="0" smtClean="0"/>
              <a:t>Galois Counter Mode</a:t>
            </a:r>
            <a:r>
              <a:rPr lang="en-IN" dirty="0"/>
              <a:t> </a:t>
            </a:r>
            <a:r>
              <a:rPr lang="en-IN" dirty="0" smtClean="0"/>
              <a:t>(GCM)</a:t>
            </a:r>
            <a:endParaRPr lang="en-IN" dirty="0"/>
          </a:p>
        </p:txBody>
      </p:sp>
      <p:pic>
        <p:nvPicPr>
          <p:cNvPr id="9218" name="Picture 2" descr="https://upload.wikimedia.org/wikipedia/commons/a/a0/Tux_sec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3627437"/>
            <a:ext cx="2800350" cy="30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03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cipher padd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4"/>
          <a:stretch/>
        </p:blipFill>
        <p:spPr bwMode="auto">
          <a:xfrm>
            <a:off x="2048256" y="484632"/>
            <a:ext cx="6595872" cy="38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to align data to Block length.</a:t>
            </a:r>
          </a:p>
          <a:p>
            <a:r>
              <a:rPr lang="en-US" dirty="0" smtClean="0"/>
              <a:t>Bit Padding</a:t>
            </a:r>
          </a:p>
          <a:p>
            <a:r>
              <a:rPr lang="en-US" dirty="0" smtClean="0"/>
              <a:t>Byte Padding</a:t>
            </a:r>
          </a:p>
          <a:p>
            <a:pPr lvl="1"/>
            <a:r>
              <a:rPr lang="en-US" dirty="0" smtClean="0"/>
              <a:t>Zero Padding</a:t>
            </a:r>
          </a:p>
          <a:p>
            <a:pPr lvl="1"/>
            <a:r>
              <a:rPr lang="en-US" dirty="0" smtClean="0"/>
              <a:t>ANSIx.923</a:t>
            </a:r>
          </a:p>
          <a:p>
            <a:pPr lvl="1"/>
            <a:r>
              <a:rPr lang="en-US" dirty="0" smtClean="0"/>
              <a:t>ISO-10126</a:t>
            </a:r>
          </a:p>
          <a:p>
            <a:pPr lvl="1"/>
            <a:r>
              <a:rPr lang="en-US" dirty="0" smtClean="0"/>
              <a:t>PKCS#7</a:t>
            </a:r>
          </a:p>
          <a:p>
            <a:pPr lvl="1"/>
            <a:r>
              <a:rPr lang="en-US" dirty="0" smtClean="0"/>
              <a:t>ISO/IEC 7816-4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415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function.</a:t>
            </a:r>
          </a:p>
          <a:p>
            <a:r>
              <a:rPr lang="en-US" dirty="0" smtClean="0"/>
              <a:t>Arbitrary length input, fixed length output.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CRC(16/32)</a:t>
            </a:r>
          </a:p>
          <a:p>
            <a:pPr lvl="1"/>
            <a:r>
              <a:rPr lang="en-US" dirty="0" smtClean="0"/>
              <a:t>MD(4/5)</a:t>
            </a:r>
          </a:p>
          <a:p>
            <a:pPr lvl="1"/>
            <a:r>
              <a:rPr lang="en-US" dirty="0" smtClean="0"/>
              <a:t>SHA(1/2/3/4)</a:t>
            </a:r>
          </a:p>
          <a:p>
            <a:endParaRPr lang="en-IN" dirty="0"/>
          </a:p>
        </p:txBody>
      </p:sp>
      <p:pic>
        <p:nvPicPr>
          <p:cNvPr id="12290" name="Picture 2" descr="Image result for has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6376"/>
            <a:ext cx="8305398" cy="17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93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of Number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1668018" cy="3977640"/>
          </a:xfrm>
        </p:spPr>
        <p:txBody>
          <a:bodyPr/>
          <a:lstStyle/>
          <a:p>
            <a:r>
              <a:rPr lang="en-US" dirty="0" smtClean="0"/>
              <a:t>Integers</a:t>
            </a:r>
          </a:p>
          <a:p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Co-prime</a:t>
            </a:r>
          </a:p>
          <a:p>
            <a:r>
              <a:rPr lang="en-US" dirty="0" smtClean="0"/>
              <a:t>Modulus</a:t>
            </a:r>
          </a:p>
          <a:p>
            <a:r>
              <a:rPr lang="en-US" dirty="0" smtClean="0"/>
              <a:t>Congruence</a:t>
            </a:r>
          </a:p>
          <a:p>
            <a:pPr lvl="1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7376" y="2194560"/>
            <a:ext cx="2012442" cy="3977640"/>
          </a:xfrm>
        </p:spPr>
        <p:txBody>
          <a:bodyPr/>
          <a:lstStyle/>
          <a:p>
            <a:r>
              <a:rPr lang="en-US" dirty="0"/>
              <a:t>Group</a:t>
            </a:r>
          </a:p>
          <a:p>
            <a:pPr lvl="1"/>
            <a:r>
              <a:rPr lang="en-US" dirty="0" smtClean="0"/>
              <a:t>Modulus (M)</a:t>
            </a:r>
          </a:p>
          <a:p>
            <a:pPr lvl="1"/>
            <a:r>
              <a:rPr lang="en-US" dirty="0" smtClean="0"/>
              <a:t>Operation</a:t>
            </a:r>
            <a:endParaRPr lang="en-US" dirty="0"/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Inverse</a:t>
            </a:r>
            <a:endParaRPr lang="en-US" dirty="0"/>
          </a:p>
          <a:p>
            <a:pPr lvl="1"/>
            <a:r>
              <a:rPr lang="en-US" dirty="0"/>
              <a:t>Generator</a:t>
            </a:r>
          </a:p>
          <a:p>
            <a:r>
              <a:rPr lang="en-US" dirty="0" smtClean="0"/>
              <a:t>Ring</a:t>
            </a:r>
          </a:p>
          <a:p>
            <a:pPr lvl="1"/>
            <a:r>
              <a:rPr lang="en-US" dirty="0" smtClean="0"/>
              <a:t>Order (M-1) </a:t>
            </a:r>
            <a:r>
              <a:rPr lang="en-US" dirty="0" err="1" smtClean="0"/>
              <a:t>iff</a:t>
            </a:r>
            <a:r>
              <a:rPr lang="en-US" dirty="0" smtClean="0"/>
              <a:t> M is prime.</a:t>
            </a:r>
            <a:endParaRPr lang="en-IN" dirty="0"/>
          </a:p>
        </p:txBody>
      </p:sp>
      <p:pic>
        <p:nvPicPr>
          <p:cNvPr id="16386" name="Picture 2" descr="Image result for modulo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818" y="2194560"/>
            <a:ext cx="4267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05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Exchange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</a:p>
          <a:p>
            <a:pPr lvl="1"/>
            <a:r>
              <a:rPr lang="en-IN" dirty="0">
                <a:hlinkClick r:id="rId3" tooltip="Alice and Bob"/>
              </a:rPr>
              <a:t>Alice and Bob</a:t>
            </a:r>
            <a:r>
              <a:rPr lang="en-IN" dirty="0"/>
              <a:t> agree to use a modulus </a:t>
            </a:r>
            <a:r>
              <a:rPr lang="en-IN" i="1" dirty="0"/>
              <a:t>p</a:t>
            </a:r>
            <a:r>
              <a:rPr lang="en-IN" dirty="0"/>
              <a:t> = 23 and </a:t>
            </a:r>
            <a:r>
              <a:rPr lang="en-IN" dirty="0" smtClean="0"/>
              <a:t>generator</a:t>
            </a:r>
            <a:r>
              <a:rPr lang="en-IN" dirty="0"/>
              <a:t> </a:t>
            </a:r>
            <a:r>
              <a:rPr lang="en-IN" i="1" dirty="0"/>
              <a:t>g</a:t>
            </a:r>
            <a:r>
              <a:rPr lang="en-IN" dirty="0"/>
              <a:t> = </a:t>
            </a:r>
            <a:r>
              <a:rPr lang="en-IN" dirty="0" smtClean="0"/>
              <a:t>5.</a:t>
            </a:r>
            <a:endParaRPr lang="en-IN" dirty="0"/>
          </a:p>
          <a:p>
            <a:pPr lvl="1"/>
            <a:r>
              <a:rPr lang="en-IN" dirty="0"/>
              <a:t>Alice chooses a secret integer </a:t>
            </a:r>
            <a:r>
              <a:rPr lang="en-IN" b="1" i="1" dirty="0"/>
              <a:t>a</a:t>
            </a:r>
            <a:r>
              <a:rPr lang="en-IN" dirty="0"/>
              <a:t> = </a:t>
            </a:r>
            <a:r>
              <a:rPr lang="en-IN" b="1" dirty="0"/>
              <a:t>6</a:t>
            </a:r>
            <a:r>
              <a:rPr lang="en-IN" dirty="0"/>
              <a:t>, then sends Bob </a:t>
            </a:r>
            <a:r>
              <a:rPr lang="en-IN" i="1" dirty="0"/>
              <a:t>A</a:t>
            </a:r>
            <a:r>
              <a:rPr lang="en-IN" dirty="0"/>
              <a:t> = </a:t>
            </a:r>
            <a:r>
              <a:rPr lang="en-IN" i="1" dirty="0" err="1"/>
              <a:t>g</a:t>
            </a:r>
            <a:r>
              <a:rPr lang="en-IN" b="1" i="1" baseline="30000" dirty="0" err="1"/>
              <a:t>a</a:t>
            </a:r>
            <a:r>
              <a:rPr lang="en-IN" dirty="0"/>
              <a:t> mod </a:t>
            </a:r>
            <a:r>
              <a:rPr lang="en-IN" i="1" dirty="0"/>
              <a:t>p</a:t>
            </a:r>
            <a:endParaRPr lang="en-IN" dirty="0"/>
          </a:p>
          <a:p>
            <a:pPr lvl="2"/>
            <a:r>
              <a:rPr lang="en-IN" i="1" dirty="0"/>
              <a:t>A</a:t>
            </a:r>
            <a:r>
              <a:rPr lang="en-IN" dirty="0"/>
              <a:t> = 5</a:t>
            </a:r>
            <a:r>
              <a:rPr lang="en-IN" b="1" baseline="30000" dirty="0"/>
              <a:t>6</a:t>
            </a:r>
            <a:r>
              <a:rPr lang="en-IN" dirty="0"/>
              <a:t> mod 23 = 8</a:t>
            </a:r>
          </a:p>
          <a:p>
            <a:pPr lvl="1"/>
            <a:r>
              <a:rPr lang="en-IN" dirty="0"/>
              <a:t>Bob chooses a secret integer </a:t>
            </a:r>
            <a:r>
              <a:rPr lang="en-IN" b="1" i="1" dirty="0"/>
              <a:t>b</a:t>
            </a:r>
            <a:r>
              <a:rPr lang="en-IN" dirty="0"/>
              <a:t> = </a:t>
            </a:r>
            <a:r>
              <a:rPr lang="en-IN" b="1" dirty="0"/>
              <a:t>15</a:t>
            </a:r>
            <a:r>
              <a:rPr lang="en-IN" dirty="0"/>
              <a:t>, then sends Alice </a:t>
            </a:r>
            <a:r>
              <a:rPr lang="en-IN" i="1" dirty="0"/>
              <a:t>B</a:t>
            </a:r>
            <a:r>
              <a:rPr lang="en-IN" dirty="0"/>
              <a:t> = </a:t>
            </a:r>
            <a:r>
              <a:rPr lang="en-IN" i="1" dirty="0" err="1"/>
              <a:t>g</a:t>
            </a:r>
            <a:r>
              <a:rPr lang="en-IN" b="1" i="1" baseline="30000" dirty="0" err="1"/>
              <a:t>b</a:t>
            </a:r>
            <a:r>
              <a:rPr lang="en-IN" dirty="0"/>
              <a:t> mod </a:t>
            </a:r>
            <a:r>
              <a:rPr lang="en-IN" i="1" dirty="0"/>
              <a:t>p</a:t>
            </a:r>
            <a:endParaRPr lang="en-IN" dirty="0"/>
          </a:p>
          <a:p>
            <a:pPr lvl="2"/>
            <a:r>
              <a:rPr lang="en-IN" i="1" dirty="0"/>
              <a:t>B</a:t>
            </a:r>
            <a:r>
              <a:rPr lang="en-IN" dirty="0"/>
              <a:t> = 5</a:t>
            </a:r>
            <a:r>
              <a:rPr lang="en-IN" b="1" baseline="30000" dirty="0"/>
              <a:t>15</a:t>
            </a:r>
            <a:r>
              <a:rPr lang="en-IN" dirty="0"/>
              <a:t> mod 23 = 19</a:t>
            </a:r>
          </a:p>
          <a:p>
            <a:pPr lvl="1"/>
            <a:r>
              <a:rPr lang="en-IN" dirty="0"/>
              <a:t>Alice computes </a:t>
            </a:r>
            <a:r>
              <a:rPr lang="en-IN" b="1" i="1" dirty="0"/>
              <a:t>s</a:t>
            </a:r>
            <a:r>
              <a:rPr lang="en-IN" dirty="0"/>
              <a:t> = </a:t>
            </a:r>
            <a:r>
              <a:rPr lang="en-IN" i="1" dirty="0"/>
              <a:t>B</a:t>
            </a:r>
            <a:r>
              <a:rPr lang="en-IN" b="1" i="1" baseline="30000" dirty="0"/>
              <a:t>a</a:t>
            </a:r>
            <a:r>
              <a:rPr lang="en-IN" dirty="0"/>
              <a:t> mod </a:t>
            </a:r>
            <a:r>
              <a:rPr lang="en-IN" i="1" dirty="0"/>
              <a:t>p</a:t>
            </a:r>
            <a:endParaRPr lang="en-IN" dirty="0"/>
          </a:p>
          <a:p>
            <a:pPr lvl="2"/>
            <a:r>
              <a:rPr lang="en-IN" b="1" i="1" dirty="0"/>
              <a:t>s</a:t>
            </a:r>
            <a:r>
              <a:rPr lang="en-IN" dirty="0"/>
              <a:t> = 19</a:t>
            </a:r>
            <a:r>
              <a:rPr lang="en-IN" b="1" baseline="30000" dirty="0"/>
              <a:t>6</a:t>
            </a:r>
            <a:r>
              <a:rPr lang="en-IN" dirty="0"/>
              <a:t> mod 23 = </a:t>
            </a:r>
            <a:r>
              <a:rPr lang="en-IN" b="1" dirty="0"/>
              <a:t>2</a:t>
            </a:r>
            <a:endParaRPr lang="en-IN" dirty="0"/>
          </a:p>
          <a:p>
            <a:pPr lvl="1"/>
            <a:r>
              <a:rPr lang="en-IN" dirty="0"/>
              <a:t>Bob computes </a:t>
            </a:r>
            <a:r>
              <a:rPr lang="en-IN" b="1" i="1" dirty="0"/>
              <a:t>s</a:t>
            </a:r>
            <a:r>
              <a:rPr lang="en-IN" dirty="0"/>
              <a:t> = </a:t>
            </a:r>
            <a:r>
              <a:rPr lang="en-IN" i="1" dirty="0"/>
              <a:t>A</a:t>
            </a:r>
            <a:r>
              <a:rPr lang="en-IN" b="1" i="1" baseline="30000" dirty="0"/>
              <a:t>b</a:t>
            </a:r>
            <a:r>
              <a:rPr lang="en-IN" dirty="0"/>
              <a:t> mod </a:t>
            </a:r>
            <a:r>
              <a:rPr lang="en-IN" i="1" dirty="0"/>
              <a:t>p</a:t>
            </a:r>
            <a:endParaRPr lang="en-IN" dirty="0"/>
          </a:p>
          <a:p>
            <a:pPr lvl="2"/>
            <a:r>
              <a:rPr lang="en-IN" b="1" i="1" dirty="0"/>
              <a:t>s</a:t>
            </a:r>
            <a:r>
              <a:rPr lang="en-IN" dirty="0"/>
              <a:t> = 8</a:t>
            </a:r>
            <a:r>
              <a:rPr lang="en-IN" b="1" baseline="30000" dirty="0"/>
              <a:t>15</a:t>
            </a:r>
            <a:r>
              <a:rPr lang="en-IN" dirty="0"/>
              <a:t> mod 23 = </a:t>
            </a:r>
            <a:r>
              <a:rPr lang="en-IN" b="1" dirty="0"/>
              <a:t>2</a:t>
            </a:r>
            <a:endParaRPr lang="en-IN" dirty="0"/>
          </a:p>
          <a:p>
            <a:pPr lvl="1"/>
            <a:r>
              <a:rPr lang="en-IN" dirty="0"/>
              <a:t>Alice and Bob now share a secret (the number </a:t>
            </a:r>
            <a:r>
              <a:rPr lang="en-IN" b="1" dirty="0"/>
              <a:t>2</a:t>
            </a:r>
            <a:r>
              <a:rPr lang="en-IN" dirty="0"/>
              <a:t>).</a:t>
            </a:r>
          </a:p>
          <a:p>
            <a:pPr lvl="1"/>
            <a:endParaRPr lang="en-IN" dirty="0"/>
          </a:p>
        </p:txBody>
      </p:sp>
      <p:pic>
        <p:nvPicPr>
          <p:cNvPr id="15362" name="Picture 2" descr="https://upload.wikimedia.org/wikipedia/commons/thumb/4/46/Diffie-Hellman_Key_Exchange.svg/250px-Diffie-Hellman_Key_Exchang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92" y="1504187"/>
            <a:ext cx="3569208" cy="53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02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intractability principle</a:t>
            </a:r>
          </a:p>
          <a:p>
            <a:pPr lvl="1"/>
            <a:r>
              <a:rPr lang="en-US" dirty="0" smtClean="0"/>
              <a:t>Multiplying two large integers is easy</a:t>
            </a:r>
          </a:p>
          <a:p>
            <a:pPr lvl="1"/>
            <a:r>
              <a:rPr lang="en-US" dirty="0" smtClean="0"/>
              <a:t>Finding prime factors of large integers is an intractable problem.</a:t>
            </a:r>
          </a:p>
          <a:p>
            <a:r>
              <a:rPr lang="en-US" dirty="0" smtClean="0"/>
              <a:t>Computations are performed in “Group” modulo M.</a:t>
            </a:r>
          </a:p>
          <a:p>
            <a:pPr lvl="1"/>
            <a:r>
              <a:rPr lang="en-US" dirty="0" smtClean="0"/>
              <a:t>M being a very large prime. </a:t>
            </a:r>
          </a:p>
          <a:p>
            <a:r>
              <a:rPr lang="en-US" dirty="0"/>
              <a:t>2 keys are generated simultaneously.</a:t>
            </a:r>
          </a:p>
          <a:p>
            <a:pPr lvl="1"/>
            <a:r>
              <a:rPr lang="en-US" dirty="0"/>
              <a:t>Inverse of each other (modulo M).</a:t>
            </a:r>
          </a:p>
          <a:p>
            <a:pPr lvl="1"/>
            <a:r>
              <a:rPr lang="en-US" dirty="0"/>
              <a:t>One encrypts (Public Key)</a:t>
            </a:r>
          </a:p>
          <a:p>
            <a:pPr lvl="1"/>
            <a:r>
              <a:rPr lang="en-US" dirty="0"/>
              <a:t>Other decrypts (Private Key)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533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whoami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Enthusiast</a:t>
            </a:r>
          </a:p>
          <a:p>
            <a:pPr lvl="1"/>
            <a:r>
              <a:rPr lang="en-US" dirty="0" smtClean="0"/>
              <a:t>Broke lock of my own bag.</a:t>
            </a:r>
          </a:p>
          <a:p>
            <a:r>
              <a:rPr lang="en-US" dirty="0" smtClean="0"/>
              <a:t>Start many things, finish nothing (mostly)</a:t>
            </a:r>
          </a:p>
          <a:p>
            <a:r>
              <a:rPr lang="en-US" dirty="0" smtClean="0"/>
              <a:t>Threat Researcher @ Symantec</a:t>
            </a:r>
          </a:p>
          <a:p>
            <a:pPr lvl="1"/>
            <a:r>
              <a:rPr lang="en-US" dirty="0" smtClean="0"/>
              <a:t>B&amp;B</a:t>
            </a:r>
          </a:p>
          <a:p>
            <a:r>
              <a:rPr lang="en-US" dirty="0" smtClean="0"/>
              <a:t>Talking at </a:t>
            </a:r>
            <a:r>
              <a:rPr lang="en-US" dirty="0" smtClean="0">
                <a:hlinkClick r:id="rId2"/>
              </a:rPr>
              <a:t>badboy16a@gmail.com</a:t>
            </a:r>
            <a:endParaRPr lang="en-US" dirty="0" smtClean="0"/>
          </a:p>
          <a:p>
            <a:r>
              <a:rPr lang="en-US" dirty="0" smtClean="0"/>
              <a:t>Broadcasting @_</a:t>
            </a:r>
            <a:r>
              <a:rPr lang="en-US" dirty="0" err="1" smtClean="0"/>
              <a:t>badbot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https://www.16personalities.com/images/types/int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5" y="3517900"/>
            <a:ext cx="33401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62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05621"/>
              </p:ext>
            </p:extLst>
          </p:nvPr>
        </p:nvGraphicFramePr>
        <p:xfrm>
          <a:off x="454152" y="4993638"/>
          <a:ext cx="8153400" cy="1847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11160"/>
                <a:gridCol w="6142240"/>
              </a:tblGrid>
              <a:tr h="4023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Encryption</a:t>
                      </a:r>
                      <a:r>
                        <a:rPr lang="en-US" baseline="0" dirty="0" smtClean="0"/>
                        <a:t> (P=5)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2336">
                <a:tc>
                  <a:txBody>
                    <a:bodyPr/>
                    <a:lstStyle/>
                    <a:p>
                      <a:r>
                        <a:rPr lang="en-US" dirty="0" smtClean="0"/>
                        <a:t>C = P</a:t>
                      </a:r>
                      <a:r>
                        <a:rPr lang="en-US" baseline="40000" dirty="0" smtClean="0"/>
                        <a:t>e</a:t>
                      </a:r>
                      <a:r>
                        <a:rPr lang="en-US" dirty="0" smtClean="0"/>
                        <a:t> mod</a:t>
                      </a:r>
                      <a:r>
                        <a:rPr lang="en-US" baseline="0" dirty="0" smtClean="0"/>
                        <a:t> 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dirty="0" smtClean="0"/>
                        <a:t> % 33 = 125 % 3 = 26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336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Decryption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2336">
                <a:tc>
                  <a:txBody>
                    <a:bodyPr/>
                    <a:lstStyle/>
                    <a:p>
                      <a:r>
                        <a:rPr lang="en-US" dirty="0" smtClean="0"/>
                        <a:t>P = C</a:t>
                      </a:r>
                      <a:r>
                        <a:rPr lang="en-US" baseline="30000" dirty="0" smtClean="0"/>
                        <a:t>d</a:t>
                      </a:r>
                      <a:r>
                        <a:rPr lang="en-US" dirty="0" smtClean="0"/>
                        <a:t> mod 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r>
                        <a:rPr lang="en-US" baseline="30000" dirty="0" smtClean="0"/>
                        <a:t>7</a:t>
                      </a:r>
                      <a:r>
                        <a:rPr lang="en-US" dirty="0" smtClean="0"/>
                        <a:t> % 33 = 8031810176 % 33 = 5 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26</a:t>
                      </a:r>
                      <a:r>
                        <a:rPr lang="en-US" baseline="30000" dirty="0" smtClean="0"/>
                        <a:t>7</a:t>
                      </a:r>
                      <a:r>
                        <a:rPr lang="en-US" dirty="0" smtClean="0"/>
                        <a:t> % 33 = 26 </a:t>
                      </a:r>
                      <a:r>
                        <a:rPr lang="en-US" baseline="30000" dirty="0" smtClean="0"/>
                        <a:t>(3+3+1) </a:t>
                      </a:r>
                      <a:r>
                        <a:rPr lang="en-US" dirty="0" smtClean="0"/>
                        <a:t>% 33 = (26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dirty="0" smtClean="0"/>
                        <a:t>%33)* (26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dirty="0" smtClean="0"/>
                        <a:t>%33)*</a:t>
                      </a:r>
                      <a:r>
                        <a:rPr lang="en-IN" baseline="0" dirty="0" smtClean="0"/>
                        <a:t> (26%33) = 5</a:t>
                      </a:r>
                      <a:endParaRPr lang="en-IN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21068"/>
              </p:ext>
            </p:extLst>
          </p:nvPr>
        </p:nvGraphicFramePr>
        <p:xfrm>
          <a:off x="685800" y="1966976"/>
          <a:ext cx="7772400" cy="281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1976"/>
                <a:gridCol w="2630424"/>
              </a:tblGrid>
              <a:tr h="469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Key Generation</a:t>
                      </a:r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 smtClean="0"/>
                        <a:t>Select 2 </a:t>
                      </a:r>
                      <a:r>
                        <a:rPr lang="en-US" baseline="0" dirty="0" smtClean="0"/>
                        <a:t>primes: </a:t>
                      </a:r>
                      <a:r>
                        <a:rPr lang="en-US" baseline="0" dirty="0" err="1" smtClean="0"/>
                        <a:t>p,q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= 11, q = 3</a:t>
                      </a:r>
                      <a:endParaRPr lang="en-IN" dirty="0"/>
                    </a:p>
                  </a:txBody>
                  <a:tcPr/>
                </a:tc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 = p*q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33</a:t>
                      </a:r>
                      <a:endParaRPr lang="en-IN" dirty="0"/>
                    </a:p>
                  </a:txBody>
                  <a:tcPr/>
                </a:tc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Calculate: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dirty="0" smtClean="0"/>
                        <a:t>Φ</a:t>
                      </a:r>
                      <a:r>
                        <a:rPr lang="en-US" baseline="0" dirty="0" smtClean="0"/>
                        <a:t>(n) = (p-1)*(q-1)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Φ</a:t>
                      </a:r>
                      <a:r>
                        <a:rPr lang="en-US" baseline="0" dirty="0" smtClean="0"/>
                        <a:t>(n) = 20</a:t>
                      </a:r>
                      <a:endParaRPr lang="en-IN" dirty="0"/>
                    </a:p>
                  </a:txBody>
                  <a:tcPr/>
                </a:tc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 smtClean="0"/>
                        <a:t>Choose e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err="1" smtClean="0"/>
                        <a:t>gcd</a:t>
                      </a:r>
                      <a:r>
                        <a:rPr lang="en-US" dirty="0" smtClean="0"/>
                        <a:t>(e,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dirty="0" smtClean="0"/>
                        <a:t>Φ</a:t>
                      </a:r>
                      <a:r>
                        <a:rPr lang="en-US" dirty="0" smtClean="0"/>
                        <a:t>(n)) = 1, (</a:t>
                      </a:r>
                      <a:r>
                        <a:rPr lang="en-US" dirty="0" err="1" smtClean="0"/>
                        <a:t>e,n</a:t>
                      </a:r>
                      <a:r>
                        <a:rPr lang="en-US" dirty="0" smtClean="0"/>
                        <a:t>)  is public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= 3; K</a:t>
                      </a:r>
                      <a:r>
                        <a:rPr lang="en-US" baseline="-25000" dirty="0" smtClean="0"/>
                        <a:t>pub</a:t>
                      </a:r>
                      <a:r>
                        <a:rPr lang="en-US" dirty="0" smtClean="0"/>
                        <a:t> = (3,33)</a:t>
                      </a:r>
                      <a:endParaRPr lang="en-IN" dirty="0"/>
                    </a:p>
                  </a:txBody>
                  <a:tcPr/>
                </a:tc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 smtClean="0"/>
                        <a:t>Find d : e*d = 1 mod </a:t>
                      </a:r>
                      <a:r>
                        <a:rPr lang="el-GR" dirty="0" smtClean="0"/>
                        <a:t>Φ</a:t>
                      </a:r>
                      <a:r>
                        <a:rPr lang="en-US" dirty="0" smtClean="0"/>
                        <a:t>(n), (</a:t>
                      </a:r>
                      <a:r>
                        <a:rPr lang="en-US" dirty="0" err="1" smtClean="0"/>
                        <a:t>d,n</a:t>
                      </a:r>
                      <a:r>
                        <a:rPr lang="en-US" dirty="0" smtClean="0"/>
                        <a:t>) is private</a:t>
                      </a:r>
                      <a:r>
                        <a:rPr lang="en-US" baseline="0" dirty="0" smtClean="0"/>
                        <a:t>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 = 7, K</a:t>
                      </a:r>
                      <a:r>
                        <a:rPr lang="en-US" baseline="-25000" dirty="0" smtClean="0"/>
                        <a:t>priv</a:t>
                      </a:r>
                      <a:r>
                        <a:rPr lang="en-US" dirty="0" smtClean="0"/>
                        <a:t> = (7,33)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546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6" name="Picture 4" descr="Image result for digital sig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2121408"/>
            <a:ext cx="846772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5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Infrastructure</a:t>
            </a:r>
            <a:endParaRPr lang="en-IN" dirty="0"/>
          </a:p>
        </p:txBody>
      </p:sp>
      <p:pic>
        <p:nvPicPr>
          <p:cNvPr id="19464" name="Picture 8" descr="Image result for digital certificat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5346"/>
            <a:ext cx="5181600" cy="565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Image result for digital certificate examp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6" t="4086" r="7669" b="11670"/>
          <a:stretch/>
        </p:blipFill>
        <p:spPr bwMode="auto">
          <a:xfrm>
            <a:off x="4632960" y="2252472"/>
            <a:ext cx="4632960" cy="46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592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of Trust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Image result for web of trust pg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3"/>
          <a:stretch/>
        </p:blipFill>
        <p:spPr bwMode="auto">
          <a:xfrm>
            <a:off x="1284833" y="2093976"/>
            <a:ext cx="6574334" cy="46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433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85" y="1289304"/>
            <a:ext cx="5052029" cy="5266740"/>
          </a:xfrm>
        </p:spPr>
      </p:pic>
    </p:spTree>
    <p:extLst>
      <p:ext uri="{BB962C8B-B14F-4D97-AF65-F5344CB8AC3E}">
        <p14:creationId xmlns:p14="http://schemas.microsoft.com/office/powerpoint/2010/main" val="1391644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8" name="Picture 4" descr="Image result for irony tr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69" y="1464591"/>
            <a:ext cx="4172331" cy="536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076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 Triangle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rot="18372298">
            <a:off x="1998997" y="3354002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Security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3241674">
            <a:off x="5612393" y="3363521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Usability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70634" y="6180009"/>
            <a:ext cx="2355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Functionality</a:t>
            </a:r>
            <a:endParaRPr lang="en-IN" sz="3200" dirty="0">
              <a:solidFill>
                <a:srgbClr val="FFC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49400" y="1825625"/>
            <a:ext cx="6197600" cy="4351338"/>
            <a:chOff x="1549400" y="1825625"/>
            <a:chExt cx="6197600" cy="4351338"/>
          </a:xfrm>
        </p:grpSpPr>
        <p:sp>
          <p:nvSpPr>
            <p:cNvPr id="8" name="Isosceles Triangle 7"/>
            <p:cNvSpPr/>
            <p:nvPr/>
          </p:nvSpPr>
          <p:spPr>
            <a:xfrm>
              <a:off x="1549400" y="1825625"/>
              <a:ext cx="6197600" cy="4351338"/>
            </a:xfrm>
            <a:prstGeom prst="triangle">
              <a:avLst/>
            </a:prstGeom>
            <a:noFill/>
            <a:ln w="76200">
              <a:solidFill>
                <a:schemeClr val="tx1">
                  <a:lumMod val="7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Systems</a:t>
              </a:r>
              <a:endParaRPr lang="en-IN" sz="3200" dirty="0"/>
            </a:p>
          </p:txBody>
        </p:sp>
        <p:pic>
          <p:nvPicPr>
            <p:cNvPr id="11266" name="Picture 2" descr="Image result for softwa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687" y="3686686"/>
              <a:ext cx="3629025" cy="2343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5021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</a:t>
            </a:r>
          </a:p>
          <a:p>
            <a:r>
              <a:rPr lang="en-US" dirty="0" smtClean="0"/>
              <a:t>Encryption</a:t>
            </a:r>
            <a:endParaRPr lang="en-US" dirty="0"/>
          </a:p>
          <a:p>
            <a:r>
              <a:rPr lang="en-US" dirty="0" smtClean="0"/>
              <a:t>Obfuscation</a:t>
            </a:r>
            <a:endParaRPr lang="en-US" dirty="0"/>
          </a:p>
          <a:p>
            <a:r>
              <a:rPr lang="en-US" dirty="0" smtClean="0"/>
              <a:t>Cryptography</a:t>
            </a:r>
            <a:endParaRPr lang="en-US" dirty="0"/>
          </a:p>
          <a:p>
            <a:r>
              <a:rPr lang="en-US" dirty="0" smtClean="0"/>
              <a:t>Cryptanalysis</a:t>
            </a:r>
          </a:p>
          <a:p>
            <a:r>
              <a:rPr lang="en-US" dirty="0"/>
              <a:t>Steganography</a:t>
            </a:r>
          </a:p>
          <a:p>
            <a:endParaRPr lang="en-US" dirty="0" smtClean="0"/>
          </a:p>
        </p:txBody>
      </p:sp>
      <p:pic>
        <p:nvPicPr>
          <p:cNvPr id="6" name="Picture 4" descr="http://www.filesaversdatarecovery.com/Images/desktop_computer_data_reco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5" y="4339496"/>
            <a:ext cx="3783271" cy="25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588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name a few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Transposition </a:t>
            </a:r>
          </a:p>
          <a:p>
            <a:pPr lvl="1"/>
            <a:r>
              <a:rPr lang="en-IN" u="sng" dirty="0" err="1" smtClean="0">
                <a:hlinkClick r:id="rId3" tooltip="Scytale"/>
              </a:rPr>
              <a:t>scytale</a:t>
            </a:r>
            <a:endParaRPr lang="en-US" dirty="0" smtClean="0"/>
          </a:p>
          <a:p>
            <a:r>
              <a:rPr lang="en-US" dirty="0" smtClean="0"/>
              <a:t>Substitution</a:t>
            </a:r>
            <a:endParaRPr lang="en-IN" u="sng" dirty="0" smtClean="0">
              <a:hlinkClick r:id="rId4" tooltip="Caesar cipher"/>
            </a:endParaRPr>
          </a:p>
          <a:p>
            <a:pPr lvl="1"/>
            <a:r>
              <a:rPr lang="en-IN" u="sng" dirty="0" smtClean="0">
                <a:hlinkClick r:id="rId4" tooltip="Caesar cipher"/>
              </a:rPr>
              <a:t>Caesar </a:t>
            </a:r>
            <a:r>
              <a:rPr lang="en-IN" u="sng" dirty="0" smtClean="0">
                <a:hlinkClick r:id="rId4" tooltip="Caesar cipher"/>
              </a:rPr>
              <a:t>cipher</a:t>
            </a:r>
            <a:endParaRPr lang="en-IN" u="sng" dirty="0" smtClean="0"/>
          </a:p>
          <a:p>
            <a:pPr lvl="1"/>
            <a:r>
              <a:rPr lang="en-US" dirty="0" smtClean="0"/>
              <a:t>Enigma</a:t>
            </a:r>
          </a:p>
          <a:p>
            <a:r>
              <a:rPr lang="en-US" dirty="0" smtClean="0"/>
              <a:t>Shannon’s law of secrecy</a:t>
            </a:r>
          </a:p>
          <a:p>
            <a:r>
              <a:rPr lang="en-US" dirty="0" smtClean="0"/>
              <a:t>PGP</a:t>
            </a:r>
          </a:p>
        </p:txBody>
      </p:sp>
      <p:pic>
        <p:nvPicPr>
          <p:cNvPr id="1026" name="Picture 2" descr="https://upload.wikimedia.org/wikipedia/commons/thumb/a/ae/Enigma.jpg/220px-Enigm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582" y="2093976"/>
            <a:ext cx="3209417" cy="42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586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CIA Triangle</a:t>
            </a:r>
            <a:endParaRPr lang="en-IN" dirty="0"/>
          </a:p>
        </p:txBody>
      </p:sp>
      <p:pic>
        <p:nvPicPr>
          <p:cNvPr id="4" name="Picture 3" descr="http://demand-gen.zscaler.com/images/vpn-data-encry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570" y="266000"/>
            <a:ext cx="2340344" cy="234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11" y="1690689"/>
            <a:ext cx="5812778" cy="47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Suite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Image result for cipher su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3"/>
          <a:stretch/>
        </p:blipFill>
        <p:spPr bwMode="auto">
          <a:xfrm>
            <a:off x="628650" y="2633472"/>
            <a:ext cx="7886700" cy="421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225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Algorithms</a:t>
            </a:r>
            <a:endParaRPr lang="en-IN" dirty="0"/>
          </a:p>
        </p:txBody>
      </p:sp>
      <p:pic>
        <p:nvPicPr>
          <p:cNvPr id="1036" name="Picture 12" descr="Image result for stream ciph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89112"/>
            <a:ext cx="7886700" cy="500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430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vs Asymmetric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Asymmetric encryption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1"/>
          <a:stretch/>
        </p:blipFill>
        <p:spPr bwMode="auto">
          <a:xfrm>
            <a:off x="1150620" y="4645152"/>
            <a:ext cx="6839899" cy="1527048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Symmetric encryption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" y="2093976"/>
            <a:ext cx="6842760" cy="205282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96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10843</TotalTime>
  <Words>573</Words>
  <Application>Microsoft Office PowerPoint</Application>
  <PresentationFormat>On-screen Show (4:3)</PresentationFormat>
  <Paragraphs>168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Georgia</vt:lpstr>
      <vt:lpstr>Trebuchet MS</vt:lpstr>
      <vt:lpstr>Wingdings</vt:lpstr>
      <vt:lpstr>Wood Type</vt:lpstr>
      <vt:lpstr> </vt:lpstr>
      <vt:lpstr>$whoami</vt:lpstr>
      <vt:lpstr>FUS Triangle</vt:lpstr>
      <vt:lpstr>A few words</vt:lpstr>
      <vt:lpstr>To name a few</vt:lpstr>
      <vt:lpstr>CIA Triangle</vt:lpstr>
      <vt:lpstr>Cipher Suite</vt:lpstr>
      <vt:lpstr>Encryption Algorithms</vt:lpstr>
      <vt:lpstr>Symmetric vs Asymmetric</vt:lpstr>
      <vt:lpstr>Stream Cipher</vt:lpstr>
      <vt:lpstr>LFSR</vt:lpstr>
      <vt:lpstr>Block Cipher</vt:lpstr>
      <vt:lpstr>Block Encryption</vt:lpstr>
      <vt:lpstr>Encryption Modes</vt:lpstr>
      <vt:lpstr>Padding</vt:lpstr>
      <vt:lpstr>Hashing</vt:lpstr>
      <vt:lpstr>Bit of Number theory</vt:lpstr>
      <vt:lpstr>Key Exchange</vt:lpstr>
      <vt:lpstr>Asymmetric Encryption</vt:lpstr>
      <vt:lpstr>RSA</vt:lpstr>
      <vt:lpstr>Digital Signature</vt:lpstr>
      <vt:lpstr>Public Key Infrastructure</vt:lpstr>
      <vt:lpstr>Web of Trust</vt:lpstr>
      <vt:lpstr>PGP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3Es of Ransomware</dc:title>
  <dc:creator>Sunil</dc:creator>
  <cp:lastModifiedBy>Sunil Kumar</cp:lastModifiedBy>
  <cp:revision>443</cp:revision>
  <dcterms:created xsi:type="dcterms:W3CDTF">2016-11-27T14:42:10Z</dcterms:created>
  <dcterms:modified xsi:type="dcterms:W3CDTF">2017-05-06T07:45:29Z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