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docs.racemi.com/Amazon/DynaCenterConsoleMigrationAmazon/Content/Common%20Content/DCCConfigCreateMigrationTemplate.htm"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181" y="94039"/>
            <a:ext cx="7848600" cy="1200329"/>
          </a:xfrm>
          <a:prstGeom prst="rect">
            <a:avLst/>
          </a:prstGeom>
          <a:noFill/>
        </p:spPr>
        <p:txBody>
          <a:bodyPr wrap="square" rtlCol="0">
            <a:spAutoFit/>
          </a:bodyPr>
          <a:lstStyle/>
          <a:p>
            <a:r>
              <a:rPr lang="en-I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IN"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Racemi Dynacenter</a:t>
            </a:r>
            <a:endParaRPr lang="en-IN"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526472" y="897241"/>
            <a:ext cx="6172200" cy="769441"/>
          </a:xfrm>
          <a:prstGeom prst="rect">
            <a:avLst/>
          </a:prstGeom>
          <a:noFill/>
        </p:spPr>
        <p:txBody>
          <a:bodyPr wrap="square" rtlCol="0">
            <a:spAutoFit/>
          </a:bodyPr>
          <a:lstStyle/>
          <a:p>
            <a:r>
              <a:rPr lang="en-US" sz="4400" dirty="0" smtClean="0">
                <a:solidFill>
                  <a:srgbClr val="00B0F0"/>
                </a:solidFill>
              </a:rPr>
              <a:t>Agenda</a:t>
            </a:r>
            <a:r>
              <a:rPr lang="en-US" dirty="0" smtClean="0">
                <a:solidFill>
                  <a:srgbClr val="00B0F0"/>
                </a:solidFill>
              </a:rPr>
              <a:t> </a:t>
            </a:r>
            <a:endParaRPr lang="en-IN" dirty="0">
              <a:solidFill>
                <a:srgbClr val="00B0F0"/>
              </a:solidFill>
            </a:endParaRPr>
          </a:p>
        </p:txBody>
      </p:sp>
      <p:sp>
        <p:nvSpPr>
          <p:cNvPr id="6" name="TextBox 5"/>
          <p:cNvSpPr txBox="1"/>
          <p:nvPr/>
        </p:nvSpPr>
        <p:spPr>
          <a:xfrm>
            <a:off x="519545" y="1546968"/>
            <a:ext cx="8319656" cy="3970318"/>
          </a:xfrm>
          <a:prstGeom prst="rect">
            <a:avLst/>
          </a:prstGeom>
          <a:noFill/>
        </p:spPr>
        <p:txBody>
          <a:bodyPr wrap="square" rtlCol="0">
            <a:spAutoFit/>
          </a:bodyPr>
          <a:lstStyle/>
          <a:p>
            <a:pPr marL="285750" indent="-285750">
              <a:buFont typeface="Arial" pitchFamily="34" charset="0"/>
              <a:buChar char="•"/>
            </a:pPr>
            <a:r>
              <a:rPr lang="en-IN" sz="2800" dirty="0">
                <a:solidFill>
                  <a:schemeClr val="accent3">
                    <a:lumMod val="50000"/>
                  </a:schemeClr>
                </a:solidFill>
              </a:rPr>
              <a:t>Supported region in AWS </a:t>
            </a:r>
            <a:endParaRPr lang="en-IN" sz="2800" dirty="0" smtClean="0">
              <a:solidFill>
                <a:schemeClr val="accent3">
                  <a:lumMod val="50000"/>
                </a:schemeClr>
              </a:solidFill>
            </a:endParaRPr>
          </a:p>
          <a:p>
            <a:pPr marL="285750" indent="-285750">
              <a:buFont typeface="Arial" pitchFamily="34" charset="0"/>
              <a:buChar char="•"/>
            </a:pPr>
            <a:r>
              <a:rPr lang="en-IN" sz="2800" dirty="0">
                <a:solidFill>
                  <a:schemeClr val="accent3">
                    <a:lumMod val="50000"/>
                  </a:schemeClr>
                </a:solidFill>
              </a:rPr>
              <a:t>Platforms </a:t>
            </a:r>
            <a:r>
              <a:rPr lang="en-IN" sz="2800" dirty="0">
                <a:solidFill>
                  <a:schemeClr val="accent3">
                    <a:lumMod val="50000"/>
                  </a:schemeClr>
                </a:solidFill>
              </a:rPr>
              <a:t> </a:t>
            </a:r>
            <a:r>
              <a:rPr lang="en-IN" sz="2800" dirty="0" smtClean="0">
                <a:solidFill>
                  <a:schemeClr val="accent3">
                    <a:lumMod val="50000"/>
                  </a:schemeClr>
                </a:solidFill>
              </a:rPr>
              <a:t>Support</a:t>
            </a:r>
          </a:p>
          <a:p>
            <a:pPr marL="285750" indent="-285750">
              <a:buFont typeface="Arial" pitchFamily="34" charset="0"/>
              <a:buChar char="•"/>
            </a:pPr>
            <a:r>
              <a:rPr lang="en-IN" sz="2800" dirty="0">
                <a:solidFill>
                  <a:schemeClr val="accent3">
                    <a:lumMod val="50000"/>
                  </a:schemeClr>
                </a:solidFill>
              </a:rPr>
              <a:t>Supported instance </a:t>
            </a:r>
            <a:r>
              <a:rPr lang="en-IN" sz="2800" dirty="0" smtClean="0">
                <a:solidFill>
                  <a:schemeClr val="accent3">
                    <a:lumMod val="50000"/>
                  </a:schemeClr>
                </a:solidFill>
              </a:rPr>
              <a:t>type.</a:t>
            </a:r>
          </a:p>
          <a:p>
            <a:pPr marL="285750" indent="-285750">
              <a:buFont typeface="Arial" pitchFamily="34" charset="0"/>
              <a:buChar char="•"/>
            </a:pPr>
            <a:r>
              <a:rPr lang="en-US" sz="2800" dirty="0" smtClean="0">
                <a:solidFill>
                  <a:schemeClr val="accent3">
                    <a:lumMod val="50000"/>
                  </a:schemeClr>
                </a:solidFill>
              </a:rPr>
              <a:t>Creating Dynacenter  AMI </a:t>
            </a:r>
          </a:p>
          <a:p>
            <a:pPr marL="285750" indent="-285750">
              <a:buFont typeface="Arial" pitchFamily="34" charset="0"/>
              <a:buChar char="•"/>
            </a:pPr>
            <a:r>
              <a:rPr lang="en-US" sz="2800" dirty="0" smtClean="0">
                <a:solidFill>
                  <a:schemeClr val="accent3">
                    <a:lumMod val="50000"/>
                  </a:schemeClr>
                </a:solidFill>
              </a:rPr>
              <a:t>Port number open </a:t>
            </a:r>
          </a:p>
          <a:p>
            <a:pPr marL="285750" indent="-285750">
              <a:buFont typeface="Arial" pitchFamily="34" charset="0"/>
              <a:buChar char="•"/>
            </a:pPr>
            <a:r>
              <a:rPr lang="en-US" sz="2800" dirty="0" smtClean="0">
                <a:solidFill>
                  <a:schemeClr val="accent3">
                    <a:lumMod val="50000"/>
                  </a:schemeClr>
                </a:solidFill>
              </a:rPr>
              <a:t>Dynacenter Console </a:t>
            </a:r>
          </a:p>
          <a:p>
            <a:pPr marL="285750" indent="-285750">
              <a:buFont typeface="Arial" pitchFamily="34" charset="0"/>
              <a:buChar char="•"/>
            </a:pPr>
            <a:r>
              <a:rPr lang="en-US" sz="2800" dirty="0" smtClean="0">
                <a:solidFill>
                  <a:schemeClr val="accent3">
                    <a:lumMod val="50000"/>
                  </a:schemeClr>
                </a:solidFill>
              </a:rPr>
              <a:t>Agent installation in source server </a:t>
            </a:r>
          </a:p>
          <a:p>
            <a:pPr marL="285750" indent="-285750">
              <a:buFont typeface="Arial" pitchFamily="34" charset="0"/>
              <a:buChar char="•"/>
            </a:pPr>
            <a:r>
              <a:rPr lang="en-US" sz="2800" dirty="0" smtClean="0">
                <a:solidFill>
                  <a:schemeClr val="accent3">
                    <a:lumMod val="50000"/>
                  </a:schemeClr>
                </a:solidFill>
              </a:rPr>
              <a:t>Creating template for target server</a:t>
            </a:r>
          </a:p>
          <a:p>
            <a:pPr marL="285750" indent="-285750">
              <a:buFont typeface="Arial" pitchFamily="34" charset="0"/>
              <a:buChar char="•"/>
            </a:pPr>
            <a:endParaRPr lang="en-IN" sz="2800" dirty="0">
              <a:solidFill>
                <a:schemeClr val="accent3">
                  <a:lumMod val="50000"/>
                </a:schemeClr>
              </a:solidFill>
            </a:endParaRPr>
          </a:p>
        </p:txBody>
      </p:sp>
    </p:spTree>
    <p:extLst>
      <p:ext uri="{BB962C8B-B14F-4D97-AF65-F5344CB8AC3E}">
        <p14:creationId xmlns:p14="http://schemas.microsoft.com/office/powerpoint/2010/main" val="34519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077200" cy="1077218"/>
          </a:xfrm>
          <a:prstGeom prst="rect">
            <a:avLst/>
          </a:prstGeom>
          <a:noFill/>
        </p:spPr>
        <p:txBody>
          <a:bodyPr wrap="square" rtlCol="0">
            <a:spAutoFit/>
          </a:bodyPr>
          <a:lstStyle/>
          <a:p>
            <a:r>
              <a:rPr lang="en-IN" sz="3200" b="1" dirty="0"/>
              <a:t>Create a migration template</a:t>
            </a:r>
            <a:endParaRPr lang="en-IN" sz="3200" dirty="0"/>
          </a:p>
          <a:p>
            <a:endParaRPr lang="en-IN" sz="3200" dirty="0"/>
          </a:p>
        </p:txBody>
      </p:sp>
      <p:sp>
        <p:nvSpPr>
          <p:cNvPr id="3" name="TextBox 2"/>
          <p:cNvSpPr txBox="1"/>
          <p:nvPr/>
        </p:nvSpPr>
        <p:spPr>
          <a:xfrm>
            <a:off x="457200" y="1382018"/>
            <a:ext cx="8153400" cy="4801314"/>
          </a:xfrm>
          <a:prstGeom prst="rect">
            <a:avLst/>
          </a:prstGeom>
          <a:noFill/>
        </p:spPr>
        <p:txBody>
          <a:bodyPr wrap="square" rtlCol="0">
            <a:spAutoFit/>
          </a:bodyPr>
          <a:lstStyle/>
          <a:p>
            <a:pPr lvl="0"/>
            <a:r>
              <a:rPr lang="en-IN" dirty="0"/>
              <a:t>Migration templates are defined in the "Template" page in the Console. To access the "Templates" page, click on the button located in the upper left corner of the Console page.</a:t>
            </a:r>
          </a:p>
          <a:p>
            <a:endParaRPr lang="en-US" dirty="0" smtClean="0"/>
          </a:p>
          <a:p>
            <a:r>
              <a:rPr lang="en-IN" dirty="0"/>
              <a:t>On the Templates page, select the "New template" button to create a new template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4" name="Picture 3" descr="http://racemi-training-images.s3.amazonaws.com/Migrations-with-console/Templates-SelectPag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971800"/>
            <a:ext cx="1188720" cy="1295400"/>
          </a:xfrm>
          <a:prstGeom prst="rect">
            <a:avLst/>
          </a:prstGeom>
          <a:noFill/>
          <a:ln>
            <a:noFill/>
          </a:ln>
        </p:spPr>
      </p:pic>
      <p:pic>
        <p:nvPicPr>
          <p:cNvPr id="5" name="Picture 4"/>
          <p:cNvPicPr/>
          <p:nvPr/>
        </p:nvPicPr>
        <p:blipFill>
          <a:blip r:embed="rId3"/>
          <a:stretch>
            <a:fillRect/>
          </a:stretch>
        </p:blipFill>
        <p:spPr>
          <a:xfrm>
            <a:off x="1981200" y="2992582"/>
            <a:ext cx="6477000" cy="1503218"/>
          </a:xfrm>
          <a:prstGeom prst="rect">
            <a:avLst/>
          </a:prstGeom>
        </p:spPr>
      </p:pic>
      <p:pic>
        <p:nvPicPr>
          <p:cNvPr id="6" name="Picture 5"/>
          <p:cNvPicPr/>
          <p:nvPr/>
        </p:nvPicPr>
        <p:blipFill>
          <a:blip r:embed="rId4"/>
          <a:stretch>
            <a:fillRect/>
          </a:stretch>
        </p:blipFill>
        <p:spPr>
          <a:xfrm>
            <a:off x="609600" y="4495800"/>
            <a:ext cx="7620000" cy="1981200"/>
          </a:xfrm>
          <a:prstGeom prst="rect">
            <a:avLst/>
          </a:prstGeom>
        </p:spPr>
      </p:pic>
    </p:spTree>
    <p:extLst>
      <p:ext uri="{BB962C8B-B14F-4D97-AF65-F5344CB8AC3E}">
        <p14:creationId xmlns:p14="http://schemas.microsoft.com/office/powerpoint/2010/main" val="193912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63682" y="228600"/>
            <a:ext cx="8153400" cy="2450068"/>
          </a:xfrm>
          <a:prstGeom prst="rect">
            <a:avLst/>
          </a:prstGeom>
        </p:spPr>
      </p:pic>
      <p:pic>
        <p:nvPicPr>
          <p:cNvPr id="4" name="Picture 3" descr="http://racemi-training-images.s3.amazonaws.com/Migrations-with-console/NewTemplate-VP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82" y="2692111"/>
            <a:ext cx="3848100" cy="1504950"/>
          </a:xfrm>
          <a:prstGeom prst="rect">
            <a:avLst/>
          </a:prstGeom>
          <a:noFill/>
          <a:ln>
            <a:noFill/>
          </a:ln>
        </p:spPr>
      </p:pic>
      <p:pic>
        <p:nvPicPr>
          <p:cNvPr id="5" name="Picture 4"/>
          <p:cNvPicPr/>
          <p:nvPr/>
        </p:nvPicPr>
        <p:blipFill>
          <a:blip r:embed="rId4"/>
          <a:stretch>
            <a:fillRect/>
          </a:stretch>
        </p:blipFill>
        <p:spPr>
          <a:xfrm>
            <a:off x="4440382" y="2640156"/>
            <a:ext cx="4094018" cy="1600200"/>
          </a:xfrm>
          <a:prstGeom prst="rect">
            <a:avLst/>
          </a:prstGeom>
        </p:spPr>
      </p:pic>
      <p:pic>
        <p:nvPicPr>
          <p:cNvPr id="6" name="Picture 5"/>
          <p:cNvPicPr/>
          <p:nvPr/>
        </p:nvPicPr>
        <p:blipFill>
          <a:blip r:embed="rId5"/>
          <a:stretch>
            <a:fillRect/>
          </a:stretch>
        </p:blipFill>
        <p:spPr>
          <a:xfrm>
            <a:off x="228600" y="4268065"/>
            <a:ext cx="3565813" cy="2208935"/>
          </a:xfrm>
          <a:prstGeom prst="rect">
            <a:avLst/>
          </a:prstGeom>
        </p:spPr>
      </p:pic>
    </p:spTree>
    <p:extLst>
      <p:ext uri="{BB962C8B-B14F-4D97-AF65-F5344CB8AC3E}">
        <p14:creationId xmlns:p14="http://schemas.microsoft.com/office/powerpoint/2010/main" val="363604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543800" cy="1323439"/>
          </a:xfrm>
          <a:prstGeom prst="rect">
            <a:avLst/>
          </a:prstGeom>
          <a:noFill/>
        </p:spPr>
        <p:txBody>
          <a:bodyPr wrap="square" rtlCol="0">
            <a:spAutoFit/>
          </a:bodyPr>
          <a:lstStyle/>
          <a:p>
            <a:r>
              <a:rPr lang="en-IN" sz="4000" b="1" dirty="0"/>
              <a:t>Migrate Servers</a:t>
            </a:r>
            <a:endParaRPr lang="en-IN" sz="4000" dirty="0"/>
          </a:p>
          <a:p>
            <a:endParaRPr lang="en-IN" sz="4000" dirty="0"/>
          </a:p>
        </p:txBody>
      </p:sp>
      <p:sp>
        <p:nvSpPr>
          <p:cNvPr id="3" name="TextBox 2"/>
          <p:cNvSpPr txBox="1"/>
          <p:nvPr/>
        </p:nvSpPr>
        <p:spPr>
          <a:xfrm>
            <a:off x="457200" y="1828800"/>
            <a:ext cx="7772400" cy="5078313"/>
          </a:xfrm>
          <a:prstGeom prst="rect">
            <a:avLst/>
          </a:prstGeom>
          <a:noFill/>
        </p:spPr>
        <p:txBody>
          <a:bodyPr wrap="square" rtlCol="0">
            <a:spAutoFit/>
          </a:bodyPr>
          <a:lstStyle/>
          <a:p>
            <a:pPr lvl="0"/>
            <a:r>
              <a:rPr lang="en-IN" dirty="0"/>
              <a:t>In the DynaCenter Console, click the Create Migration Wave button </a:t>
            </a:r>
            <a:r>
              <a:rPr lang="en-IN"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r>
              <a:rPr lang="en-IN" dirty="0"/>
              <a:t>In the Create Wave view, click the Add Server to Wave button  .</a:t>
            </a:r>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IN" dirty="0"/>
          </a:p>
          <a:p>
            <a:endParaRPr lang="en-IN" dirty="0"/>
          </a:p>
        </p:txBody>
      </p:sp>
      <p:pic>
        <p:nvPicPr>
          <p:cNvPr id="4" name="Picture 3" descr="DynaCenter Console Create Migratioin Wave butto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00"/>
            <a:ext cx="762000" cy="602673"/>
          </a:xfrm>
          <a:prstGeom prst="rect">
            <a:avLst/>
          </a:prstGeom>
          <a:noFill/>
          <a:ln>
            <a:noFill/>
          </a:ln>
        </p:spPr>
      </p:pic>
      <p:pic>
        <p:nvPicPr>
          <p:cNvPr id="5" name="Picture 4"/>
          <p:cNvPicPr/>
          <p:nvPr/>
        </p:nvPicPr>
        <p:blipFill>
          <a:blip r:embed="rId3"/>
          <a:stretch>
            <a:fillRect/>
          </a:stretch>
        </p:blipFill>
        <p:spPr>
          <a:xfrm>
            <a:off x="685800" y="2286000"/>
            <a:ext cx="7772400" cy="1600200"/>
          </a:xfrm>
          <a:prstGeom prst="rect">
            <a:avLst/>
          </a:prstGeom>
        </p:spPr>
      </p:pic>
      <p:pic>
        <p:nvPicPr>
          <p:cNvPr id="6" name="Picture 5" descr="DynaCenter Console Create Migratioin Wave button"/>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3733800"/>
            <a:ext cx="990600" cy="634156"/>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57200" y="4395665"/>
            <a:ext cx="8160327" cy="1804244"/>
          </a:xfrm>
          <a:prstGeom prst="rect">
            <a:avLst/>
          </a:prstGeom>
          <a:noFill/>
          <a:ln>
            <a:noFill/>
          </a:ln>
        </p:spPr>
      </p:pic>
    </p:spTree>
    <p:extLst>
      <p:ext uri="{BB962C8B-B14F-4D97-AF65-F5344CB8AC3E}">
        <p14:creationId xmlns:p14="http://schemas.microsoft.com/office/powerpoint/2010/main" val="93702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848600" cy="923330"/>
          </a:xfrm>
          <a:prstGeom prst="rect">
            <a:avLst/>
          </a:prstGeom>
          <a:noFill/>
        </p:spPr>
        <p:txBody>
          <a:bodyPr wrap="square" rtlCol="0">
            <a:spAutoFit/>
          </a:bodyPr>
          <a:lstStyle/>
          <a:p>
            <a:pPr lvl="0"/>
            <a:r>
              <a:rPr lang="en-IN" dirty="0"/>
              <a:t>In the Add Servers to Wave view, select the servers you want to migrate as part of this wave. </a:t>
            </a:r>
          </a:p>
          <a:p>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41218" y="1066800"/>
            <a:ext cx="7869382" cy="2057400"/>
          </a:xfrm>
          <a:prstGeom prst="rect">
            <a:avLst/>
          </a:prstGeom>
          <a:noFill/>
          <a:ln>
            <a:noFill/>
          </a:ln>
        </p:spPr>
      </p:pic>
      <p:sp>
        <p:nvSpPr>
          <p:cNvPr id="4" name="TextBox 3"/>
          <p:cNvSpPr txBox="1"/>
          <p:nvPr/>
        </p:nvSpPr>
        <p:spPr>
          <a:xfrm>
            <a:off x="533400" y="2971800"/>
            <a:ext cx="8077200" cy="1477328"/>
          </a:xfrm>
          <a:prstGeom prst="rect">
            <a:avLst/>
          </a:prstGeom>
          <a:noFill/>
        </p:spPr>
        <p:txBody>
          <a:bodyPr wrap="square" rtlCol="0">
            <a:spAutoFit/>
          </a:bodyPr>
          <a:lstStyle/>
          <a:p>
            <a:pPr lvl="0"/>
            <a:r>
              <a:rPr lang="en-IN" dirty="0"/>
              <a:t>Click the Refresh button   to refresh the list of servers</a:t>
            </a:r>
          </a:p>
          <a:p>
            <a:pPr lvl="0"/>
            <a:r>
              <a:rPr lang="en-IN" dirty="0"/>
              <a:t>Type a search term that applies to the server</a:t>
            </a:r>
          </a:p>
          <a:p>
            <a:pPr lvl="0"/>
            <a:r>
              <a:rPr lang="en-IN" dirty="0"/>
              <a:t>Click the Show All Servers button   to list all servers that are available for migration</a:t>
            </a:r>
          </a:p>
          <a:p>
            <a:pPr lvl="0"/>
            <a:r>
              <a:rPr lang="en-IN" dirty="0"/>
              <a:t>Click Add Servers.  </a:t>
            </a:r>
          </a:p>
          <a:p>
            <a:endParaRPr lang="en-IN" dirty="0"/>
          </a:p>
        </p:txBody>
      </p:sp>
      <p:pic>
        <p:nvPicPr>
          <p:cNvPr id="5" name="Picture 4" descr="DynaCenter Console Refresh butto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971800"/>
            <a:ext cx="762000" cy="457200"/>
          </a:xfrm>
          <a:prstGeom prst="rect">
            <a:avLst/>
          </a:prstGeom>
          <a:noFill/>
          <a:ln>
            <a:noFill/>
          </a:ln>
        </p:spPr>
      </p:pic>
      <p:pic>
        <p:nvPicPr>
          <p:cNvPr id="6" name="Picture 5" descr="DynaCenter Console Show All button"/>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810000"/>
            <a:ext cx="876300" cy="514529"/>
          </a:xfrm>
          <a:prstGeom prst="rect">
            <a:avLst/>
          </a:prstGeom>
          <a:noFill/>
          <a:ln>
            <a:noFill/>
          </a:ln>
        </p:spPr>
      </p:pic>
      <p:pic>
        <p:nvPicPr>
          <p:cNvPr id="7" name="Picture 6"/>
          <p:cNvPicPr/>
          <p:nvPr/>
        </p:nvPicPr>
        <p:blipFill>
          <a:blip r:embed="rId5"/>
          <a:stretch>
            <a:fillRect/>
          </a:stretch>
        </p:blipFill>
        <p:spPr>
          <a:xfrm>
            <a:off x="561109" y="4191000"/>
            <a:ext cx="6650182" cy="2524214"/>
          </a:xfrm>
          <a:prstGeom prst="rect">
            <a:avLst/>
          </a:prstGeom>
        </p:spPr>
      </p:pic>
    </p:spTree>
    <p:extLst>
      <p:ext uri="{BB962C8B-B14F-4D97-AF65-F5344CB8AC3E}">
        <p14:creationId xmlns:p14="http://schemas.microsoft.com/office/powerpoint/2010/main" val="409462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229600" cy="923330"/>
          </a:xfrm>
          <a:prstGeom prst="rect">
            <a:avLst/>
          </a:prstGeom>
          <a:noFill/>
        </p:spPr>
        <p:txBody>
          <a:bodyPr wrap="square" rtlCol="0">
            <a:spAutoFit/>
          </a:bodyPr>
          <a:lstStyle/>
          <a:p>
            <a:pPr lvl="0"/>
            <a:r>
              <a:rPr lang="en-IN" dirty="0"/>
              <a:t>In the Create Wave view, select a server or a group of servers and apply the appropriate </a:t>
            </a:r>
            <a:r>
              <a:rPr lang="en-IN" dirty="0">
                <a:hlinkClick r:id="rId2"/>
              </a:rPr>
              <a:t>template</a:t>
            </a:r>
            <a:r>
              <a:rPr lang="en-IN" dirty="0"/>
              <a:t> to the selected servers.</a:t>
            </a:r>
          </a:p>
          <a:p>
            <a:endParaRPr lang="en-IN" dirty="0"/>
          </a:p>
        </p:txBody>
      </p:sp>
      <p:pic>
        <p:nvPicPr>
          <p:cNvPr id="3" name="Picture 2"/>
          <p:cNvPicPr/>
          <p:nvPr/>
        </p:nvPicPr>
        <p:blipFill>
          <a:blip r:embed="rId3"/>
          <a:stretch>
            <a:fillRect/>
          </a:stretch>
        </p:blipFill>
        <p:spPr>
          <a:xfrm>
            <a:off x="325582" y="1286740"/>
            <a:ext cx="8513618" cy="2294659"/>
          </a:xfrm>
          <a:prstGeom prst="rect">
            <a:avLst/>
          </a:prstGeom>
        </p:spPr>
      </p:pic>
      <p:sp>
        <p:nvSpPr>
          <p:cNvPr id="4" name="TextBox 3"/>
          <p:cNvSpPr txBox="1"/>
          <p:nvPr/>
        </p:nvSpPr>
        <p:spPr>
          <a:xfrm>
            <a:off x="304800" y="3810000"/>
            <a:ext cx="7772400" cy="369332"/>
          </a:xfrm>
          <a:prstGeom prst="rect">
            <a:avLst/>
          </a:prstGeom>
          <a:noFill/>
        </p:spPr>
        <p:txBody>
          <a:bodyPr wrap="square" rtlCol="0">
            <a:spAutoFit/>
          </a:bodyPr>
          <a:lstStyle/>
          <a:p>
            <a:r>
              <a:rPr lang="en-IN" dirty="0"/>
              <a:t>Type a Wave Name for this migration wave</a:t>
            </a:r>
            <a:endParaRPr lang="en-IN" dirty="0"/>
          </a:p>
        </p:txBody>
      </p:sp>
      <p:pic>
        <p:nvPicPr>
          <p:cNvPr id="5" name="Picture 4"/>
          <p:cNvPicPr/>
          <p:nvPr/>
        </p:nvPicPr>
        <p:blipFill>
          <a:blip r:embed="rId4"/>
          <a:stretch>
            <a:fillRect/>
          </a:stretch>
        </p:blipFill>
        <p:spPr>
          <a:xfrm>
            <a:off x="457200" y="4213968"/>
            <a:ext cx="8382000" cy="2415432"/>
          </a:xfrm>
          <a:prstGeom prst="rect">
            <a:avLst/>
          </a:prstGeom>
        </p:spPr>
      </p:pic>
    </p:spTree>
    <p:extLst>
      <p:ext uri="{BB962C8B-B14F-4D97-AF65-F5344CB8AC3E}">
        <p14:creationId xmlns:p14="http://schemas.microsoft.com/office/powerpoint/2010/main" val="35083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81000"/>
            <a:ext cx="7239000" cy="369332"/>
          </a:xfrm>
          <a:prstGeom prst="rect">
            <a:avLst/>
          </a:prstGeom>
          <a:noFill/>
        </p:spPr>
        <p:txBody>
          <a:bodyPr wrap="square" rtlCol="0">
            <a:spAutoFit/>
          </a:bodyPr>
          <a:lstStyle/>
          <a:p>
            <a:r>
              <a:rPr lang="en-IN" dirty="0"/>
              <a:t>Verify the information in the Create Wave summary view</a:t>
            </a:r>
            <a:endParaRPr lang="en-IN" dirty="0"/>
          </a:p>
        </p:txBody>
      </p:sp>
      <p:pic>
        <p:nvPicPr>
          <p:cNvPr id="4" name="Picture 3"/>
          <p:cNvPicPr/>
          <p:nvPr/>
        </p:nvPicPr>
        <p:blipFill>
          <a:blip r:embed="rId2"/>
          <a:stretch>
            <a:fillRect/>
          </a:stretch>
        </p:blipFill>
        <p:spPr>
          <a:xfrm>
            <a:off x="426027" y="772499"/>
            <a:ext cx="8077200" cy="2682240"/>
          </a:xfrm>
          <a:prstGeom prst="rect">
            <a:avLst/>
          </a:prstGeom>
        </p:spPr>
      </p:pic>
      <p:sp>
        <p:nvSpPr>
          <p:cNvPr id="5" name="TextBox 4"/>
          <p:cNvSpPr txBox="1"/>
          <p:nvPr/>
        </p:nvSpPr>
        <p:spPr>
          <a:xfrm>
            <a:off x="426027" y="3657600"/>
            <a:ext cx="8565573" cy="923330"/>
          </a:xfrm>
          <a:prstGeom prst="rect">
            <a:avLst/>
          </a:prstGeom>
          <a:noFill/>
        </p:spPr>
        <p:txBody>
          <a:bodyPr wrap="square" rtlCol="0">
            <a:spAutoFit/>
          </a:bodyPr>
          <a:lstStyle/>
          <a:p>
            <a:pPr lvl="0"/>
            <a:r>
              <a:rPr lang="en-IN" dirty="0"/>
              <a:t>After you accept the wave configuration, the newly configured wave appears in the Migrations view.</a:t>
            </a:r>
          </a:p>
          <a:p>
            <a:endParaRPr lang="en-IN" dirty="0"/>
          </a:p>
        </p:txBody>
      </p:sp>
      <p:pic>
        <p:nvPicPr>
          <p:cNvPr id="6" name="Picture 5"/>
          <p:cNvPicPr/>
          <p:nvPr/>
        </p:nvPicPr>
        <p:blipFill rotWithShape="1">
          <a:blip r:embed="rId3"/>
          <a:srcRect b="19598"/>
          <a:stretch/>
        </p:blipFill>
        <p:spPr bwMode="auto">
          <a:xfrm>
            <a:off x="426027" y="4419600"/>
            <a:ext cx="8413173"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091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7543800" cy="923330"/>
          </a:xfrm>
          <a:prstGeom prst="rect">
            <a:avLst/>
          </a:prstGeom>
          <a:noFill/>
        </p:spPr>
        <p:txBody>
          <a:bodyPr wrap="square" rtlCol="0">
            <a:spAutoFit/>
          </a:bodyPr>
          <a:lstStyle/>
          <a:p>
            <a:pPr lvl="0"/>
            <a:r>
              <a:rPr lang="en-IN" dirty="0"/>
              <a:t>The status column will display "Migration Succeeded" when the migration completes.</a:t>
            </a:r>
          </a:p>
          <a:p>
            <a:endParaRPr lang="en-IN" dirty="0"/>
          </a:p>
        </p:txBody>
      </p:sp>
      <p:pic>
        <p:nvPicPr>
          <p:cNvPr id="3" name="Picture 2"/>
          <p:cNvPicPr/>
          <p:nvPr/>
        </p:nvPicPr>
        <p:blipFill>
          <a:blip r:embed="rId2"/>
          <a:stretch>
            <a:fillRect/>
          </a:stretch>
        </p:blipFill>
        <p:spPr>
          <a:xfrm>
            <a:off x="228600" y="1151930"/>
            <a:ext cx="8763000" cy="2124670"/>
          </a:xfrm>
          <a:prstGeom prst="rect">
            <a:avLst/>
          </a:prstGeom>
        </p:spPr>
      </p:pic>
    </p:spTree>
    <p:extLst>
      <p:ext uri="{BB962C8B-B14F-4D97-AF65-F5344CB8AC3E}">
        <p14:creationId xmlns:p14="http://schemas.microsoft.com/office/powerpoint/2010/main" val="154306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4524315"/>
          </a:xfrm>
          <a:prstGeom prst="rect">
            <a:avLst/>
          </a:prstGeom>
          <a:noFill/>
        </p:spPr>
        <p:txBody>
          <a:bodyPr wrap="square" rtlCol="0">
            <a:spAutoFit/>
          </a:bodyPr>
          <a:lstStyle/>
          <a:p>
            <a:r>
              <a:rPr lang="en-IN" b="1" dirty="0"/>
              <a:t>DynaCenter Synchronization</a:t>
            </a:r>
            <a:endParaRPr lang="en-IN" dirty="0"/>
          </a:p>
          <a:p>
            <a:pPr lvl="0"/>
            <a:r>
              <a:rPr lang="en-IN" b="1" dirty="0"/>
              <a:t>Intermediate sync</a:t>
            </a:r>
            <a:r>
              <a:rPr lang="en-IN" dirty="0"/>
              <a:t> - DynaCenter </a:t>
            </a:r>
            <a:r>
              <a:rPr lang="en-IN" dirty="0" err="1"/>
              <a:t>quiesces</a:t>
            </a:r>
            <a:r>
              <a:rPr lang="en-IN" dirty="0"/>
              <a:t> services on the target server only. This option is usually selected when the goal of the sync operation is to reduce the data change set between the source and target servers in preparation for a final sync. By reducing the data change set before the final sync operation, you help to ensure that the final sync operation can be completed within a scheduled maintenance window</a:t>
            </a:r>
            <a:r>
              <a:rPr lang="en-IN" dirty="0" smtClean="0"/>
              <a:t>.</a:t>
            </a:r>
          </a:p>
          <a:p>
            <a:pPr lvl="0"/>
            <a:endParaRPr lang="en-US" dirty="0"/>
          </a:p>
          <a:p>
            <a:pPr lvl="0"/>
            <a:endParaRPr lang="en-IN" dirty="0"/>
          </a:p>
          <a:p>
            <a:pPr lvl="0"/>
            <a:r>
              <a:rPr lang="en-IN" b="1" dirty="0"/>
              <a:t>Final sync</a:t>
            </a:r>
            <a:r>
              <a:rPr lang="en-IN" dirty="0"/>
              <a:t> - DynaCenter </a:t>
            </a:r>
            <a:r>
              <a:rPr lang="en-IN" dirty="0" err="1"/>
              <a:t>quiesces</a:t>
            </a:r>
            <a:r>
              <a:rPr lang="en-IN" dirty="0"/>
              <a:t> services on both the source and the target servers. This option is usually selected when the goal of the sync operation is to make the final cutover from the source server to the target server. By </a:t>
            </a:r>
            <a:r>
              <a:rPr lang="en-IN" dirty="0" err="1"/>
              <a:t>quiescing</a:t>
            </a:r>
            <a:r>
              <a:rPr lang="en-IN" dirty="0"/>
              <a:t> both the source and target servers before the sync operation, you help to ensure that the synchronized data on the target server is consistent with the source server before a production cutover.</a:t>
            </a:r>
          </a:p>
          <a:p>
            <a:endParaRPr lang="en-IN" dirty="0"/>
          </a:p>
        </p:txBody>
      </p:sp>
    </p:spTree>
    <p:extLst>
      <p:ext uri="{BB962C8B-B14F-4D97-AF65-F5344CB8AC3E}">
        <p14:creationId xmlns:p14="http://schemas.microsoft.com/office/powerpoint/2010/main" val="388735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914400"/>
            <a:ext cx="7315200" cy="369332"/>
          </a:xfrm>
          <a:prstGeom prst="rect">
            <a:avLst/>
          </a:prstGeom>
          <a:noFill/>
        </p:spPr>
        <p:txBody>
          <a:bodyPr wrap="square" rtlCol="0">
            <a:spAutoFit/>
          </a:bodyPr>
          <a:lstStyle/>
          <a:p>
            <a:r>
              <a:rPr lang="en-IN" b="1" dirty="0"/>
              <a:t>Synchronize servers</a:t>
            </a:r>
            <a:endParaRPr lang="en-IN" dirty="0"/>
          </a:p>
        </p:txBody>
      </p:sp>
      <p:pic>
        <p:nvPicPr>
          <p:cNvPr id="3" name="Picture 2"/>
          <p:cNvPicPr/>
          <p:nvPr/>
        </p:nvPicPr>
        <p:blipFill>
          <a:blip r:embed="rId2"/>
          <a:stretch>
            <a:fillRect/>
          </a:stretch>
        </p:blipFill>
        <p:spPr>
          <a:xfrm>
            <a:off x="838200" y="1143000"/>
            <a:ext cx="6934200" cy="2743200"/>
          </a:xfrm>
          <a:prstGeom prst="rect">
            <a:avLst/>
          </a:prstGeom>
        </p:spPr>
      </p:pic>
      <p:sp>
        <p:nvSpPr>
          <p:cNvPr id="5" name="TextBox 4"/>
          <p:cNvSpPr txBox="1"/>
          <p:nvPr/>
        </p:nvSpPr>
        <p:spPr>
          <a:xfrm>
            <a:off x="1447800" y="3048000"/>
            <a:ext cx="5334000" cy="369332"/>
          </a:xfrm>
          <a:prstGeom prst="rect">
            <a:avLst/>
          </a:prstGeom>
          <a:noFill/>
        </p:spPr>
        <p:txBody>
          <a:bodyPr wrap="square" rtlCol="0">
            <a:spAutoFit/>
          </a:bodyPr>
          <a:lstStyle/>
          <a:p>
            <a:r>
              <a:rPr lang="en-IN" dirty="0"/>
              <a:t>Click the Sync Servers button </a:t>
            </a:r>
            <a:endParaRPr lang="en-IN" dirty="0"/>
          </a:p>
        </p:txBody>
      </p:sp>
      <p:pic>
        <p:nvPicPr>
          <p:cNvPr id="6" name="Picture 5" descr="DynaCenter Console Sync Servers button "/>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2836" y="3112532"/>
            <a:ext cx="304800" cy="304800"/>
          </a:xfrm>
          <a:prstGeom prst="rect">
            <a:avLst/>
          </a:prstGeom>
          <a:noFill/>
          <a:ln>
            <a:noFill/>
          </a:ln>
        </p:spPr>
      </p:pic>
      <p:pic>
        <p:nvPicPr>
          <p:cNvPr id="7" name="Picture 6"/>
          <p:cNvPicPr/>
          <p:nvPr/>
        </p:nvPicPr>
        <p:blipFill>
          <a:blip r:embed="rId4"/>
          <a:stretch>
            <a:fillRect/>
          </a:stretch>
        </p:blipFill>
        <p:spPr>
          <a:xfrm>
            <a:off x="533400" y="3417333"/>
            <a:ext cx="8381999" cy="3250168"/>
          </a:xfrm>
          <a:prstGeom prst="rect">
            <a:avLst/>
          </a:prstGeom>
        </p:spPr>
      </p:pic>
    </p:spTree>
    <p:extLst>
      <p:ext uri="{BB962C8B-B14F-4D97-AF65-F5344CB8AC3E}">
        <p14:creationId xmlns:p14="http://schemas.microsoft.com/office/powerpoint/2010/main" val="217258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467600" cy="1754326"/>
          </a:xfrm>
          <a:prstGeom prst="rect">
            <a:avLst/>
          </a:prstGeom>
          <a:noFill/>
        </p:spPr>
        <p:txBody>
          <a:bodyPr wrap="square" rtlCol="0">
            <a:spAutoFit/>
          </a:bodyPr>
          <a:lstStyle/>
          <a:p>
            <a:r>
              <a:rPr lang="en-US" sz="5400" dirty="0">
                <a:solidFill>
                  <a:schemeClr val="accent3">
                    <a:lumMod val="50000"/>
                  </a:schemeClr>
                </a:solidFill>
              </a:rPr>
              <a:t>Dynacenter Console </a:t>
            </a:r>
          </a:p>
          <a:p>
            <a:endParaRPr lang="en-IN" sz="5400" dirty="0"/>
          </a:p>
        </p:txBody>
      </p:sp>
      <p:sp>
        <p:nvSpPr>
          <p:cNvPr id="3" name="TextBox 2"/>
          <p:cNvSpPr txBox="1"/>
          <p:nvPr/>
        </p:nvSpPr>
        <p:spPr>
          <a:xfrm>
            <a:off x="762000" y="1828800"/>
            <a:ext cx="7848600" cy="4801314"/>
          </a:xfrm>
          <a:prstGeom prst="rect">
            <a:avLst/>
          </a:prstGeom>
          <a:noFill/>
        </p:spPr>
        <p:txBody>
          <a:bodyPr wrap="square" rtlCol="0">
            <a:spAutoFit/>
          </a:bodyPr>
          <a:lstStyle/>
          <a:p>
            <a:pPr lvl="0"/>
            <a:r>
              <a:rPr lang="en-IN" dirty="0"/>
              <a:t>Take note of DynaCenter instance's IP address. The IP address referring as the Console URL.</a:t>
            </a:r>
          </a:p>
          <a:p>
            <a:r>
              <a:rPr lang="en-IN" dirty="0"/>
              <a:t>(Go to AWS console</a:t>
            </a:r>
            <a:r>
              <a:rPr lang="en-IN" dirty="0">
                <a:sym typeface="Wingdings"/>
              </a:rPr>
              <a:t></a:t>
            </a:r>
            <a:r>
              <a:rPr lang="en-IN" dirty="0"/>
              <a:t> select Services</a:t>
            </a:r>
            <a:r>
              <a:rPr lang="en-IN" dirty="0">
                <a:sym typeface="Wingdings"/>
              </a:rPr>
              <a:t></a:t>
            </a:r>
            <a:r>
              <a:rPr lang="en-IN" dirty="0"/>
              <a:t> Ec2</a:t>
            </a:r>
            <a:r>
              <a:rPr lang="en-IN" dirty="0">
                <a:sym typeface="Wingdings"/>
              </a:rPr>
              <a:t></a:t>
            </a:r>
            <a:r>
              <a:rPr lang="en-IN" dirty="0"/>
              <a:t>Instances</a:t>
            </a:r>
            <a:r>
              <a:rPr lang="en-IN" dirty="0">
                <a:sym typeface="Wingdings"/>
              </a:rPr>
              <a:t></a:t>
            </a:r>
            <a:r>
              <a:rPr lang="en-IN" dirty="0"/>
              <a:t> Select the Dynacenter </a:t>
            </a:r>
            <a:r>
              <a:rPr lang="en-IN" dirty="0" err="1"/>
              <a:t>instance</a:t>
            </a:r>
            <a:r>
              <a:rPr lang="en-IN" dirty="0" err="1">
                <a:sym typeface="Wingdings"/>
              </a:rPr>
              <a:t></a:t>
            </a:r>
            <a:r>
              <a:rPr lang="en-IN" dirty="0" err="1"/>
              <a:t>In</a:t>
            </a:r>
            <a:r>
              <a:rPr lang="en-IN" dirty="0"/>
              <a:t> instance description copy the Elastic IP of Dynacenter server.)</a:t>
            </a:r>
          </a:p>
          <a:p>
            <a:endParaRPr lang="en-US" dirty="0" smtClean="0"/>
          </a:p>
          <a:p>
            <a:endParaRPr lang="en-US" dirty="0"/>
          </a:p>
          <a:p>
            <a:pPr lvl="0"/>
            <a:r>
              <a:rPr lang="en-IN" dirty="0"/>
              <a:t>Type the DynaCenter Username and Password </a:t>
            </a:r>
          </a:p>
          <a:p>
            <a:r>
              <a:rPr lang="en-IN"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4" name="Picture 3" descr="http://racemi-training-images.s3.amazonaws.com/Migrations-with-console/Console%20Logi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3124200"/>
            <a:ext cx="2646680" cy="1253490"/>
          </a:xfrm>
          <a:prstGeom prst="rect">
            <a:avLst/>
          </a:prstGeom>
          <a:noFill/>
          <a:ln>
            <a:noFill/>
          </a:ln>
        </p:spPr>
      </p:pic>
    </p:spTree>
    <p:extLst>
      <p:ext uri="{BB962C8B-B14F-4D97-AF65-F5344CB8AC3E}">
        <p14:creationId xmlns:p14="http://schemas.microsoft.com/office/powerpoint/2010/main" val="340807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199"/>
            <a:ext cx="7239000" cy="1200329"/>
          </a:xfrm>
          <a:prstGeom prst="rect">
            <a:avLst/>
          </a:prstGeom>
          <a:noFill/>
        </p:spPr>
        <p:txBody>
          <a:bodyPr wrap="square" rtlCol="0">
            <a:spAutoFit/>
          </a:bodyPr>
          <a:lstStyle/>
          <a:p>
            <a:r>
              <a:rPr lang="en-IN" sz="5400" dirty="0">
                <a:solidFill>
                  <a:schemeClr val="accent3">
                    <a:lumMod val="50000"/>
                  </a:schemeClr>
                </a:solidFill>
              </a:rPr>
              <a:t>Supported region in AWS </a:t>
            </a:r>
          </a:p>
          <a:p>
            <a:endParaRPr lang="en-IN" dirty="0"/>
          </a:p>
        </p:txBody>
      </p:sp>
      <p:sp>
        <p:nvSpPr>
          <p:cNvPr id="3" name="TextBox 2"/>
          <p:cNvSpPr txBox="1"/>
          <p:nvPr/>
        </p:nvSpPr>
        <p:spPr>
          <a:xfrm>
            <a:off x="609600" y="1447800"/>
            <a:ext cx="7162800" cy="4678204"/>
          </a:xfrm>
          <a:prstGeom prst="rect">
            <a:avLst/>
          </a:prstGeom>
          <a:noFill/>
        </p:spPr>
        <p:txBody>
          <a:bodyPr wrap="square" rtlCol="0">
            <a:spAutoFit/>
          </a:bodyPr>
          <a:lstStyle/>
          <a:p>
            <a:pPr lvl="0" fontAlgn="base"/>
            <a:r>
              <a:rPr lang="en-IN" sz="2800" dirty="0">
                <a:solidFill>
                  <a:schemeClr val="accent3">
                    <a:lumMod val="50000"/>
                  </a:schemeClr>
                </a:solidFill>
              </a:rPr>
              <a:t>US East (N.Virginia) Region</a:t>
            </a:r>
          </a:p>
          <a:p>
            <a:pPr lvl="0" fontAlgn="base"/>
            <a:r>
              <a:rPr lang="en-IN" sz="2800" dirty="0">
                <a:solidFill>
                  <a:schemeClr val="accent3">
                    <a:lumMod val="50000"/>
                  </a:schemeClr>
                </a:solidFill>
              </a:rPr>
              <a:t>US West (N. California) Region</a:t>
            </a:r>
          </a:p>
          <a:p>
            <a:pPr lvl="0" fontAlgn="base"/>
            <a:r>
              <a:rPr lang="en-IN" sz="2800" dirty="0">
                <a:solidFill>
                  <a:schemeClr val="accent3">
                    <a:lumMod val="50000"/>
                  </a:schemeClr>
                </a:solidFill>
              </a:rPr>
              <a:t>US West (Oregon) Region</a:t>
            </a:r>
          </a:p>
          <a:p>
            <a:pPr lvl="0" fontAlgn="base"/>
            <a:r>
              <a:rPr lang="en-IN" sz="2800" dirty="0">
                <a:solidFill>
                  <a:schemeClr val="accent3">
                    <a:lumMod val="50000"/>
                  </a:schemeClr>
                </a:solidFill>
              </a:rPr>
              <a:t>GovCloud (US) Region</a:t>
            </a:r>
          </a:p>
          <a:p>
            <a:pPr lvl="0" fontAlgn="base"/>
            <a:r>
              <a:rPr lang="en-IN" sz="2800" dirty="0">
                <a:solidFill>
                  <a:schemeClr val="accent3">
                    <a:lumMod val="50000"/>
                  </a:schemeClr>
                </a:solidFill>
              </a:rPr>
              <a:t>Ireland (EU) Region</a:t>
            </a:r>
          </a:p>
          <a:p>
            <a:pPr lvl="0" fontAlgn="base"/>
            <a:r>
              <a:rPr lang="en-IN" sz="2800" dirty="0">
                <a:solidFill>
                  <a:schemeClr val="accent3">
                    <a:lumMod val="50000"/>
                  </a:schemeClr>
                </a:solidFill>
              </a:rPr>
              <a:t>Frankfurt (EU) Region</a:t>
            </a:r>
          </a:p>
          <a:p>
            <a:pPr lvl="0" fontAlgn="base"/>
            <a:r>
              <a:rPr lang="en-IN" sz="2800" dirty="0">
                <a:solidFill>
                  <a:schemeClr val="accent3">
                    <a:lumMod val="50000"/>
                  </a:schemeClr>
                </a:solidFill>
              </a:rPr>
              <a:t>São Paulo Region</a:t>
            </a:r>
          </a:p>
          <a:p>
            <a:pPr lvl="0" fontAlgn="base"/>
            <a:r>
              <a:rPr lang="en-IN" sz="2800" dirty="0">
                <a:solidFill>
                  <a:schemeClr val="accent3">
                    <a:lumMod val="50000"/>
                  </a:schemeClr>
                </a:solidFill>
              </a:rPr>
              <a:t>Singapore Region</a:t>
            </a:r>
          </a:p>
          <a:p>
            <a:pPr lvl="0" fontAlgn="base"/>
            <a:r>
              <a:rPr lang="en-IN" sz="2800" dirty="0">
                <a:solidFill>
                  <a:schemeClr val="accent3">
                    <a:lumMod val="50000"/>
                  </a:schemeClr>
                </a:solidFill>
              </a:rPr>
              <a:t>Sydney Region</a:t>
            </a:r>
          </a:p>
          <a:p>
            <a:pPr lvl="0" fontAlgn="base"/>
            <a:r>
              <a:rPr lang="en-IN" sz="2800" dirty="0">
                <a:solidFill>
                  <a:schemeClr val="accent3">
                    <a:lumMod val="50000"/>
                  </a:schemeClr>
                </a:solidFill>
              </a:rPr>
              <a:t>Tokyo Region</a:t>
            </a:r>
          </a:p>
          <a:p>
            <a:endParaRPr lang="en-IN" dirty="0"/>
          </a:p>
        </p:txBody>
      </p:sp>
    </p:spTree>
    <p:extLst>
      <p:ext uri="{BB962C8B-B14F-4D97-AF65-F5344CB8AC3E}">
        <p14:creationId xmlns:p14="http://schemas.microsoft.com/office/powerpoint/2010/main" val="386874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418" y="554182"/>
            <a:ext cx="7315200" cy="1046440"/>
          </a:xfrm>
          <a:prstGeom prst="rect">
            <a:avLst/>
          </a:prstGeom>
          <a:noFill/>
        </p:spPr>
        <p:txBody>
          <a:bodyPr wrap="square" rtlCol="0">
            <a:spAutoFit/>
          </a:bodyPr>
          <a:lstStyle/>
          <a:p>
            <a:r>
              <a:rPr lang="en-IN" sz="4400" dirty="0">
                <a:solidFill>
                  <a:schemeClr val="accent3">
                    <a:lumMod val="50000"/>
                  </a:schemeClr>
                </a:solidFill>
              </a:rPr>
              <a:t>Platforms</a:t>
            </a:r>
            <a:r>
              <a:rPr lang="en-IN" dirty="0">
                <a:solidFill>
                  <a:schemeClr val="accent3">
                    <a:lumMod val="50000"/>
                  </a:schemeClr>
                </a:solidFill>
              </a:rPr>
              <a:t>  </a:t>
            </a:r>
            <a:r>
              <a:rPr lang="en-IN" sz="4400" dirty="0">
                <a:solidFill>
                  <a:schemeClr val="accent3">
                    <a:lumMod val="50000"/>
                  </a:schemeClr>
                </a:solidFill>
              </a:rPr>
              <a:t>Support</a:t>
            </a:r>
          </a:p>
          <a:p>
            <a:endParaRPr lang="en-IN" dirty="0"/>
          </a:p>
        </p:txBody>
      </p:sp>
      <p:sp>
        <p:nvSpPr>
          <p:cNvPr id="3" name="TextBox 2"/>
          <p:cNvSpPr txBox="1"/>
          <p:nvPr/>
        </p:nvSpPr>
        <p:spPr>
          <a:xfrm>
            <a:off x="685800" y="1447800"/>
            <a:ext cx="7446818" cy="2062103"/>
          </a:xfrm>
          <a:prstGeom prst="rect">
            <a:avLst/>
          </a:prstGeom>
          <a:noFill/>
        </p:spPr>
        <p:txBody>
          <a:bodyPr wrap="square" rtlCol="0">
            <a:spAutoFit/>
          </a:bodyPr>
          <a:lstStyle/>
          <a:p>
            <a:pPr marL="285750" indent="-285750">
              <a:buFont typeface="Arial" pitchFamily="34" charset="0"/>
              <a:buChar char="•"/>
            </a:pPr>
            <a:r>
              <a:rPr lang="en-US" sz="3200" dirty="0"/>
              <a:t>O</a:t>
            </a:r>
            <a:r>
              <a:rPr lang="en-US" sz="3200" dirty="0" smtClean="0"/>
              <a:t>n premises  to AWS</a:t>
            </a:r>
          </a:p>
          <a:p>
            <a:pPr marL="285750" indent="-285750">
              <a:buFont typeface="Arial" pitchFamily="34" charset="0"/>
              <a:buChar char="•"/>
            </a:pPr>
            <a:r>
              <a:rPr lang="en-US" sz="3200" dirty="0" smtClean="0"/>
              <a:t>AWS to AWS</a:t>
            </a:r>
          </a:p>
          <a:p>
            <a:pPr marL="285750" indent="-285750">
              <a:buFont typeface="Arial" pitchFamily="34" charset="0"/>
              <a:buChar char="•"/>
            </a:pPr>
            <a:r>
              <a:rPr lang="en-US" sz="3200" dirty="0" smtClean="0"/>
              <a:t>Region to Region </a:t>
            </a:r>
          </a:p>
          <a:p>
            <a:pPr marL="285750" indent="-285750">
              <a:buFont typeface="Arial" pitchFamily="34" charset="0"/>
              <a:buChar char="•"/>
            </a:pPr>
            <a:endParaRPr lang="en-IN" sz="3200" dirty="0"/>
          </a:p>
        </p:txBody>
      </p:sp>
    </p:spTree>
    <p:extLst>
      <p:ext uri="{BB962C8B-B14F-4D97-AF65-F5344CB8AC3E}">
        <p14:creationId xmlns:p14="http://schemas.microsoft.com/office/powerpoint/2010/main" val="408523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848600" cy="769441"/>
          </a:xfrm>
          <a:prstGeom prst="rect">
            <a:avLst/>
          </a:prstGeom>
          <a:noFill/>
        </p:spPr>
        <p:txBody>
          <a:bodyPr wrap="square" rtlCol="0">
            <a:spAutoFit/>
          </a:bodyPr>
          <a:lstStyle/>
          <a:p>
            <a:r>
              <a:rPr lang="en-IN" sz="4400" dirty="0">
                <a:solidFill>
                  <a:schemeClr val="accent3">
                    <a:lumMod val="50000"/>
                  </a:schemeClr>
                </a:solidFill>
              </a:rPr>
              <a:t>Supported instance type</a:t>
            </a:r>
            <a:endParaRPr lang="en-IN" sz="4400" dirty="0"/>
          </a:p>
        </p:txBody>
      </p:sp>
      <p:graphicFrame>
        <p:nvGraphicFramePr>
          <p:cNvPr id="4" name="Table 3"/>
          <p:cNvGraphicFramePr>
            <a:graphicFrameLocks noGrp="1"/>
          </p:cNvGraphicFramePr>
          <p:nvPr>
            <p:extLst>
              <p:ext uri="{D42A27DB-BD31-4B8C-83A1-F6EECF244321}">
                <p14:modId xmlns:p14="http://schemas.microsoft.com/office/powerpoint/2010/main" val="3196063794"/>
              </p:ext>
            </p:extLst>
          </p:nvPr>
        </p:nvGraphicFramePr>
        <p:xfrm>
          <a:off x="609600" y="1150439"/>
          <a:ext cx="7848600" cy="4793168"/>
        </p:xfrm>
        <a:graphic>
          <a:graphicData uri="http://schemas.openxmlformats.org/drawingml/2006/table">
            <a:tbl>
              <a:tblPr firstRow="1" firstCol="1" bandRow="1"/>
              <a:tblGrid>
                <a:gridCol w="3785230"/>
                <a:gridCol w="250364"/>
                <a:gridCol w="3813006"/>
              </a:tblGrid>
              <a:tr h="299573">
                <a:tc gridSpan="3">
                  <a:txBody>
                    <a:bodyPr/>
                    <a:lstStyle/>
                    <a:p>
                      <a:pPr algn="ctr">
                        <a:lnSpc>
                          <a:spcPct val="115000"/>
                        </a:lnSpc>
                        <a:spcAft>
                          <a:spcPts val="0"/>
                        </a:spcAft>
                      </a:pPr>
                      <a:r>
                        <a:rPr lang="en-IN" sz="1100" b="1">
                          <a:solidFill>
                            <a:srgbClr val="000000"/>
                          </a:solidFill>
                          <a:effectLst/>
                          <a:latin typeface="Calibri"/>
                          <a:ea typeface="Times New Roman"/>
                          <a:cs typeface="Times New Roman"/>
                        </a:rPr>
                        <a:t>Instance type</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299573">
                <a:tc>
                  <a:txBody>
                    <a:bodyPr/>
                    <a:lstStyle/>
                    <a:p>
                      <a:pPr>
                        <a:lnSpc>
                          <a:spcPct val="115000"/>
                        </a:lnSpc>
                        <a:spcAft>
                          <a:spcPts val="0"/>
                        </a:spcAft>
                      </a:pPr>
                      <a:r>
                        <a:rPr lang="en-IN" sz="1100">
                          <a:effectLst/>
                          <a:latin typeface="Calibri"/>
                          <a:ea typeface="Calibri"/>
                          <a:cs typeface="Times New Roman"/>
                        </a:rPr>
                        <a:t>C1.medium.magnetic/ssd(2cpu,1.7GB)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M2.4xlarge.magnetic/ssd(8cpus,68.4gb)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C1.xlarge.magnetic/ssd(8cpu,7GB)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M2.xlarge.magnetic/ssd(2cpus,17.1gb)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C3.2xlarge.magnetic/ssd(8cpu,15GB)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M3.2XLlarge.magnetic/ssd(8CPUs,30GB)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C3.large.magnetic/ssd(2CPU,3.75GB)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M3.large.magnetic/ssd(2cpus,7.5gb)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C3.xlarge.magnetic/ssd(4CPUs,7.5GB),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M3.medium.magnetic/ssd(1cpu,3.75GB)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C4.2xlarge.magnetic/ssd(8CPUs,15GB)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M3.xlarge.magnetic/ssd(4cpus,15gb)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c4.4xlarge.magnetic/ssd(16cpus,30gb),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M4.2xlarge,magnetic/ssd(8cpus,32GB)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c4.8xlarge.magnetic/ssd(36cpus,60gb),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M4.4xlarge.magnetic/ssd(16cpus,64gb)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C4.large.magnetic/ssd(2CPUs,3.75GB)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M4.large.magnetic/ssd(2cpus,8gb)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C4.xlarge.magnetic/ssd(4cpus,7.5GB)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M4.xlarge.magnetic/ssd(4cpus,16gb)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M1.large.magnetic/ssd(2cpu,7.5GB)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R3.2xlarge.magnetic/ssd(8cpus,61gb)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M1.medium.magnetic/ssd(1cpus,3.7GB)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R3.large.magnetic/ssd(2cpus,15gb)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M1.small.magnetic/ssd(1cpu,1.7gb)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R3.xlarge.magnetic/ssd(4cpus,30.5gb)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M1.xlarge.magnetic/ssd(4cpu,15gb)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T2.medium.magnetic/ssd(2cpus,4gb)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73">
                <a:tc>
                  <a:txBody>
                    <a:bodyPr/>
                    <a:lstStyle/>
                    <a:p>
                      <a:pPr>
                        <a:lnSpc>
                          <a:spcPct val="115000"/>
                        </a:lnSpc>
                        <a:spcAft>
                          <a:spcPts val="0"/>
                        </a:spcAft>
                      </a:pPr>
                      <a:r>
                        <a:rPr lang="en-IN" sz="1100">
                          <a:effectLst/>
                          <a:latin typeface="Calibri"/>
                          <a:ea typeface="Calibri"/>
                          <a:cs typeface="Times New Roman"/>
                        </a:rPr>
                        <a:t>M2.2xlarge.magnetic/ssd(4cpu,34.3gb)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dirty="0">
                          <a:effectLst/>
                          <a:latin typeface="Calibri"/>
                          <a:ea typeface="Calibri"/>
                          <a:cs typeface="Times New Roman"/>
                        </a:rPr>
                        <a:t>T2.small.magnetic/</a:t>
                      </a:r>
                      <a:r>
                        <a:rPr lang="en-IN" sz="1100" dirty="0" err="1">
                          <a:effectLst/>
                          <a:latin typeface="Calibri"/>
                          <a:ea typeface="Calibri"/>
                          <a:cs typeface="Times New Roman"/>
                        </a:rPr>
                        <a:t>ssd</a:t>
                      </a:r>
                      <a:r>
                        <a:rPr lang="en-IN" sz="1100" dirty="0">
                          <a:effectLst/>
                          <a:latin typeface="Calibri"/>
                          <a:ea typeface="Calibri"/>
                          <a:cs typeface="Times New Roman"/>
                        </a:rPr>
                        <a:t>(1cpus,2gb)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997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8001000" cy="1569660"/>
          </a:xfrm>
          <a:prstGeom prst="rect">
            <a:avLst/>
          </a:prstGeom>
          <a:noFill/>
        </p:spPr>
        <p:txBody>
          <a:bodyPr wrap="square" rtlCol="0">
            <a:spAutoFit/>
          </a:bodyPr>
          <a:lstStyle/>
          <a:p>
            <a:r>
              <a:rPr lang="en-US" sz="4800" dirty="0">
                <a:solidFill>
                  <a:schemeClr val="accent3">
                    <a:lumMod val="50000"/>
                  </a:schemeClr>
                </a:solidFill>
              </a:rPr>
              <a:t>Creating Dynacenter  AMI </a:t>
            </a:r>
          </a:p>
          <a:p>
            <a:endParaRPr lang="en-IN" sz="4800" dirty="0"/>
          </a:p>
        </p:txBody>
      </p:sp>
      <p:sp>
        <p:nvSpPr>
          <p:cNvPr id="3" name="TextBox 2"/>
          <p:cNvSpPr txBox="1"/>
          <p:nvPr/>
        </p:nvSpPr>
        <p:spPr>
          <a:xfrm>
            <a:off x="772391" y="1165830"/>
            <a:ext cx="8001000" cy="3600986"/>
          </a:xfrm>
          <a:prstGeom prst="rect">
            <a:avLst/>
          </a:prstGeom>
          <a:noFill/>
        </p:spPr>
        <p:txBody>
          <a:bodyPr wrap="square" rtlCol="0">
            <a:spAutoFit/>
          </a:bodyPr>
          <a:lstStyle/>
          <a:p>
            <a:endParaRPr lang="en-IN" dirty="0"/>
          </a:p>
          <a:p>
            <a:r>
              <a:rPr lang="en-IN" dirty="0"/>
              <a:t> </a:t>
            </a:r>
            <a:r>
              <a:rPr lang="en-IN" sz="2400" b="1" dirty="0"/>
              <a:t>Launching Dynacenter server using cloudformation template:</a:t>
            </a:r>
            <a:endParaRPr lang="en-IN" sz="2400" dirty="0"/>
          </a:p>
          <a:p>
            <a:pPr lvl="0"/>
            <a:r>
              <a:rPr lang="en-IN" sz="2400" dirty="0" smtClean="0"/>
              <a:t>Get </a:t>
            </a:r>
            <a:r>
              <a:rPr lang="en-IN" sz="2400" dirty="0"/>
              <a:t>the required data for dynacenter. Ex: Instance type, storage size, Network configuration details, etc...</a:t>
            </a:r>
          </a:p>
          <a:p>
            <a:pPr lvl="0"/>
            <a:r>
              <a:rPr lang="en-IN" sz="2400" dirty="0"/>
              <a:t>Enclosed cloudformation template to create dynacenter. </a:t>
            </a:r>
          </a:p>
          <a:p>
            <a:pPr lvl="0"/>
            <a:r>
              <a:rPr lang="en-IN" sz="2400" dirty="0"/>
              <a:t>Login into the AWS console.</a:t>
            </a:r>
          </a:p>
          <a:p>
            <a:r>
              <a:rPr lang="en-IN" sz="2400" dirty="0"/>
              <a:t> </a:t>
            </a:r>
          </a:p>
          <a:p>
            <a:pPr lvl="0"/>
            <a:r>
              <a:rPr lang="en-IN" sz="2400" dirty="0"/>
              <a:t>Go to services</a:t>
            </a:r>
            <a:r>
              <a:rPr lang="en-IN" sz="2400" dirty="0">
                <a:sym typeface="Wingdings"/>
              </a:rPr>
              <a:t></a:t>
            </a:r>
            <a:r>
              <a:rPr lang="en-IN" sz="2400" dirty="0"/>
              <a:t>Select cloudformation, Home page of cloudformation window will be displayed.</a:t>
            </a:r>
          </a:p>
          <a:p>
            <a:endParaRPr lang="en-IN" dirty="0"/>
          </a:p>
        </p:txBody>
      </p:sp>
    </p:spTree>
    <p:extLst>
      <p:ext uri="{BB962C8B-B14F-4D97-AF65-F5344CB8AC3E}">
        <p14:creationId xmlns:p14="http://schemas.microsoft.com/office/powerpoint/2010/main" val="387258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229600" cy="1754326"/>
          </a:xfrm>
          <a:prstGeom prst="rect">
            <a:avLst/>
          </a:prstGeom>
          <a:noFill/>
        </p:spPr>
        <p:txBody>
          <a:bodyPr wrap="square" rtlCol="0">
            <a:spAutoFit/>
          </a:bodyPr>
          <a:lstStyle/>
          <a:p>
            <a:r>
              <a:rPr lang="en-IN" sz="5400" b="1" dirty="0" smtClean="0">
                <a:solidFill>
                  <a:prstClr val="black"/>
                </a:solidFill>
              </a:rPr>
              <a:t>Console </a:t>
            </a:r>
            <a:r>
              <a:rPr lang="en-IN" sz="5400" b="1" dirty="0">
                <a:solidFill>
                  <a:prstClr val="black"/>
                </a:solidFill>
              </a:rPr>
              <a:t>toolbar</a:t>
            </a:r>
            <a:endParaRPr lang="en-IN" sz="5400" dirty="0">
              <a:solidFill>
                <a:prstClr val="black"/>
              </a:solidFill>
            </a:endParaRPr>
          </a:p>
          <a:p>
            <a:endParaRPr lang="en-IN" sz="5400" dirty="0">
              <a:solidFill>
                <a:prstClr val="black"/>
              </a:solidFill>
            </a:endParaRPr>
          </a:p>
        </p:txBody>
      </p:sp>
      <p:sp>
        <p:nvSpPr>
          <p:cNvPr id="3" name="TextBox 2"/>
          <p:cNvSpPr txBox="1"/>
          <p:nvPr/>
        </p:nvSpPr>
        <p:spPr>
          <a:xfrm>
            <a:off x="685800" y="1600200"/>
            <a:ext cx="7924800" cy="7017306"/>
          </a:xfrm>
          <a:prstGeom prst="rect">
            <a:avLst/>
          </a:prstGeom>
          <a:noFill/>
        </p:spPr>
        <p:txBody>
          <a:bodyPr wrap="square" rtlCol="0">
            <a:spAutoFit/>
          </a:bodyPr>
          <a:lstStyle/>
          <a:p>
            <a:r>
              <a:rPr lang="en-IN" dirty="0">
                <a:solidFill>
                  <a:prstClr val="black"/>
                </a:solidFill>
              </a:rPr>
              <a:t>After you log in, the DynaCenter Console main screen appears and there's a row of icons at the top of the console page  </a:t>
            </a:r>
          </a:p>
          <a:p>
            <a:endParaRPr lang="en-US" dirty="0" smtClean="0">
              <a:solidFill>
                <a:prstClr val="black"/>
              </a:solidFill>
            </a:endParaRPr>
          </a:p>
          <a:p>
            <a:r>
              <a:rPr lang="en-IN" dirty="0">
                <a:solidFill>
                  <a:prstClr val="black"/>
                </a:solidFill>
              </a:rPr>
              <a:t>Console screen. Choose between "Migrations", "Servers", and "Templates".</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r>
              <a:rPr lang="en-IN" b="1" dirty="0">
                <a:solidFill>
                  <a:prstClr val="black"/>
                </a:solidFill>
              </a:rPr>
              <a:t>New wave</a:t>
            </a:r>
            <a:r>
              <a:rPr lang="en-IN" dirty="0">
                <a:solidFill>
                  <a:prstClr val="black"/>
                </a:solidFill>
              </a:rPr>
              <a:t>: Create a new migration wave</a:t>
            </a:r>
          </a:p>
          <a:p>
            <a:r>
              <a:rPr lang="en-IN" b="1" dirty="0">
                <a:solidFill>
                  <a:prstClr val="black"/>
                </a:solidFill>
              </a:rPr>
              <a:t>Retry wave</a:t>
            </a:r>
            <a:r>
              <a:rPr lang="en-IN" dirty="0">
                <a:solidFill>
                  <a:prstClr val="black"/>
                </a:solidFill>
              </a:rPr>
              <a:t>: Retry the wave migration after a failure</a:t>
            </a:r>
          </a:p>
          <a:p>
            <a:r>
              <a:rPr lang="en-IN" b="1" dirty="0">
                <a:solidFill>
                  <a:prstClr val="black"/>
                </a:solidFill>
              </a:rPr>
              <a:t>Sync servers</a:t>
            </a:r>
            <a:r>
              <a:rPr lang="en-IN" dirty="0">
                <a:solidFill>
                  <a:prstClr val="black"/>
                </a:solidFill>
              </a:rPr>
              <a:t>: Bring data changes from the source server to the target server after </a:t>
            </a:r>
            <a:r>
              <a:rPr lang="en-IN" dirty="0" smtClean="0">
                <a:solidFill>
                  <a:prstClr val="black"/>
                </a:solidFill>
              </a:rPr>
              <a:t>migration</a:t>
            </a:r>
          </a:p>
          <a:p>
            <a:r>
              <a:rPr lang="en-IN" b="1" dirty="0">
                <a:solidFill>
                  <a:prstClr val="black"/>
                </a:solidFill>
              </a:rPr>
              <a:t>Cancel</a:t>
            </a:r>
            <a:r>
              <a:rPr lang="en-IN" dirty="0">
                <a:solidFill>
                  <a:prstClr val="black"/>
                </a:solidFill>
              </a:rPr>
              <a:t>: Stop the current operation for the selected wave</a:t>
            </a:r>
          </a:p>
          <a:p>
            <a:r>
              <a:rPr lang="en-IN" b="1" dirty="0">
                <a:solidFill>
                  <a:prstClr val="black"/>
                </a:solidFill>
              </a:rPr>
              <a:t>Archive wave</a:t>
            </a:r>
            <a:r>
              <a:rPr lang="en-IN" dirty="0">
                <a:solidFill>
                  <a:prstClr val="black"/>
                </a:solidFill>
              </a:rPr>
              <a:t>: Move the wave to the "archive". This takes the wave out of view. You can still see the wave if you click the "View all" button</a:t>
            </a: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p:txBody>
      </p:sp>
      <p:pic>
        <p:nvPicPr>
          <p:cNvPr id="4" name="Picture 3" descr="http://racemi-training-images.s3.amazonaws.com/Migrations-with-console/ConsoleToolbar-WithNumber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5127" y="2813858"/>
            <a:ext cx="4236720" cy="1402080"/>
          </a:xfrm>
          <a:prstGeom prst="rect">
            <a:avLst/>
          </a:prstGeom>
          <a:noFill/>
          <a:ln>
            <a:noFill/>
          </a:ln>
        </p:spPr>
      </p:pic>
    </p:spTree>
    <p:extLst>
      <p:ext uri="{BB962C8B-B14F-4D97-AF65-F5344CB8AC3E}">
        <p14:creationId xmlns:p14="http://schemas.microsoft.com/office/powerpoint/2010/main" val="383702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001000" cy="3416320"/>
          </a:xfrm>
          <a:prstGeom prst="rect">
            <a:avLst/>
          </a:prstGeom>
          <a:noFill/>
        </p:spPr>
        <p:txBody>
          <a:bodyPr wrap="square" rtlCol="0">
            <a:spAutoFit/>
          </a:bodyPr>
          <a:lstStyle/>
          <a:p>
            <a:pPr lvl="0"/>
            <a:r>
              <a:rPr lang="en-IN" sz="2400" b="1" dirty="0"/>
              <a:t>View all</a:t>
            </a:r>
            <a:r>
              <a:rPr lang="en-IN" sz="2400" dirty="0"/>
              <a:t>: Show all waves, including archived ones</a:t>
            </a:r>
          </a:p>
          <a:p>
            <a:pPr lvl="0"/>
            <a:r>
              <a:rPr lang="en-IN" sz="2400" b="1" dirty="0"/>
              <a:t>Refresh screen</a:t>
            </a:r>
            <a:r>
              <a:rPr lang="en-IN" sz="2400" dirty="0"/>
              <a:t>: Update the list of waves displayed</a:t>
            </a:r>
          </a:p>
          <a:p>
            <a:pPr lvl="0"/>
            <a:r>
              <a:rPr lang="en-IN" sz="2400" b="1" dirty="0"/>
              <a:t>Search</a:t>
            </a:r>
            <a:r>
              <a:rPr lang="en-IN" sz="2400" dirty="0"/>
              <a:t>: Show all waves and servers matching the string you type in this box</a:t>
            </a:r>
          </a:p>
          <a:p>
            <a:pPr lvl="0"/>
            <a:r>
              <a:rPr lang="en-IN" sz="2400" b="1" dirty="0"/>
              <a:t>Page navigation</a:t>
            </a:r>
            <a:r>
              <a:rPr lang="en-IN" sz="2400" dirty="0"/>
              <a:t>: Navigate between pages listing waves and servers</a:t>
            </a:r>
          </a:p>
          <a:p>
            <a:pPr lvl="0"/>
            <a:r>
              <a:rPr lang="en-IN" sz="2400" b="1" dirty="0"/>
              <a:t>Menu and Settings</a:t>
            </a:r>
            <a:r>
              <a:rPr lang="en-IN" sz="2400" dirty="0"/>
              <a:t>: Log out of the console, download agent or show console version</a:t>
            </a:r>
          </a:p>
          <a:p>
            <a:endParaRPr lang="en-IN" sz="2400" dirty="0"/>
          </a:p>
        </p:txBody>
      </p:sp>
    </p:spTree>
    <p:extLst>
      <p:ext uri="{BB962C8B-B14F-4D97-AF65-F5344CB8AC3E}">
        <p14:creationId xmlns:p14="http://schemas.microsoft.com/office/powerpoint/2010/main" val="35251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7315200" cy="1323439"/>
          </a:xfrm>
          <a:prstGeom prst="rect">
            <a:avLst/>
          </a:prstGeom>
          <a:noFill/>
        </p:spPr>
        <p:txBody>
          <a:bodyPr wrap="square" rtlCol="0">
            <a:spAutoFit/>
          </a:bodyPr>
          <a:lstStyle/>
          <a:p>
            <a:r>
              <a:rPr lang="en-IN" sz="4000" b="1" dirty="0"/>
              <a:t>Install the DynaCenter Agent</a:t>
            </a:r>
            <a:endParaRPr lang="en-IN" sz="4000" dirty="0"/>
          </a:p>
          <a:p>
            <a:endParaRPr lang="en-IN" sz="4000" dirty="0"/>
          </a:p>
        </p:txBody>
      </p:sp>
      <p:sp>
        <p:nvSpPr>
          <p:cNvPr id="3" name="TextBox 2"/>
          <p:cNvSpPr txBox="1"/>
          <p:nvPr/>
        </p:nvSpPr>
        <p:spPr>
          <a:xfrm>
            <a:off x="1066800" y="1856839"/>
            <a:ext cx="6477000" cy="2585323"/>
          </a:xfrm>
          <a:prstGeom prst="rect">
            <a:avLst/>
          </a:prstGeom>
          <a:noFill/>
        </p:spPr>
        <p:txBody>
          <a:bodyPr wrap="square" rtlCol="0">
            <a:spAutoFit/>
          </a:bodyPr>
          <a:lstStyle/>
          <a:p>
            <a:pPr lvl="0"/>
            <a:r>
              <a:rPr lang="en-IN" dirty="0"/>
              <a:t>To download the Windows and Linux agents, click on the Menu and Settings button   on the upper right corner.</a:t>
            </a:r>
          </a:p>
          <a:p>
            <a:pPr lvl="0"/>
            <a:r>
              <a:rPr lang="en-IN" dirty="0"/>
              <a:t>Select Download Agent</a:t>
            </a:r>
            <a:r>
              <a:rPr lang="en-IN" dirty="0" smtClean="0"/>
              <a:t>.</a:t>
            </a:r>
          </a:p>
          <a:p>
            <a:pPr lvl="0"/>
            <a:endParaRPr lang="en-IN" dirty="0"/>
          </a:p>
          <a:p>
            <a:pPr lvl="0"/>
            <a:endParaRPr lang="en-IN" dirty="0" smtClean="0"/>
          </a:p>
          <a:p>
            <a:pPr lvl="0"/>
            <a:endParaRPr lang="en-IN" dirty="0" smtClean="0"/>
          </a:p>
          <a:p>
            <a:pPr lvl="0"/>
            <a:r>
              <a:rPr lang="en-IN" dirty="0" smtClean="0"/>
              <a:t>On </a:t>
            </a:r>
            <a:r>
              <a:rPr lang="en-IN" dirty="0"/>
              <a:t>the Download Agent window, click on each button to download the agents.</a:t>
            </a:r>
          </a:p>
          <a:p>
            <a:endParaRPr lang="en-IN" dirty="0"/>
          </a:p>
        </p:txBody>
      </p:sp>
      <p:pic>
        <p:nvPicPr>
          <p:cNvPr id="4" name="Picture 3" descr="http://racemi-training-images.s3.amazonaws.com/Migrations-with-console/DownloadAgentMenu-Click.png"/>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800"/>
            <a:ext cx="1333500" cy="1333500"/>
          </a:xfrm>
          <a:prstGeom prst="rect">
            <a:avLst/>
          </a:prstGeom>
          <a:noFill/>
          <a:ln>
            <a:noFill/>
          </a:ln>
        </p:spPr>
      </p:pic>
      <p:pic>
        <p:nvPicPr>
          <p:cNvPr id="5" name="Picture 4" descr="http://racemi-training-images.s3.amazonaws.com/Migrations-with-console/DownloadAgentDialo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873" y="4191000"/>
            <a:ext cx="2597727" cy="1623060"/>
          </a:xfrm>
          <a:prstGeom prst="rect">
            <a:avLst/>
          </a:prstGeom>
          <a:noFill/>
          <a:ln>
            <a:noFill/>
          </a:ln>
        </p:spPr>
      </p:pic>
      <p:pic>
        <p:nvPicPr>
          <p:cNvPr id="6" name="Picture 5" descr="http://racemi-training-images.s3.amazonaws.com/Migrations-with-console/DownloadAgentDialog-CopyLink.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4191000"/>
            <a:ext cx="3810000" cy="1623059"/>
          </a:xfrm>
          <a:prstGeom prst="rect">
            <a:avLst/>
          </a:prstGeom>
          <a:noFill/>
          <a:ln>
            <a:noFill/>
          </a:ln>
        </p:spPr>
      </p:pic>
    </p:spTree>
    <p:extLst>
      <p:ext uri="{BB962C8B-B14F-4D97-AF65-F5344CB8AC3E}">
        <p14:creationId xmlns:p14="http://schemas.microsoft.com/office/powerpoint/2010/main" val="229109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626</Words>
  <Application>Microsoft Office PowerPoint</Application>
  <PresentationFormat>On-screen Show (4:3)</PresentationFormat>
  <Paragraphs>175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Kumar Yarva</dc:creator>
  <cp:lastModifiedBy>Sunil Kumar Yarva</cp:lastModifiedBy>
  <cp:revision>11</cp:revision>
  <dcterms:created xsi:type="dcterms:W3CDTF">2006-08-16T00:00:00Z</dcterms:created>
  <dcterms:modified xsi:type="dcterms:W3CDTF">2016-10-25T12:32:46Z</dcterms:modified>
</cp:coreProperties>
</file>