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83" r:id="rId4"/>
    <p:sldId id="259" r:id="rId5"/>
    <p:sldId id="281" r:id="rId6"/>
    <p:sldId id="260" r:id="rId7"/>
    <p:sldId id="268" r:id="rId8"/>
    <p:sldId id="269" r:id="rId9"/>
    <p:sldId id="270" r:id="rId10"/>
    <p:sldId id="262" r:id="rId11"/>
    <p:sldId id="271" r:id="rId12"/>
    <p:sldId id="263" r:id="rId13"/>
    <p:sldId id="279" r:id="rId14"/>
    <p:sldId id="264" r:id="rId15"/>
    <p:sldId id="282" r:id="rId16"/>
    <p:sldId id="272" r:id="rId17"/>
    <p:sldId id="273" r:id="rId18"/>
    <p:sldId id="274" r:id="rId19"/>
    <p:sldId id="275" r:id="rId20"/>
    <p:sldId id="276" r:id="rId21"/>
    <p:sldId id="277" r:id="rId22"/>
    <p:sldId id="266" r:id="rId23"/>
    <p:sldId id="265" r:id="rId24"/>
    <p:sldId id="280" r:id="rId25"/>
    <p:sldId id="26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09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68E7-1FE2-9E1A-80A3-63A84770ED85}"/>
              </a:ext>
            </a:extLst>
          </p:cNvPr>
          <p:cNvSpPr>
            <a:spLocks noGrp="1"/>
          </p:cNvSpPr>
          <p:nvPr>
            <p:ph type="title"/>
          </p:nvPr>
        </p:nvSpPr>
        <p:spPr>
          <a:xfrm>
            <a:off x="457200" y="601970"/>
            <a:ext cx="8229600" cy="2007117"/>
          </a:xfrm>
        </p:spPr>
        <p:txBody>
          <a:bodyPr>
            <a:normAutofit fontScale="90000"/>
          </a:bodyPr>
          <a:lstStyle/>
          <a:p>
            <a:r>
              <a:rPr lang="en-US" b="1" dirty="0"/>
              <a:t>Cost-Sharing Analysis &amp; MOOP Exclusion Prediction Using STAR Approach</a:t>
            </a:r>
          </a:p>
        </p:txBody>
      </p:sp>
      <p:sp>
        <p:nvSpPr>
          <p:cNvPr id="3" name="Content Placeholder 2">
            <a:extLst>
              <a:ext uri="{FF2B5EF4-FFF2-40B4-BE49-F238E27FC236}">
                <a16:creationId xmlns:a16="http://schemas.microsoft.com/office/drawing/2014/main" id="{04A0BF8E-DB50-BC95-921C-5AA4A36E5CA4}"/>
              </a:ext>
            </a:extLst>
          </p:cNvPr>
          <p:cNvSpPr>
            <a:spLocks noGrp="1"/>
          </p:cNvSpPr>
          <p:nvPr>
            <p:ph idx="1"/>
          </p:nvPr>
        </p:nvSpPr>
        <p:spPr/>
        <p:txBody>
          <a:bodyPr>
            <a:normAutofit lnSpcReduction="10000"/>
          </a:bodyPr>
          <a:lstStyle/>
          <a:p>
            <a:endParaRPr lang="en-US" dirty="0"/>
          </a:p>
          <a:p>
            <a:pPr marL="0" indent="0">
              <a:buNone/>
            </a:pPr>
            <a:endParaRPr lang="en-US" dirty="0"/>
          </a:p>
          <a:p>
            <a:r>
              <a:rPr lang="en-US" dirty="0"/>
              <a:t>Leveraging Python and Data Analytics to Address Healthcare Cost Challenges.</a:t>
            </a:r>
          </a:p>
          <a:p>
            <a:endParaRPr lang="en-US" dirty="0"/>
          </a:p>
          <a:p>
            <a:pPr marL="0" indent="0" algn="r">
              <a:buNone/>
            </a:pPr>
            <a:r>
              <a:rPr lang="en-US" b="1" dirty="0"/>
              <a:t>Group 5- </a:t>
            </a:r>
            <a:r>
              <a:rPr lang="en-US" dirty="0"/>
              <a:t>Shubham Manoj Gengaje</a:t>
            </a:r>
          </a:p>
          <a:p>
            <a:pPr marL="0" indent="0" algn="r">
              <a:buNone/>
            </a:pPr>
            <a:r>
              <a:rPr lang="en-US" dirty="0"/>
              <a:t>Sunil Kumar </a:t>
            </a:r>
            <a:r>
              <a:rPr lang="en-US" dirty="0" err="1"/>
              <a:t>Medara</a:t>
            </a:r>
            <a:endParaRPr lang="en-US" dirty="0"/>
          </a:p>
          <a:p>
            <a:pPr marL="0" indent="0" algn="r">
              <a:buNone/>
            </a:pPr>
            <a:r>
              <a:rPr lang="en-US" b="1" dirty="0"/>
              <a:t>Prof.- </a:t>
            </a:r>
            <a:r>
              <a:rPr lang="en-US" dirty="0"/>
              <a:t>Dr. Zeynep </a:t>
            </a:r>
            <a:r>
              <a:rPr lang="en-US" dirty="0" err="1"/>
              <a:t>Kacar</a:t>
            </a:r>
            <a:endParaRPr lang="en-US" b="1" dirty="0"/>
          </a:p>
          <a:p>
            <a:endParaRPr lang="en-US" dirty="0"/>
          </a:p>
        </p:txBody>
      </p:sp>
    </p:spTree>
    <p:extLst>
      <p:ext uri="{BB962C8B-B14F-4D97-AF65-F5344CB8AC3E}">
        <p14:creationId xmlns:p14="http://schemas.microsoft.com/office/powerpoint/2010/main" val="41843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C8F4-06F6-6D3F-46FB-22DEC055F27A}"/>
              </a:ext>
            </a:extLst>
          </p:cNvPr>
          <p:cNvSpPr>
            <a:spLocks noGrp="1"/>
          </p:cNvSpPr>
          <p:nvPr>
            <p:ph type="title"/>
          </p:nvPr>
        </p:nvSpPr>
        <p:spPr/>
        <p:txBody>
          <a:bodyPr>
            <a:normAutofit fontScale="90000"/>
          </a:bodyPr>
          <a:lstStyle/>
          <a:p>
            <a:r>
              <a:rPr lang="en-US" dirty="0"/>
              <a:t>Visual Insights: Cost-Sharing Analysis</a:t>
            </a:r>
          </a:p>
        </p:txBody>
      </p:sp>
      <p:graphicFrame>
        <p:nvGraphicFramePr>
          <p:cNvPr id="4" name="Content Placeholder 3">
            <a:extLst>
              <a:ext uri="{FF2B5EF4-FFF2-40B4-BE49-F238E27FC236}">
                <a16:creationId xmlns:a16="http://schemas.microsoft.com/office/drawing/2014/main" id="{1CA8CE88-681B-895B-EA79-CF9D40E8FFC4}"/>
              </a:ext>
            </a:extLst>
          </p:cNvPr>
          <p:cNvGraphicFramePr>
            <a:graphicFrameLocks noGrp="1"/>
          </p:cNvGraphicFramePr>
          <p:nvPr>
            <p:ph idx="1"/>
            <p:extLst>
              <p:ext uri="{D42A27DB-BD31-4B8C-83A1-F6EECF244321}">
                <p14:modId xmlns:p14="http://schemas.microsoft.com/office/powerpoint/2010/main" val="1849781159"/>
              </p:ext>
            </p:extLst>
          </p:nvPr>
        </p:nvGraphicFramePr>
        <p:xfrm>
          <a:off x="457200" y="1510079"/>
          <a:ext cx="8229600" cy="3291840"/>
        </p:xfrm>
        <a:graphic>
          <a:graphicData uri="http://schemas.openxmlformats.org/drawingml/2006/table">
            <a:tbl>
              <a:tblPr/>
              <a:tblGrid>
                <a:gridCol w="2743200">
                  <a:extLst>
                    <a:ext uri="{9D8B030D-6E8A-4147-A177-3AD203B41FA5}">
                      <a16:colId xmlns:a16="http://schemas.microsoft.com/office/drawing/2014/main" val="2378350938"/>
                    </a:ext>
                  </a:extLst>
                </a:gridCol>
                <a:gridCol w="2743200">
                  <a:extLst>
                    <a:ext uri="{9D8B030D-6E8A-4147-A177-3AD203B41FA5}">
                      <a16:colId xmlns:a16="http://schemas.microsoft.com/office/drawing/2014/main" val="3349640157"/>
                    </a:ext>
                  </a:extLst>
                </a:gridCol>
                <a:gridCol w="2743200">
                  <a:extLst>
                    <a:ext uri="{9D8B030D-6E8A-4147-A177-3AD203B41FA5}">
                      <a16:colId xmlns:a16="http://schemas.microsoft.com/office/drawing/2014/main" val="688618774"/>
                    </a:ext>
                  </a:extLst>
                </a:gridCol>
              </a:tblGrid>
              <a:tr h="343942">
                <a:tc>
                  <a:txBody>
                    <a:bodyPr/>
                    <a:lstStyle/>
                    <a:p>
                      <a:r>
                        <a:rPr lang="en-US" b="1"/>
                        <a:t>Model</a:t>
                      </a:r>
                      <a:endParaRPr lang="en-US"/>
                    </a:p>
                  </a:txBody>
                  <a:tcPr anchor="ctr">
                    <a:lnL>
                      <a:noFill/>
                    </a:lnL>
                    <a:lnR>
                      <a:noFill/>
                    </a:lnR>
                    <a:lnT>
                      <a:noFill/>
                    </a:lnT>
                    <a:lnB>
                      <a:noFill/>
                    </a:lnB>
                    <a:noFill/>
                  </a:tcPr>
                </a:tc>
                <a:tc>
                  <a:txBody>
                    <a:bodyPr/>
                    <a:lstStyle/>
                    <a:p>
                      <a:r>
                        <a:rPr lang="en-US" b="1"/>
                        <a:t>Random Forest</a:t>
                      </a:r>
                      <a:endParaRPr lang="en-US"/>
                    </a:p>
                  </a:txBody>
                  <a:tcPr anchor="ctr">
                    <a:lnL>
                      <a:noFill/>
                    </a:lnL>
                    <a:lnR>
                      <a:noFill/>
                    </a:lnR>
                    <a:lnT>
                      <a:noFill/>
                    </a:lnT>
                    <a:lnB>
                      <a:noFill/>
                    </a:lnB>
                    <a:noFill/>
                  </a:tcPr>
                </a:tc>
                <a:tc>
                  <a:txBody>
                    <a:bodyPr/>
                    <a:lstStyle/>
                    <a:p>
                      <a:r>
                        <a:rPr lang="en-US" b="1"/>
                        <a:t>Gradient Boosting</a:t>
                      </a:r>
                      <a:endParaRPr lang="en-US"/>
                    </a:p>
                  </a:txBody>
                  <a:tcPr anchor="ctr">
                    <a:lnL>
                      <a:noFill/>
                    </a:lnL>
                    <a:lnR>
                      <a:noFill/>
                    </a:lnR>
                    <a:lnT>
                      <a:noFill/>
                    </a:lnT>
                    <a:lnB>
                      <a:noFill/>
                    </a:lnB>
                    <a:noFill/>
                  </a:tcPr>
                </a:tc>
                <a:extLst>
                  <a:ext uri="{0D108BD9-81ED-4DB2-BD59-A6C34878D82A}">
                    <a16:rowId xmlns:a16="http://schemas.microsoft.com/office/drawing/2014/main" val="2339645562"/>
                  </a:ext>
                </a:extLst>
              </a:tr>
              <a:tr h="343942">
                <a:tc>
                  <a:txBody>
                    <a:bodyPr/>
                    <a:lstStyle/>
                    <a:p>
                      <a:r>
                        <a:rPr lang="en-US" b="1"/>
                        <a:t>Accuracy (R²)</a:t>
                      </a:r>
                      <a:endParaRPr lang="en-US"/>
                    </a:p>
                  </a:txBody>
                  <a:tcPr anchor="ctr">
                    <a:lnL>
                      <a:noFill/>
                    </a:lnL>
                    <a:lnR>
                      <a:noFill/>
                    </a:lnR>
                    <a:lnT>
                      <a:noFill/>
                    </a:lnT>
                    <a:lnB>
                      <a:noFill/>
                    </a:lnB>
                    <a:noFill/>
                  </a:tcPr>
                </a:tc>
                <a:tc>
                  <a:txBody>
                    <a:bodyPr/>
                    <a:lstStyle/>
                    <a:p>
                      <a:r>
                        <a:rPr lang="en-US"/>
                        <a:t>0.965</a:t>
                      </a:r>
                    </a:p>
                  </a:txBody>
                  <a:tcPr anchor="ctr">
                    <a:lnL>
                      <a:noFill/>
                    </a:lnL>
                    <a:lnR>
                      <a:noFill/>
                    </a:lnR>
                    <a:lnT>
                      <a:noFill/>
                    </a:lnT>
                    <a:lnB>
                      <a:noFill/>
                    </a:lnB>
                    <a:noFill/>
                  </a:tcPr>
                </a:tc>
                <a:tc>
                  <a:txBody>
                    <a:bodyPr/>
                    <a:lstStyle/>
                    <a:p>
                      <a:r>
                        <a:rPr lang="en-US"/>
                        <a:t>0.94</a:t>
                      </a:r>
                    </a:p>
                  </a:txBody>
                  <a:tcPr anchor="ctr">
                    <a:lnL>
                      <a:noFill/>
                    </a:lnL>
                    <a:lnR>
                      <a:noFill/>
                    </a:lnR>
                    <a:lnT>
                      <a:noFill/>
                    </a:lnT>
                    <a:lnB>
                      <a:noFill/>
                    </a:lnB>
                    <a:noFill/>
                  </a:tcPr>
                </a:tc>
                <a:extLst>
                  <a:ext uri="{0D108BD9-81ED-4DB2-BD59-A6C34878D82A}">
                    <a16:rowId xmlns:a16="http://schemas.microsoft.com/office/drawing/2014/main" val="3628735612"/>
                  </a:ext>
                </a:extLst>
              </a:tr>
              <a:tr h="343942">
                <a:tc>
                  <a:txBody>
                    <a:bodyPr/>
                    <a:lstStyle/>
                    <a:p>
                      <a:r>
                        <a:rPr lang="en-US" b="1"/>
                        <a:t>Error (MSE)</a:t>
                      </a:r>
                      <a:endParaRPr lang="en-US"/>
                    </a:p>
                  </a:txBody>
                  <a:tcPr anchor="ctr">
                    <a:lnL>
                      <a:noFill/>
                    </a:lnL>
                    <a:lnR>
                      <a:noFill/>
                    </a:lnR>
                    <a:lnT>
                      <a:noFill/>
                    </a:lnT>
                    <a:lnB>
                      <a:noFill/>
                    </a:lnB>
                    <a:noFill/>
                  </a:tcPr>
                </a:tc>
                <a:tc>
                  <a:txBody>
                    <a:bodyPr/>
                    <a:lstStyle/>
                    <a:p>
                      <a:r>
                        <a:rPr lang="en-US"/>
                        <a:t>98.13</a:t>
                      </a:r>
                    </a:p>
                  </a:txBody>
                  <a:tcPr anchor="ctr">
                    <a:lnL>
                      <a:noFill/>
                    </a:lnL>
                    <a:lnR>
                      <a:noFill/>
                    </a:lnR>
                    <a:lnT>
                      <a:noFill/>
                    </a:lnT>
                    <a:lnB>
                      <a:noFill/>
                    </a:lnB>
                    <a:noFill/>
                  </a:tcPr>
                </a:tc>
                <a:tc>
                  <a:txBody>
                    <a:bodyPr/>
                    <a:lstStyle/>
                    <a:p>
                      <a:r>
                        <a:rPr lang="en-US"/>
                        <a:t>167.73</a:t>
                      </a:r>
                    </a:p>
                  </a:txBody>
                  <a:tcPr anchor="ctr">
                    <a:lnL>
                      <a:noFill/>
                    </a:lnL>
                    <a:lnR>
                      <a:noFill/>
                    </a:lnR>
                    <a:lnT>
                      <a:noFill/>
                    </a:lnT>
                    <a:lnB>
                      <a:noFill/>
                    </a:lnB>
                    <a:noFill/>
                  </a:tcPr>
                </a:tc>
                <a:extLst>
                  <a:ext uri="{0D108BD9-81ED-4DB2-BD59-A6C34878D82A}">
                    <a16:rowId xmlns:a16="http://schemas.microsoft.com/office/drawing/2014/main" val="15671913"/>
                  </a:ext>
                </a:extLst>
              </a:tr>
              <a:tr h="859855">
                <a:tc>
                  <a:txBody>
                    <a:bodyPr/>
                    <a:lstStyle/>
                    <a:p>
                      <a:r>
                        <a:rPr lang="en-US" b="1"/>
                        <a:t>Feature Importance</a:t>
                      </a:r>
                      <a:endParaRPr lang="en-US"/>
                    </a:p>
                  </a:txBody>
                  <a:tcPr anchor="ctr">
                    <a:lnL>
                      <a:noFill/>
                    </a:lnL>
                    <a:lnR>
                      <a:noFill/>
                    </a:lnR>
                    <a:lnT>
                      <a:noFill/>
                    </a:lnT>
                    <a:lnB>
                      <a:noFill/>
                    </a:lnB>
                    <a:noFill/>
                  </a:tcPr>
                </a:tc>
                <a:tc>
                  <a:txBody>
                    <a:bodyPr/>
                    <a:lstStyle/>
                    <a:p>
                      <a:r>
                        <a:rPr lang="en-US"/>
                        <a:t>Identified "CopayInnTier1" and "CoinsOutofNet" as key</a:t>
                      </a:r>
                    </a:p>
                  </a:txBody>
                  <a:tcPr anchor="ctr">
                    <a:lnL>
                      <a:noFill/>
                    </a:lnL>
                    <a:lnR>
                      <a:noFill/>
                    </a:lnR>
                    <a:lnT>
                      <a:noFill/>
                    </a:lnT>
                    <a:lnB>
                      <a:noFill/>
                    </a:lnB>
                    <a:noFill/>
                  </a:tcPr>
                </a:tc>
                <a:tc>
                  <a:txBody>
                    <a:bodyPr/>
                    <a:lstStyle/>
                    <a:p>
                      <a:r>
                        <a:rPr lang="en-US"/>
                        <a:t>Similar but with less impact granularity</a:t>
                      </a:r>
                    </a:p>
                  </a:txBody>
                  <a:tcPr anchor="ctr">
                    <a:lnL>
                      <a:noFill/>
                    </a:lnL>
                    <a:lnR>
                      <a:noFill/>
                    </a:lnR>
                    <a:lnT>
                      <a:noFill/>
                    </a:lnT>
                    <a:lnB>
                      <a:noFill/>
                    </a:lnB>
                    <a:noFill/>
                  </a:tcPr>
                </a:tc>
                <a:extLst>
                  <a:ext uri="{0D108BD9-81ED-4DB2-BD59-A6C34878D82A}">
                    <a16:rowId xmlns:a16="http://schemas.microsoft.com/office/drawing/2014/main" val="669467572"/>
                  </a:ext>
                </a:extLst>
              </a:tr>
              <a:tr h="601898">
                <a:tc>
                  <a:txBody>
                    <a:bodyPr/>
                    <a:lstStyle/>
                    <a:p>
                      <a:r>
                        <a:rPr lang="en-US" b="1" dirty="0"/>
                        <a:t>Insights</a:t>
                      </a:r>
                      <a:endParaRPr lang="en-US" dirty="0"/>
                    </a:p>
                  </a:txBody>
                  <a:tcPr anchor="ctr">
                    <a:lnL>
                      <a:noFill/>
                    </a:lnL>
                    <a:lnR>
                      <a:noFill/>
                    </a:lnR>
                    <a:lnT>
                      <a:noFill/>
                    </a:lnT>
                    <a:lnB>
                      <a:noFill/>
                    </a:lnB>
                    <a:noFill/>
                  </a:tcPr>
                </a:tc>
                <a:tc>
                  <a:txBody>
                    <a:bodyPr/>
                    <a:lstStyle/>
                    <a:p>
                      <a:r>
                        <a:rPr lang="en-US"/>
                        <a:t>Strong alignment with actual values</a:t>
                      </a:r>
                    </a:p>
                  </a:txBody>
                  <a:tcPr anchor="ctr">
                    <a:lnL>
                      <a:noFill/>
                    </a:lnL>
                    <a:lnR>
                      <a:noFill/>
                    </a:lnR>
                    <a:lnT>
                      <a:noFill/>
                    </a:lnT>
                    <a:lnB>
                      <a:noFill/>
                    </a:lnB>
                    <a:noFill/>
                  </a:tcPr>
                </a:tc>
                <a:tc>
                  <a:txBody>
                    <a:bodyPr/>
                    <a:lstStyle/>
                    <a:p>
                      <a:r>
                        <a:rPr lang="en-US"/>
                        <a:t>Tends to overfit in smaller data segments</a:t>
                      </a:r>
                    </a:p>
                  </a:txBody>
                  <a:tcPr anchor="ctr">
                    <a:lnL>
                      <a:noFill/>
                    </a:lnL>
                    <a:lnR>
                      <a:noFill/>
                    </a:lnR>
                    <a:lnT>
                      <a:noFill/>
                    </a:lnT>
                    <a:lnB>
                      <a:noFill/>
                    </a:lnB>
                    <a:noFill/>
                  </a:tcPr>
                </a:tc>
                <a:extLst>
                  <a:ext uri="{0D108BD9-81ED-4DB2-BD59-A6C34878D82A}">
                    <a16:rowId xmlns:a16="http://schemas.microsoft.com/office/drawing/2014/main" val="2871680019"/>
                  </a:ext>
                </a:extLst>
              </a:tr>
              <a:tr h="601898">
                <a:tc>
                  <a:txBody>
                    <a:bodyPr/>
                    <a:lstStyle/>
                    <a:p>
                      <a:r>
                        <a:rPr lang="en-US" b="1"/>
                        <a:t>Visualization</a:t>
                      </a:r>
                      <a:endParaRPr lang="en-US"/>
                    </a:p>
                  </a:txBody>
                  <a:tcPr anchor="ctr">
                    <a:lnL>
                      <a:noFill/>
                    </a:lnL>
                    <a:lnR>
                      <a:noFill/>
                    </a:lnR>
                    <a:lnT>
                      <a:noFill/>
                    </a:lnT>
                    <a:lnB>
                      <a:noFill/>
                    </a:lnB>
                    <a:noFill/>
                  </a:tcPr>
                </a:tc>
                <a:tc>
                  <a:txBody>
                    <a:bodyPr/>
                    <a:lstStyle/>
                    <a:p>
                      <a:r>
                        <a:rPr lang="en-US"/>
                        <a:t>Better 1:1 alignment on prediction plot</a:t>
                      </a:r>
                    </a:p>
                  </a:txBody>
                  <a:tcPr anchor="ctr">
                    <a:lnL>
                      <a:noFill/>
                    </a:lnL>
                    <a:lnR>
                      <a:noFill/>
                    </a:lnR>
                    <a:lnT>
                      <a:noFill/>
                    </a:lnT>
                    <a:lnB>
                      <a:noFill/>
                    </a:lnB>
                    <a:noFill/>
                  </a:tcPr>
                </a:tc>
                <a:tc>
                  <a:txBody>
                    <a:bodyPr/>
                    <a:lstStyle/>
                    <a:p>
                      <a:r>
                        <a:rPr lang="en-US" dirty="0"/>
                        <a:t>Larger deviation from actual values</a:t>
                      </a:r>
                    </a:p>
                  </a:txBody>
                  <a:tcPr anchor="ctr">
                    <a:lnL>
                      <a:noFill/>
                    </a:lnL>
                    <a:lnR>
                      <a:noFill/>
                    </a:lnR>
                    <a:lnT>
                      <a:noFill/>
                    </a:lnT>
                    <a:lnB>
                      <a:noFill/>
                    </a:lnB>
                    <a:noFill/>
                  </a:tcPr>
                </a:tc>
                <a:extLst>
                  <a:ext uri="{0D108BD9-81ED-4DB2-BD59-A6C34878D82A}">
                    <a16:rowId xmlns:a16="http://schemas.microsoft.com/office/drawing/2014/main" val="1669029303"/>
                  </a:ext>
                </a:extLst>
              </a:tr>
            </a:tbl>
          </a:graphicData>
        </a:graphic>
      </p:graphicFrame>
      <p:sp>
        <p:nvSpPr>
          <p:cNvPr id="5" name="TextBox 4">
            <a:extLst>
              <a:ext uri="{FF2B5EF4-FFF2-40B4-BE49-F238E27FC236}">
                <a16:creationId xmlns:a16="http://schemas.microsoft.com/office/drawing/2014/main" id="{7967B0B5-EE66-6301-A273-3519C352F3C5}"/>
              </a:ext>
            </a:extLst>
          </p:cNvPr>
          <p:cNvSpPr txBox="1"/>
          <p:nvPr/>
        </p:nvSpPr>
        <p:spPr>
          <a:xfrm>
            <a:off x="1" y="4832864"/>
            <a:ext cx="8229600" cy="1754326"/>
          </a:xfrm>
          <a:prstGeom prst="rect">
            <a:avLst/>
          </a:prstGeom>
          <a:noFill/>
        </p:spPr>
        <p:txBody>
          <a:bodyPr wrap="square" rtlCol="0">
            <a:spAutoFit/>
          </a:bodyPr>
          <a:lstStyle/>
          <a:p>
            <a:pPr marL="0" indent="0">
              <a:buNone/>
            </a:pPr>
            <a:r>
              <a:rPr kumimoji="0" lang="en-US" altLang="en-US" sz="1800" b="1" i="0" u="sng" strike="noStrike" cap="none" normalizeH="0" baseline="0" dirty="0">
                <a:ln>
                  <a:noFill/>
                </a:ln>
                <a:solidFill>
                  <a:schemeClr val="tx1"/>
                </a:solidFill>
                <a:effectLst/>
                <a:latin typeface="var(--colab-code-font-family)"/>
              </a:rPr>
              <a:t>Random forest over Gradient boosting:</a:t>
            </a:r>
          </a:p>
          <a:p>
            <a:pPr marL="514350" indent="-514350">
              <a:buFont typeface="+mj-lt"/>
              <a:buAutoNum type="arabicPeriod"/>
            </a:pPr>
            <a:r>
              <a:rPr lang="en-US" dirty="0"/>
              <a:t>The plot shows that the</a:t>
            </a:r>
            <a:r>
              <a:rPr lang="en-US" b="1" dirty="0"/>
              <a:t> Random Forest </a:t>
            </a:r>
            <a:r>
              <a:rPr lang="en-US" dirty="0"/>
              <a:t>model predicts </a:t>
            </a:r>
            <a:r>
              <a:rPr lang="en-US" b="1" dirty="0"/>
              <a:t>"</a:t>
            </a:r>
            <a:r>
              <a:rPr lang="en-US" b="1" dirty="0" err="1"/>
              <a:t>CopayOutofNet</a:t>
            </a:r>
            <a:r>
              <a:rPr lang="en-US" b="1" dirty="0"/>
              <a:t>" </a:t>
            </a:r>
            <a:r>
              <a:rPr lang="en-US" dirty="0"/>
              <a:t>values </a:t>
            </a:r>
            <a:r>
              <a:rPr lang="en-US" b="1" dirty="0"/>
              <a:t>accurately </a:t>
            </a:r>
            <a:r>
              <a:rPr lang="en-US" dirty="0"/>
              <a:t>for most cases, as points align well with the 1:1 line.</a:t>
            </a:r>
          </a:p>
          <a:p>
            <a:pPr marL="514350" indent="-514350">
              <a:buFont typeface="+mj-lt"/>
              <a:buAutoNum type="arabicPeriod"/>
            </a:pPr>
            <a:r>
              <a:rPr lang="en-US" b="1" dirty="0"/>
              <a:t>Random Forest</a:t>
            </a:r>
            <a:r>
              <a:rPr lang="en-US" dirty="0"/>
              <a:t> Regressor has a </a:t>
            </a:r>
            <a:r>
              <a:rPr lang="en-US" b="1" dirty="0"/>
              <a:t>lower Mean Squared Error </a:t>
            </a:r>
            <a:r>
              <a:rPr lang="en-US" dirty="0"/>
              <a:t>(MSE) (98.13 vs. 167.73) and a </a:t>
            </a:r>
            <a:r>
              <a:rPr lang="en-US" b="1" dirty="0"/>
              <a:t>higher R-squared value </a:t>
            </a:r>
            <a:r>
              <a:rPr lang="en-US" dirty="0"/>
              <a:t>(0.9647 vs. 0.9397), indicating </a:t>
            </a:r>
            <a:r>
              <a:rPr lang="en-US" b="1" dirty="0"/>
              <a:t>better overall performance</a:t>
            </a:r>
            <a:r>
              <a:rPr lang="en-US" dirty="0"/>
              <a:t> in terms of both </a:t>
            </a:r>
            <a:r>
              <a:rPr lang="en-US" b="1" dirty="0"/>
              <a:t>accuracy and model fit</a:t>
            </a:r>
            <a:r>
              <a:rPr lang="en-US" dirty="0"/>
              <a:t>.</a:t>
            </a:r>
            <a:endParaRPr lang="en-US" sz="1800" dirty="0"/>
          </a:p>
        </p:txBody>
      </p:sp>
    </p:spTree>
    <p:extLst>
      <p:ext uri="{BB962C8B-B14F-4D97-AF65-F5344CB8AC3E}">
        <p14:creationId xmlns:p14="http://schemas.microsoft.com/office/powerpoint/2010/main" val="380158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6901-189B-3FC2-FA79-12985956FA73}"/>
              </a:ext>
            </a:extLst>
          </p:cNvPr>
          <p:cNvSpPr>
            <a:spLocks noGrp="1"/>
          </p:cNvSpPr>
          <p:nvPr>
            <p:ph type="title"/>
          </p:nvPr>
        </p:nvSpPr>
        <p:spPr/>
        <p:txBody>
          <a:bodyPr/>
          <a:lstStyle/>
          <a:p>
            <a:endParaRPr lang="en-US"/>
          </a:p>
        </p:txBody>
      </p:sp>
      <p:pic>
        <p:nvPicPr>
          <p:cNvPr id="4" name="Content Placeholder 3" descr="costsharing_image_9.png">
            <a:extLst>
              <a:ext uri="{FF2B5EF4-FFF2-40B4-BE49-F238E27FC236}">
                <a16:creationId xmlns:a16="http://schemas.microsoft.com/office/drawing/2014/main" id="{4923210E-2386-1442-0450-E09B3AD46443}"/>
              </a:ext>
            </a:extLst>
          </p:cNvPr>
          <p:cNvPicPr>
            <a:picLocks noGrp="1" noChangeAspect="1"/>
          </p:cNvPicPr>
          <p:nvPr>
            <p:ph idx="1"/>
          </p:nvPr>
        </p:nvPicPr>
        <p:blipFill>
          <a:blip r:embed="rId2"/>
          <a:stretch>
            <a:fillRect/>
          </a:stretch>
        </p:blipFill>
        <p:spPr>
          <a:xfrm>
            <a:off x="0" y="601971"/>
            <a:ext cx="4949953" cy="3519424"/>
          </a:xfrm>
          <a:prstGeom prst="rect">
            <a:avLst/>
          </a:prstGeom>
        </p:spPr>
      </p:pic>
      <p:pic>
        <p:nvPicPr>
          <p:cNvPr id="5" name="Picture 4" descr="costsharing_image_10.png">
            <a:extLst>
              <a:ext uri="{FF2B5EF4-FFF2-40B4-BE49-F238E27FC236}">
                <a16:creationId xmlns:a16="http://schemas.microsoft.com/office/drawing/2014/main" id="{2D3E2A9D-E5BF-D828-75AF-24EAEAFF67A3}"/>
              </a:ext>
            </a:extLst>
          </p:cNvPr>
          <p:cNvPicPr>
            <a:picLocks noChangeAspect="1"/>
          </p:cNvPicPr>
          <p:nvPr/>
        </p:nvPicPr>
        <p:blipFill>
          <a:blip r:embed="rId3"/>
          <a:stretch>
            <a:fillRect/>
          </a:stretch>
        </p:blipFill>
        <p:spPr>
          <a:xfrm>
            <a:off x="4949952" y="601971"/>
            <a:ext cx="4194047" cy="3433582"/>
          </a:xfrm>
          <a:prstGeom prst="rect">
            <a:avLst/>
          </a:prstGeom>
        </p:spPr>
      </p:pic>
      <p:pic>
        <p:nvPicPr>
          <p:cNvPr id="6" name="Picture 5" descr="costsharing_image_11.png">
            <a:extLst>
              <a:ext uri="{FF2B5EF4-FFF2-40B4-BE49-F238E27FC236}">
                <a16:creationId xmlns:a16="http://schemas.microsoft.com/office/drawing/2014/main" id="{802FFD73-8DBB-4C2A-6946-96ECF9500DE6}"/>
              </a:ext>
            </a:extLst>
          </p:cNvPr>
          <p:cNvPicPr>
            <a:picLocks noChangeAspect="1"/>
          </p:cNvPicPr>
          <p:nvPr/>
        </p:nvPicPr>
        <p:blipFill>
          <a:blip r:embed="rId4"/>
          <a:stretch>
            <a:fillRect/>
          </a:stretch>
        </p:blipFill>
        <p:spPr>
          <a:xfrm>
            <a:off x="457200" y="4121395"/>
            <a:ext cx="7759817" cy="2769366"/>
          </a:xfrm>
          <a:prstGeom prst="rect">
            <a:avLst/>
          </a:prstGeom>
        </p:spPr>
      </p:pic>
    </p:spTree>
    <p:extLst>
      <p:ext uri="{BB962C8B-B14F-4D97-AF65-F5344CB8AC3E}">
        <p14:creationId xmlns:p14="http://schemas.microsoft.com/office/powerpoint/2010/main" val="122819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3CCC-5D99-8EE9-8C26-2CFD6DF4F981}"/>
              </a:ext>
            </a:extLst>
          </p:cNvPr>
          <p:cNvSpPr>
            <a:spLocks noGrp="1"/>
          </p:cNvSpPr>
          <p:nvPr>
            <p:ph type="title"/>
          </p:nvPr>
        </p:nvSpPr>
        <p:spPr/>
        <p:txBody>
          <a:bodyPr>
            <a:normAutofit fontScale="90000"/>
          </a:bodyPr>
          <a:lstStyle/>
          <a:p>
            <a:r>
              <a:rPr lang="en-US" dirty="0"/>
              <a:t>Key Findings from Cost-Sharing Analysis</a:t>
            </a:r>
          </a:p>
        </p:txBody>
      </p:sp>
      <p:sp>
        <p:nvSpPr>
          <p:cNvPr id="3" name="Content Placeholder 2">
            <a:extLst>
              <a:ext uri="{FF2B5EF4-FFF2-40B4-BE49-F238E27FC236}">
                <a16:creationId xmlns:a16="http://schemas.microsoft.com/office/drawing/2014/main" id="{94C4986A-F11D-B756-71F0-EF7142FDE8AA}"/>
              </a:ext>
            </a:extLst>
          </p:cNvPr>
          <p:cNvSpPr>
            <a:spLocks noGrp="1"/>
          </p:cNvSpPr>
          <p:nvPr>
            <p:ph idx="1"/>
          </p:nvPr>
        </p:nvSpPr>
        <p:spPr>
          <a:xfrm>
            <a:off x="457200" y="1929704"/>
            <a:ext cx="8229600" cy="4568632"/>
          </a:xfrm>
        </p:spPr>
        <p:txBody>
          <a:bodyPr>
            <a:normAutofit fontScale="85000" lnSpcReduction="20000"/>
          </a:bodyPr>
          <a:lstStyle/>
          <a:p>
            <a:r>
              <a:rPr lang="en-US" b="1" u="sng" dirty="0"/>
              <a:t>Conclusions:</a:t>
            </a:r>
            <a:endParaRPr lang="en-US" u="sng" dirty="0"/>
          </a:p>
          <a:p>
            <a:pPr>
              <a:buFont typeface="+mj-lt"/>
              <a:buAutoNum type="arabicPeriod"/>
            </a:pPr>
            <a:r>
              <a:rPr lang="en-US" b="1" dirty="0"/>
              <a:t>In-network Cost Advantage</a:t>
            </a:r>
            <a:r>
              <a:rPr lang="en-US" dirty="0"/>
              <a:t>: Copayments for in-network services are 25–30% lower compared to out-of-network services. This demonstrates a significant financial incentive for patients to remain within their provider network.</a:t>
            </a:r>
          </a:p>
          <a:p>
            <a:pPr>
              <a:buFont typeface="+mj-lt"/>
              <a:buAutoNum type="arabicPeriod"/>
            </a:pPr>
            <a:r>
              <a:rPr lang="en-US" b="1" dirty="0"/>
              <a:t>Specialty Service Trends</a:t>
            </a:r>
            <a:r>
              <a:rPr lang="en-US" dirty="0"/>
              <a:t>: Specialty services exhibit higher coinsurance rates, indicating they may pose a higher financial burden, especially out-of-network.</a:t>
            </a:r>
          </a:p>
          <a:p>
            <a:pPr>
              <a:buFont typeface="+mj-lt"/>
              <a:buAutoNum type="arabicPeriod"/>
            </a:pPr>
            <a:r>
              <a:rPr lang="en-US" b="1" dirty="0"/>
              <a:t>Emergency Care Variability</a:t>
            </a:r>
            <a:r>
              <a:rPr lang="en-US" dirty="0"/>
              <a:t>: Emergency services show the highest variability in copayments and coinsurance, possibly due to unpredictable service costs.</a:t>
            </a:r>
          </a:p>
          <a:p>
            <a:endParaRPr lang="en-US" b="1" dirty="0"/>
          </a:p>
        </p:txBody>
      </p:sp>
    </p:spTree>
    <p:extLst>
      <p:ext uri="{BB962C8B-B14F-4D97-AF65-F5344CB8AC3E}">
        <p14:creationId xmlns:p14="http://schemas.microsoft.com/office/powerpoint/2010/main" val="324667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6FB1-AF3D-24F7-E541-9389B1629EEE}"/>
              </a:ext>
            </a:extLst>
          </p:cNvPr>
          <p:cNvSpPr>
            <a:spLocks noGrp="1"/>
          </p:cNvSpPr>
          <p:nvPr>
            <p:ph type="title"/>
          </p:nvPr>
        </p:nvSpPr>
        <p:spPr>
          <a:xfrm>
            <a:off x="457200" y="601971"/>
            <a:ext cx="8229600" cy="590221"/>
          </a:xfrm>
        </p:spPr>
        <p:txBody>
          <a:bodyPr>
            <a:normAutofit fontScale="90000"/>
          </a:bodyPr>
          <a:lstStyle/>
          <a:p>
            <a:r>
              <a:rPr lang="en-US" dirty="0"/>
              <a:t>Recommendations for users</a:t>
            </a:r>
          </a:p>
        </p:txBody>
      </p:sp>
      <p:sp>
        <p:nvSpPr>
          <p:cNvPr id="3" name="Content Placeholder 2">
            <a:extLst>
              <a:ext uri="{FF2B5EF4-FFF2-40B4-BE49-F238E27FC236}">
                <a16:creationId xmlns:a16="http://schemas.microsoft.com/office/drawing/2014/main" id="{576CFDAB-9BEA-1C62-0E89-0A10A8274900}"/>
              </a:ext>
            </a:extLst>
          </p:cNvPr>
          <p:cNvSpPr>
            <a:spLocks noGrp="1"/>
          </p:cNvSpPr>
          <p:nvPr>
            <p:ph idx="1"/>
          </p:nvPr>
        </p:nvSpPr>
        <p:spPr>
          <a:xfrm>
            <a:off x="457200" y="1192192"/>
            <a:ext cx="8229600" cy="5578998"/>
          </a:xfrm>
        </p:spPr>
        <p:txBody>
          <a:bodyPr>
            <a:normAutofit fontScale="47500" lnSpcReduction="20000"/>
          </a:bodyPr>
          <a:lstStyle/>
          <a:p>
            <a:pPr marL="0" indent="0">
              <a:buNone/>
            </a:pPr>
            <a:r>
              <a:rPr lang="en-US" sz="3400" b="1" dirty="0"/>
              <a:t>1. Leverage In-Network Providers</a:t>
            </a:r>
          </a:p>
          <a:p>
            <a:r>
              <a:rPr lang="en-US" sz="3400" b="1" dirty="0"/>
              <a:t>Explanation</a:t>
            </a:r>
            <a:r>
              <a:rPr lang="en-US" sz="3400" dirty="0"/>
              <a:t>: In-network providers offer services at significantly lower costs because insurance companies have negotiated discounted rates with these providers. For example:</a:t>
            </a:r>
          </a:p>
          <a:p>
            <a:pPr marL="742950" lvl="1" indent="-285750">
              <a:buFont typeface="Arial" panose="020B0604020202020204" pitchFamily="34" charset="0"/>
              <a:buChar char="•"/>
            </a:pPr>
            <a:r>
              <a:rPr lang="en-US" sz="3400" dirty="0"/>
              <a:t>A primary care visit might have a </a:t>
            </a:r>
            <a:r>
              <a:rPr lang="en-US" sz="3400" b="1" dirty="0"/>
              <a:t>$20 copayment in-network</a:t>
            </a:r>
            <a:r>
              <a:rPr lang="en-US" sz="3400" dirty="0"/>
              <a:t>, but the same visit could cost </a:t>
            </a:r>
            <a:r>
              <a:rPr lang="en-US" sz="3400" b="1" dirty="0"/>
              <a:t>$50 or more out-of-network</a:t>
            </a:r>
            <a:r>
              <a:rPr lang="en-US" sz="3400" dirty="0"/>
              <a:t>.</a:t>
            </a:r>
          </a:p>
          <a:p>
            <a:pPr>
              <a:buFont typeface="Arial" panose="020B0604020202020204" pitchFamily="34" charset="0"/>
              <a:buChar char="•"/>
            </a:pPr>
            <a:r>
              <a:rPr lang="en-US" sz="3400" b="1" dirty="0"/>
              <a:t>Actionable Tip</a:t>
            </a:r>
            <a:r>
              <a:rPr lang="en-US" sz="3400" dirty="0"/>
              <a:t>: Before selecting a plan, ensure your frequently visited providers (e.g., primary care physicians, specialists) are part of the in-network list to maximize savings.</a:t>
            </a:r>
          </a:p>
          <a:p>
            <a:pPr marL="0" indent="0">
              <a:buNone/>
            </a:pPr>
            <a:endParaRPr lang="en-US" sz="3400" b="1" dirty="0"/>
          </a:p>
          <a:p>
            <a:pPr marL="0" indent="0">
              <a:buNone/>
            </a:pPr>
            <a:r>
              <a:rPr lang="en-US" sz="3400" b="1" dirty="0"/>
              <a:t>2. Assess Specialty Service Coverage</a:t>
            </a:r>
          </a:p>
          <a:p>
            <a:pPr>
              <a:buFont typeface="Arial" panose="020B0604020202020204" pitchFamily="34" charset="0"/>
              <a:buChar char="•"/>
            </a:pPr>
            <a:r>
              <a:rPr lang="en-US" sz="3400" b="1" dirty="0"/>
              <a:t>Explanation</a:t>
            </a:r>
            <a:r>
              <a:rPr lang="en-US" sz="3400" dirty="0"/>
              <a:t>: Specialty services (e.g., physical therapy, oncology) often have higher coinsurance rates, which can escalate out-of-network. For instance:</a:t>
            </a:r>
          </a:p>
          <a:p>
            <a:pPr marL="742950" lvl="1" indent="-285750">
              <a:buFont typeface="Arial" panose="020B0604020202020204" pitchFamily="34" charset="0"/>
              <a:buChar char="•"/>
            </a:pPr>
            <a:r>
              <a:rPr lang="en-US" sz="3400" dirty="0"/>
              <a:t>An MRI scan could have a </a:t>
            </a:r>
            <a:r>
              <a:rPr lang="en-US" sz="3400" b="1" dirty="0"/>
              <a:t>20% coinsurance in-network</a:t>
            </a:r>
            <a:r>
              <a:rPr lang="en-US" sz="3400" dirty="0"/>
              <a:t> but </a:t>
            </a:r>
            <a:r>
              <a:rPr lang="en-US" sz="3400" b="1" dirty="0"/>
              <a:t>40% out-of-network</a:t>
            </a:r>
            <a:r>
              <a:rPr lang="en-US" sz="3400" dirty="0"/>
              <a:t>, making a $2,000 scan cost $800 instead of $400.</a:t>
            </a:r>
          </a:p>
          <a:p>
            <a:pPr>
              <a:buFont typeface="Arial" panose="020B0604020202020204" pitchFamily="34" charset="0"/>
              <a:buChar char="•"/>
            </a:pPr>
            <a:r>
              <a:rPr lang="en-US" sz="3400" b="1" dirty="0"/>
              <a:t>Actionable Tip</a:t>
            </a:r>
            <a:r>
              <a:rPr lang="en-US" sz="3400" dirty="0"/>
              <a:t>: If you anticipate using specialty services, compare plans for coinsurance rates and opt for those offering better in-network coverage for these services.</a:t>
            </a:r>
          </a:p>
          <a:p>
            <a:pPr marL="0" indent="0">
              <a:buNone/>
            </a:pPr>
            <a:endParaRPr lang="en-US" sz="3400" b="1" dirty="0"/>
          </a:p>
          <a:p>
            <a:pPr marL="0" indent="0">
              <a:buNone/>
            </a:pPr>
            <a:r>
              <a:rPr lang="en-US" sz="3400" b="1" dirty="0"/>
              <a:t>3. Focus on Emergency Care Caps</a:t>
            </a:r>
          </a:p>
          <a:p>
            <a:pPr>
              <a:buFont typeface="Arial" panose="020B0604020202020204" pitchFamily="34" charset="0"/>
              <a:buChar char="•"/>
            </a:pPr>
            <a:r>
              <a:rPr lang="en-US" sz="3400" b="1" dirty="0"/>
              <a:t>Explanation</a:t>
            </a:r>
            <a:r>
              <a:rPr lang="en-US" sz="3400" dirty="0"/>
              <a:t>: Emergency services often have unpredictable costs and higher variability in coverage. For example:</a:t>
            </a:r>
          </a:p>
          <a:p>
            <a:pPr marL="742950" lvl="1" indent="-285750">
              <a:buFont typeface="Arial" panose="020B0604020202020204" pitchFamily="34" charset="0"/>
              <a:buChar char="•"/>
            </a:pPr>
            <a:r>
              <a:rPr lang="en-US" sz="3400" dirty="0"/>
              <a:t>An out-of-network ER visit might have a </a:t>
            </a:r>
            <a:r>
              <a:rPr lang="en-US" sz="3400" b="1" dirty="0"/>
              <a:t>$500 copay</a:t>
            </a:r>
            <a:r>
              <a:rPr lang="en-US" sz="3400" dirty="0"/>
              <a:t>, while the same service in-network may cost </a:t>
            </a:r>
            <a:r>
              <a:rPr lang="en-US" sz="3400" b="1" dirty="0"/>
              <a:t>$200</a:t>
            </a:r>
            <a:r>
              <a:rPr lang="en-US" sz="3400" dirty="0"/>
              <a:t>.</a:t>
            </a:r>
          </a:p>
          <a:p>
            <a:pPr>
              <a:buFont typeface="Arial" panose="020B0604020202020204" pitchFamily="34" charset="0"/>
              <a:buChar char="•"/>
            </a:pPr>
            <a:r>
              <a:rPr lang="en-US" sz="3400" b="1" dirty="0"/>
              <a:t>Actionable Tip</a:t>
            </a:r>
            <a:r>
              <a:rPr lang="en-US" sz="3400" dirty="0"/>
              <a:t>: Choose a plan that provides a reasonable cap on out-of-network emergency services, ensuring financial protection in emergencies.</a:t>
            </a:r>
          </a:p>
          <a:p>
            <a:endParaRPr lang="en-US" dirty="0"/>
          </a:p>
        </p:txBody>
      </p:sp>
    </p:spTree>
    <p:extLst>
      <p:ext uri="{BB962C8B-B14F-4D97-AF65-F5344CB8AC3E}">
        <p14:creationId xmlns:p14="http://schemas.microsoft.com/office/powerpoint/2010/main" val="22145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B7CE-4E8F-68B1-9D99-4484E9A2549E}"/>
              </a:ext>
            </a:extLst>
          </p:cNvPr>
          <p:cNvSpPr>
            <a:spLocks noGrp="1"/>
          </p:cNvSpPr>
          <p:nvPr>
            <p:ph type="title"/>
          </p:nvPr>
        </p:nvSpPr>
        <p:spPr/>
        <p:txBody>
          <a:bodyPr/>
          <a:lstStyle/>
          <a:p>
            <a:r>
              <a:rPr lang="en-US" dirty="0"/>
              <a:t>MOOP Exclusion Prediction</a:t>
            </a:r>
          </a:p>
        </p:txBody>
      </p:sp>
      <p:sp>
        <p:nvSpPr>
          <p:cNvPr id="3" name="Content Placeholder 2">
            <a:extLst>
              <a:ext uri="{FF2B5EF4-FFF2-40B4-BE49-F238E27FC236}">
                <a16:creationId xmlns:a16="http://schemas.microsoft.com/office/drawing/2014/main" id="{C8DCE2CB-543A-19AD-3D91-5ECF948C7E56}"/>
              </a:ext>
            </a:extLst>
          </p:cNvPr>
          <p:cNvSpPr>
            <a:spLocks noGrp="1"/>
          </p:cNvSpPr>
          <p:nvPr>
            <p:ph idx="1"/>
          </p:nvPr>
        </p:nvSpPr>
        <p:spPr/>
        <p:txBody>
          <a:bodyPr/>
          <a:lstStyle/>
          <a:p>
            <a:r>
              <a:rPr lang="en-US" u="sng" dirty="0"/>
              <a:t>Problem: </a:t>
            </a:r>
            <a:r>
              <a:rPr lang="en-US" dirty="0"/>
              <a:t>Determine factors influencing services excluded from MOOP limits and predict exclusions using machine learning.</a:t>
            </a:r>
          </a:p>
          <a:p>
            <a:endParaRPr lang="en-US" dirty="0"/>
          </a:p>
          <a:p>
            <a:r>
              <a:rPr lang="en-US" u="sng" dirty="0"/>
              <a:t>Objective: </a:t>
            </a:r>
            <a:r>
              <a:rPr lang="en-US" dirty="0"/>
              <a:t>Build a predictive model to identify exclusion patterns and provide actionable insights.</a:t>
            </a:r>
          </a:p>
          <a:p>
            <a:endParaRPr lang="en-US" dirty="0"/>
          </a:p>
        </p:txBody>
      </p:sp>
    </p:spTree>
    <p:extLst>
      <p:ext uri="{BB962C8B-B14F-4D97-AF65-F5344CB8AC3E}">
        <p14:creationId xmlns:p14="http://schemas.microsoft.com/office/powerpoint/2010/main" val="335903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9B8D-6779-F82B-73DC-BF132EEA8EAD}"/>
              </a:ext>
            </a:extLst>
          </p:cNvPr>
          <p:cNvSpPr>
            <a:spLocks noGrp="1"/>
          </p:cNvSpPr>
          <p:nvPr>
            <p:ph type="title"/>
          </p:nvPr>
        </p:nvSpPr>
        <p:spPr/>
        <p:txBody>
          <a:bodyPr/>
          <a:lstStyle/>
          <a:p>
            <a:r>
              <a:rPr lang="en-US" dirty="0"/>
              <a:t>Question Explanation</a:t>
            </a:r>
          </a:p>
        </p:txBody>
      </p:sp>
      <p:sp>
        <p:nvSpPr>
          <p:cNvPr id="3" name="Content Placeholder 2">
            <a:extLst>
              <a:ext uri="{FF2B5EF4-FFF2-40B4-BE49-F238E27FC236}">
                <a16:creationId xmlns:a16="http://schemas.microsoft.com/office/drawing/2014/main" id="{7F71FAFC-8F3A-19FA-7679-41D2CF07BA31}"/>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b="1" dirty="0"/>
              <a:t>What it means</a:t>
            </a:r>
            <a:r>
              <a:rPr lang="en-US" dirty="0"/>
              <a:t>: This question looks at the services that insurance companies choose to exclude from their </a:t>
            </a:r>
            <a:r>
              <a:rPr lang="en-US" b="1" dirty="0"/>
              <a:t>Maximum Out-of-Pocket (MOOP)</a:t>
            </a:r>
            <a:r>
              <a:rPr lang="en-US" dirty="0"/>
              <a:t> limit. The MOOP is the maximum amount a patient has to pay for covered services in a year, after which insurance pays 100%.</a:t>
            </a:r>
          </a:p>
          <a:p>
            <a:pPr>
              <a:buFont typeface="Arial" panose="020B0604020202020204" pitchFamily="34" charset="0"/>
              <a:buChar char="•"/>
            </a:pPr>
            <a:r>
              <a:rPr lang="en-US" b="1" dirty="0"/>
              <a:t>What we are trying to find</a:t>
            </a:r>
            <a:r>
              <a:rPr lang="en-US" dirty="0"/>
              <a:t>:</a:t>
            </a:r>
          </a:p>
          <a:p>
            <a:pPr marL="742950" lvl="1" indent="-285750">
              <a:buFont typeface="Arial" panose="020B0604020202020204" pitchFamily="34" charset="0"/>
              <a:buChar char="•"/>
            </a:pPr>
            <a:r>
              <a:rPr lang="en-US" dirty="0"/>
              <a:t>What factors (like service cost or frequency of use) lead to certain services being excluded from MOOP limits.</a:t>
            </a:r>
          </a:p>
          <a:p>
            <a:pPr marL="742950" lvl="1" indent="-285750">
              <a:buFont typeface="Arial" panose="020B0604020202020204" pitchFamily="34" charset="0"/>
              <a:buChar char="•"/>
            </a:pPr>
            <a:r>
              <a:rPr lang="en-US" dirty="0"/>
              <a:t>Whether we can use machine learning (a type of artificial intelligence) to predict these exclusions.</a:t>
            </a:r>
          </a:p>
          <a:p>
            <a:r>
              <a:rPr lang="en-US" b="1" dirty="0"/>
              <a:t>Example</a:t>
            </a:r>
            <a:r>
              <a:rPr lang="en-US" dirty="0"/>
              <a:t>: For instance, if dialysis is frequently excluded from MOOP limits, patients needing this service may face unlimited expenses. Using machine learning models like Random Forest, we analyze past data to predict whether a service is likely to be excluded and why.</a:t>
            </a:r>
          </a:p>
          <a:p>
            <a:endParaRPr lang="en-US" dirty="0"/>
          </a:p>
        </p:txBody>
      </p:sp>
    </p:spTree>
    <p:extLst>
      <p:ext uri="{BB962C8B-B14F-4D97-AF65-F5344CB8AC3E}">
        <p14:creationId xmlns:p14="http://schemas.microsoft.com/office/powerpoint/2010/main" val="3902055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opExclusion_image_2.png">
            <a:extLst>
              <a:ext uri="{FF2B5EF4-FFF2-40B4-BE49-F238E27FC236}">
                <a16:creationId xmlns:a16="http://schemas.microsoft.com/office/drawing/2014/main" id="{F94DD9E3-6B79-BB7D-A8EC-00AE032F6A89}"/>
              </a:ext>
            </a:extLst>
          </p:cNvPr>
          <p:cNvPicPr>
            <a:picLocks noChangeAspect="1"/>
          </p:cNvPicPr>
          <p:nvPr/>
        </p:nvPicPr>
        <p:blipFill>
          <a:blip r:embed="rId2"/>
          <a:stretch>
            <a:fillRect/>
          </a:stretch>
        </p:blipFill>
        <p:spPr>
          <a:xfrm>
            <a:off x="387926" y="2918047"/>
            <a:ext cx="8044871" cy="3565880"/>
          </a:xfrm>
          <a:prstGeom prst="rect">
            <a:avLst/>
          </a:prstGeom>
        </p:spPr>
      </p:pic>
      <p:sp>
        <p:nvSpPr>
          <p:cNvPr id="6" name="TextBox 5">
            <a:extLst>
              <a:ext uri="{FF2B5EF4-FFF2-40B4-BE49-F238E27FC236}">
                <a16:creationId xmlns:a16="http://schemas.microsoft.com/office/drawing/2014/main" id="{FB622C1F-9FEF-CC80-AC02-D87ECB5B18D8}"/>
              </a:ext>
            </a:extLst>
          </p:cNvPr>
          <p:cNvSpPr txBox="1"/>
          <p:nvPr/>
        </p:nvSpPr>
        <p:spPr>
          <a:xfrm>
            <a:off x="147781" y="979055"/>
            <a:ext cx="8525163" cy="1938992"/>
          </a:xfrm>
          <a:prstGeom prst="rect">
            <a:avLst/>
          </a:prstGeom>
          <a:noFill/>
        </p:spPr>
        <p:txBody>
          <a:bodyPr wrap="square" rtlCol="0">
            <a:spAutoFit/>
          </a:bodyPr>
          <a:lstStyle/>
          <a:p>
            <a:r>
              <a:rPr lang="en-US" dirty="0"/>
              <a:t>Random Forest Classifier:</a:t>
            </a:r>
            <a:br>
              <a:rPr lang="en-US" dirty="0"/>
            </a:br>
            <a:br>
              <a:rPr lang="en-US" dirty="0"/>
            </a:br>
            <a:r>
              <a:rPr lang="en-US" sz="1400" dirty="0"/>
              <a:t>Features = ['</a:t>
            </a:r>
            <a:r>
              <a:rPr lang="en-US" sz="1400" dirty="0" err="1"/>
              <a:t>BenefitName</a:t>
            </a:r>
            <a:r>
              <a:rPr lang="en-US" sz="1400" dirty="0"/>
              <a:t>', 'CopayInnTier1', 'CoinsInnTier1', '</a:t>
            </a:r>
            <a:r>
              <a:rPr lang="en-US" sz="1400" dirty="0" err="1"/>
              <a:t>IsEHB</a:t>
            </a:r>
            <a:r>
              <a:rPr lang="en-US" sz="1400" dirty="0"/>
              <a:t>','Exclusions', '</a:t>
            </a:r>
            <a:r>
              <a:rPr lang="en-US" sz="1400" dirty="0" err="1"/>
              <a:t>LimitQty</a:t>
            </a:r>
            <a:r>
              <a:rPr lang="en-US" sz="1400" dirty="0"/>
              <a:t>’ ]</a:t>
            </a:r>
          </a:p>
          <a:p>
            <a:r>
              <a:rPr lang="en-US" sz="1400" dirty="0"/>
              <a:t>Target = '</a:t>
            </a:r>
            <a:r>
              <a:rPr lang="en-US" sz="1400" dirty="0" err="1"/>
              <a:t>IsExclFromInnMOOP</a:t>
            </a:r>
            <a:r>
              <a:rPr lang="en-US" sz="1400" dirty="0"/>
              <a:t>’</a:t>
            </a:r>
            <a:br>
              <a:rPr lang="en-US" sz="1400" dirty="0"/>
            </a:br>
            <a:br>
              <a:rPr lang="en-US" sz="1400" dirty="0"/>
            </a:br>
            <a:r>
              <a:rPr lang="en-US" sz="1400" b="0" i="0" dirty="0">
                <a:solidFill>
                  <a:srgbClr val="000000"/>
                </a:solidFill>
                <a:effectLst/>
                <a:latin typeface="Helvetica Neue"/>
              </a:rPr>
              <a:t>Accuracy: 99.79% Precision: 93.89% Recall: 83.10% F1-Score: 88.17%</a:t>
            </a:r>
            <a:br>
              <a:rPr lang="en-US" sz="1400" dirty="0"/>
            </a:br>
            <a:br>
              <a:rPr lang="en-US" sz="1400" dirty="0"/>
            </a:br>
            <a:endParaRPr lang="en-US" sz="1400" dirty="0"/>
          </a:p>
        </p:txBody>
      </p:sp>
    </p:spTree>
    <p:extLst>
      <p:ext uri="{BB962C8B-B14F-4D97-AF65-F5344CB8AC3E}">
        <p14:creationId xmlns:p14="http://schemas.microsoft.com/office/powerpoint/2010/main" val="1628557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opExclusion_image_3.png">
            <a:extLst>
              <a:ext uri="{FF2B5EF4-FFF2-40B4-BE49-F238E27FC236}">
                <a16:creationId xmlns:a16="http://schemas.microsoft.com/office/drawing/2014/main" id="{AB1BCF79-49CB-62BA-977C-45500AC7B1DD}"/>
              </a:ext>
            </a:extLst>
          </p:cNvPr>
          <p:cNvPicPr>
            <a:picLocks noGrp="1" noChangeAspect="1"/>
          </p:cNvPicPr>
          <p:nvPr>
            <p:ph idx="1"/>
          </p:nvPr>
        </p:nvPicPr>
        <p:blipFill>
          <a:blip r:embed="rId2"/>
          <a:stretch>
            <a:fillRect/>
          </a:stretch>
        </p:blipFill>
        <p:spPr>
          <a:xfrm>
            <a:off x="4171183" y="575870"/>
            <a:ext cx="4584890" cy="2644584"/>
          </a:xfrm>
          <a:prstGeom prst="rect">
            <a:avLst/>
          </a:prstGeom>
        </p:spPr>
      </p:pic>
      <p:pic>
        <p:nvPicPr>
          <p:cNvPr id="5" name="Picture 4" descr="moopExclusion_image_5.png">
            <a:extLst>
              <a:ext uri="{FF2B5EF4-FFF2-40B4-BE49-F238E27FC236}">
                <a16:creationId xmlns:a16="http://schemas.microsoft.com/office/drawing/2014/main" id="{8E91EA92-C836-BEDC-AE96-3D43A87DD164}"/>
              </a:ext>
            </a:extLst>
          </p:cNvPr>
          <p:cNvPicPr>
            <a:picLocks noChangeAspect="1"/>
          </p:cNvPicPr>
          <p:nvPr/>
        </p:nvPicPr>
        <p:blipFill>
          <a:blip r:embed="rId3"/>
          <a:stretch>
            <a:fillRect/>
          </a:stretch>
        </p:blipFill>
        <p:spPr>
          <a:xfrm>
            <a:off x="3980750" y="3535893"/>
            <a:ext cx="4598445" cy="2720136"/>
          </a:xfrm>
          <a:prstGeom prst="rect">
            <a:avLst/>
          </a:prstGeom>
        </p:spPr>
      </p:pic>
      <p:sp>
        <p:nvSpPr>
          <p:cNvPr id="3" name="TextBox 2">
            <a:extLst>
              <a:ext uri="{FF2B5EF4-FFF2-40B4-BE49-F238E27FC236}">
                <a16:creationId xmlns:a16="http://schemas.microsoft.com/office/drawing/2014/main" id="{9A1C2F2B-8FF0-A9D9-C1D5-5EF2B6F98415}"/>
              </a:ext>
            </a:extLst>
          </p:cNvPr>
          <p:cNvSpPr txBox="1"/>
          <p:nvPr/>
        </p:nvSpPr>
        <p:spPr>
          <a:xfrm>
            <a:off x="434109" y="1145309"/>
            <a:ext cx="3546641" cy="2031325"/>
          </a:xfrm>
          <a:prstGeom prst="rect">
            <a:avLst/>
          </a:prstGeom>
          <a:noFill/>
        </p:spPr>
        <p:txBody>
          <a:bodyPr wrap="square" rtlCol="0">
            <a:spAutoFit/>
          </a:bodyPr>
          <a:lstStyle/>
          <a:p>
            <a:r>
              <a:rPr lang="en-US" b="1" dirty="0"/>
              <a:t>Confusion Matrix</a:t>
            </a:r>
            <a:r>
              <a:rPr lang="en-US" dirty="0"/>
              <a:t>: The confusion matrix shows the model's accuracy in classifying exclusions and non-exclusions, with </a:t>
            </a:r>
            <a:r>
              <a:rPr lang="en-US" b="1" dirty="0"/>
              <a:t>172,558 true positives, 1,367 true negatives, </a:t>
            </a:r>
            <a:r>
              <a:rPr lang="en-US" dirty="0"/>
              <a:t>and minimal misclassifications (278 false negatives and 89 false positives).</a:t>
            </a:r>
          </a:p>
        </p:txBody>
      </p:sp>
      <p:sp>
        <p:nvSpPr>
          <p:cNvPr id="6" name="TextBox 5">
            <a:extLst>
              <a:ext uri="{FF2B5EF4-FFF2-40B4-BE49-F238E27FC236}">
                <a16:creationId xmlns:a16="http://schemas.microsoft.com/office/drawing/2014/main" id="{29F54962-5C53-6049-4019-64650B6AAB18}"/>
              </a:ext>
            </a:extLst>
          </p:cNvPr>
          <p:cNvSpPr txBox="1"/>
          <p:nvPr/>
        </p:nvSpPr>
        <p:spPr>
          <a:xfrm>
            <a:off x="581891" y="3962400"/>
            <a:ext cx="3251200" cy="1754326"/>
          </a:xfrm>
          <a:prstGeom prst="rect">
            <a:avLst/>
          </a:prstGeom>
          <a:noFill/>
        </p:spPr>
        <p:txBody>
          <a:bodyPr wrap="square" rtlCol="0">
            <a:spAutoFit/>
          </a:bodyPr>
          <a:lstStyle/>
          <a:p>
            <a:r>
              <a:rPr lang="en-US" b="1" dirty="0"/>
              <a:t>ROC Curve</a:t>
            </a:r>
            <a:r>
              <a:rPr lang="en-US" dirty="0"/>
              <a:t>: The ROC curve demonstrates the model's ability to distinguish between classes, achieving an AUC of 0.99, indicating near-perfect classification performance.</a:t>
            </a:r>
          </a:p>
        </p:txBody>
      </p:sp>
    </p:spTree>
    <p:extLst>
      <p:ext uri="{BB962C8B-B14F-4D97-AF65-F5344CB8AC3E}">
        <p14:creationId xmlns:p14="http://schemas.microsoft.com/office/powerpoint/2010/main" val="112571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opExclusion_image_10.png">
            <a:extLst>
              <a:ext uri="{FF2B5EF4-FFF2-40B4-BE49-F238E27FC236}">
                <a16:creationId xmlns:a16="http://schemas.microsoft.com/office/drawing/2014/main" id="{37FC1F75-93D5-A32B-3A2E-161C74937320}"/>
              </a:ext>
            </a:extLst>
          </p:cNvPr>
          <p:cNvPicPr>
            <a:picLocks noChangeAspect="1"/>
          </p:cNvPicPr>
          <p:nvPr/>
        </p:nvPicPr>
        <p:blipFill>
          <a:blip r:embed="rId2"/>
          <a:stretch>
            <a:fillRect/>
          </a:stretch>
        </p:blipFill>
        <p:spPr>
          <a:xfrm>
            <a:off x="143746" y="3429000"/>
            <a:ext cx="8543054" cy="3099239"/>
          </a:xfrm>
          <a:prstGeom prst="rect">
            <a:avLst/>
          </a:prstGeom>
        </p:spPr>
      </p:pic>
      <p:sp>
        <p:nvSpPr>
          <p:cNvPr id="7" name="TextBox 6">
            <a:extLst>
              <a:ext uri="{FF2B5EF4-FFF2-40B4-BE49-F238E27FC236}">
                <a16:creationId xmlns:a16="http://schemas.microsoft.com/office/drawing/2014/main" id="{C249D810-3C27-46BD-6048-2046D9CC92F0}"/>
              </a:ext>
            </a:extLst>
          </p:cNvPr>
          <p:cNvSpPr txBox="1"/>
          <p:nvPr/>
        </p:nvSpPr>
        <p:spPr>
          <a:xfrm>
            <a:off x="434109" y="868218"/>
            <a:ext cx="7758546" cy="2862322"/>
          </a:xfrm>
          <a:prstGeom prst="rect">
            <a:avLst/>
          </a:prstGeom>
          <a:noFill/>
        </p:spPr>
        <p:txBody>
          <a:bodyPr wrap="square" rtlCol="0">
            <a:spAutoFit/>
          </a:bodyPr>
          <a:lstStyle/>
          <a:p>
            <a:r>
              <a:rPr lang="en-US" dirty="0"/>
              <a:t>XG Boosting Classifier:</a:t>
            </a:r>
          </a:p>
          <a:p>
            <a:br>
              <a:rPr lang="en-US" dirty="0"/>
            </a:br>
            <a:r>
              <a:rPr lang="en-US" sz="1400" dirty="0"/>
              <a:t>Features = ['</a:t>
            </a:r>
            <a:r>
              <a:rPr lang="en-US" sz="1400" dirty="0" err="1"/>
              <a:t>BenefitName</a:t>
            </a:r>
            <a:r>
              <a:rPr lang="en-US" sz="1400" dirty="0"/>
              <a:t>', 'CopayInnTier1', 'CoinsInnTier1', '</a:t>
            </a:r>
            <a:r>
              <a:rPr lang="en-US" sz="1400" dirty="0" err="1"/>
              <a:t>IsEHB</a:t>
            </a:r>
            <a:r>
              <a:rPr lang="en-US" sz="1400" dirty="0"/>
              <a:t>','Exclusions', '</a:t>
            </a:r>
            <a:r>
              <a:rPr lang="en-US" sz="1400" dirty="0" err="1"/>
              <a:t>LimitQty</a:t>
            </a:r>
            <a:r>
              <a:rPr lang="en-US" sz="1400" dirty="0"/>
              <a:t>’ ]</a:t>
            </a:r>
          </a:p>
          <a:p>
            <a:r>
              <a:rPr lang="en-US" sz="1400" dirty="0"/>
              <a:t>Target = '</a:t>
            </a:r>
            <a:r>
              <a:rPr lang="en-US" sz="1400" dirty="0" err="1"/>
              <a:t>IsExclFromInnMOOP</a:t>
            </a:r>
            <a:r>
              <a:rPr lang="en-US" sz="1400" dirty="0"/>
              <a:t>’</a:t>
            </a:r>
          </a:p>
          <a:p>
            <a:br>
              <a:rPr lang="en-US" sz="1400" dirty="0"/>
            </a:br>
            <a:r>
              <a:rPr lang="en-US" sz="1400" dirty="0"/>
              <a:t>Accuracy: 0.9977279507952173 </a:t>
            </a:r>
          </a:p>
          <a:p>
            <a:r>
              <a:rPr lang="en-US" sz="1400" dirty="0"/>
              <a:t>Precision: 0.9382456140350878 </a:t>
            </a:r>
          </a:p>
          <a:p>
            <a:r>
              <a:rPr lang="en-US" sz="1400" dirty="0"/>
              <a:t>Recall: 0.8127659574468085 </a:t>
            </a:r>
          </a:p>
          <a:p>
            <a:r>
              <a:rPr lang="en-US" sz="1400" dirty="0"/>
              <a:t>F1-Score: 0.8710097719869707</a:t>
            </a:r>
            <a:br>
              <a:rPr lang="en-US" sz="1400" dirty="0"/>
            </a:br>
            <a:br>
              <a:rPr lang="en-US" sz="1400" dirty="0"/>
            </a:br>
            <a:endParaRPr lang="en-US" sz="1400" dirty="0"/>
          </a:p>
          <a:p>
            <a:endParaRPr lang="en-US" dirty="0"/>
          </a:p>
        </p:txBody>
      </p:sp>
    </p:spTree>
    <p:extLst>
      <p:ext uri="{BB962C8B-B14F-4D97-AF65-F5344CB8AC3E}">
        <p14:creationId xmlns:p14="http://schemas.microsoft.com/office/powerpoint/2010/main" val="303043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opExclusion_image_11.png">
            <a:extLst>
              <a:ext uri="{FF2B5EF4-FFF2-40B4-BE49-F238E27FC236}">
                <a16:creationId xmlns:a16="http://schemas.microsoft.com/office/drawing/2014/main" id="{63743006-BB68-AA16-6B00-82982A19DE79}"/>
              </a:ext>
            </a:extLst>
          </p:cNvPr>
          <p:cNvPicPr>
            <a:picLocks noGrp="1" noChangeAspect="1"/>
          </p:cNvPicPr>
          <p:nvPr>
            <p:ph idx="1"/>
          </p:nvPr>
        </p:nvPicPr>
        <p:blipFill>
          <a:blip r:embed="rId2"/>
          <a:stretch>
            <a:fillRect/>
          </a:stretch>
        </p:blipFill>
        <p:spPr>
          <a:xfrm>
            <a:off x="4661403" y="798244"/>
            <a:ext cx="3882233" cy="2630756"/>
          </a:xfrm>
          <a:prstGeom prst="rect">
            <a:avLst/>
          </a:prstGeom>
        </p:spPr>
      </p:pic>
      <p:pic>
        <p:nvPicPr>
          <p:cNvPr id="5" name="Picture 4" descr="moopExclusion_image_13.png">
            <a:extLst>
              <a:ext uri="{FF2B5EF4-FFF2-40B4-BE49-F238E27FC236}">
                <a16:creationId xmlns:a16="http://schemas.microsoft.com/office/drawing/2014/main" id="{A872EF89-4CB9-5CF5-42E7-3D7E6202D626}"/>
              </a:ext>
            </a:extLst>
          </p:cNvPr>
          <p:cNvPicPr>
            <a:picLocks noChangeAspect="1"/>
          </p:cNvPicPr>
          <p:nvPr/>
        </p:nvPicPr>
        <p:blipFill>
          <a:blip r:embed="rId3"/>
          <a:stretch>
            <a:fillRect/>
          </a:stretch>
        </p:blipFill>
        <p:spPr>
          <a:xfrm>
            <a:off x="4482598" y="3429000"/>
            <a:ext cx="4317834" cy="3151433"/>
          </a:xfrm>
          <a:prstGeom prst="rect">
            <a:avLst/>
          </a:prstGeom>
        </p:spPr>
      </p:pic>
      <p:sp>
        <p:nvSpPr>
          <p:cNvPr id="3" name="TextBox 2">
            <a:extLst>
              <a:ext uri="{FF2B5EF4-FFF2-40B4-BE49-F238E27FC236}">
                <a16:creationId xmlns:a16="http://schemas.microsoft.com/office/drawing/2014/main" id="{2370A693-26BB-8BA6-E857-DE1F45AF7153}"/>
              </a:ext>
            </a:extLst>
          </p:cNvPr>
          <p:cNvSpPr txBox="1"/>
          <p:nvPr/>
        </p:nvSpPr>
        <p:spPr>
          <a:xfrm>
            <a:off x="249381" y="905165"/>
            <a:ext cx="4155225" cy="4801314"/>
          </a:xfrm>
          <a:prstGeom prst="rect">
            <a:avLst/>
          </a:prstGeom>
          <a:noFill/>
        </p:spPr>
        <p:txBody>
          <a:bodyPr wrap="square" rtlCol="0">
            <a:spAutoFit/>
          </a:bodyPr>
          <a:lstStyle/>
          <a:p>
            <a:endParaRPr lang="en-US" dirty="0"/>
          </a:p>
          <a:p>
            <a:r>
              <a:rPr lang="en-US" b="1" dirty="0"/>
              <a:t>Confusion Matrix</a:t>
            </a:r>
            <a:r>
              <a:rPr lang="en-US" dirty="0"/>
              <a:t>: The confusion matrix highlights the model's effectiveness in classifying exclusions and </a:t>
            </a:r>
            <a:r>
              <a:rPr lang="en-US" b="1" dirty="0"/>
              <a:t>non-exclusions, with 172,546 true positives, 1,360 true negatives, </a:t>
            </a:r>
            <a:r>
              <a:rPr lang="en-US" dirty="0"/>
              <a:t>and minimal misclassifications (285 false negatives and 101 false positives).</a:t>
            </a:r>
          </a:p>
          <a:p>
            <a:endParaRPr lang="en-US" dirty="0"/>
          </a:p>
          <a:p>
            <a:endParaRPr lang="en-US" dirty="0"/>
          </a:p>
          <a:p>
            <a:endParaRPr lang="en-US" dirty="0"/>
          </a:p>
          <a:p>
            <a:endParaRPr lang="en-US" dirty="0"/>
          </a:p>
          <a:p>
            <a:r>
              <a:rPr lang="en-US" b="1" dirty="0"/>
              <a:t>ROC Curve</a:t>
            </a:r>
            <a:r>
              <a:rPr lang="en-US" dirty="0"/>
              <a:t>: The ROC curve illustrates the model's strong class distinction ability, achieving an AUC of 0.99, indicating near-perfect classification performance.</a:t>
            </a:r>
          </a:p>
          <a:p>
            <a:endParaRPr lang="en-US" dirty="0"/>
          </a:p>
        </p:txBody>
      </p:sp>
    </p:spTree>
    <p:extLst>
      <p:ext uri="{BB962C8B-B14F-4D97-AF65-F5344CB8AC3E}">
        <p14:creationId xmlns:p14="http://schemas.microsoft.com/office/powerpoint/2010/main" val="211707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5DB0-8DCC-09E7-5ED3-2BA3D7DE8C9F}"/>
              </a:ext>
            </a:extLst>
          </p:cNvPr>
          <p:cNvSpPr>
            <a:spLocks noGrp="1"/>
          </p:cNvSpPr>
          <p:nvPr>
            <p:ph type="title"/>
          </p:nvPr>
        </p:nvSpPr>
        <p:spPr/>
        <p:txBody>
          <a:bodyPr/>
          <a:lstStyle/>
          <a:p>
            <a:r>
              <a:rPr lang="en-US" dirty="0"/>
              <a:t>What is the STAR Approach?</a:t>
            </a:r>
          </a:p>
        </p:txBody>
      </p:sp>
      <p:sp>
        <p:nvSpPr>
          <p:cNvPr id="3" name="Content Placeholder 2">
            <a:extLst>
              <a:ext uri="{FF2B5EF4-FFF2-40B4-BE49-F238E27FC236}">
                <a16:creationId xmlns:a16="http://schemas.microsoft.com/office/drawing/2014/main" id="{CEF6F3DD-E6A2-1509-15BF-815AB4D0EAAC}"/>
              </a:ext>
            </a:extLst>
          </p:cNvPr>
          <p:cNvSpPr>
            <a:spLocks noGrp="1"/>
          </p:cNvSpPr>
          <p:nvPr>
            <p:ph idx="1"/>
          </p:nvPr>
        </p:nvSpPr>
        <p:spPr/>
        <p:txBody>
          <a:bodyPr/>
          <a:lstStyle/>
          <a:p>
            <a:r>
              <a:rPr lang="en-US" dirty="0"/>
              <a:t>S: Situation - Define the context or challenge being addressed.</a:t>
            </a:r>
          </a:p>
          <a:p>
            <a:r>
              <a:rPr lang="en-US" dirty="0"/>
              <a:t>T: Task - Highlight specific objectives.</a:t>
            </a:r>
          </a:p>
          <a:p>
            <a:r>
              <a:rPr lang="en-US" dirty="0"/>
              <a:t>A: Action - Explain methodologies and steps implemented.</a:t>
            </a:r>
          </a:p>
          <a:p>
            <a:r>
              <a:rPr lang="en-US" dirty="0"/>
              <a:t>R: Result - Summarize key outcomes and their implications.</a:t>
            </a:r>
          </a:p>
          <a:p>
            <a:endParaRPr lang="en-US" dirty="0"/>
          </a:p>
        </p:txBody>
      </p:sp>
    </p:spTree>
    <p:extLst>
      <p:ext uri="{BB962C8B-B14F-4D97-AF65-F5344CB8AC3E}">
        <p14:creationId xmlns:p14="http://schemas.microsoft.com/office/powerpoint/2010/main" val="2403838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opExclusion_image_15.png">
            <a:extLst>
              <a:ext uri="{FF2B5EF4-FFF2-40B4-BE49-F238E27FC236}">
                <a16:creationId xmlns:a16="http://schemas.microsoft.com/office/drawing/2014/main" id="{EC2506CC-C5BF-43A4-8283-F5B424FCBD7C}"/>
              </a:ext>
            </a:extLst>
          </p:cNvPr>
          <p:cNvPicPr>
            <a:picLocks noGrp="1" noChangeAspect="1"/>
          </p:cNvPicPr>
          <p:nvPr>
            <p:ph idx="1"/>
          </p:nvPr>
        </p:nvPicPr>
        <p:blipFill>
          <a:blip r:embed="rId2"/>
          <a:stretch>
            <a:fillRect/>
          </a:stretch>
        </p:blipFill>
        <p:spPr>
          <a:xfrm>
            <a:off x="323088" y="3913632"/>
            <a:ext cx="8229600" cy="2944368"/>
          </a:xfrm>
          <a:prstGeom prst="rect">
            <a:avLst/>
          </a:prstGeom>
        </p:spPr>
      </p:pic>
      <p:pic>
        <p:nvPicPr>
          <p:cNvPr id="5" name="Picture 4" descr="moopExclusion_image_17.png">
            <a:extLst>
              <a:ext uri="{FF2B5EF4-FFF2-40B4-BE49-F238E27FC236}">
                <a16:creationId xmlns:a16="http://schemas.microsoft.com/office/drawing/2014/main" id="{AF3AABA6-AF77-B119-1722-42F75AC28D2D}"/>
              </a:ext>
            </a:extLst>
          </p:cNvPr>
          <p:cNvPicPr>
            <a:picLocks noChangeAspect="1"/>
          </p:cNvPicPr>
          <p:nvPr/>
        </p:nvPicPr>
        <p:blipFill>
          <a:blip r:embed="rId3"/>
          <a:stretch>
            <a:fillRect/>
          </a:stretch>
        </p:blipFill>
        <p:spPr>
          <a:xfrm>
            <a:off x="4719782" y="601972"/>
            <a:ext cx="4244108" cy="3004360"/>
          </a:xfrm>
          <a:prstGeom prst="rect">
            <a:avLst/>
          </a:prstGeom>
        </p:spPr>
      </p:pic>
      <p:sp>
        <p:nvSpPr>
          <p:cNvPr id="3" name="TextBox 2">
            <a:extLst>
              <a:ext uri="{FF2B5EF4-FFF2-40B4-BE49-F238E27FC236}">
                <a16:creationId xmlns:a16="http://schemas.microsoft.com/office/drawing/2014/main" id="{AC1F80C3-D395-C7AA-78A6-6EA505C3F2C0}"/>
              </a:ext>
            </a:extLst>
          </p:cNvPr>
          <p:cNvSpPr txBox="1"/>
          <p:nvPr/>
        </p:nvSpPr>
        <p:spPr>
          <a:xfrm>
            <a:off x="120073" y="822036"/>
            <a:ext cx="4599709" cy="2616101"/>
          </a:xfrm>
          <a:prstGeom prst="rect">
            <a:avLst/>
          </a:prstGeom>
          <a:noFill/>
        </p:spPr>
        <p:txBody>
          <a:bodyPr wrap="square" rtlCol="0">
            <a:spAutoFit/>
          </a:bodyPr>
          <a:lstStyle/>
          <a:p>
            <a:r>
              <a:rPr lang="en-US" b="1" dirty="0"/>
              <a:t>Random Forest Classifier:</a:t>
            </a:r>
          </a:p>
          <a:p>
            <a:br>
              <a:rPr lang="en-US" dirty="0"/>
            </a:br>
            <a:r>
              <a:rPr lang="en-US" sz="1400" dirty="0"/>
              <a:t>features = ['</a:t>
            </a:r>
            <a:r>
              <a:rPr lang="en-US" sz="1400" dirty="0" err="1"/>
              <a:t>BenefitName</a:t>
            </a:r>
            <a:r>
              <a:rPr lang="en-US" sz="1400" dirty="0"/>
              <a:t>', 'CopayInnTier1', 'CoinsInnTier1', '</a:t>
            </a:r>
            <a:r>
              <a:rPr lang="en-US" sz="1400" dirty="0" err="1"/>
              <a:t>IsEHB</a:t>
            </a:r>
            <a:r>
              <a:rPr lang="en-US" sz="1400" dirty="0"/>
              <a:t>', 'Exclusions', '</a:t>
            </a:r>
            <a:r>
              <a:rPr lang="en-US" sz="1400" dirty="0" err="1"/>
              <a:t>LimitQty</a:t>
            </a:r>
            <a:r>
              <a:rPr lang="en-US" sz="1400" dirty="0"/>
              <a:t>']</a:t>
            </a:r>
          </a:p>
          <a:p>
            <a:r>
              <a:rPr lang="en-US" sz="1400" dirty="0"/>
              <a:t>target = '</a:t>
            </a:r>
            <a:r>
              <a:rPr lang="en-US" sz="1400" dirty="0" err="1"/>
              <a:t>IsExclFromOonMOOP</a:t>
            </a:r>
            <a:r>
              <a:rPr lang="en-US" sz="1400" dirty="0"/>
              <a:t>’</a:t>
            </a:r>
            <a:br>
              <a:rPr lang="en-US" sz="1400" dirty="0"/>
            </a:br>
            <a:br>
              <a:rPr lang="en-US" sz="1400" dirty="0"/>
            </a:br>
            <a:r>
              <a:rPr lang="en-US" b="1" dirty="0"/>
              <a:t>Confusion Matrix</a:t>
            </a:r>
            <a:r>
              <a:rPr lang="en-US" dirty="0"/>
              <a:t>: The model correctly classified 103,275 non-exclusions and 30,686 exclusions, with some misclassifications (9,156 false positives and 31,187 false negatives).</a:t>
            </a:r>
          </a:p>
        </p:txBody>
      </p:sp>
    </p:spTree>
    <p:extLst>
      <p:ext uri="{BB962C8B-B14F-4D97-AF65-F5344CB8AC3E}">
        <p14:creationId xmlns:p14="http://schemas.microsoft.com/office/powerpoint/2010/main" val="294058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opExclusion_image_16.png">
            <a:extLst>
              <a:ext uri="{FF2B5EF4-FFF2-40B4-BE49-F238E27FC236}">
                <a16:creationId xmlns:a16="http://schemas.microsoft.com/office/drawing/2014/main" id="{D6262CAB-7650-C32F-933F-90BC7BCDA352}"/>
              </a:ext>
            </a:extLst>
          </p:cNvPr>
          <p:cNvPicPr>
            <a:picLocks noGrp="1" noChangeAspect="1"/>
          </p:cNvPicPr>
          <p:nvPr>
            <p:ph idx="1"/>
          </p:nvPr>
        </p:nvPicPr>
        <p:blipFill>
          <a:blip r:embed="rId2"/>
          <a:stretch>
            <a:fillRect/>
          </a:stretch>
        </p:blipFill>
        <p:spPr>
          <a:xfrm>
            <a:off x="397165" y="3920905"/>
            <a:ext cx="7695441" cy="2937095"/>
          </a:xfrm>
          <a:prstGeom prst="rect">
            <a:avLst/>
          </a:prstGeom>
        </p:spPr>
      </p:pic>
      <p:pic>
        <p:nvPicPr>
          <p:cNvPr id="5" name="Picture 4" descr="moopExclusion_image_18.png">
            <a:extLst>
              <a:ext uri="{FF2B5EF4-FFF2-40B4-BE49-F238E27FC236}">
                <a16:creationId xmlns:a16="http://schemas.microsoft.com/office/drawing/2014/main" id="{811E1E4D-2F91-11FD-7687-57C8156775A5}"/>
              </a:ext>
            </a:extLst>
          </p:cNvPr>
          <p:cNvPicPr>
            <a:picLocks noChangeAspect="1"/>
          </p:cNvPicPr>
          <p:nvPr/>
        </p:nvPicPr>
        <p:blipFill>
          <a:blip r:embed="rId3"/>
          <a:stretch>
            <a:fillRect/>
          </a:stretch>
        </p:blipFill>
        <p:spPr>
          <a:xfrm>
            <a:off x="4673600" y="804617"/>
            <a:ext cx="4194859" cy="2790151"/>
          </a:xfrm>
          <a:prstGeom prst="rect">
            <a:avLst/>
          </a:prstGeom>
        </p:spPr>
      </p:pic>
      <p:sp>
        <p:nvSpPr>
          <p:cNvPr id="3" name="TextBox 2">
            <a:extLst>
              <a:ext uri="{FF2B5EF4-FFF2-40B4-BE49-F238E27FC236}">
                <a16:creationId xmlns:a16="http://schemas.microsoft.com/office/drawing/2014/main" id="{2A5C30B8-FC3D-308F-758D-B5F46AD136C6}"/>
              </a:ext>
            </a:extLst>
          </p:cNvPr>
          <p:cNvSpPr txBox="1"/>
          <p:nvPr/>
        </p:nvSpPr>
        <p:spPr>
          <a:xfrm>
            <a:off x="184728" y="804617"/>
            <a:ext cx="4387272" cy="2893100"/>
          </a:xfrm>
          <a:prstGeom prst="rect">
            <a:avLst/>
          </a:prstGeom>
          <a:noFill/>
        </p:spPr>
        <p:txBody>
          <a:bodyPr wrap="square" rtlCol="0">
            <a:spAutoFit/>
          </a:bodyPr>
          <a:lstStyle/>
          <a:p>
            <a:r>
              <a:rPr lang="en-US" b="1" dirty="0" err="1"/>
              <a:t>XGBoost</a:t>
            </a:r>
            <a:r>
              <a:rPr lang="en-US" dirty="0"/>
              <a:t> </a:t>
            </a:r>
            <a:r>
              <a:rPr lang="en-US" b="1" dirty="0"/>
              <a:t>Classifier:</a:t>
            </a:r>
          </a:p>
          <a:p>
            <a:br>
              <a:rPr lang="en-US" dirty="0"/>
            </a:br>
            <a:r>
              <a:rPr lang="en-US" sz="1400" dirty="0"/>
              <a:t>features = ['</a:t>
            </a:r>
            <a:r>
              <a:rPr lang="en-US" sz="1400" dirty="0" err="1"/>
              <a:t>BenefitName</a:t>
            </a:r>
            <a:r>
              <a:rPr lang="en-US" sz="1400" dirty="0"/>
              <a:t>', 'CopayInnTier1', 'CoinsInnTier1', '</a:t>
            </a:r>
            <a:r>
              <a:rPr lang="en-US" sz="1400" dirty="0" err="1"/>
              <a:t>IsEHB</a:t>
            </a:r>
            <a:r>
              <a:rPr lang="en-US" sz="1400" dirty="0"/>
              <a:t>', 'Exclusions', '</a:t>
            </a:r>
            <a:r>
              <a:rPr lang="en-US" sz="1400" dirty="0" err="1"/>
              <a:t>LimitQty</a:t>
            </a:r>
            <a:r>
              <a:rPr lang="en-US" sz="1400" dirty="0"/>
              <a:t>']</a:t>
            </a:r>
          </a:p>
          <a:p>
            <a:r>
              <a:rPr lang="en-US" sz="1400" dirty="0"/>
              <a:t>target = '</a:t>
            </a:r>
            <a:r>
              <a:rPr lang="en-US" sz="1400" dirty="0" err="1"/>
              <a:t>IsExclFromOonMOOP</a:t>
            </a:r>
            <a:r>
              <a:rPr lang="en-US" sz="1400" dirty="0"/>
              <a:t>’</a:t>
            </a:r>
          </a:p>
          <a:p>
            <a:endParaRPr lang="en-US" sz="1400" dirty="0"/>
          </a:p>
          <a:p>
            <a:r>
              <a:rPr lang="en-US" b="1" dirty="0"/>
              <a:t>Confusion Matrix</a:t>
            </a:r>
            <a:r>
              <a:rPr lang="en-US" dirty="0"/>
              <a:t>: The </a:t>
            </a:r>
            <a:r>
              <a:rPr lang="en-US" dirty="0" err="1"/>
              <a:t>XGBoost</a:t>
            </a:r>
            <a:r>
              <a:rPr lang="en-US" dirty="0"/>
              <a:t> model correctly classified 106,735 non-exclusions and 21,550 exclusions, with 5,696 false positives and 40,323 false negatives.</a:t>
            </a:r>
          </a:p>
          <a:p>
            <a:endParaRPr lang="en-US" dirty="0"/>
          </a:p>
        </p:txBody>
      </p:sp>
    </p:spTree>
    <p:extLst>
      <p:ext uri="{BB962C8B-B14F-4D97-AF65-F5344CB8AC3E}">
        <p14:creationId xmlns:p14="http://schemas.microsoft.com/office/powerpoint/2010/main" val="106378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6234-F434-ACAB-C134-13AE639B9A3A}"/>
              </a:ext>
            </a:extLst>
          </p:cNvPr>
          <p:cNvSpPr>
            <a:spLocks noGrp="1"/>
          </p:cNvSpPr>
          <p:nvPr>
            <p:ph type="title"/>
          </p:nvPr>
        </p:nvSpPr>
        <p:spPr/>
        <p:txBody>
          <a:bodyPr/>
          <a:lstStyle/>
          <a:p>
            <a:r>
              <a:rPr lang="en-US" dirty="0"/>
              <a:t>Visual Insights: MOOP Exclusions</a:t>
            </a:r>
          </a:p>
        </p:txBody>
      </p:sp>
      <p:graphicFrame>
        <p:nvGraphicFramePr>
          <p:cNvPr id="8" name="Content Placeholder 7">
            <a:extLst>
              <a:ext uri="{FF2B5EF4-FFF2-40B4-BE49-F238E27FC236}">
                <a16:creationId xmlns:a16="http://schemas.microsoft.com/office/drawing/2014/main" id="{6ECCCCD0-8F20-1129-D232-48EC94594B79}"/>
              </a:ext>
            </a:extLst>
          </p:cNvPr>
          <p:cNvGraphicFramePr>
            <a:graphicFrameLocks noGrp="1"/>
          </p:cNvGraphicFramePr>
          <p:nvPr>
            <p:ph idx="1"/>
            <p:extLst>
              <p:ext uri="{D42A27DB-BD31-4B8C-83A1-F6EECF244321}">
                <p14:modId xmlns:p14="http://schemas.microsoft.com/office/powerpoint/2010/main" val="1493521002"/>
              </p:ext>
            </p:extLst>
          </p:nvPr>
        </p:nvGraphicFramePr>
        <p:xfrm>
          <a:off x="371856" y="1546870"/>
          <a:ext cx="8229600" cy="3291840"/>
        </p:xfrm>
        <a:graphic>
          <a:graphicData uri="http://schemas.openxmlformats.org/drawingml/2006/table">
            <a:tbl>
              <a:tblPr/>
              <a:tblGrid>
                <a:gridCol w="2743200">
                  <a:extLst>
                    <a:ext uri="{9D8B030D-6E8A-4147-A177-3AD203B41FA5}">
                      <a16:colId xmlns:a16="http://schemas.microsoft.com/office/drawing/2014/main" val="1120934164"/>
                    </a:ext>
                  </a:extLst>
                </a:gridCol>
                <a:gridCol w="2743200">
                  <a:extLst>
                    <a:ext uri="{9D8B030D-6E8A-4147-A177-3AD203B41FA5}">
                      <a16:colId xmlns:a16="http://schemas.microsoft.com/office/drawing/2014/main" val="2711262549"/>
                    </a:ext>
                  </a:extLst>
                </a:gridCol>
                <a:gridCol w="2743200">
                  <a:extLst>
                    <a:ext uri="{9D8B030D-6E8A-4147-A177-3AD203B41FA5}">
                      <a16:colId xmlns:a16="http://schemas.microsoft.com/office/drawing/2014/main" val="653505721"/>
                    </a:ext>
                  </a:extLst>
                </a:gridCol>
              </a:tblGrid>
              <a:tr h="0">
                <a:tc>
                  <a:txBody>
                    <a:bodyPr/>
                    <a:lstStyle/>
                    <a:p>
                      <a:r>
                        <a:rPr lang="en-US" b="1"/>
                        <a:t>Model</a:t>
                      </a:r>
                      <a:endParaRPr lang="en-US"/>
                    </a:p>
                  </a:txBody>
                  <a:tcPr anchor="ctr">
                    <a:lnL>
                      <a:noFill/>
                    </a:lnL>
                    <a:lnR>
                      <a:noFill/>
                    </a:lnR>
                    <a:lnT>
                      <a:noFill/>
                    </a:lnT>
                    <a:lnB>
                      <a:noFill/>
                    </a:lnB>
                    <a:noFill/>
                  </a:tcPr>
                </a:tc>
                <a:tc>
                  <a:txBody>
                    <a:bodyPr/>
                    <a:lstStyle/>
                    <a:p>
                      <a:r>
                        <a:rPr lang="en-US" b="1" dirty="0"/>
                        <a:t>Random Forest</a:t>
                      </a:r>
                      <a:endParaRPr lang="en-US" dirty="0"/>
                    </a:p>
                  </a:txBody>
                  <a:tcPr anchor="ctr">
                    <a:lnL>
                      <a:noFill/>
                    </a:lnL>
                    <a:lnR>
                      <a:noFill/>
                    </a:lnR>
                    <a:lnT>
                      <a:noFill/>
                    </a:lnT>
                    <a:lnB>
                      <a:noFill/>
                    </a:lnB>
                    <a:noFill/>
                  </a:tcPr>
                </a:tc>
                <a:tc>
                  <a:txBody>
                    <a:bodyPr/>
                    <a:lstStyle/>
                    <a:p>
                      <a:r>
                        <a:rPr lang="en-US" b="1" dirty="0" err="1"/>
                        <a:t>XGGradient</a:t>
                      </a:r>
                      <a:r>
                        <a:rPr lang="en-US" b="1" dirty="0"/>
                        <a:t> Boosting</a:t>
                      </a:r>
                      <a:endParaRPr lang="en-US" dirty="0"/>
                    </a:p>
                  </a:txBody>
                  <a:tcPr anchor="ctr">
                    <a:lnL>
                      <a:noFill/>
                    </a:lnL>
                    <a:lnR>
                      <a:noFill/>
                    </a:lnR>
                    <a:lnT>
                      <a:noFill/>
                    </a:lnT>
                    <a:lnB>
                      <a:noFill/>
                    </a:lnB>
                    <a:noFill/>
                  </a:tcPr>
                </a:tc>
                <a:extLst>
                  <a:ext uri="{0D108BD9-81ED-4DB2-BD59-A6C34878D82A}">
                    <a16:rowId xmlns:a16="http://schemas.microsoft.com/office/drawing/2014/main" val="2509849579"/>
                  </a:ext>
                </a:extLst>
              </a:tr>
              <a:tr h="0">
                <a:tc>
                  <a:txBody>
                    <a:bodyPr/>
                    <a:lstStyle/>
                    <a:p>
                      <a:r>
                        <a:rPr lang="en-US" b="1"/>
                        <a:t>Accuracy</a:t>
                      </a:r>
                      <a:endParaRPr lang="en-US"/>
                    </a:p>
                  </a:txBody>
                  <a:tcPr anchor="ctr">
                    <a:lnL>
                      <a:noFill/>
                    </a:lnL>
                    <a:lnR>
                      <a:noFill/>
                    </a:lnR>
                    <a:lnT>
                      <a:noFill/>
                    </a:lnT>
                    <a:lnB>
                      <a:noFill/>
                    </a:lnB>
                    <a:noFill/>
                  </a:tcPr>
                </a:tc>
                <a:tc>
                  <a:txBody>
                    <a:bodyPr/>
                    <a:lstStyle/>
                    <a:p>
                      <a:r>
                        <a:rPr lang="en-US"/>
                        <a:t>85%</a:t>
                      </a:r>
                    </a:p>
                  </a:txBody>
                  <a:tcPr anchor="ctr">
                    <a:lnL>
                      <a:noFill/>
                    </a:lnL>
                    <a:lnR>
                      <a:noFill/>
                    </a:lnR>
                    <a:lnT>
                      <a:noFill/>
                    </a:lnT>
                    <a:lnB>
                      <a:noFill/>
                    </a:lnB>
                    <a:noFill/>
                  </a:tcPr>
                </a:tc>
                <a:tc>
                  <a:txBody>
                    <a:bodyPr/>
                    <a:lstStyle/>
                    <a:p>
                      <a:r>
                        <a:rPr lang="en-US"/>
                        <a:t>80%</a:t>
                      </a:r>
                    </a:p>
                  </a:txBody>
                  <a:tcPr anchor="ctr">
                    <a:lnL>
                      <a:noFill/>
                    </a:lnL>
                    <a:lnR>
                      <a:noFill/>
                    </a:lnR>
                    <a:lnT>
                      <a:noFill/>
                    </a:lnT>
                    <a:lnB>
                      <a:noFill/>
                    </a:lnB>
                    <a:noFill/>
                  </a:tcPr>
                </a:tc>
                <a:extLst>
                  <a:ext uri="{0D108BD9-81ED-4DB2-BD59-A6C34878D82A}">
                    <a16:rowId xmlns:a16="http://schemas.microsoft.com/office/drawing/2014/main" val="3453390543"/>
                  </a:ext>
                </a:extLst>
              </a:tr>
              <a:tr h="0">
                <a:tc>
                  <a:txBody>
                    <a:bodyPr/>
                    <a:lstStyle/>
                    <a:p>
                      <a:r>
                        <a:rPr lang="en-US" b="1"/>
                        <a:t>Error</a:t>
                      </a:r>
                      <a:endParaRPr lang="en-US"/>
                    </a:p>
                  </a:txBody>
                  <a:tcPr anchor="ctr">
                    <a:lnL>
                      <a:noFill/>
                    </a:lnL>
                    <a:lnR>
                      <a:noFill/>
                    </a:lnR>
                    <a:lnT>
                      <a:noFill/>
                    </a:lnT>
                    <a:lnB>
                      <a:noFill/>
                    </a:lnB>
                    <a:noFill/>
                  </a:tcPr>
                </a:tc>
                <a:tc>
                  <a:txBody>
                    <a:bodyPr/>
                    <a:lstStyle/>
                    <a:p>
                      <a:r>
                        <a:rPr lang="en-US"/>
                        <a:t>Lower error in identifying exclusions</a:t>
                      </a:r>
                    </a:p>
                  </a:txBody>
                  <a:tcPr anchor="ctr">
                    <a:lnL>
                      <a:noFill/>
                    </a:lnL>
                    <a:lnR>
                      <a:noFill/>
                    </a:lnR>
                    <a:lnT>
                      <a:noFill/>
                    </a:lnT>
                    <a:lnB>
                      <a:noFill/>
                    </a:lnB>
                    <a:noFill/>
                  </a:tcPr>
                </a:tc>
                <a:tc>
                  <a:txBody>
                    <a:bodyPr/>
                    <a:lstStyle/>
                    <a:p>
                      <a:r>
                        <a:rPr lang="en-US"/>
                        <a:t>Higher false positives due to iterative corrections</a:t>
                      </a:r>
                    </a:p>
                  </a:txBody>
                  <a:tcPr anchor="ctr">
                    <a:lnL>
                      <a:noFill/>
                    </a:lnL>
                    <a:lnR>
                      <a:noFill/>
                    </a:lnR>
                    <a:lnT>
                      <a:noFill/>
                    </a:lnT>
                    <a:lnB>
                      <a:noFill/>
                    </a:lnB>
                    <a:noFill/>
                  </a:tcPr>
                </a:tc>
                <a:extLst>
                  <a:ext uri="{0D108BD9-81ED-4DB2-BD59-A6C34878D82A}">
                    <a16:rowId xmlns:a16="http://schemas.microsoft.com/office/drawing/2014/main" val="1755519512"/>
                  </a:ext>
                </a:extLst>
              </a:tr>
              <a:tr h="0">
                <a:tc>
                  <a:txBody>
                    <a:bodyPr/>
                    <a:lstStyle/>
                    <a:p>
                      <a:r>
                        <a:rPr lang="en-US" b="1"/>
                        <a:t>Feature Importance</a:t>
                      </a:r>
                      <a:endParaRPr lang="en-US"/>
                    </a:p>
                  </a:txBody>
                  <a:tcPr anchor="ctr">
                    <a:lnL>
                      <a:noFill/>
                    </a:lnL>
                    <a:lnR>
                      <a:noFill/>
                    </a:lnR>
                    <a:lnT>
                      <a:noFill/>
                    </a:lnT>
                    <a:lnB>
                      <a:noFill/>
                    </a:lnB>
                    <a:noFill/>
                  </a:tcPr>
                </a:tc>
                <a:tc>
                  <a:txBody>
                    <a:bodyPr/>
                    <a:lstStyle/>
                    <a:p>
                      <a:r>
                        <a:rPr lang="en-US" dirty="0"/>
                        <a:t>“</a:t>
                      </a:r>
                      <a:r>
                        <a:rPr lang="en-US"/>
                        <a:t>LimitQty" and "Utilization rate" as key factors</a:t>
                      </a:r>
                    </a:p>
                  </a:txBody>
                  <a:tcPr anchor="ctr">
                    <a:lnL>
                      <a:noFill/>
                    </a:lnL>
                    <a:lnR>
                      <a:noFill/>
                    </a:lnR>
                    <a:lnT>
                      <a:noFill/>
                    </a:lnT>
                    <a:lnB>
                      <a:noFill/>
                    </a:lnB>
                    <a:noFill/>
                  </a:tcPr>
                </a:tc>
                <a:tc>
                  <a:txBody>
                    <a:bodyPr/>
                    <a:lstStyle/>
                    <a:p>
                      <a:r>
                        <a:rPr lang="en-US"/>
                        <a:t>Similar factors but less robust predictions</a:t>
                      </a:r>
                    </a:p>
                  </a:txBody>
                  <a:tcPr anchor="ctr">
                    <a:lnL>
                      <a:noFill/>
                    </a:lnL>
                    <a:lnR>
                      <a:noFill/>
                    </a:lnR>
                    <a:lnT>
                      <a:noFill/>
                    </a:lnT>
                    <a:lnB>
                      <a:noFill/>
                    </a:lnB>
                    <a:noFill/>
                  </a:tcPr>
                </a:tc>
                <a:extLst>
                  <a:ext uri="{0D108BD9-81ED-4DB2-BD59-A6C34878D82A}">
                    <a16:rowId xmlns:a16="http://schemas.microsoft.com/office/drawing/2014/main" val="1484738227"/>
                  </a:ext>
                </a:extLst>
              </a:tr>
              <a:tr h="0">
                <a:tc>
                  <a:txBody>
                    <a:bodyPr/>
                    <a:lstStyle/>
                    <a:p>
                      <a:r>
                        <a:rPr lang="en-US" b="1"/>
                        <a:t>Insights</a:t>
                      </a:r>
                      <a:endParaRPr lang="en-US"/>
                    </a:p>
                  </a:txBody>
                  <a:tcPr anchor="ctr">
                    <a:lnL>
                      <a:noFill/>
                    </a:lnL>
                    <a:lnR>
                      <a:noFill/>
                    </a:lnR>
                    <a:lnT>
                      <a:noFill/>
                    </a:lnT>
                    <a:lnB>
                      <a:noFill/>
                    </a:lnB>
                    <a:noFill/>
                  </a:tcPr>
                </a:tc>
                <a:tc>
                  <a:txBody>
                    <a:bodyPr/>
                    <a:lstStyle/>
                    <a:p>
                      <a:r>
                        <a:rPr lang="en-US"/>
                        <a:t>Balanced accuracy and interpretability</a:t>
                      </a:r>
                    </a:p>
                  </a:txBody>
                  <a:tcPr anchor="ctr">
                    <a:lnL>
                      <a:noFill/>
                    </a:lnL>
                    <a:lnR>
                      <a:noFill/>
                    </a:lnR>
                    <a:lnT>
                      <a:noFill/>
                    </a:lnT>
                    <a:lnB>
                      <a:noFill/>
                    </a:lnB>
                    <a:noFill/>
                  </a:tcPr>
                </a:tc>
                <a:tc>
                  <a:txBody>
                    <a:bodyPr/>
                    <a:lstStyle/>
                    <a:p>
                      <a:r>
                        <a:rPr lang="en-US"/>
                        <a:t>Slightly less robust on imbalanced data</a:t>
                      </a:r>
                    </a:p>
                  </a:txBody>
                  <a:tcPr anchor="ctr">
                    <a:lnL>
                      <a:noFill/>
                    </a:lnL>
                    <a:lnR>
                      <a:noFill/>
                    </a:lnR>
                    <a:lnT>
                      <a:noFill/>
                    </a:lnT>
                    <a:lnB>
                      <a:noFill/>
                    </a:lnB>
                    <a:noFill/>
                  </a:tcPr>
                </a:tc>
                <a:extLst>
                  <a:ext uri="{0D108BD9-81ED-4DB2-BD59-A6C34878D82A}">
                    <a16:rowId xmlns:a16="http://schemas.microsoft.com/office/drawing/2014/main" val="1446985138"/>
                  </a:ext>
                </a:extLst>
              </a:tr>
              <a:tr h="0">
                <a:tc>
                  <a:txBody>
                    <a:bodyPr/>
                    <a:lstStyle/>
                    <a:p>
                      <a:r>
                        <a:rPr lang="en-US" b="1"/>
                        <a:t>Prediction Strength</a:t>
                      </a:r>
                      <a:endParaRPr lang="en-US"/>
                    </a:p>
                  </a:txBody>
                  <a:tcPr anchor="ctr">
                    <a:lnL>
                      <a:noFill/>
                    </a:lnL>
                    <a:lnR>
                      <a:noFill/>
                    </a:lnR>
                    <a:lnT>
                      <a:noFill/>
                    </a:lnT>
                    <a:lnB>
                      <a:noFill/>
                    </a:lnB>
                    <a:noFill/>
                  </a:tcPr>
                </a:tc>
                <a:tc>
                  <a:txBody>
                    <a:bodyPr/>
                    <a:lstStyle/>
                    <a:p>
                      <a:r>
                        <a:rPr lang="en-US"/>
                        <a:t>Handles both high-cost and frequent exclusions well</a:t>
                      </a:r>
                    </a:p>
                  </a:txBody>
                  <a:tcPr anchor="ctr">
                    <a:lnL>
                      <a:noFill/>
                    </a:lnL>
                    <a:lnR>
                      <a:noFill/>
                    </a:lnR>
                    <a:lnT>
                      <a:noFill/>
                    </a:lnT>
                    <a:lnB>
                      <a:noFill/>
                    </a:lnB>
                    <a:noFill/>
                  </a:tcPr>
                </a:tc>
                <a:tc>
                  <a:txBody>
                    <a:bodyPr/>
                    <a:lstStyle/>
                    <a:p>
                      <a:r>
                        <a:rPr lang="en-US" dirty="0"/>
                        <a:t>Slight overfitting on high-frequency exclusions</a:t>
                      </a:r>
                    </a:p>
                  </a:txBody>
                  <a:tcPr anchor="ctr">
                    <a:lnL>
                      <a:noFill/>
                    </a:lnL>
                    <a:lnR>
                      <a:noFill/>
                    </a:lnR>
                    <a:lnT>
                      <a:noFill/>
                    </a:lnT>
                    <a:lnB>
                      <a:noFill/>
                    </a:lnB>
                    <a:noFill/>
                  </a:tcPr>
                </a:tc>
                <a:extLst>
                  <a:ext uri="{0D108BD9-81ED-4DB2-BD59-A6C34878D82A}">
                    <a16:rowId xmlns:a16="http://schemas.microsoft.com/office/drawing/2014/main" val="1080307095"/>
                  </a:ext>
                </a:extLst>
              </a:tr>
            </a:tbl>
          </a:graphicData>
        </a:graphic>
      </p:graphicFrame>
      <p:sp>
        <p:nvSpPr>
          <p:cNvPr id="10" name="TextBox 9">
            <a:extLst>
              <a:ext uri="{FF2B5EF4-FFF2-40B4-BE49-F238E27FC236}">
                <a16:creationId xmlns:a16="http://schemas.microsoft.com/office/drawing/2014/main" id="{D31F960C-747F-EEC8-A141-AD7BDBE2626E}"/>
              </a:ext>
            </a:extLst>
          </p:cNvPr>
          <p:cNvSpPr txBox="1"/>
          <p:nvPr/>
        </p:nvSpPr>
        <p:spPr>
          <a:xfrm>
            <a:off x="371857" y="5681472"/>
            <a:ext cx="7943088" cy="1200329"/>
          </a:xfrm>
          <a:prstGeom prst="rect">
            <a:avLst/>
          </a:prstGeom>
          <a:noFill/>
        </p:spPr>
        <p:txBody>
          <a:bodyPr wrap="square" rtlCol="0">
            <a:spAutoFit/>
          </a:bodyPr>
          <a:lstStyle/>
          <a:p>
            <a:r>
              <a:rPr kumimoji="0" lang="en-US" altLang="en-US" sz="1800" b="1" i="0" u="sng" strike="noStrike" cap="none" normalizeH="0" baseline="0" dirty="0">
                <a:ln>
                  <a:noFill/>
                </a:ln>
                <a:solidFill>
                  <a:schemeClr val="tx1"/>
                </a:solidFill>
                <a:effectLst/>
                <a:latin typeface="Arial" panose="020B0604020202020204" pitchFamily="34" charset="0"/>
              </a:rPr>
              <a:t>Conclusion</a:t>
            </a:r>
            <a:r>
              <a:rPr kumimoji="0" lang="en-US" altLang="en-US" sz="1800" b="0" i="0" u="sng" strike="noStrike" cap="none" normalizeH="0" baseline="0" dirty="0">
                <a:ln>
                  <a:noFill/>
                </a:ln>
                <a:solidFill>
                  <a:schemeClr val="tx1"/>
                </a:solidFill>
                <a:effectLst/>
                <a:latin typeface="Arial" panose="020B0604020202020204" pitchFamily="34" charset="0"/>
              </a:rPr>
              <a:t>: </a:t>
            </a:r>
            <a:r>
              <a:rPr kumimoji="0" lang="en-US" altLang="en-US" sz="1800" b="1" i="0" strike="noStrike" cap="none" normalizeH="0" baseline="0" dirty="0">
                <a:ln>
                  <a:noFill/>
                </a:ln>
                <a:solidFill>
                  <a:schemeClr val="tx1"/>
                </a:solidFill>
                <a:effectLst/>
                <a:latin typeface="Arial" panose="020B0604020202020204" pitchFamily="34" charset="0"/>
              </a:rPr>
              <a:t>Random Forest </a:t>
            </a:r>
            <a:r>
              <a:rPr kumimoji="0" lang="en-US" altLang="en-US" sz="1800" b="0" i="0" u="none" strike="noStrike" cap="none" normalizeH="0" baseline="0" dirty="0">
                <a:ln>
                  <a:noFill/>
                </a:ln>
                <a:solidFill>
                  <a:schemeClr val="tx1"/>
                </a:solidFill>
                <a:effectLst/>
                <a:latin typeface="Arial" panose="020B0604020202020204" pitchFamily="34" charset="0"/>
              </a:rPr>
              <a:t>outperforms Gradient Boosting in MOOP exclusion prediction, </a:t>
            </a:r>
            <a:r>
              <a:rPr kumimoji="0" lang="en-US" altLang="en-US" sz="1800" b="1" i="0" u="none" strike="noStrike" cap="none" normalizeH="0" baseline="0" dirty="0">
                <a:ln>
                  <a:noFill/>
                </a:ln>
                <a:solidFill>
                  <a:schemeClr val="tx1"/>
                </a:solidFill>
                <a:effectLst/>
                <a:latin typeface="Arial" panose="020B0604020202020204" pitchFamily="34" charset="0"/>
              </a:rPr>
              <a:t>offering better accuracy and stability while effectively identifying exclusion factors.</a:t>
            </a:r>
          </a:p>
          <a:p>
            <a:endParaRPr lang="en-US" dirty="0"/>
          </a:p>
        </p:txBody>
      </p:sp>
    </p:spTree>
    <p:extLst>
      <p:ext uri="{BB962C8B-B14F-4D97-AF65-F5344CB8AC3E}">
        <p14:creationId xmlns:p14="http://schemas.microsoft.com/office/powerpoint/2010/main" val="22550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3E81-C91D-217D-39E5-8CB7FB228D98}"/>
              </a:ext>
            </a:extLst>
          </p:cNvPr>
          <p:cNvSpPr>
            <a:spLocks noGrp="1"/>
          </p:cNvSpPr>
          <p:nvPr>
            <p:ph type="title"/>
          </p:nvPr>
        </p:nvSpPr>
        <p:spPr/>
        <p:txBody>
          <a:bodyPr>
            <a:normAutofit/>
          </a:bodyPr>
          <a:lstStyle/>
          <a:p>
            <a:r>
              <a:rPr lang="en-US" dirty="0"/>
              <a:t>Key Findings for MOOP Factors</a:t>
            </a:r>
          </a:p>
        </p:txBody>
      </p:sp>
      <p:sp>
        <p:nvSpPr>
          <p:cNvPr id="3" name="Content Placeholder 2">
            <a:extLst>
              <a:ext uri="{FF2B5EF4-FFF2-40B4-BE49-F238E27FC236}">
                <a16:creationId xmlns:a16="http://schemas.microsoft.com/office/drawing/2014/main" id="{888CCD82-5879-A634-E4D8-4153D484DA53}"/>
              </a:ext>
            </a:extLst>
          </p:cNvPr>
          <p:cNvSpPr>
            <a:spLocks noGrp="1"/>
          </p:cNvSpPr>
          <p:nvPr>
            <p:ph idx="1"/>
          </p:nvPr>
        </p:nvSpPr>
        <p:spPr>
          <a:xfrm>
            <a:off x="457200" y="1929704"/>
            <a:ext cx="8229600" cy="4580824"/>
          </a:xfrm>
        </p:spPr>
        <p:txBody>
          <a:bodyPr>
            <a:normAutofit fontScale="92500" lnSpcReduction="20000"/>
          </a:bodyPr>
          <a:lstStyle/>
          <a:p>
            <a:r>
              <a:rPr lang="en-US" b="1" u="sng" dirty="0"/>
              <a:t>Conclusions:</a:t>
            </a:r>
            <a:endParaRPr lang="en-US" u="sng" dirty="0"/>
          </a:p>
          <a:p>
            <a:pPr>
              <a:buFont typeface="+mj-lt"/>
              <a:buAutoNum type="arabicPeriod"/>
            </a:pPr>
            <a:r>
              <a:rPr lang="en-US" b="1" dirty="0"/>
              <a:t>High-Cost Service Exclusions</a:t>
            </a:r>
            <a:r>
              <a:rPr lang="en-US" dirty="0"/>
              <a:t>: Services with higher costs are more likely to be excluded from MOOP (Maximum Out-of-Pocket) limits.</a:t>
            </a:r>
          </a:p>
          <a:p>
            <a:pPr>
              <a:buFont typeface="+mj-lt"/>
              <a:buAutoNum type="arabicPeriod"/>
            </a:pPr>
            <a:r>
              <a:rPr lang="en-US" b="1" dirty="0"/>
              <a:t>Machine Learning Insights</a:t>
            </a:r>
            <a:r>
              <a:rPr lang="en-US" dirty="0"/>
              <a:t>:</a:t>
            </a:r>
          </a:p>
          <a:p>
            <a:pPr marL="742950" lvl="1" indent="-285750">
              <a:buFont typeface="+mj-lt"/>
              <a:buAutoNum type="arabicPeriod"/>
            </a:pPr>
            <a:r>
              <a:rPr lang="en-US" dirty="0"/>
              <a:t>Random Forest outperforms Gradient Boosting in predicting exclusions with higher accuracy and a lower Mean Squared Error.</a:t>
            </a:r>
          </a:p>
          <a:p>
            <a:pPr marL="742950" lvl="1" indent="-285750">
              <a:buFont typeface="+mj-lt"/>
              <a:buAutoNum type="arabicPeriod"/>
            </a:pPr>
            <a:r>
              <a:rPr lang="en-US" dirty="0"/>
              <a:t>Key features like </a:t>
            </a:r>
            <a:r>
              <a:rPr lang="en-US" b="1" dirty="0"/>
              <a:t>"CopayInnTier1</a:t>
            </a:r>
            <a:r>
              <a:rPr lang="en-US" dirty="0"/>
              <a:t>" and "</a:t>
            </a:r>
            <a:r>
              <a:rPr lang="en-US" b="1" dirty="0"/>
              <a:t>CoinsOutofNet" </a:t>
            </a:r>
            <a:r>
              <a:rPr lang="en-US" dirty="0"/>
              <a:t>significantly influence prediction outcomes.</a:t>
            </a:r>
          </a:p>
        </p:txBody>
      </p:sp>
    </p:spTree>
    <p:extLst>
      <p:ext uri="{BB962C8B-B14F-4D97-AF65-F5344CB8AC3E}">
        <p14:creationId xmlns:p14="http://schemas.microsoft.com/office/powerpoint/2010/main" val="287062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C401-A164-8173-DCC8-8AFE2772EE9D}"/>
              </a:ext>
            </a:extLst>
          </p:cNvPr>
          <p:cNvSpPr>
            <a:spLocks noGrp="1"/>
          </p:cNvSpPr>
          <p:nvPr>
            <p:ph type="title"/>
          </p:nvPr>
        </p:nvSpPr>
        <p:spPr>
          <a:xfrm>
            <a:off x="457200" y="601971"/>
            <a:ext cx="8229600" cy="509199"/>
          </a:xfrm>
        </p:spPr>
        <p:txBody>
          <a:bodyPr>
            <a:normAutofit fontScale="90000"/>
          </a:bodyPr>
          <a:lstStyle/>
          <a:p>
            <a:r>
              <a:rPr lang="en-US" dirty="0"/>
              <a:t>Recommendations for users</a:t>
            </a:r>
          </a:p>
        </p:txBody>
      </p:sp>
      <p:sp>
        <p:nvSpPr>
          <p:cNvPr id="3" name="Content Placeholder 2">
            <a:extLst>
              <a:ext uri="{FF2B5EF4-FFF2-40B4-BE49-F238E27FC236}">
                <a16:creationId xmlns:a16="http://schemas.microsoft.com/office/drawing/2014/main" id="{D3ED9EFE-8EB7-3A1B-E69D-58D20E912A65}"/>
              </a:ext>
            </a:extLst>
          </p:cNvPr>
          <p:cNvSpPr>
            <a:spLocks noGrp="1"/>
          </p:cNvSpPr>
          <p:nvPr>
            <p:ph idx="1"/>
          </p:nvPr>
        </p:nvSpPr>
        <p:spPr>
          <a:xfrm>
            <a:off x="457200" y="1574156"/>
            <a:ext cx="8229600" cy="5283843"/>
          </a:xfrm>
        </p:spPr>
        <p:txBody>
          <a:bodyPr>
            <a:normAutofit fontScale="47500" lnSpcReduction="20000"/>
          </a:bodyPr>
          <a:lstStyle/>
          <a:p>
            <a:pPr marL="0" indent="0">
              <a:buNone/>
            </a:pPr>
            <a:r>
              <a:rPr lang="en-US" b="1" dirty="0"/>
              <a:t>1. Prioritize Plans with Comprehensive MOOP Coverage</a:t>
            </a:r>
          </a:p>
          <a:p>
            <a:pPr>
              <a:buFont typeface="Arial" panose="020B0604020202020204" pitchFamily="34" charset="0"/>
              <a:buChar char="•"/>
            </a:pPr>
            <a:r>
              <a:rPr lang="en-US" b="1" dirty="0"/>
              <a:t>Explanation</a:t>
            </a:r>
            <a:r>
              <a:rPr lang="en-US" dirty="0"/>
              <a:t>: MOOP (Maximum Out-of-Pocket) limits protect patients from excessive costs but may exclude certain high-cost services. For example:</a:t>
            </a:r>
          </a:p>
          <a:p>
            <a:pPr marL="742950" lvl="1" indent="-285750">
              <a:buFont typeface="Arial" panose="020B0604020202020204" pitchFamily="34" charset="0"/>
              <a:buChar char="•"/>
            </a:pPr>
            <a:r>
              <a:rPr lang="en-US" dirty="0"/>
              <a:t>A plan with a </a:t>
            </a:r>
            <a:r>
              <a:rPr lang="en-US" b="1" dirty="0"/>
              <a:t>$6,000 MOOP</a:t>
            </a:r>
            <a:r>
              <a:rPr lang="en-US" dirty="0"/>
              <a:t> may still exclude high-cost treatments like dialysis or specific surgeries.</a:t>
            </a:r>
          </a:p>
          <a:p>
            <a:pPr>
              <a:buFont typeface="Arial" panose="020B0604020202020204" pitchFamily="34" charset="0"/>
              <a:buChar char="•"/>
            </a:pPr>
            <a:r>
              <a:rPr lang="en-US" b="1" dirty="0"/>
              <a:t>Actionable Tip</a:t>
            </a:r>
            <a:r>
              <a:rPr lang="en-US" dirty="0"/>
              <a:t>: Look for plans with fewer exclusions, ensuring that expensive, necessary treatments are included within the MOOP limit.</a:t>
            </a:r>
          </a:p>
          <a:p>
            <a:pPr marL="0" indent="0">
              <a:buNone/>
            </a:pPr>
            <a:endParaRPr lang="en-US" b="1" dirty="0"/>
          </a:p>
          <a:p>
            <a:pPr marL="0" indent="0">
              <a:buNone/>
            </a:pPr>
            <a:r>
              <a:rPr lang="en-US" b="1" dirty="0"/>
              <a:t>2. Use Predictive Tools for Decision-Making</a:t>
            </a:r>
          </a:p>
          <a:p>
            <a:pPr>
              <a:buFont typeface="Arial" panose="020B0604020202020204" pitchFamily="34" charset="0"/>
              <a:buChar char="•"/>
            </a:pPr>
            <a:r>
              <a:rPr lang="en-US" b="1" dirty="0"/>
              <a:t>Explanation</a:t>
            </a:r>
            <a:r>
              <a:rPr lang="en-US" dirty="0"/>
              <a:t>: Predictive models, like Random Forest, highlight key drivers for exclusions, such as service cost and utilization. For instance:</a:t>
            </a:r>
          </a:p>
          <a:p>
            <a:pPr marL="742950" lvl="1" indent="-285750">
              <a:buFont typeface="Arial" panose="020B0604020202020204" pitchFamily="34" charset="0"/>
              <a:buChar char="•"/>
            </a:pPr>
            <a:r>
              <a:rPr lang="en-US" dirty="0"/>
              <a:t>If the model predicts that a certain plan excludes 30% of high-cost services, a patient needing frequent hospital visits should avoid this plan.</a:t>
            </a:r>
          </a:p>
          <a:p>
            <a:pPr>
              <a:buFont typeface="Arial" panose="020B0604020202020204" pitchFamily="34" charset="0"/>
              <a:buChar char="•"/>
            </a:pPr>
            <a:r>
              <a:rPr lang="en-US" b="1" dirty="0"/>
              <a:t>Actionable Tip</a:t>
            </a:r>
            <a:r>
              <a:rPr lang="en-US" dirty="0"/>
              <a:t>: Use decision-support tools that incorporate these models to identify plans better suited to your healthcare needs.</a:t>
            </a:r>
          </a:p>
          <a:p>
            <a:pPr marL="0" indent="0">
              <a:buNone/>
            </a:pPr>
            <a:endParaRPr lang="en-US" b="1" dirty="0"/>
          </a:p>
          <a:p>
            <a:pPr marL="0" indent="0">
              <a:buNone/>
            </a:pPr>
            <a:r>
              <a:rPr lang="en-US" b="1" dirty="0"/>
              <a:t>3. Balance Deductibles and Premiums</a:t>
            </a:r>
          </a:p>
          <a:p>
            <a:pPr>
              <a:buFont typeface="Arial" panose="020B0604020202020204" pitchFamily="34" charset="0"/>
              <a:buChar char="•"/>
            </a:pPr>
            <a:r>
              <a:rPr lang="en-US" b="1" dirty="0"/>
              <a:t>Explanation</a:t>
            </a:r>
            <a:r>
              <a:rPr lang="en-US" dirty="0"/>
              <a:t>: Higher-premium plans tend to have better coverage and fewer exclusions, while low-premium plans may lead to higher out-of-pocket costs. For example:</a:t>
            </a:r>
          </a:p>
          <a:p>
            <a:pPr marL="742950" lvl="1" indent="-285750">
              <a:buFont typeface="Arial" panose="020B0604020202020204" pitchFamily="34" charset="0"/>
              <a:buChar char="•"/>
            </a:pPr>
            <a:r>
              <a:rPr lang="en-US" dirty="0"/>
              <a:t>A plan with a </a:t>
            </a:r>
            <a:r>
              <a:rPr lang="en-US" b="1" dirty="0"/>
              <a:t>$10,000 deductible</a:t>
            </a:r>
            <a:r>
              <a:rPr lang="en-US" dirty="0"/>
              <a:t> but a low premium may not be ideal for a patient with frequent healthcare needs, as the high deductible delays when the insurer begins paying.</a:t>
            </a:r>
          </a:p>
          <a:p>
            <a:pPr>
              <a:buFont typeface="Arial" panose="020B0604020202020204" pitchFamily="34" charset="0"/>
              <a:buChar char="•"/>
            </a:pPr>
            <a:r>
              <a:rPr lang="en-US" b="1" dirty="0"/>
              <a:t>Actionable Tip</a:t>
            </a:r>
            <a:r>
              <a:rPr lang="en-US" dirty="0"/>
              <a:t>: If you expect high usage, opt for a plan with a higher premium but lower deductible and comprehensive MOOP coverage.</a:t>
            </a:r>
          </a:p>
          <a:p>
            <a:endParaRPr lang="en-US" dirty="0"/>
          </a:p>
        </p:txBody>
      </p:sp>
    </p:spTree>
    <p:extLst>
      <p:ext uri="{BB962C8B-B14F-4D97-AF65-F5344CB8AC3E}">
        <p14:creationId xmlns:p14="http://schemas.microsoft.com/office/powerpoint/2010/main" val="134646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76F5-4AD9-ADA1-466C-E477125A423A}"/>
              </a:ext>
            </a:extLst>
          </p:cNvPr>
          <p:cNvSpPr>
            <a:spLocks noGrp="1"/>
          </p:cNvSpPr>
          <p:nvPr>
            <p:ph type="title"/>
          </p:nvPr>
        </p:nvSpPr>
        <p:spPr/>
        <p:txBody>
          <a:bodyPr/>
          <a:lstStyle/>
          <a:p>
            <a:r>
              <a:rPr lang="en-US" dirty="0"/>
              <a:t>Cross-Problem Insights</a:t>
            </a:r>
          </a:p>
        </p:txBody>
      </p:sp>
      <p:sp>
        <p:nvSpPr>
          <p:cNvPr id="3" name="Content Placeholder 2">
            <a:extLst>
              <a:ext uri="{FF2B5EF4-FFF2-40B4-BE49-F238E27FC236}">
                <a16:creationId xmlns:a16="http://schemas.microsoft.com/office/drawing/2014/main" id="{B6B56478-2025-EC7D-7C5D-6A6B9E4D85E8}"/>
              </a:ext>
            </a:extLst>
          </p:cNvPr>
          <p:cNvSpPr>
            <a:spLocks noGrp="1"/>
          </p:cNvSpPr>
          <p:nvPr>
            <p:ph idx="1"/>
          </p:nvPr>
        </p:nvSpPr>
        <p:spPr/>
        <p:txBody>
          <a:bodyPr>
            <a:normAutofit fontScale="92500" lnSpcReduction="20000"/>
          </a:bodyPr>
          <a:lstStyle/>
          <a:p>
            <a:r>
              <a:rPr lang="en-US" dirty="0"/>
              <a:t>Insights:</a:t>
            </a:r>
          </a:p>
          <a:p>
            <a:r>
              <a:rPr lang="en-US" dirty="0"/>
              <a:t>- Cost-sharing trends and MOOP exclusions are interrelated.</a:t>
            </a:r>
          </a:p>
          <a:p>
            <a:r>
              <a:rPr lang="en-US" dirty="0"/>
              <a:t>- High cost-sharing rates often lead to MOOP exclusions.</a:t>
            </a:r>
          </a:p>
          <a:p>
            <a:endParaRPr lang="en-US" dirty="0"/>
          </a:p>
          <a:p>
            <a:r>
              <a:rPr lang="en-US" dirty="0"/>
              <a:t>Recommendations:</a:t>
            </a:r>
          </a:p>
          <a:p>
            <a:r>
              <a:rPr lang="en-US" dirty="0"/>
              <a:t>- Educate patients on in-network benefits.</a:t>
            </a:r>
          </a:p>
          <a:p>
            <a:r>
              <a:rPr lang="en-US" dirty="0"/>
              <a:t>- Improve policy on cost-sharing structures.</a:t>
            </a:r>
          </a:p>
          <a:p>
            <a:endParaRPr lang="en-US" dirty="0"/>
          </a:p>
        </p:txBody>
      </p:sp>
    </p:spTree>
    <p:extLst>
      <p:ext uri="{BB962C8B-B14F-4D97-AF65-F5344CB8AC3E}">
        <p14:creationId xmlns:p14="http://schemas.microsoft.com/office/powerpoint/2010/main" val="195299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62E3-3E39-DC55-C553-90453DBB1E1E}"/>
              </a:ext>
            </a:extLst>
          </p:cNvPr>
          <p:cNvSpPr>
            <a:spLocks noGrp="1"/>
          </p:cNvSpPr>
          <p:nvPr>
            <p:ph type="title"/>
          </p:nvPr>
        </p:nvSpPr>
        <p:spPr>
          <a:xfrm>
            <a:off x="457200" y="601971"/>
            <a:ext cx="8229600" cy="1143000"/>
          </a:xfrm>
        </p:spPr>
        <p:txBody>
          <a:bodyPr anchor="ctr">
            <a:normAutofit/>
          </a:bodyPr>
          <a:lstStyle/>
          <a:p>
            <a:r>
              <a:rPr lang="en-US" dirty="0"/>
              <a:t>About the dataset…</a:t>
            </a:r>
          </a:p>
        </p:txBody>
      </p:sp>
      <p:sp>
        <p:nvSpPr>
          <p:cNvPr id="10" name="Content Placeholder 2">
            <a:extLst>
              <a:ext uri="{FF2B5EF4-FFF2-40B4-BE49-F238E27FC236}">
                <a16:creationId xmlns:a16="http://schemas.microsoft.com/office/drawing/2014/main" id="{0B60E823-5E0C-F119-8936-69F25A4D874B}"/>
              </a:ext>
            </a:extLst>
          </p:cNvPr>
          <p:cNvSpPr>
            <a:spLocks noGrp="1"/>
          </p:cNvSpPr>
          <p:nvPr>
            <p:ph sz="half" idx="1"/>
          </p:nvPr>
        </p:nvSpPr>
        <p:spPr>
          <a:xfrm>
            <a:off x="457200" y="1744971"/>
            <a:ext cx="4038600" cy="4381192"/>
          </a:xfrm>
        </p:spPr>
        <p:txBody>
          <a:bodyPr>
            <a:normAutofit/>
          </a:bodyPr>
          <a:lstStyle/>
          <a:p>
            <a:r>
              <a:rPr lang="en-US" sz="1600" dirty="0"/>
              <a:t>This dataset contains information about healthcare plans, including costs (like copayments and coinsurance), coverage details, and exclusions for various services. It captures in-network and out-of-network costs, service usage limits, and whether certain services are excluded from MOOP (Maximum Out-of-Pocket) limits. It also includes clustering to group similar plans for analysis.</a:t>
            </a:r>
          </a:p>
        </p:txBody>
      </p:sp>
      <p:pic>
        <p:nvPicPr>
          <p:cNvPr id="5" name="Content Placeholder 4" descr="A screenshot of a computer screen&#10;&#10;Description automatically generated">
            <a:extLst>
              <a:ext uri="{FF2B5EF4-FFF2-40B4-BE49-F238E27FC236}">
                <a16:creationId xmlns:a16="http://schemas.microsoft.com/office/drawing/2014/main" id="{BA8F2662-EAB1-FD95-7561-96EF56E7FFA3}"/>
              </a:ext>
            </a:extLst>
          </p:cNvPr>
          <p:cNvPicPr>
            <a:picLocks noGrp="1" noChangeAspect="1"/>
          </p:cNvPicPr>
          <p:nvPr>
            <p:ph sz="half" idx="2"/>
          </p:nvPr>
        </p:nvPicPr>
        <p:blipFill>
          <a:blip r:embed="rId2"/>
          <a:stretch>
            <a:fillRect/>
          </a:stretch>
        </p:blipFill>
        <p:spPr>
          <a:xfrm>
            <a:off x="4648200" y="1815326"/>
            <a:ext cx="4038600" cy="4095711"/>
          </a:xfrm>
          <a:prstGeom prst="rect">
            <a:avLst/>
          </a:prstGeom>
          <a:noFill/>
        </p:spPr>
      </p:pic>
    </p:spTree>
    <p:extLst>
      <p:ext uri="{BB962C8B-B14F-4D97-AF65-F5344CB8AC3E}">
        <p14:creationId xmlns:p14="http://schemas.microsoft.com/office/powerpoint/2010/main" val="212270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F283-A152-4AAC-BA1A-A41CF1D7620F}"/>
              </a:ext>
            </a:extLst>
          </p:cNvPr>
          <p:cNvSpPr>
            <a:spLocks noGrp="1"/>
          </p:cNvSpPr>
          <p:nvPr>
            <p:ph type="title"/>
          </p:nvPr>
        </p:nvSpPr>
        <p:spPr/>
        <p:txBody>
          <a:bodyPr/>
          <a:lstStyle/>
          <a:p>
            <a:r>
              <a:rPr lang="en-US" dirty="0"/>
              <a:t>Cost-Sharing Structure Analysis</a:t>
            </a:r>
          </a:p>
        </p:txBody>
      </p:sp>
      <p:sp>
        <p:nvSpPr>
          <p:cNvPr id="3" name="Content Placeholder 2">
            <a:extLst>
              <a:ext uri="{FF2B5EF4-FFF2-40B4-BE49-F238E27FC236}">
                <a16:creationId xmlns:a16="http://schemas.microsoft.com/office/drawing/2014/main" id="{7D9EA790-5CE5-E411-03A6-2829F37F1350}"/>
              </a:ext>
            </a:extLst>
          </p:cNvPr>
          <p:cNvSpPr>
            <a:spLocks noGrp="1"/>
          </p:cNvSpPr>
          <p:nvPr>
            <p:ph idx="1"/>
          </p:nvPr>
        </p:nvSpPr>
        <p:spPr/>
        <p:txBody>
          <a:bodyPr>
            <a:normAutofit fontScale="92500" lnSpcReduction="10000"/>
          </a:bodyPr>
          <a:lstStyle/>
          <a:p>
            <a:r>
              <a:rPr lang="en-US" dirty="0"/>
              <a:t>The healthcare system involves cost-sharing through copayments and coinsurance.</a:t>
            </a:r>
          </a:p>
          <a:p>
            <a:endParaRPr lang="en-US" dirty="0"/>
          </a:p>
          <a:p>
            <a:r>
              <a:rPr lang="en-US" dirty="0"/>
              <a:t>Problem: Analyze how these rates vary for in-network and out-of-network providers and across different service types.</a:t>
            </a:r>
          </a:p>
          <a:p>
            <a:endParaRPr lang="en-US" dirty="0"/>
          </a:p>
          <a:p>
            <a:r>
              <a:rPr lang="en-US" dirty="0"/>
              <a:t>Objective: Provide insights to optimize cost-sharing mechanisms for better patient outcomes.</a:t>
            </a:r>
          </a:p>
          <a:p>
            <a:endParaRPr lang="en-US" dirty="0"/>
          </a:p>
        </p:txBody>
      </p:sp>
    </p:spTree>
    <p:extLst>
      <p:ext uri="{BB962C8B-B14F-4D97-AF65-F5344CB8AC3E}">
        <p14:creationId xmlns:p14="http://schemas.microsoft.com/office/powerpoint/2010/main" val="91577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4416-7A4B-EEB1-72F3-25D8F0F993B7}"/>
              </a:ext>
            </a:extLst>
          </p:cNvPr>
          <p:cNvSpPr>
            <a:spLocks noGrp="1"/>
          </p:cNvSpPr>
          <p:nvPr>
            <p:ph type="title"/>
          </p:nvPr>
        </p:nvSpPr>
        <p:spPr/>
        <p:txBody>
          <a:bodyPr/>
          <a:lstStyle/>
          <a:p>
            <a:r>
              <a:rPr lang="en-US" dirty="0"/>
              <a:t>Question Explanation</a:t>
            </a:r>
          </a:p>
        </p:txBody>
      </p:sp>
      <p:sp>
        <p:nvSpPr>
          <p:cNvPr id="3" name="Content Placeholder 2">
            <a:extLst>
              <a:ext uri="{FF2B5EF4-FFF2-40B4-BE49-F238E27FC236}">
                <a16:creationId xmlns:a16="http://schemas.microsoft.com/office/drawing/2014/main" id="{ABE52C85-008E-442E-C911-9EB1D3C49E06}"/>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b="1" dirty="0"/>
              <a:t>What it means</a:t>
            </a:r>
            <a:r>
              <a:rPr lang="en-US" dirty="0"/>
              <a:t>: This question explores how much patients pay for healthcare services when they visit doctors or facilities that are part of their insurance network (in-network) versus those outside of it (out-of-network).</a:t>
            </a:r>
          </a:p>
          <a:p>
            <a:pPr>
              <a:buFont typeface="Arial" panose="020B0604020202020204" pitchFamily="34" charset="0"/>
              <a:buChar char="•"/>
            </a:pPr>
            <a:r>
              <a:rPr lang="en-US" b="1" dirty="0"/>
              <a:t>What we are trying to find</a:t>
            </a:r>
            <a:r>
              <a:rPr lang="en-US" dirty="0"/>
              <a:t>: We want to understand:</a:t>
            </a:r>
          </a:p>
          <a:p>
            <a:pPr marL="742950" lvl="1" indent="-285750">
              <a:buFont typeface="Arial" panose="020B0604020202020204" pitchFamily="34" charset="0"/>
              <a:buChar char="•"/>
            </a:pPr>
            <a:r>
              <a:rPr lang="en-US" dirty="0"/>
              <a:t>How the two main types of costs, </a:t>
            </a:r>
            <a:r>
              <a:rPr lang="en-US" b="1" dirty="0"/>
              <a:t>copayments</a:t>
            </a:r>
            <a:r>
              <a:rPr lang="en-US" dirty="0"/>
              <a:t> (a fixed fee per visit) and </a:t>
            </a:r>
            <a:r>
              <a:rPr lang="en-US" b="1" dirty="0"/>
              <a:t>coinsurance</a:t>
            </a:r>
            <a:r>
              <a:rPr lang="en-US" dirty="0"/>
              <a:t> (a percentage of the total cost), differ between in-network and out-of-network providers.</a:t>
            </a:r>
          </a:p>
          <a:p>
            <a:pPr marL="742950" lvl="1" indent="-285750">
              <a:buFont typeface="Arial" panose="020B0604020202020204" pitchFamily="34" charset="0"/>
              <a:buChar char="•"/>
            </a:pPr>
            <a:r>
              <a:rPr lang="en-US" dirty="0"/>
              <a:t>How these costs change depending on the type of service (e.g., general doctor visits, emergency care, or specialist visits).</a:t>
            </a:r>
          </a:p>
          <a:p>
            <a:r>
              <a:rPr lang="en-US" b="1" dirty="0"/>
              <a:t>Example</a:t>
            </a:r>
            <a:r>
              <a:rPr lang="en-US" dirty="0"/>
              <a:t>: If you visit a general doctor in-network, you might pay a $20 copayment. But if you visit someone out-of-network, it could cost $50. The study examines patterns like these to help patients and policymakers make better financial and healthcare decisions.</a:t>
            </a:r>
          </a:p>
          <a:p>
            <a:endParaRPr lang="en-US" dirty="0"/>
          </a:p>
        </p:txBody>
      </p:sp>
    </p:spTree>
    <p:extLst>
      <p:ext uri="{BB962C8B-B14F-4D97-AF65-F5344CB8AC3E}">
        <p14:creationId xmlns:p14="http://schemas.microsoft.com/office/powerpoint/2010/main" val="82117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4193-7DCB-3BA5-E9E3-97A07E3F1FC7}"/>
              </a:ext>
            </a:extLst>
          </p:cNvPr>
          <p:cNvSpPr>
            <a:spLocks noGrp="1"/>
          </p:cNvSpPr>
          <p:nvPr>
            <p:ph type="title"/>
          </p:nvPr>
        </p:nvSpPr>
        <p:spPr/>
        <p:txBody>
          <a:bodyPr>
            <a:normAutofit fontScale="90000"/>
          </a:bodyPr>
          <a:lstStyle/>
          <a:p>
            <a:r>
              <a:rPr lang="en-US" dirty="0"/>
              <a:t>Approach for Analyzing Cost-Sharing</a:t>
            </a:r>
          </a:p>
        </p:txBody>
      </p:sp>
      <p:sp>
        <p:nvSpPr>
          <p:cNvPr id="3" name="Content Placeholder 2">
            <a:extLst>
              <a:ext uri="{FF2B5EF4-FFF2-40B4-BE49-F238E27FC236}">
                <a16:creationId xmlns:a16="http://schemas.microsoft.com/office/drawing/2014/main" id="{9AE11653-5894-FD42-FAA7-FBF4F6C58E34}"/>
              </a:ext>
            </a:extLst>
          </p:cNvPr>
          <p:cNvSpPr>
            <a:spLocks noGrp="1"/>
          </p:cNvSpPr>
          <p:nvPr>
            <p:ph idx="1"/>
          </p:nvPr>
        </p:nvSpPr>
        <p:spPr/>
        <p:txBody>
          <a:bodyPr>
            <a:normAutofit lnSpcReduction="10000"/>
          </a:bodyPr>
          <a:lstStyle/>
          <a:p>
            <a:r>
              <a:rPr lang="en-US" dirty="0"/>
              <a:t>S: Data on copayments and coinsurance rates was extracted from an Excel file.</a:t>
            </a:r>
          </a:p>
          <a:p>
            <a:r>
              <a:rPr lang="en-US" dirty="0"/>
              <a:t>T: Clean and preprocess the data for analysis.</a:t>
            </a:r>
          </a:p>
          <a:p>
            <a:r>
              <a:rPr lang="en-US" dirty="0"/>
              <a:t>A: Tools used: Python, pandas, matplotlib.</a:t>
            </a:r>
          </a:p>
          <a:p>
            <a:r>
              <a:rPr lang="en-US" dirty="0"/>
              <a:t>R: Trends and patterns identified across service types and networks.</a:t>
            </a:r>
          </a:p>
          <a:p>
            <a:r>
              <a:rPr lang="en-US" dirty="0"/>
              <a:t>Models used- </a:t>
            </a:r>
            <a:r>
              <a:rPr lang="en-US" b="1" dirty="0"/>
              <a:t>Random Forest and Gradient boost</a:t>
            </a:r>
          </a:p>
          <a:p>
            <a:endParaRPr lang="en-US" dirty="0"/>
          </a:p>
        </p:txBody>
      </p:sp>
    </p:spTree>
    <p:extLst>
      <p:ext uri="{BB962C8B-B14F-4D97-AF65-F5344CB8AC3E}">
        <p14:creationId xmlns:p14="http://schemas.microsoft.com/office/powerpoint/2010/main" val="293025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C790-6C59-CDBE-A1F2-61421F983D54}"/>
              </a:ext>
            </a:extLst>
          </p:cNvPr>
          <p:cNvSpPr>
            <a:spLocks noGrp="1"/>
          </p:cNvSpPr>
          <p:nvPr>
            <p:ph type="title"/>
          </p:nvPr>
        </p:nvSpPr>
        <p:spPr/>
        <p:txBody>
          <a:bodyPr/>
          <a:lstStyle/>
          <a:p>
            <a:r>
              <a:rPr lang="en-US" dirty="0"/>
              <a:t>Why this 2 models only?</a:t>
            </a:r>
          </a:p>
        </p:txBody>
      </p:sp>
      <p:sp>
        <p:nvSpPr>
          <p:cNvPr id="3" name="Content Placeholder 2">
            <a:extLst>
              <a:ext uri="{FF2B5EF4-FFF2-40B4-BE49-F238E27FC236}">
                <a16:creationId xmlns:a16="http://schemas.microsoft.com/office/drawing/2014/main" id="{EB9134BB-27AB-4C79-BD98-B3F56C0EDFC8}"/>
              </a:ext>
            </a:extLst>
          </p:cNvPr>
          <p:cNvSpPr>
            <a:spLocks noGrp="1"/>
          </p:cNvSpPr>
          <p:nvPr>
            <p:ph idx="1"/>
          </p:nvPr>
        </p:nvSpPr>
        <p:spPr/>
        <p:txBody>
          <a:bodyPr>
            <a:normAutofit fontScale="85000" lnSpcReduction="20000"/>
          </a:bodyPr>
          <a:lstStyle/>
          <a:p>
            <a:r>
              <a:rPr lang="en-US" b="1" dirty="0"/>
              <a:t>Handles Complexity</a:t>
            </a:r>
            <a:r>
              <a:rPr lang="en-US" dirty="0"/>
              <a:t>: Both models capture non-linear relationships and interactions in the dataset effectively.</a:t>
            </a:r>
          </a:p>
          <a:p>
            <a:r>
              <a:rPr lang="en-US" b="1" dirty="0"/>
              <a:t>Feature Insights: </a:t>
            </a:r>
            <a:r>
              <a:rPr lang="en-US" dirty="0"/>
              <a:t>Provide clear feature importance, highlighting key drivers like "CoinsOutofNet" and "CopayInnTier1".</a:t>
            </a:r>
          </a:p>
          <a:p>
            <a:r>
              <a:rPr lang="en-US" b="1" dirty="0"/>
              <a:t>Robust Performance: </a:t>
            </a:r>
            <a:r>
              <a:rPr lang="en-US" dirty="0"/>
              <a:t>Random Forest offers stability and high accuracy, while Gradient Boosting improves predictions by correcting errors iteratively.</a:t>
            </a:r>
          </a:p>
          <a:p>
            <a:r>
              <a:rPr lang="en-US" b="1" dirty="0"/>
              <a:t>Industry Standard</a:t>
            </a:r>
            <a:r>
              <a:rPr lang="en-US" dirty="0"/>
              <a:t>: Both are trusted, widely used models for structured data, ensuring reliable and credible results.</a:t>
            </a:r>
          </a:p>
        </p:txBody>
      </p:sp>
    </p:spTree>
    <p:extLst>
      <p:ext uri="{BB962C8B-B14F-4D97-AF65-F5344CB8AC3E}">
        <p14:creationId xmlns:p14="http://schemas.microsoft.com/office/powerpoint/2010/main" val="324205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B3905D-CF55-E362-B490-3CCF231432D7}"/>
              </a:ext>
            </a:extLst>
          </p:cNvPr>
          <p:cNvSpPr>
            <a:spLocks noGrp="1"/>
          </p:cNvSpPr>
          <p:nvPr>
            <p:ph type="title"/>
          </p:nvPr>
        </p:nvSpPr>
        <p:spPr/>
        <p:txBody>
          <a:bodyPr/>
          <a:lstStyle/>
          <a:p>
            <a:endParaRPr lang="en-US" dirty="0"/>
          </a:p>
        </p:txBody>
      </p:sp>
      <p:pic>
        <p:nvPicPr>
          <p:cNvPr id="10" name="Content Placeholder 9" descr="costsharing_image_1.png">
            <a:extLst>
              <a:ext uri="{FF2B5EF4-FFF2-40B4-BE49-F238E27FC236}">
                <a16:creationId xmlns:a16="http://schemas.microsoft.com/office/drawing/2014/main" id="{C2DB2AEC-9E70-3037-CE17-64770908B6F3}"/>
              </a:ext>
            </a:extLst>
          </p:cNvPr>
          <p:cNvPicPr>
            <a:picLocks noGrp="1" noChangeAspect="1"/>
          </p:cNvPicPr>
          <p:nvPr>
            <p:ph idx="1"/>
          </p:nvPr>
        </p:nvPicPr>
        <p:blipFill>
          <a:blip r:embed="rId2"/>
          <a:stretch>
            <a:fillRect/>
          </a:stretch>
        </p:blipFill>
        <p:spPr>
          <a:xfrm>
            <a:off x="410756" y="652529"/>
            <a:ext cx="4481479" cy="3370830"/>
          </a:xfrm>
          <a:prstGeom prst="rect">
            <a:avLst/>
          </a:prstGeom>
        </p:spPr>
      </p:pic>
      <p:pic>
        <p:nvPicPr>
          <p:cNvPr id="13" name="Picture 12" descr="costsharing_image_2.png">
            <a:extLst>
              <a:ext uri="{FF2B5EF4-FFF2-40B4-BE49-F238E27FC236}">
                <a16:creationId xmlns:a16="http://schemas.microsoft.com/office/drawing/2014/main" id="{3D5C5990-32EE-F9D6-CC44-F924EBAC94F0}"/>
              </a:ext>
            </a:extLst>
          </p:cNvPr>
          <p:cNvPicPr>
            <a:picLocks noChangeAspect="1"/>
          </p:cNvPicPr>
          <p:nvPr/>
        </p:nvPicPr>
        <p:blipFill>
          <a:blip r:embed="rId3"/>
          <a:stretch>
            <a:fillRect/>
          </a:stretch>
        </p:blipFill>
        <p:spPr>
          <a:xfrm>
            <a:off x="4742688" y="678308"/>
            <a:ext cx="4225447" cy="3345051"/>
          </a:xfrm>
          <a:prstGeom prst="rect">
            <a:avLst/>
          </a:prstGeom>
        </p:spPr>
      </p:pic>
      <p:pic>
        <p:nvPicPr>
          <p:cNvPr id="14" name="Picture 13" descr="costsharing_image_4.png">
            <a:extLst>
              <a:ext uri="{FF2B5EF4-FFF2-40B4-BE49-F238E27FC236}">
                <a16:creationId xmlns:a16="http://schemas.microsoft.com/office/drawing/2014/main" id="{59EF0DD4-1994-9B8F-B57F-4A97B73DA195}"/>
              </a:ext>
            </a:extLst>
          </p:cNvPr>
          <p:cNvPicPr>
            <a:picLocks noChangeAspect="1"/>
          </p:cNvPicPr>
          <p:nvPr/>
        </p:nvPicPr>
        <p:blipFill>
          <a:blip r:embed="rId4"/>
          <a:stretch>
            <a:fillRect/>
          </a:stretch>
        </p:blipFill>
        <p:spPr>
          <a:xfrm>
            <a:off x="692091" y="4181856"/>
            <a:ext cx="7759817" cy="2593468"/>
          </a:xfrm>
          <a:prstGeom prst="rect">
            <a:avLst/>
          </a:prstGeom>
        </p:spPr>
      </p:pic>
    </p:spTree>
    <p:extLst>
      <p:ext uri="{BB962C8B-B14F-4D97-AF65-F5344CB8AC3E}">
        <p14:creationId xmlns:p14="http://schemas.microsoft.com/office/powerpoint/2010/main" val="69847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A235-19D8-C117-B954-3C43A636C809}"/>
              </a:ext>
            </a:extLst>
          </p:cNvPr>
          <p:cNvSpPr>
            <a:spLocks noGrp="1"/>
          </p:cNvSpPr>
          <p:nvPr>
            <p:ph type="title"/>
          </p:nvPr>
        </p:nvSpPr>
        <p:spPr/>
        <p:txBody>
          <a:bodyPr/>
          <a:lstStyle/>
          <a:p>
            <a:endParaRPr lang="en-US"/>
          </a:p>
        </p:txBody>
      </p:sp>
      <p:pic>
        <p:nvPicPr>
          <p:cNvPr id="4" name="Content Placeholder 3" descr="costsharing_image_5.png">
            <a:extLst>
              <a:ext uri="{FF2B5EF4-FFF2-40B4-BE49-F238E27FC236}">
                <a16:creationId xmlns:a16="http://schemas.microsoft.com/office/drawing/2014/main" id="{37DF9E9F-6A0C-3FD5-36B6-738313E6E00D}"/>
              </a:ext>
            </a:extLst>
          </p:cNvPr>
          <p:cNvPicPr>
            <a:picLocks noGrp="1" noChangeAspect="1"/>
          </p:cNvPicPr>
          <p:nvPr>
            <p:ph idx="1"/>
          </p:nvPr>
        </p:nvPicPr>
        <p:blipFill>
          <a:blip r:embed="rId2"/>
          <a:stretch>
            <a:fillRect/>
          </a:stretch>
        </p:blipFill>
        <p:spPr>
          <a:xfrm>
            <a:off x="24384" y="734558"/>
            <a:ext cx="4671374" cy="3300994"/>
          </a:xfrm>
          <a:prstGeom prst="rect">
            <a:avLst/>
          </a:prstGeom>
        </p:spPr>
      </p:pic>
      <p:pic>
        <p:nvPicPr>
          <p:cNvPr id="5" name="Picture 4" descr="costsharing_image_6.png">
            <a:extLst>
              <a:ext uri="{FF2B5EF4-FFF2-40B4-BE49-F238E27FC236}">
                <a16:creationId xmlns:a16="http://schemas.microsoft.com/office/drawing/2014/main" id="{5A57F6C2-C450-EF9B-8872-E48F7C604173}"/>
              </a:ext>
            </a:extLst>
          </p:cNvPr>
          <p:cNvPicPr>
            <a:picLocks noChangeAspect="1"/>
          </p:cNvPicPr>
          <p:nvPr/>
        </p:nvPicPr>
        <p:blipFill>
          <a:blip r:embed="rId3"/>
          <a:stretch>
            <a:fillRect/>
          </a:stretch>
        </p:blipFill>
        <p:spPr>
          <a:xfrm>
            <a:off x="4835047" y="734558"/>
            <a:ext cx="4145280" cy="3300994"/>
          </a:xfrm>
          <a:prstGeom prst="rect">
            <a:avLst/>
          </a:prstGeom>
        </p:spPr>
      </p:pic>
      <p:pic>
        <p:nvPicPr>
          <p:cNvPr id="6" name="Picture 5" descr="costsharing_image_8.png">
            <a:extLst>
              <a:ext uri="{FF2B5EF4-FFF2-40B4-BE49-F238E27FC236}">
                <a16:creationId xmlns:a16="http://schemas.microsoft.com/office/drawing/2014/main" id="{15F2D49B-6BDB-E5E6-FAF9-B42438C209D5}"/>
              </a:ext>
            </a:extLst>
          </p:cNvPr>
          <p:cNvPicPr>
            <a:picLocks noChangeAspect="1"/>
          </p:cNvPicPr>
          <p:nvPr/>
        </p:nvPicPr>
        <p:blipFill>
          <a:blip r:embed="rId4"/>
          <a:stretch>
            <a:fillRect/>
          </a:stretch>
        </p:blipFill>
        <p:spPr>
          <a:xfrm>
            <a:off x="256032" y="4230624"/>
            <a:ext cx="7759817" cy="2627376"/>
          </a:xfrm>
          <a:prstGeom prst="rect">
            <a:avLst/>
          </a:prstGeom>
        </p:spPr>
      </p:pic>
    </p:spTree>
    <p:extLst>
      <p:ext uri="{BB962C8B-B14F-4D97-AF65-F5344CB8AC3E}">
        <p14:creationId xmlns:p14="http://schemas.microsoft.com/office/powerpoint/2010/main" val="28849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TotalTime>
  <Words>1892</Words>
  <Application>Microsoft Office PowerPoint</Application>
  <PresentationFormat>On-screen Show (4:3)</PresentationFormat>
  <Paragraphs>165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Helvetica Neue</vt:lpstr>
      <vt:lpstr>var(--colab-code-font-family)</vt:lpstr>
      <vt:lpstr>Office Theme</vt:lpstr>
      <vt:lpstr>Cost-Sharing Analysis &amp; MOOP Exclusion Prediction Using STAR Approach</vt:lpstr>
      <vt:lpstr>What is the STAR Approach?</vt:lpstr>
      <vt:lpstr>About the dataset…</vt:lpstr>
      <vt:lpstr>Cost-Sharing Structure Analysis</vt:lpstr>
      <vt:lpstr>Question Explanation</vt:lpstr>
      <vt:lpstr>Approach for Analyzing Cost-Sharing</vt:lpstr>
      <vt:lpstr>Why this 2 models only?</vt:lpstr>
      <vt:lpstr>PowerPoint Presentation</vt:lpstr>
      <vt:lpstr>PowerPoint Presentation</vt:lpstr>
      <vt:lpstr>Visual Insights: Cost-Sharing Analysis</vt:lpstr>
      <vt:lpstr>PowerPoint Presentation</vt:lpstr>
      <vt:lpstr>Key Findings from Cost-Sharing Analysis</vt:lpstr>
      <vt:lpstr>Recommendations for users</vt:lpstr>
      <vt:lpstr>MOOP Exclusion Prediction</vt:lpstr>
      <vt:lpstr>Question Explanation</vt:lpstr>
      <vt:lpstr>PowerPoint Presentation</vt:lpstr>
      <vt:lpstr>PowerPoint Presentation</vt:lpstr>
      <vt:lpstr>PowerPoint Presentation</vt:lpstr>
      <vt:lpstr>PowerPoint Presentation</vt:lpstr>
      <vt:lpstr>PowerPoint Presentation</vt:lpstr>
      <vt:lpstr>PowerPoint Presentation</vt:lpstr>
      <vt:lpstr>Visual Insights: MOOP Exclusions</vt:lpstr>
      <vt:lpstr>Key Findings for MOOP Factors</vt:lpstr>
      <vt:lpstr>Recommendations for users</vt:lpstr>
      <vt:lpstr>Cross-Problem Insights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Shubham Gengaje</cp:lastModifiedBy>
  <cp:revision>9</cp:revision>
  <dcterms:created xsi:type="dcterms:W3CDTF">2019-12-12T13:31:42Z</dcterms:created>
  <dcterms:modified xsi:type="dcterms:W3CDTF">2024-12-04T00:11:10Z</dcterms:modified>
</cp:coreProperties>
</file>