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86" r:id="rId7"/>
    <p:sldId id="261" r:id="rId8"/>
    <p:sldId id="277" r:id="rId9"/>
    <p:sldId id="278" r:id="rId10"/>
    <p:sldId id="279" r:id="rId11"/>
    <p:sldId id="280" r:id="rId12"/>
    <p:sldId id="281" r:id="rId13"/>
    <p:sldId id="284" r:id="rId14"/>
    <p:sldId id="262" r:id="rId15"/>
    <p:sldId id="285" r:id="rId16"/>
    <p:sldId id="263" r:id="rId17"/>
    <p:sldId id="276" r:id="rId18"/>
    <p:sldId id="2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01CE8-4FD7-441B-8E17-ECEA3DC1A0D4}"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96CB2-817E-4784-951A-83754E0DE3CD}" type="slidenum">
              <a:rPr lang="en-US" smtClean="0"/>
              <a:t>‹#›</a:t>
            </a:fld>
            <a:endParaRPr lang="en-US"/>
          </a:p>
        </p:txBody>
      </p:sp>
    </p:spTree>
    <p:extLst>
      <p:ext uri="{BB962C8B-B14F-4D97-AF65-F5344CB8AC3E}">
        <p14:creationId xmlns:p14="http://schemas.microsoft.com/office/powerpoint/2010/main" val="202908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3a7069e20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3a7069e2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a3a7069e20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a3a7069e2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3a7069e20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3a7069e2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331ced915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331ced91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a3a7069e20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a3a7069e2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6"/>
        <p:cNvGrpSpPr/>
        <p:nvPr/>
      </p:nvGrpSpPr>
      <p:grpSpPr>
        <a:xfrm>
          <a:off x="0" y="0"/>
          <a:ext cx="0" cy="0"/>
          <a:chOff x="0" y="0"/>
          <a:chExt cx="0" cy="0"/>
        </a:xfrm>
      </p:grpSpPr>
      <p:sp>
        <p:nvSpPr>
          <p:cNvPr id="7" name="Google Shape;7;p2"/>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pic>
        <p:nvPicPr>
          <p:cNvPr id="8" name="Google Shape;8;p2"/>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9" name="Google Shape;9;p2"/>
          <p:cNvPicPr preferRelativeResize="0"/>
          <p:nvPr/>
        </p:nvPicPr>
        <p:blipFill rotWithShape="1">
          <a:blip r:embed="rId3">
            <a:alphaModFix/>
          </a:blip>
          <a:srcRect t="30619" b="30976"/>
          <a:stretch/>
        </p:blipFill>
        <p:spPr>
          <a:xfrm>
            <a:off x="29901" y="2629072"/>
            <a:ext cx="3406871" cy="1348000"/>
          </a:xfrm>
          <a:prstGeom prst="rect">
            <a:avLst/>
          </a:prstGeom>
          <a:noFill/>
          <a:ln>
            <a:noFill/>
          </a:ln>
        </p:spPr>
      </p:pic>
      <p:sp>
        <p:nvSpPr>
          <p:cNvPr id="10" name="Google Shape;10;p2"/>
          <p:cNvSpPr txBox="1"/>
          <p:nvPr/>
        </p:nvSpPr>
        <p:spPr>
          <a:xfrm>
            <a:off x="4257625" y="2770533"/>
            <a:ext cx="4574400"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solidFill>
                  <a:srgbClr val="FFFFFF"/>
                </a:solidFill>
                <a:latin typeface="Roboto Black"/>
                <a:ea typeface="Roboto Black"/>
                <a:cs typeface="Roboto Black"/>
                <a:sym typeface="Roboto Black"/>
              </a:rPr>
              <a:t>NAME OF YOUR EVENT </a:t>
            </a:r>
            <a:endParaRPr sz="2400">
              <a:latin typeface="Roboto"/>
              <a:ea typeface="Roboto"/>
              <a:cs typeface="Roboto"/>
              <a:sym typeface="Roboto"/>
            </a:endParaRPr>
          </a:p>
        </p:txBody>
      </p:sp>
      <p:sp>
        <p:nvSpPr>
          <p:cNvPr id="11" name="Google Shape;11;p2"/>
          <p:cNvSpPr txBox="1"/>
          <p:nvPr/>
        </p:nvSpPr>
        <p:spPr>
          <a:xfrm>
            <a:off x="4223350" y="3241633"/>
            <a:ext cx="4574400" cy="52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latin typeface="Roboto"/>
                <a:ea typeface="Roboto"/>
                <a:cs typeface="Roboto"/>
                <a:sym typeface="Roboto"/>
              </a:rPr>
              <a:t>DATE OF YOUR EVENT</a:t>
            </a:r>
            <a:endParaRPr sz="2100">
              <a:latin typeface="Roboto"/>
              <a:ea typeface="Roboto"/>
              <a:cs typeface="Roboto"/>
              <a:sym typeface="Roboto"/>
            </a:endParaRPr>
          </a:p>
        </p:txBody>
      </p:sp>
    </p:spTree>
    <p:extLst>
      <p:ext uri="{BB962C8B-B14F-4D97-AF65-F5344CB8AC3E}">
        <p14:creationId xmlns:p14="http://schemas.microsoft.com/office/powerpoint/2010/main" val="4225575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ata.cityofchicago.org/Transportation/Traffic-Crashes-Crashes/85ca-t3i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ata.cityofchicago.org/Transportation/Traffic-Crashes-Crashes/85ca-t3i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0" y="857250"/>
            <a:ext cx="9144000" cy="5143500"/>
          </a:xfrm>
          <a:prstGeom prst="rect">
            <a:avLst/>
          </a:prstGeom>
          <a:noFill/>
          <a:ln>
            <a:noFill/>
          </a:ln>
        </p:spPr>
      </p:pic>
      <p:pic>
        <p:nvPicPr>
          <p:cNvPr id="119" name="Google Shape;119;p23"/>
          <p:cNvPicPr preferRelativeResize="0"/>
          <p:nvPr/>
        </p:nvPicPr>
        <p:blipFill rotWithShape="1">
          <a:blip r:embed="rId4">
            <a:alphaModFix/>
          </a:blip>
          <a:srcRect t="30619" b="30976"/>
          <a:stretch/>
        </p:blipFill>
        <p:spPr>
          <a:xfrm>
            <a:off x="29901" y="2829054"/>
            <a:ext cx="3406871" cy="1011000"/>
          </a:xfrm>
          <a:prstGeom prst="rect">
            <a:avLst/>
          </a:prstGeom>
          <a:noFill/>
          <a:ln>
            <a:noFill/>
          </a:ln>
        </p:spPr>
      </p:pic>
      <p:sp>
        <p:nvSpPr>
          <p:cNvPr id="120" name="Google Shape;120;p23"/>
          <p:cNvSpPr txBox="1"/>
          <p:nvPr/>
        </p:nvSpPr>
        <p:spPr>
          <a:xfrm>
            <a:off x="4257625" y="2935150"/>
            <a:ext cx="4652700" cy="419100"/>
          </a:xfrm>
          <a:prstGeom prst="rect">
            <a:avLst/>
          </a:prstGeom>
          <a:noFill/>
          <a:ln>
            <a:noFill/>
          </a:ln>
        </p:spPr>
        <p:txBody>
          <a:bodyPr spcFirstLastPara="1" wrap="square" lIns="91425" tIns="91425" rIns="91425" bIns="91425" anchor="t" anchorCtr="0">
            <a:noAutofit/>
          </a:bodyPr>
          <a:lstStyle/>
          <a:p>
            <a:r>
              <a:rPr lang="en" sz="2400" i="1">
                <a:solidFill>
                  <a:srgbClr val="FFFFFF"/>
                </a:solidFill>
                <a:latin typeface="Roboto Black"/>
                <a:ea typeface="Roboto Black"/>
                <a:cs typeface="Roboto Black"/>
                <a:sym typeface="Roboto Black"/>
              </a:rPr>
              <a:t>Data 603: Platforms for Big Data Processing </a:t>
            </a:r>
            <a:endParaRPr sz="2400">
              <a:latin typeface="Roboto"/>
              <a:ea typeface="Roboto"/>
              <a:cs typeface="Roboto"/>
              <a:sym typeface="Roboto"/>
            </a:endParaRPr>
          </a:p>
        </p:txBody>
      </p:sp>
      <p:sp>
        <p:nvSpPr>
          <p:cNvPr id="121" name="Google Shape;121;p23"/>
          <p:cNvSpPr txBox="1"/>
          <p:nvPr/>
        </p:nvSpPr>
        <p:spPr>
          <a:xfrm>
            <a:off x="4257625" y="3950100"/>
            <a:ext cx="4697700" cy="10110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 b="1" i="1">
                <a:latin typeface="Roboto"/>
                <a:ea typeface="Roboto"/>
                <a:cs typeface="Roboto"/>
                <a:sym typeface="Roboto"/>
              </a:rPr>
              <a:t>Final Project:</a:t>
            </a:r>
            <a:r>
              <a:rPr lang="en" i="1">
                <a:latin typeface="Roboto"/>
                <a:ea typeface="Roboto"/>
                <a:cs typeface="Roboto"/>
                <a:sym typeface="Roboto"/>
              </a:rPr>
              <a:t> Chicago Traffic Crash Analysis and Injury Prediction</a:t>
            </a:r>
            <a:endParaRPr i="1">
              <a:latin typeface="Roboto"/>
              <a:ea typeface="Roboto"/>
              <a:cs typeface="Roboto"/>
              <a:sym typeface="Roboto"/>
            </a:endParaRPr>
          </a:p>
        </p:txBody>
      </p:sp>
      <p:sp>
        <p:nvSpPr>
          <p:cNvPr id="122" name="Google Shape;122;p23"/>
          <p:cNvSpPr txBox="1"/>
          <p:nvPr/>
        </p:nvSpPr>
        <p:spPr>
          <a:xfrm>
            <a:off x="6999000" y="5121176"/>
            <a:ext cx="2145000" cy="738633"/>
          </a:xfrm>
          <a:prstGeom prst="rect">
            <a:avLst/>
          </a:prstGeom>
          <a:noFill/>
          <a:ln>
            <a:noFill/>
          </a:ln>
        </p:spPr>
        <p:txBody>
          <a:bodyPr spcFirstLastPara="1" wrap="square" lIns="91425" tIns="91425" rIns="91425" bIns="91425" anchor="t" anchorCtr="0">
            <a:spAutoFit/>
          </a:bodyPr>
          <a:lstStyle/>
          <a:p>
            <a:r>
              <a:rPr lang="en"/>
              <a:t>Sunil Kumar Medara</a:t>
            </a:r>
            <a:br>
              <a:rPr lang="en"/>
            </a:br>
            <a:r>
              <a:rPr lang="en"/>
              <a:t>Mounika Poreddi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3E4542F-1DF4-BF24-5146-6A2DE1E9BF17}"/>
              </a:ext>
            </a:extLst>
          </p:cNvPr>
          <p:cNvPicPr>
            <a:picLocks noGrp="1" noChangeAspect="1"/>
          </p:cNvPicPr>
          <p:nvPr>
            <p:ph idx="1"/>
          </p:nvPr>
        </p:nvPicPr>
        <p:blipFill>
          <a:blip r:embed="rId2"/>
          <a:stretch>
            <a:fillRect/>
          </a:stretch>
        </p:blipFill>
        <p:spPr>
          <a:xfrm>
            <a:off x="3465513" y="907054"/>
            <a:ext cx="5111750" cy="2702858"/>
          </a:xfrm>
        </p:spPr>
      </p:pic>
      <p:sp>
        <p:nvSpPr>
          <p:cNvPr id="4" name="Text Placeholder 3">
            <a:extLst>
              <a:ext uri="{FF2B5EF4-FFF2-40B4-BE49-F238E27FC236}">
                <a16:creationId xmlns:a16="http://schemas.microsoft.com/office/drawing/2014/main" id="{A0FA0F1B-4BAD-E966-E4E7-58FA6ACD426C}"/>
              </a:ext>
            </a:extLst>
          </p:cNvPr>
          <p:cNvSpPr>
            <a:spLocks noGrp="1"/>
          </p:cNvSpPr>
          <p:nvPr>
            <p:ph type="body" sz="half" idx="2"/>
          </p:nvPr>
        </p:nvSpPr>
        <p:spPr>
          <a:xfrm>
            <a:off x="566737" y="1052302"/>
            <a:ext cx="3116263" cy="5043698"/>
          </a:xfrm>
        </p:spPr>
        <p:txBody>
          <a:bodyPr>
            <a:normAutofit/>
          </a:bodyPr>
          <a:lstStyle/>
          <a:p>
            <a:pPr marL="285750" indent="-285750">
              <a:buFont typeface="Arial" panose="020B0604020202020204" pitchFamily="34" charset="0"/>
              <a:buChar char="•"/>
            </a:pPr>
            <a:endParaRPr lang="en-US" b="1" i="0" dirty="0">
              <a:effectLst/>
              <a:latin typeface="Söhne"/>
            </a:endParaRPr>
          </a:p>
          <a:p>
            <a:pPr marL="285750" indent="-285750">
              <a:buFont typeface="Arial" panose="020B0604020202020204" pitchFamily="34" charset="0"/>
              <a:buChar char="•"/>
            </a:pPr>
            <a:endParaRPr lang="en-US" b="1" dirty="0">
              <a:latin typeface="Söhne"/>
            </a:endParaRPr>
          </a:p>
          <a:p>
            <a:pPr marL="285750" indent="-285750">
              <a:buFont typeface="Arial" panose="020B0604020202020204" pitchFamily="34" charset="0"/>
              <a:buChar char="•"/>
            </a:pPr>
            <a:r>
              <a:rPr lang="en-US" b="1" i="0" dirty="0">
                <a:effectLst/>
                <a:latin typeface="Söhne"/>
              </a:rPr>
              <a:t>Crashes by Lighting Condition</a:t>
            </a:r>
            <a:r>
              <a:rPr lang="en-US" b="0" i="0" dirty="0">
                <a:solidFill>
                  <a:srgbClr val="374151"/>
                </a:solidFill>
                <a:effectLst/>
                <a:latin typeface="Söhne"/>
              </a:rPr>
              <a:t>: "Daylight sees the highest number of crashes, followed by dark but lighted road conditions.“</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endParaRPr lang="en-US" dirty="0">
              <a:solidFill>
                <a:srgbClr val="374151"/>
              </a:solidFill>
              <a:latin typeface="Söhne"/>
            </a:endParaRPr>
          </a:p>
          <a:p>
            <a:pPr marL="285750" indent="-285750">
              <a:buFont typeface="Arial" panose="020B0604020202020204" pitchFamily="34" charset="0"/>
              <a:buChar char="•"/>
            </a:pPr>
            <a:r>
              <a:rPr lang="en-US" b="1" i="0" dirty="0">
                <a:effectLst/>
                <a:latin typeface="Söhne"/>
              </a:rPr>
              <a:t>Analysis of Injury Severity and Frequency</a:t>
            </a:r>
            <a:r>
              <a:rPr lang="en-US" b="0" i="0" dirty="0">
                <a:solidFill>
                  <a:srgbClr val="374151"/>
                </a:solidFill>
                <a:effectLst/>
                <a:latin typeface="Söhne"/>
              </a:rPr>
              <a:t>: "The majority of crashes result in no injuries, with non-incapacitating injuries being the most common among crashes that do involve injuries."</a:t>
            </a:r>
            <a:endParaRPr lang="en-US" dirty="0"/>
          </a:p>
        </p:txBody>
      </p:sp>
      <p:pic>
        <p:nvPicPr>
          <p:cNvPr id="8" name="Picture 7">
            <a:extLst>
              <a:ext uri="{FF2B5EF4-FFF2-40B4-BE49-F238E27FC236}">
                <a16:creationId xmlns:a16="http://schemas.microsoft.com/office/drawing/2014/main" id="{5E34E4A8-2203-04E9-1341-09C8A6C71095}"/>
              </a:ext>
            </a:extLst>
          </p:cNvPr>
          <p:cNvPicPr>
            <a:picLocks noChangeAspect="1"/>
          </p:cNvPicPr>
          <p:nvPr/>
        </p:nvPicPr>
        <p:blipFill>
          <a:blip r:embed="rId3"/>
          <a:stretch>
            <a:fillRect/>
          </a:stretch>
        </p:blipFill>
        <p:spPr>
          <a:xfrm>
            <a:off x="3889445" y="3609912"/>
            <a:ext cx="4687818" cy="2726469"/>
          </a:xfrm>
          <a:prstGeom prst="rect">
            <a:avLst/>
          </a:prstGeom>
        </p:spPr>
      </p:pic>
    </p:spTree>
    <p:extLst>
      <p:ext uri="{BB962C8B-B14F-4D97-AF65-F5344CB8AC3E}">
        <p14:creationId xmlns:p14="http://schemas.microsoft.com/office/powerpoint/2010/main" val="178566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9CFDF34-B601-06F9-22F8-6C7BB619A0AE}"/>
              </a:ext>
            </a:extLst>
          </p:cNvPr>
          <p:cNvPicPr>
            <a:picLocks noGrp="1" noChangeAspect="1"/>
          </p:cNvPicPr>
          <p:nvPr>
            <p:ph idx="1"/>
          </p:nvPr>
        </p:nvPicPr>
        <p:blipFill>
          <a:blip r:embed="rId2"/>
          <a:stretch>
            <a:fillRect/>
          </a:stretch>
        </p:blipFill>
        <p:spPr>
          <a:xfrm>
            <a:off x="3575049" y="1135949"/>
            <a:ext cx="5255683" cy="4676059"/>
          </a:xfrm>
        </p:spPr>
      </p:pic>
      <p:sp>
        <p:nvSpPr>
          <p:cNvPr id="4" name="Text Placeholder 3">
            <a:extLst>
              <a:ext uri="{FF2B5EF4-FFF2-40B4-BE49-F238E27FC236}">
                <a16:creationId xmlns:a16="http://schemas.microsoft.com/office/drawing/2014/main" id="{EA352C6C-6F58-7697-DECD-F3FE3D32F62E}"/>
              </a:ext>
            </a:extLst>
          </p:cNvPr>
          <p:cNvSpPr>
            <a:spLocks noGrp="1"/>
          </p:cNvSpPr>
          <p:nvPr>
            <p:ph type="body" sz="half" idx="2"/>
          </p:nvPr>
        </p:nvSpPr>
        <p:spPr>
          <a:xfrm>
            <a:off x="566737" y="1245829"/>
            <a:ext cx="3260196" cy="4782438"/>
          </a:xfrm>
        </p:spPr>
        <p:txBody>
          <a:bodyPr>
            <a:normAutofit/>
          </a:bodyPr>
          <a:lstStyle/>
          <a:p>
            <a:r>
              <a:rPr lang="en-US" b="1" dirty="0"/>
              <a:t>Correlation Analysis:</a:t>
            </a:r>
          </a:p>
          <a:p>
            <a:endParaRPr lang="en-US" b="1" dirty="0"/>
          </a:p>
          <a:p>
            <a:pPr marL="285750" indent="-285750">
              <a:buFont typeface="Arial" panose="020B0604020202020204" pitchFamily="34" charset="0"/>
              <a:buChar char="•"/>
            </a:pPr>
            <a:r>
              <a:rPr lang="en-US" b="0" i="0" dirty="0">
                <a:solidFill>
                  <a:srgbClr val="374151"/>
                </a:solidFill>
                <a:effectLst/>
                <a:latin typeface="Söhne"/>
              </a:rPr>
              <a:t>Total injuries have strong positive correlations with non-incapacitating injuries and reported, not evident injuries, indicating these are the most common injury types in crashes.</a:t>
            </a:r>
          </a:p>
          <a:p>
            <a:pPr marL="285750" indent="-285750">
              <a:buFont typeface="Arial" panose="020B0604020202020204" pitchFamily="34" charset="0"/>
              <a:buChar char="•"/>
            </a:pPr>
            <a:r>
              <a:rPr lang="en-US" b="0" i="0" dirty="0">
                <a:solidFill>
                  <a:srgbClr val="374151"/>
                </a:solidFill>
                <a:effectLst/>
                <a:latin typeface="Söhne"/>
              </a:rPr>
              <a:t>There is also a notable negative correlation between latitude and longitude, suggesting a geographical pattern in the distribution of crashes.“</a:t>
            </a:r>
          </a:p>
          <a:p>
            <a:pPr marL="285750" indent="-285750">
              <a:buFont typeface="Arial" panose="020B0604020202020204" pitchFamily="34" charset="0"/>
              <a:buChar char="•"/>
            </a:pPr>
            <a:r>
              <a:rPr lang="en-US" b="0" i="0" dirty="0">
                <a:solidFill>
                  <a:srgbClr val="374151"/>
                </a:solidFill>
                <a:effectLst/>
                <a:latin typeface="Söhne"/>
              </a:rPr>
              <a:t>The lack of significant correlation between crash hour, day of the week, and crash month with injury types suggests that the timing of crashes does not strongly influence the severity of injuries sustained.</a:t>
            </a:r>
            <a:endParaRPr lang="en-US" dirty="0"/>
          </a:p>
        </p:txBody>
      </p:sp>
    </p:spTree>
    <p:extLst>
      <p:ext uri="{BB962C8B-B14F-4D97-AF65-F5344CB8AC3E}">
        <p14:creationId xmlns:p14="http://schemas.microsoft.com/office/powerpoint/2010/main" val="264886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056FC78-5612-7461-B9B2-0E04AAA0A7B3}"/>
              </a:ext>
            </a:extLst>
          </p:cNvPr>
          <p:cNvPicPr>
            <a:picLocks noGrp="1" noChangeAspect="1"/>
          </p:cNvPicPr>
          <p:nvPr>
            <p:ph idx="1"/>
          </p:nvPr>
        </p:nvPicPr>
        <p:blipFill>
          <a:blip r:embed="rId2"/>
          <a:stretch>
            <a:fillRect/>
          </a:stretch>
        </p:blipFill>
        <p:spPr>
          <a:xfrm>
            <a:off x="3735916" y="1406283"/>
            <a:ext cx="5111750" cy="2957468"/>
          </a:xfrm>
        </p:spPr>
      </p:pic>
      <p:sp>
        <p:nvSpPr>
          <p:cNvPr id="4" name="Text Placeholder 3">
            <a:extLst>
              <a:ext uri="{FF2B5EF4-FFF2-40B4-BE49-F238E27FC236}">
                <a16:creationId xmlns:a16="http://schemas.microsoft.com/office/drawing/2014/main" id="{4A9A1ADC-5554-882E-266F-52E0DD5667D8}"/>
              </a:ext>
            </a:extLst>
          </p:cNvPr>
          <p:cNvSpPr>
            <a:spLocks noGrp="1"/>
          </p:cNvSpPr>
          <p:nvPr>
            <p:ph type="body" sz="half" idx="2"/>
          </p:nvPr>
        </p:nvSpPr>
        <p:spPr>
          <a:xfrm>
            <a:off x="457200" y="1136968"/>
            <a:ext cx="3008313" cy="4366342"/>
          </a:xfrm>
        </p:spPr>
        <p:txBody>
          <a:bodyPr>
            <a:normAutofit/>
          </a:bodyPr>
          <a:lstStyle/>
          <a:p>
            <a:r>
              <a:rPr lang="en-US" b="1" dirty="0"/>
              <a:t>Geographical Analysis:</a:t>
            </a:r>
          </a:p>
          <a:p>
            <a:endParaRPr lang="en-US" b="1" dirty="0"/>
          </a:p>
          <a:p>
            <a:pPr marL="285750" indent="-285750">
              <a:buFont typeface="Arial" panose="020B0604020202020204" pitchFamily="34" charset="0"/>
              <a:buChar char="•"/>
            </a:pPr>
            <a:r>
              <a:rPr lang="en-US" b="0" i="0" dirty="0">
                <a:solidFill>
                  <a:srgbClr val="374151"/>
                </a:solidFill>
                <a:effectLst/>
                <a:latin typeface="Söhne"/>
              </a:rPr>
              <a:t>The image presents a heat map analysis over a geographical area of Chicago, highlighting the top ten locations with the highest counts of a specific dataset.</a:t>
            </a:r>
          </a:p>
          <a:p>
            <a:pPr marL="285750" indent="-285750">
              <a:buFont typeface="Arial" panose="020B0604020202020204" pitchFamily="34" charset="0"/>
              <a:buChar char="•"/>
            </a:pPr>
            <a:r>
              <a:rPr lang="en-US" b="0" i="0" dirty="0">
                <a:solidFill>
                  <a:srgbClr val="374151"/>
                </a:solidFill>
                <a:effectLst/>
                <a:latin typeface="Söhne"/>
              </a:rPr>
              <a:t>The heatmap reveals significant crash hotspots in the Chicago area, particularly concentrated in the city center and along major highways.</a:t>
            </a:r>
          </a:p>
          <a:p>
            <a:pPr marL="285750" indent="-285750">
              <a:buFont typeface="Arial" panose="020B0604020202020204" pitchFamily="34" charset="0"/>
              <a:buChar char="•"/>
            </a:pPr>
            <a:r>
              <a:rPr lang="en-US" b="0" i="0" dirty="0">
                <a:solidFill>
                  <a:srgbClr val="374151"/>
                </a:solidFill>
                <a:effectLst/>
                <a:latin typeface="Söhne"/>
              </a:rPr>
              <a:t>he highest frequency of crashes occurs at the latitude 41.8747 and longitude -87.6741 and crash _ count=5243, which could indicate a critical area for traffic safety interventions.</a:t>
            </a:r>
            <a:endParaRPr lang="en-US" dirty="0"/>
          </a:p>
          <a:p>
            <a:endParaRPr lang="en-US" dirty="0"/>
          </a:p>
        </p:txBody>
      </p:sp>
    </p:spTree>
    <p:extLst>
      <p:ext uri="{BB962C8B-B14F-4D97-AF65-F5344CB8AC3E}">
        <p14:creationId xmlns:p14="http://schemas.microsoft.com/office/powerpoint/2010/main" val="141029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AD3B-67D9-D15E-C872-3F04F6ADC080}"/>
              </a:ext>
            </a:extLst>
          </p:cNvPr>
          <p:cNvSpPr>
            <a:spLocks noGrp="1"/>
          </p:cNvSpPr>
          <p:nvPr>
            <p:ph type="title"/>
          </p:nvPr>
        </p:nvSpPr>
        <p:spPr>
          <a:xfrm>
            <a:off x="2322775" y="1009653"/>
            <a:ext cx="4381987" cy="533083"/>
          </a:xfrm>
        </p:spPr>
        <p:txBody>
          <a:bodyPr>
            <a:noAutofit/>
          </a:bodyPr>
          <a:lstStyle/>
          <a:p>
            <a:r>
              <a:rPr lang="en-US" sz="3200" b="1" u="sng" dirty="0"/>
              <a:t>Feature Engineering</a:t>
            </a:r>
            <a:endParaRPr lang="en-US" sz="3200" dirty="0"/>
          </a:p>
        </p:txBody>
      </p:sp>
      <p:pic>
        <p:nvPicPr>
          <p:cNvPr id="6" name="Content Placeholder 5">
            <a:extLst>
              <a:ext uri="{FF2B5EF4-FFF2-40B4-BE49-F238E27FC236}">
                <a16:creationId xmlns:a16="http://schemas.microsoft.com/office/drawing/2014/main" id="{F45D3F0B-27AE-6999-4404-0109F3E88C3D}"/>
              </a:ext>
            </a:extLst>
          </p:cNvPr>
          <p:cNvPicPr>
            <a:picLocks noGrp="1" noChangeAspect="1"/>
          </p:cNvPicPr>
          <p:nvPr>
            <p:ph idx="1"/>
          </p:nvPr>
        </p:nvPicPr>
        <p:blipFill>
          <a:blip r:embed="rId2"/>
          <a:stretch>
            <a:fillRect/>
          </a:stretch>
        </p:blipFill>
        <p:spPr>
          <a:xfrm>
            <a:off x="5366192" y="1771968"/>
            <a:ext cx="2677141" cy="4364245"/>
          </a:xfrm>
        </p:spPr>
      </p:pic>
      <p:sp>
        <p:nvSpPr>
          <p:cNvPr id="4" name="Text Placeholder 3">
            <a:extLst>
              <a:ext uri="{FF2B5EF4-FFF2-40B4-BE49-F238E27FC236}">
                <a16:creationId xmlns:a16="http://schemas.microsoft.com/office/drawing/2014/main" id="{8E0E0CC6-A10A-BEDB-3A82-AE062BC20152}"/>
              </a:ext>
            </a:extLst>
          </p:cNvPr>
          <p:cNvSpPr>
            <a:spLocks noGrp="1"/>
          </p:cNvSpPr>
          <p:nvPr>
            <p:ph type="body" sz="half" idx="2"/>
          </p:nvPr>
        </p:nvSpPr>
        <p:spPr>
          <a:xfrm>
            <a:off x="637073" y="1846071"/>
            <a:ext cx="4381986" cy="4366342"/>
          </a:xfrm>
        </p:spPr>
        <p:txBody>
          <a:bodyPr/>
          <a:lstStyle/>
          <a:p>
            <a:pPr marL="285750" indent="-285750">
              <a:buFont typeface="Arial" panose="020B0604020202020204" pitchFamily="34" charset="0"/>
              <a:buChar char="•"/>
            </a:pPr>
            <a:r>
              <a:rPr lang="en-US" b="0" i="0" dirty="0">
                <a:solidFill>
                  <a:srgbClr val="374151"/>
                </a:solidFill>
                <a:effectLst/>
                <a:latin typeface="Söhne"/>
              </a:rPr>
              <a:t>categorical variables have been one-hot encoded and assembled into a single feature vector. </a:t>
            </a: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b="0" i="0" dirty="0">
                <a:solidFill>
                  <a:srgbClr val="374151"/>
                </a:solidFill>
                <a:effectLst/>
                <a:latin typeface="Söhne"/>
              </a:rPr>
              <a:t>The features column shows the Sparse Vector representation of the encoded features,           </a:t>
            </a:r>
            <a:r>
              <a:rPr lang="en-US" dirty="0">
                <a:solidFill>
                  <a:srgbClr val="374151"/>
                </a:solidFill>
                <a:latin typeface="Söhne"/>
              </a:rPr>
              <a:t>f</a:t>
            </a:r>
            <a:r>
              <a:rPr lang="en-US" b="0" i="0" dirty="0">
                <a:solidFill>
                  <a:srgbClr val="374151"/>
                </a:solidFill>
                <a:effectLst/>
                <a:latin typeface="Söhne"/>
              </a:rPr>
              <a:t>eatures = </a:t>
            </a:r>
            <a:r>
              <a:rPr lang="en-US" sz="1200" dirty="0">
                <a:solidFill>
                  <a:srgbClr val="FF0000"/>
                </a:solidFill>
                <a:latin typeface="Söhne"/>
              </a:rPr>
              <a:t>'POSTED_SPEED_LIMIT', 'WEATHER_CONDITION', 'LIGHTING_CONDITION',  'TRAFFIC_CONTROL_DEVICE', 'DEVICE_CONDITION','ROADWAY_SURFACE_COND','ROAD_DEFECT','CRASH_TYPE’</a:t>
            </a:r>
          </a:p>
          <a:p>
            <a:pPr marL="285750" indent="-285750">
              <a:buFont typeface="Arial" panose="020B0604020202020204" pitchFamily="34" charset="0"/>
              <a:buChar char="•"/>
            </a:pPr>
            <a:endParaRPr lang="en-US" sz="1200" dirty="0">
              <a:solidFill>
                <a:srgbClr val="FF0000"/>
              </a:solidFill>
              <a:latin typeface="Söhne"/>
            </a:endParaRPr>
          </a:p>
          <a:p>
            <a:pPr marL="285750" indent="-285750">
              <a:buFont typeface="Arial" panose="020B0604020202020204" pitchFamily="34" charset="0"/>
              <a:buChar char="•"/>
            </a:pPr>
            <a:r>
              <a:rPr lang="en-US" sz="1200" dirty="0">
                <a:latin typeface="Söhne"/>
              </a:rPr>
              <a:t>T</a:t>
            </a:r>
            <a:r>
              <a:rPr lang="en-US" sz="1200" i="0" dirty="0">
                <a:effectLst/>
                <a:latin typeface="Söhne"/>
              </a:rPr>
              <a:t>he label column contains numerical indices representing the target variable. </a:t>
            </a:r>
          </a:p>
          <a:p>
            <a:r>
              <a:rPr lang="en-US" dirty="0"/>
              <a:t>	label = </a:t>
            </a:r>
            <a:r>
              <a:rPr lang="en-US" sz="1200" dirty="0">
                <a:solidFill>
                  <a:srgbClr val="FF0000"/>
                </a:solidFill>
                <a:latin typeface="Söhne"/>
              </a:rPr>
              <a:t>“INJURY_SEVERITY”</a:t>
            </a:r>
          </a:p>
          <a:p>
            <a:endParaRPr lang="en-US" dirty="0"/>
          </a:p>
        </p:txBody>
      </p:sp>
    </p:spTree>
    <p:extLst>
      <p:ext uri="{BB962C8B-B14F-4D97-AF65-F5344CB8AC3E}">
        <p14:creationId xmlns:p14="http://schemas.microsoft.com/office/powerpoint/2010/main" val="357101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B509-50D8-0EE2-62E4-E86A325D5B55}"/>
              </a:ext>
            </a:extLst>
          </p:cNvPr>
          <p:cNvSpPr>
            <a:spLocks noGrp="1"/>
          </p:cNvSpPr>
          <p:nvPr>
            <p:ph type="title"/>
          </p:nvPr>
        </p:nvSpPr>
        <p:spPr/>
        <p:txBody>
          <a:bodyPr>
            <a:normAutofit fontScale="90000"/>
          </a:bodyPr>
          <a:lstStyle/>
          <a:p>
            <a:r>
              <a:rPr lang="en-US" b="1" u="sng" dirty="0"/>
              <a:t>Machine Learning Algorithms Used</a:t>
            </a:r>
          </a:p>
        </p:txBody>
      </p:sp>
      <p:sp>
        <p:nvSpPr>
          <p:cNvPr id="3" name="Content Placeholder 2">
            <a:extLst>
              <a:ext uri="{FF2B5EF4-FFF2-40B4-BE49-F238E27FC236}">
                <a16:creationId xmlns:a16="http://schemas.microsoft.com/office/drawing/2014/main" id="{4B998A26-F361-C863-3D92-838CE981DAAD}"/>
              </a:ext>
            </a:extLst>
          </p:cNvPr>
          <p:cNvSpPr>
            <a:spLocks noGrp="1"/>
          </p:cNvSpPr>
          <p:nvPr>
            <p:ph idx="1"/>
          </p:nvPr>
        </p:nvSpPr>
        <p:spPr/>
        <p:txBody>
          <a:bodyPr>
            <a:normAutofit fontScale="92500" lnSpcReduction="20000"/>
          </a:bodyPr>
          <a:lstStyle/>
          <a:p>
            <a:pPr marL="0" indent="0">
              <a:buNone/>
            </a:pPr>
            <a:r>
              <a:rPr lang="en-US" sz="2600" dirty="0"/>
              <a:t>Since this is a classification problem, we have used various classification algorithms which are:</a:t>
            </a:r>
          </a:p>
          <a:p>
            <a:r>
              <a:rPr lang="en-US" sz="2600" dirty="0"/>
              <a:t>Random Forest Classifier</a:t>
            </a:r>
          </a:p>
          <a:p>
            <a:r>
              <a:rPr lang="en-US" sz="2600" dirty="0"/>
              <a:t>Logistic Regression Classifier</a:t>
            </a:r>
          </a:p>
          <a:p>
            <a:r>
              <a:rPr lang="en-US" sz="2600" dirty="0"/>
              <a:t>Gradient Boosting Classifier</a:t>
            </a:r>
          </a:p>
          <a:p>
            <a:r>
              <a:rPr lang="en-US" sz="2600" dirty="0"/>
              <a:t>Linear SVC classifier</a:t>
            </a:r>
          </a:p>
          <a:p>
            <a:r>
              <a:rPr lang="en-US" sz="2600" dirty="0"/>
              <a:t>Decision Tree Classifier</a:t>
            </a:r>
          </a:p>
          <a:p>
            <a:pPr marL="0" indent="0">
              <a:buNone/>
            </a:pPr>
            <a:r>
              <a:rPr lang="en-US" sz="2600" b="1" dirty="0"/>
              <a:t>Target</a:t>
            </a:r>
            <a:r>
              <a:rPr lang="en-US" sz="2600" dirty="0"/>
              <a:t> : ‘INJURY_SEVERITY’</a:t>
            </a:r>
          </a:p>
          <a:p>
            <a:pPr marL="0" indent="0">
              <a:buNone/>
            </a:pPr>
            <a:r>
              <a:rPr lang="en-US" sz="2600" b="1" dirty="0"/>
              <a:t>Features</a:t>
            </a:r>
            <a:r>
              <a:rPr lang="en-US" sz="2600" dirty="0"/>
              <a:t> : 'POSTED_SPEED_LIMIT', 'WEATHER_CONDITION', 'LIGHTING_CONDITION',  'TRAFFIC_CONTROL_DEVICE', 'DEVICE_CONDITION','ROADWAY_SURFACE_COND','ROAD_DEFECT','CRASH_TYPE’</a:t>
            </a:r>
          </a:p>
        </p:txBody>
      </p:sp>
    </p:spTree>
    <p:extLst>
      <p:ext uri="{BB962C8B-B14F-4D97-AF65-F5344CB8AC3E}">
        <p14:creationId xmlns:p14="http://schemas.microsoft.com/office/powerpoint/2010/main" val="74749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474849-BB3D-D66B-DA78-3A7E8F21522A}"/>
              </a:ext>
            </a:extLst>
          </p:cNvPr>
          <p:cNvPicPr>
            <a:picLocks noGrp="1" noChangeAspect="1"/>
          </p:cNvPicPr>
          <p:nvPr>
            <p:ph idx="1"/>
          </p:nvPr>
        </p:nvPicPr>
        <p:blipFill>
          <a:blip r:embed="rId2"/>
          <a:stretch>
            <a:fillRect/>
          </a:stretch>
        </p:blipFill>
        <p:spPr>
          <a:xfrm>
            <a:off x="544306" y="1733969"/>
            <a:ext cx="3499741" cy="992835"/>
          </a:xfrm>
        </p:spPr>
      </p:pic>
      <p:pic>
        <p:nvPicPr>
          <p:cNvPr id="8" name="Picture 7">
            <a:extLst>
              <a:ext uri="{FF2B5EF4-FFF2-40B4-BE49-F238E27FC236}">
                <a16:creationId xmlns:a16="http://schemas.microsoft.com/office/drawing/2014/main" id="{F15C59BA-9940-C1C4-E5A3-AF60EB9169C5}"/>
              </a:ext>
            </a:extLst>
          </p:cNvPr>
          <p:cNvPicPr>
            <a:picLocks noChangeAspect="1"/>
          </p:cNvPicPr>
          <p:nvPr/>
        </p:nvPicPr>
        <p:blipFill>
          <a:blip r:embed="rId3"/>
          <a:stretch>
            <a:fillRect/>
          </a:stretch>
        </p:blipFill>
        <p:spPr>
          <a:xfrm>
            <a:off x="4824589" y="1733970"/>
            <a:ext cx="3341734" cy="992834"/>
          </a:xfrm>
          <a:prstGeom prst="rect">
            <a:avLst/>
          </a:prstGeom>
        </p:spPr>
      </p:pic>
      <p:pic>
        <p:nvPicPr>
          <p:cNvPr id="10" name="Picture 9">
            <a:extLst>
              <a:ext uri="{FF2B5EF4-FFF2-40B4-BE49-F238E27FC236}">
                <a16:creationId xmlns:a16="http://schemas.microsoft.com/office/drawing/2014/main" id="{7356B4D5-F8B9-106E-34F9-F3E9A0C41958}"/>
              </a:ext>
            </a:extLst>
          </p:cNvPr>
          <p:cNvPicPr>
            <a:picLocks noChangeAspect="1"/>
          </p:cNvPicPr>
          <p:nvPr/>
        </p:nvPicPr>
        <p:blipFill>
          <a:blip r:embed="rId4"/>
          <a:stretch>
            <a:fillRect/>
          </a:stretch>
        </p:blipFill>
        <p:spPr>
          <a:xfrm>
            <a:off x="531123" y="4893949"/>
            <a:ext cx="3512924" cy="975812"/>
          </a:xfrm>
          <a:prstGeom prst="rect">
            <a:avLst/>
          </a:prstGeom>
        </p:spPr>
      </p:pic>
      <p:pic>
        <p:nvPicPr>
          <p:cNvPr id="12" name="Picture 11">
            <a:extLst>
              <a:ext uri="{FF2B5EF4-FFF2-40B4-BE49-F238E27FC236}">
                <a16:creationId xmlns:a16="http://schemas.microsoft.com/office/drawing/2014/main" id="{FE5F71F2-4336-103D-DC3E-6D9B0789BBB9}"/>
              </a:ext>
            </a:extLst>
          </p:cNvPr>
          <p:cNvPicPr>
            <a:picLocks noChangeAspect="1"/>
          </p:cNvPicPr>
          <p:nvPr/>
        </p:nvPicPr>
        <p:blipFill>
          <a:blip r:embed="rId5"/>
          <a:stretch>
            <a:fillRect/>
          </a:stretch>
        </p:blipFill>
        <p:spPr>
          <a:xfrm>
            <a:off x="2688497" y="3297735"/>
            <a:ext cx="3515365" cy="888224"/>
          </a:xfrm>
          <a:prstGeom prst="rect">
            <a:avLst/>
          </a:prstGeom>
        </p:spPr>
      </p:pic>
      <p:sp>
        <p:nvSpPr>
          <p:cNvPr id="14" name="TextBox 13">
            <a:extLst>
              <a:ext uri="{FF2B5EF4-FFF2-40B4-BE49-F238E27FC236}">
                <a16:creationId xmlns:a16="http://schemas.microsoft.com/office/drawing/2014/main" id="{89D18089-75E5-6B04-586D-63047DD1FEBE}"/>
              </a:ext>
            </a:extLst>
          </p:cNvPr>
          <p:cNvSpPr txBox="1"/>
          <p:nvPr/>
        </p:nvSpPr>
        <p:spPr>
          <a:xfrm>
            <a:off x="611013" y="1303867"/>
            <a:ext cx="3158066" cy="369332"/>
          </a:xfrm>
          <a:prstGeom prst="rect">
            <a:avLst/>
          </a:prstGeom>
          <a:noFill/>
        </p:spPr>
        <p:txBody>
          <a:bodyPr wrap="square" rtlCol="0">
            <a:spAutoFit/>
          </a:bodyPr>
          <a:lstStyle/>
          <a:p>
            <a:r>
              <a:rPr lang="en-US" sz="1800" u="sng" dirty="0"/>
              <a:t>Random Forest Classifier</a:t>
            </a:r>
          </a:p>
        </p:txBody>
      </p:sp>
      <p:sp>
        <p:nvSpPr>
          <p:cNvPr id="15" name="TextBox 14">
            <a:extLst>
              <a:ext uri="{FF2B5EF4-FFF2-40B4-BE49-F238E27FC236}">
                <a16:creationId xmlns:a16="http://schemas.microsoft.com/office/drawing/2014/main" id="{7682388B-B8EA-4460-5C00-AFF86D3FF43A}"/>
              </a:ext>
            </a:extLst>
          </p:cNvPr>
          <p:cNvSpPr txBox="1"/>
          <p:nvPr/>
        </p:nvSpPr>
        <p:spPr>
          <a:xfrm>
            <a:off x="4824589" y="1335049"/>
            <a:ext cx="2855936" cy="369332"/>
          </a:xfrm>
          <a:prstGeom prst="rect">
            <a:avLst/>
          </a:prstGeom>
          <a:noFill/>
        </p:spPr>
        <p:txBody>
          <a:bodyPr wrap="square" rtlCol="0">
            <a:spAutoFit/>
          </a:bodyPr>
          <a:lstStyle/>
          <a:p>
            <a:r>
              <a:rPr lang="en-US" sz="1800" u="sng" dirty="0"/>
              <a:t>Logistic Regression Classifier</a:t>
            </a:r>
          </a:p>
        </p:txBody>
      </p:sp>
      <p:sp>
        <p:nvSpPr>
          <p:cNvPr id="16" name="TextBox 15">
            <a:extLst>
              <a:ext uri="{FF2B5EF4-FFF2-40B4-BE49-F238E27FC236}">
                <a16:creationId xmlns:a16="http://schemas.microsoft.com/office/drawing/2014/main" id="{4ADED9B2-5D61-9726-E7B4-BE919C8E0992}"/>
              </a:ext>
            </a:extLst>
          </p:cNvPr>
          <p:cNvSpPr txBox="1"/>
          <p:nvPr/>
        </p:nvSpPr>
        <p:spPr>
          <a:xfrm>
            <a:off x="886886" y="4507684"/>
            <a:ext cx="2606320" cy="369332"/>
          </a:xfrm>
          <a:prstGeom prst="rect">
            <a:avLst/>
          </a:prstGeom>
          <a:noFill/>
        </p:spPr>
        <p:txBody>
          <a:bodyPr wrap="square" rtlCol="0">
            <a:spAutoFit/>
          </a:bodyPr>
          <a:lstStyle/>
          <a:p>
            <a:r>
              <a:rPr lang="en-US" sz="1800" u="sng" dirty="0"/>
              <a:t>Decision Tree Classifier</a:t>
            </a:r>
          </a:p>
        </p:txBody>
      </p:sp>
      <p:sp>
        <p:nvSpPr>
          <p:cNvPr id="17" name="TextBox 16">
            <a:extLst>
              <a:ext uri="{FF2B5EF4-FFF2-40B4-BE49-F238E27FC236}">
                <a16:creationId xmlns:a16="http://schemas.microsoft.com/office/drawing/2014/main" id="{D342BCC9-4AD1-018F-4639-42AB7C16142B}"/>
              </a:ext>
            </a:extLst>
          </p:cNvPr>
          <p:cNvSpPr txBox="1"/>
          <p:nvPr/>
        </p:nvSpPr>
        <p:spPr>
          <a:xfrm>
            <a:off x="3238831" y="2928403"/>
            <a:ext cx="2396066" cy="369332"/>
          </a:xfrm>
          <a:prstGeom prst="rect">
            <a:avLst/>
          </a:prstGeom>
          <a:noFill/>
        </p:spPr>
        <p:txBody>
          <a:bodyPr wrap="square" rtlCol="0">
            <a:spAutoFit/>
          </a:bodyPr>
          <a:lstStyle/>
          <a:p>
            <a:r>
              <a:rPr lang="en-US" sz="1800" u="sng" dirty="0"/>
              <a:t>Linear SVC classifier</a:t>
            </a:r>
          </a:p>
        </p:txBody>
      </p:sp>
      <p:pic>
        <p:nvPicPr>
          <p:cNvPr id="19" name="Picture 18">
            <a:extLst>
              <a:ext uri="{FF2B5EF4-FFF2-40B4-BE49-F238E27FC236}">
                <a16:creationId xmlns:a16="http://schemas.microsoft.com/office/drawing/2014/main" id="{BF36B1D6-E1FF-85D3-DE88-A31F617AF9DF}"/>
              </a:ext>
            </a:extLst>
          </p:cNvPr>
          <p:cNvPicPr>
            <a:picLocks noChangeAspect="1"/>
          </p:cNvPicPr>
          <p:nvPr/>
        </p:nvPicPr>
        <p:blipFill>
          <a:blip r:embed="rId6"/>
          <a:stretch>
            <a:fillRect/>
          </a:stretch>
        </p:blipFill>
        <p:spPr>
          <a:xfrm>
            <a:off x="4739595" y="4876927"/>
            <a:ext cx="3873282" cy="992834"/>
          </a:xfrm>
          <a:prstGeom prst="rect">
            <a:avLst/>
          </a:prstGeom>
        </p:spPr>
      </p:pic>
      <p:sp>
        <p:nvSpPr>
          <p:cNvPr id="20" name="TextBox 19">
            <a:extLst>
              <a:ext uri="{FF2B5EF4-FFF2-40B4-BE49-F238E27FC236}">
                <a16:creationId xmlns:a16="http://schemas.microsoft.com/office/drawing/2014/main" id="{9D7D3E26-DDC4-92BE-1DFB-3C21748A1F30}"/>
              </a:ext>
            </a:extLst>
          </p:cNvPr>
          <p:cNvSpPr txBox="1"/>
          <p:nvPr/>
        </p:nvSpPr>
        <p:spPr>
          <a:xfrm flipH="1">
            <a:off x="5085219" y="4507595"/>
            <a:ext cx="3000447" cy="369332"/>
          </a:xfrm>
          <a:prstGeom prst="rect">
            <a:avLst/>
          </a:prstGeom>
          <a:noFill/>
        </p:spPr>
        <p:txBody>
          <a:bodyPr wrap="square" rtlCol="0">
            <a:spAutoFit/>
          </a:bodyPr>
          <a:lstStyle/>
          <a:p>
            <a:r>
              <a:rPr lang="en-US" sz="1800" u="sng" dirty="0"/>
              <a:t>Gradient Boosting Classifier</a:t>
            </a:r>
          </a:p>
        </p:txBody>
      </p:sp>
    </p:spTree>
    <p:extLst>
      <p:ext uri="{BB962C8B-B14F-4D97-AF65-F5344CB8AC3E}">
        <p14:creationId xmlns:p14="http://schemas.microsoft.com/office/powerpoint/2010/main" val="95300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BB3B-F2AC-AB47-7FCA-3B1ACEE688F5}"/>
              </a:ext>
            </a:extLst>
          </p:cNvPr>
          <p:cNvSpPr>
            <a:spLocks noGrp="1"/>
          </p:cNvSpPr>
          <p:nvPr>
            <p:ph type="title"/>
          </p:nvPr>
        </p:nvSpPr>
        <p:spPr/>
        <p:txBody>
          <a:bodyPr/>
          <a:lstStyle/>
          <a:p>
            <a:r>
              <a:rPr lang="en-US" b="1" u="sng" dirty="0"/>
              <a:t>Conclusion</a:t>
            </a:r>
          </a:p>
        </p:txBody>
      </p:sp>
      <p:sp>
        <p:nvSpPr>
          <p:cNvPr id="3" name="Content Placeholder 2">
            <a:extLst>
              <a:ext uri="{FF2B5EF4-FFF2-40B4-BE49-F238E27FC236}">
                <a16:creationId xmlns:a16="http://schemas.microsoft.com/office/drawing/2014/main" id="{4BD6DBC8-2EF1-2A9D-BDC8-5120A1CD6DD8}"/>
              </a:ext>
            </a:extLst>
          </p:cNvPr>
          <p:cNvSpPr>
            <a:spLocks noGrp="1"/>
          </p:cNvSpPr>
          <p:nvPr>
            <p:ph idx="1"/>
          </p:nvPr>
        </p:nvSpPr>
        <p:spPr/>
        <p:txBody>
          <a:bodyPr>
            <a:normAutofit fontScale="92500" lnSpcReduction="20000"/>
          </a:bodyPr>
          <a:lstStyle/>
          <a:p>
            <a:pPr marL="0" indent="0" algn="just">
              <a:buNone/>
            </a:pPr>
            <a:r>
              <a:rPr lang="en-US" b="0" i="0" dirty="0">
                <a:solidFill>
                  <a:srgbClr val="374151"/>
                </a:solidFill>
                <a:effectLst/>
                <a:latin typeface="Söhne"/>
              </a:rPr>
              <a:t>In this project, we have analyzed traffic crash data and employed machine learning techniques to predict the primary type of traffic incidents severity. We have extracted valuable insights that can aid traffic safety authorities and law enforcement in devising targeted interventions and policies. Ultimately, this project highlights the capacity of machine learning to assist in the analysis and prediction of traffic crashes injuries severity, contributing to enhanced road safety measures.</a:t>
            </a:r>
            <a:endParaRPr lang="en-US" dirty="0"/>
          </a:p>
        </p:txBody>
      </p:sp>
    </p:spTree>
    <p:extLst>
      <p:ext uri="{BB962C8B-B14F-4D97-AF65-F5344CB8AC3E}">
        <p14:creationId xmlns:p14="http://schemas.microsoft.com/office/powerpoint/2010/main" val="339034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2290-FEE8-D474-05D9-C19C80C6F129}"/>
              </a:ext>
            </a:extLst>
          </p:cNvPr>
          <p:cNvSpPr>
            <a:spLocks noGrp="1"/>
          </p:cNvSpPr>
          <p:nvPr>
            <p:ph type="title"/>
          </p:nvPr>
        </p:nvSpPr>
        <p:spPr/>
        <p:txBody>
          <a:bodyPr/>
          <a:lstStyle/>
          <a:p>
            <a:r>
              <a:rPr lang="en-US" b="1" u="sng" dirty="0"/>
              <a:t>REFERENCES</a:t>
            </a:r>
          </a:p>
        </p:txBody>
      </p:sp>
      <p:sp>
        <p:nvSpPr>
          <p:cNvPr id="3" name="Content Placeholder 2">
            <a:extLst>
              <a:ext uri="{FF2B5EF4-FFF2-40B4-BE49-F238E27FC236}">
                <a16:creationId xmlns:a16="http://schemas.microsoft.com/office/drawing/2014/main" id="{96843B94-C562-59A7-21E2-2ECC11F47EF5}"/>
              </a:ext>
            </a:extLst>
          </p:cNvPr>
          <p:cNvSpPr>
            <a:spLocks noGrp="1"/>
          </p:cNvSpPr>
          <p:nvPr>
            <p:ph idx="1"/>
          </p:nvPr>
        </p:nvSpPr>
        <p:spPr/>
        <p:txBody>
          <a:bodyPr/>
          <a:lstStyle/>
          <a:p>
            <a:r>
              <a:rPr lang="en-US" u="sng" dirty="0"/>
              <a:t>Data source- </a:t>
            </a:r>
            <a:r>
              <a:rPr lang="en-US" dirty="0">
                <a:hlinkClick r:id="rId2" tooltip="https://data.cityofchicago.org/transportation/traffic-crashes-crashes/85ca-t3if"/>
              </a:rPr>
              <a:t>https://data.cityofchicago.org/Transportation/Traffic-Crashes-Crashes/85ca-t3if</a:t>
            </a:r>
            <a:endParaRPr lang="en-US" dirty="0"/>
          </a:p>
        </p:txBody>
      </p:sp>
    </p:spTree>
    <p:extLst>
      <p:ext uri="{BB962C8B-B14F-4D97-AF65-F5344CB8AC3E}">
        <p14:creationId xmlns:p14="http://schemas.microsoft.com/office/powerpoint/2010/main" val="2374689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152B1-D24D-D07E-7541-814F8C76C249}"/>
              </a:ext>
            </a:extLst>
          </p:cNvPr>
          <p:cNvSpPr>
            <a:spLocks noGrp="1"/>
          </p:cNvSpPr>
          <p:nvPr>
            <p:ph idx="1"/>
          </p:nvPr>
        </p:nvSpPr>
        <p:spPr>
          <a:xfrm>
            <a:off x="192800" y="2162868"/>
            <a:ext cx="8432131" cy="1597590"/>
          </a:xfrm>
        </p:spPr>
        <p:txBody>
          <a:bodyPr>
            <a:normAutofit fontScale="92500" lnSpcReduction="10000"/>
          </a:bodyPr>
          <a:lstStyle/>
          <a:p>
            <a:pPr marL="0" indent="0">
              <a:buNone/>
            </a:pPr>
            <a:r>
              <a:rPr lang="en-US" b="1" dirty="0"/>
              <a:t>                                 </a:t>
            </a:r>
          </a:p>
          <a:p>
            <a:pPr marL="0" indent="0">
              <a:buNone/>
            </a:pPr>
            <a:endParaRPr lang="en-US" b="1" dirty="0"/>
          </a:p>
          <a:p>
            <a:pPr marL="0" indent="0" algn="ctr">
              <a:buNone/>
            </a:pPr>
            <a:r>
              <a:rPr lang="en-US" b="1" dirty="0"/>
              <a:t> THANKYOU</a:t>
            </a:r>
          </a:p>
          <a:p>
            <a:endParaRPr lang="en-US" b="1" dirty="0"/>
          </a:p>
        </p:txBody>
      </p:sp>
    </p:spTree>
    <p:extLst>
      <p:ext uri="{BB962C8B-B14F-4D97-AF65-F5344CB8AC3E}">
        <p14:creationId xmlns:p14="http://schemas.microsoft.com/office/powerpoint/2010/main" val="239061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ctrTitle"/>
          </p:nvPr>
        </p:nvSpPr>
        <p:spPr>
          <a:xfrm>
            <a:off x="247651" y="1324350"/>
            <a:ext cx="1483200" cy="881700"/>
          </a:xfrm>
          <a:prstGeom prst="rect">
            <a:avLst/>
          </a:prstGeom>
        </p:spPr>
        <p:txBody>
          <a:bodyPr spcFirstLastPara="1" vert="horz" wrap="square" lIns="91425" tIns="91425" rIns="91425" bIns="91425" rtlCol="0" anchor="b" anchorCtr="0">
            <a:noAutofit/>
          </a:bodyPr>
          <a:lstStyle/>
          <a:p>
            <a:pPr>
              <a:spcBef>
                <a:spcPts val="0"/>
              </a:spcBef>
            </a:pPr>
            <a:r>
              <a:rPr lang="en" sz="2400"/>
              <a:t>Agenda</a:t>
            </a:r>
            <a:endParaRPr sz="2400"/>
          </a:p>
        </p:txBody>
      </p:sp>
      <p:sp>
        <p:nvSpPr>
          <p:cNvPr id="128" name="Google Shape;128;p24"/>
          <p:cNvSpPr txBox="1"/>
          <p:nvPr/>
        </p:nvSpPr>
        <p:spPr>
          <a:xfrm>
            <a:off x="322300" y="2782325"/>
            <a:ext cx="2614500" cy="1723518"/>
          </a:xfrm>
          <a:prstGeom prst="rect">
            <a:avLst/>
          </a:prstGeom>
          <a:noFill/>
          <a:ln>
            <a:noFill/>
          </a:ln>
        </p:spPr>
        <p:txBody>
          <a:bodyPr spcFirstLastPara="1" wrap="square" lIns="91425" tIns="91425" rIns="91425" bIns="91425" anchor="t" anchorCtr="0">
            <a:spAutoFit/>
          </a:bodyPr>
          <a:lstStyle/>
          <a:p>
            <a:pPr>
              <a:lnSpc>
                <a:spcPct val="150000"/>
              </a:lnSpc>
              <a:spcBef>
                <a:spcPts val="400"/>
              </a:spcBef>
            </a:pPr>
            <a:r>
              <a:rPr lang="en" sz="1600" dirty="0">
                <a:solidFill>
                  <a:schemeClr val="dk1"/>
                </a:solidFill>
              </a:rPr>
              <a:t>1. Problem Statement</a:t>
            </a:r>
            <a:endParaRPr sz="1600" dirty="0">
              <a:solidFill>
                <a:schemeClr val="dk1"/>
              </a:solidFill>
            </a:endParaRPr>
          </a:p>
          <a:p>
            <a:pPr>
              <a:lnSpc>
                <a:spcPct val="150000"/>
              </a:lnSpc>
              <a:spcBef>
                <a:spcPts val="400"/>
              </a:spcBef>
            </a:pPr>
            <a:r>
              <a:rPr lang="en" sz="1600" dirty="0">
                <a:solidFill>
                  <a:schemeClr val="dk1"/>
                </a:solidFill>
              </a:rPr>
              <a:t>2. Project Overview</a:t>
            </a:r>
            <a:endParaRPr sz="1600" dirty="0">
              <a:solidFill>
                <a:schemeClr val="dk1"/>
              </a:solidFill>
            </a:endParaRPr>
          </a:p>
          <a:p>
            <a:pPr>
              <a:lnSpc>
                <a:spcPct val="150000"/>
              </a:lnSpc>
              <a:spcBef>
                <a:spcPts val="400"/>
              </a:spcBef>
            </a:pPr>
            <a:r>
              <a:rPr lang="en" sz="1600" dirty="0">
                <a:solidFill>
                  <a:schemeClr val="dk1"/>
                </a:solidFill>
              </a:rPr>
              <a:t>3. Dataset Overview</a:t>
            </a:r>
            <a:endParaRPr sz="1600" dirty="0">
              <a:solidFill>
                <a:schemeClr val="dk1"/>
              </a:solidFill>
            </a:endParaRPr>
          </a:p>
          <a:p>
            <a:endParaRPr dirty="0">
              <a:solidFill>
                <a:schemeClr val="dk2"/>
              </a:solidFill>
            </a:endParaRPr>
          </a:p>
        </p:txBody>
      </p:sp>
      <p:sp>
        <p:nvSpPr>
          <p:cNvPr id="129" name="Google Shape;129;p24"/>
          <p:cNvSpPr txBox="1"/>
          <p:nvPr/>
        </p:nvSpPr>
        <p:spPr>
          <a:xfrm>
            <a:off x="2832600" y="2792850"/>
            <a:ext cx="3649500" cy="1446520"/>
          </a:xfrm>
          <a:prstGeom prst="rect">
            <a:avLst/>
          </a:prstGeom>
          <a:noFill/>
          <a:ln>
            <a:noFill/>
          </a:ln>
        </p:spPr>
        <p:txBody>
          <a:bodyPr spcFirstLastPara="1" wrap="square" lIns="91425" tIns="91425" rIns="91425" bIns="91425" anchor="t" anchorCtr="0">
            <a:spAutoFit/>
          </a:bodyPr>
          <a:lstStyle/>
          <a:p>
            <a:pPr>
              <a:lnSpc>
                <a:spcPct val="150000"/>
              </a:lnSpc>
              <a:spcBef>
                <a:spcPts val="400"/>
              </a:spcBef>
              <a:buClr>
                <a:schemeClr val="dk1"/>
              </a:buClr>
              <a:buSzPts val="1100"/>
            </a:pPr>
            <a:r>
              <a:rPr lang="en" sz="1600">
                <a:solidFill>
                  <a:schemeClr val="dk1"/>
                </a:solidFill>
              </a:rPr>
              <a:t>4. Exploratory Data Analysis</a:t>
            </a:r>
            <a:endParaRPr sz="1600">
              <a:solidFill>
                <a:schemeClr val="dk1"/>
              </a:solidFill>
            </a:endParaRPr>
          </a:p>
          <a:p>
            <a:pPr>
              <a:lnSpc>
                <a:spcPct val="150000"/>
              </a:lnSpc>
              <a:spcBef>
                <a:spcPts val="400"/>
              </a:spcBef>
              <a:buClr>
                <a:schemeClr val="dk1"/>
              </a:buClr>
              <a:buSzPts val="1100"/>
            </a:pPr>
            <a:r>
              <a:rPr lang="en" sz="1600">
                <a:solidFill>
                  <a:schemeClr val="dk1"/>
                </a:solidFill>
              </a:rPr>
              <a:t>5. Feature Engineering</a:t>
            </a:r>
            <a:endParaRPr sz="1600">
              <a:solidFill>
                <a:schemeClr val="dk1"/>
              </a:solidFill>
            </a:endParaRPr>
          </a:p>
          <a:p>
            <a:pPr>
              <a:lnSpc>
                <a:spcPct val="150000"/>
              </a:lnSpc>
              <a:spcBef>
                <a:spcPts val="400"/>
              </a:spcBef>
            </a:pPr>
            <a:r>
              <a:rPr lang="en" sz="1600">
                <a:solidFill>
                  <a:schemeClr val="dk1"/>
                </a:solidFill>
              </a:rPr>
              <a:t>6. PySpark ML algorithms and Metrics</a:t>
            </a:r>
            <a:endParaRPr>
              <a:solidFill>
                <a:schemeClr val="dk2"/>
              </a:solidFill>
            </a:endParaRPr>
          </a:p>
        </p:txBody>
      </p:sp>
      <p:sp>
        <p:nvSpPr>
          <p:cNvPr id="130" name="Google Shape;130;p24"/>
          <p:cNvSpPr txBox="1"/>
          <p:nvPr/>
        </p:nvSpPr>
        <p:spPr>
          <a:xfrm>
            <a:off x="4785425" y="4137550"/>
            <a:ext cx="2217600" cy="831300"/>
          </a:xfrm>
          <a:prstGeom prst="rect">
            <a:avLst/>
          </a:prstGeom>
          <a:noFill/>
          <a:ln>
            <a:noFill/>
          </a:ln>
        </p:spPr>
        <p:txBody>
          <a:bodyPr spcFirstLastPara="1" wrap="square" lIns="91425" tIns="91425" rIns="91425" bIns="91425" anchor="t" anchorCtr="0">
            <a:spAutoFit/>
          </a:bodyPr>
          <a:lstStyle/>
          <a:p>
            <a:pPr>
              <a:lnSpc>
                <a:spcPct val="150000"/>
              </a:lnSpc>
            </a:pPr>
            <a:endParaRPr sz="1600">
              <a:solidFill>
                <a:schemeClr val="dk1"/>
              </a:solidFill>
            </a:endParaRPr>
          </a:p>
          <a:p>
            <a:endParaRPr>
              <a:solidFill>
                <a:schemeClr val="dk2"/>
              </a:solidFill>
            </a:endParaRPr>
          </a:p>
        </p:txBody>
      </p:sp>
      <p:sp>
        <p:nvSpPr>
          <p:cNvPr id="131" name="Google Shape;131;p24"/>
          <p:cNvSpPr txBox="1"/>
          <p:nvPr/>
        </p:nvSpPr>
        <p:spPr>
          <a:xfrm>
            <a:off x="6671600" y="2792850"/>
            <a:ext cx="2758800" cy="1446520"/>
          </a:xfrm>
          <a:prstGeom prst="rect">
            <a:avLst/>
          </a:prstGeom>
          <a:noFill/>
          <a:ln>
            <a:noFill/>
          </a:ln>
        </p:spPr>
        <p:txBody>
          <a:bodyPr spcFirstLastPara="1" wrap="square" lIns="91425" tIns="91425" rIns="91425" bIns="91425" anchor="t" anchorCtr="0">
            <a:spAutoFit/>
          </a:bodyPr>
          <a:lstStyle/>
          <a:p>
            <a:pPr>
              <a:lnSpc>
                <a:spcPct val="150000"/>
              </a:lnSpc>
              <a:spcBef>
                <a:spcPts val="400"/>
              </a:spcBef>
            </a:pPr>
            <a:r>
              <a:rPr lang="en" sz="1600">
                <a:solidFill>
                  <a:schemeClr val="dk1"/>
                </a:solidFill>
              </a:rPr>
              <a:t>7. Conclusion</a:t>
            </a:r>
            <a:endParaRPr sz="1600">
              <a:solidFill>
                <a:schemeClr val="dk1"/>
              </a:solidFill>
            </a:endParaRPr>
          </a:p>
          <a:p>
            <a:pPr>
              <a:lnSpc>
                <a:spcPct val="150000"/>
              </a:lnSpc>
              <a:spcBef>
                <a:spcPts val="400"/>
              </a:spcBef>
            </a:pPr>
            <a:r>
              <a:rPr lang="en" sz="1600">
                <a:solidFill>
                  <a:schemeClr val="dk1"/>
                </a:solidFill>
              </a:rPr>
              <a:t>8. Recommendations</a:t>
            </a:r>
            <a:endParaRPr sz="1600">
              <a:solidFill>
                <a:schemeClr val="dk1"/>
              </a:solidFill>
            </a:endParaRPr>
          </a:p>
          <a:p>
            <a:pPr>
              <a:lnSpc>
                <a:spcPct val="150000"/>
              </a:lnSpc>
              <a:spcBef>
                <a:spcPts val="400"/>
              </a:spcBef>
            </a:pPr>
            <a:r>
              <a:rPr lang="en" sz="1600">
                <a:solidFill>
                  <a:schemeClr val="dk1"/>
                </a:solidFill>
              </a:rPr>
              <a:t>9. References</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ctrTitle"/>
          </p:nvPr>
        </p:nvSpPr>
        <p:spPr>
          <a:xfrm>
            <a:off x="359500" y="1567000"/>
            <a:ext cx="3550500" cy="516000"/>
          </a:xfrm>
          <a:prstGeom prst="rect">
            <a:avLst/>
          </a:prstGeom>
        </p:spPr>
        <p:txBody>
          <a:bodyPr spcFirstLastPara="1" vert="horz" wrap="square" lIns="91425" tIns="91425" rIns="91425" bIns="91425" rtlCol="0" anchor="b" anchorCtr="0">
            <a:noAutofit/>
          </a:bodyPr>
          <a:lstStyle/>
          <a:p>
            <a:pPr algn="l">
              <a:spcBef>
                <a:spcPts val="0"/>
              </a:spcBef>
            </a:pPr>
            <a:endParaRPr sz="2000"/>
          </a:p>
          <a:p>
            <a:pPr algn="l">
              <a:spcBef>
                <a:spcPts val="0"/>
              </a:spcBef>
            </a:pPr>
            <a:r>
              <a:rPr lang="en" sz="2000"/>
              <a:t>Problem Statement</a:t>
            </a:r>
            <a:endParaRPr sz="2000"/>
          </a:p>
        </p:txBody>
      </p:sp>
      <p:sp>
        <p:nvSpPr>
          <p:cNvPr id="137" name="Google Shape;137;p25"/>
          <p:cNvSpPr txBox="1">
            <a:spLocks noGrp="1"/>
          </p:cNvSpPr>
          <p:nvPr>
            <p:ph type="subTitle" idx="1"/>
          </p:nvPr>
        </p:nvSpPr>
        <p:spPr>
          <a:xfrm>
            <a:off x="311700" y="2359625"/>
            <a:ext cx="8520600" cy="2926800"/>
          </a:xfrm>
          <a:prstGeom prst="rect">
            <a:avLst/>
          </a:prstGeom>
        </p:spPr>
        <p:txBody>
          <a:bodyPr spcFirstLastPara="1" vert="horz" wrap="square" lIns="91425" tIns="91425" rIns="91425" bIns="91425" rtlCol="0" anchor="t" anchorCtr="0">
            <a:noAutofit/>
          </a:bodyPr>
          <a:lstStyle/>
          <a:p>
            <a:pPr algn="l">
              <a:lnSpc>
                <a:spcPct val="150000"/>
              </a:lnSpc>
              <a:spcBef>
                <a:spcPts val="0"/>
              </a:spcBef>
            </a:pPr>
            <a:r>
              <a:rPr lang="en" sz="1800" dirty="0">
                <a:solidFill>
                  <a:schemeClr val="dk1"/>
                </a:solidFill>
              </a:rPr>
              <a:t>In the City of Chicago, traffic crashes pose a significant challenge to public safety, efficient traffic management, and the overall well-being of the city’s residents and visitors. Despite the availability of extensive traffic crash data, there is a lack of effective tools to analyze, understand, and predict these incidents. This gap hinders the ability of city authorities, policymakers, and traffic management teams to make informed decisions, develop proactive safety measures, and implement strategic interventions.</a:t>
            </a:r>
            <a:endParaRPr sz="1800" dirty="0">
              <a:solidFill>
                <a:schemeClr val="dk1"/>
              </a:solidFill>
            </a:endParaRPr>
          </a:p>
        </p:txBody>
      </p:sp>
      <p:sp>
        <p:nvSpPr>
          <p:cNvPr id="138" name="Google Shape;138;p25"/>
          <p:cNvSpPr txBox="1"/>
          <p:nvPr/>
        </p:nvSpPr>
        <p:spPr>
          <a:xfrm>
            <a:off x="359500" y="3645900"/>
            <a:ext cx="8268300" cy="461700"/>
          </a:xfrm>
          <a:prstGeom prst="rect">
            <a:avLst/>
          </a:prstGeom>
          <a:noFill/>
          <a:ln>
            <a:noFill/>
          </a:ln>
        </p:spPr>
        <p:txBody>
          <a:bodyPr spcFirstLastPara="1" wrap="square" lIns="91425" tIns="91425" rIns="91425" bIns="91425" anchor="t" anchorCtr="0">
            <a:spAutoFit/>
          </a:bodyPr>
          <a:lstStyle/>
          <a:p>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subTitle" idx="1"/>
          </p:nvPr>
        </p:nvSpPr>
        <p:spPr>
          <a:xfrm>
            <a:off x="391800" y="1581159"/>
            <a:ext cx="8520600" cy="1622400"/>
          </a:xfrm>
          <a:prstGeom prst="rect">
            <a:avLst/>
          </a:prstGeom>
        </p:spPr>
        <p:txBody>
          <a:bodyPr spcFirstLastPara="1" vert="horz" wrap="square" lIns="91425" tIns="91425" rIns="91425" bIns="91425" rtlCol="0" anchor="t" anchorCtr="0">
            <a:noAutofit/>
          </a:bodyPr>
          <a:lstStyle/>
          <a:p>
            <a:pPr algn="l">
              <a:spcBef>
                <a:spcPts val="0"/>
              </a:spcBef>
            </a:pPr>
            <a:r>
              <a:rPr lang="en" sz="1400" b="1" dirty="0">
                <a:solidFill>
                  <a:schemeClr val="dk1"/>
                </a:solidFill>
              </a:rPr>
              <a:t>Project Overview:</a:t>
            </a:r>
            <a:endParaRPr sz="1400" b="1" dirty="0">
              <a:solidFill>
                <a:schemeClr val="dk1"/>
              </a:solidFill>
            </a:endParaRPr>
          </a:p>
          <a:p>
            <a:pPr algn="l">
              <a:spcBef>
                <a:spcPts val="0"/>
              </a:spcBef>
            </a:pPr>
            <a:endParaRPr sz="1400" dirty="0">
              <a:solidFill>
                <a:schemeClr val="dk1"/>
              </a:solidFill>
            </a:endParaRPr>
          </a:p>
          <a:p>
            <a:pPr algn="l">
              <a:spcBef>
                <a:spcPts val="0"/>
              </a:spcBef>
              <a:buClr>
                <a:schemeClr val="dk1"/>
              </a:buClr>
              <a:buSzPts val="1100"/>
            </a:pPr>
            <a:r>
              <a:rPr lang="en" sz="1400" b="1" dirty="0">
                <a:solidFill>
                  <a:schemeClr val="dk1"/>
                </a:solidFill>
              </a:rPr>
              <a:t>Main Objective: </a:t>
            </a:r>
            <a:r>
              <a:rPr lang="en" sz="1400" dirty="0">
                <a:solidFill>
                  <a:schemeClr val="dk1"/>
                </a:solidFill>
              </a:rPr>
              <a:t>Leverage PySpark for comprehensive data cleaning, exploration, and visualization, followed by predictive analysis using Spark ML.</a:t>
            </a:r>
            <a:endParaRPr sz="1400" dirty="0">
              <a:solidFill>
                <a:schemeClr val="dk1"/>
              </a:solidFill>
            </a:endParaRPr>
          </a:p>
          <a:p>
            <a:pPr algn="l">
              <a:spcBef>
                <a:spcPts val="0"/>
              </a:spcBef>
              <a:buClr>
                <a:schemeClr val="dk1"/>
              </a:buClr>
              <a:buSzPts val="1100"/>
            </a:pPr>
            <a:br>
              <a:rPr lang="en" sz="1400" dirty="0">
                <a:solidFill>
                  <a:schemeClr val="dk1"/>
                </a:solidFill>
              </a:rPr>
            </a:br>
            <a:r>
              <a:rPr lang="en" sz="1400" b="1" dirty="0">
                <a:solidFill>
                  <a:schemeClr val="dk1"/>
                </a:solidFill>
              </a:rPr>
              <a:t>Scope and Focus: </a:t>
            </a:r>
            <a:r>
              <a:rPr lang="en" sz="1400" dirty="0">
                <a:solidFill>
                  <a:schemeClr val="dk1"/>
                </a:solidFill>
              </a:rPr>
              <a:t>Focused on predicting injury severity in traffic crashes in Chicago through detailed data analysis.</a:t>
            </a:r>
            <a:endParaRPr sz="1400" dirty="0">
              <a:solidFill>
                <a:schemeClr val="dk1"/>
              </a:solidFill>
            </a:endParaRPr>
          </a:p>
          <a:p>
            <a:pPr algn="l">
              <a:spcBef>
                <a:spcPts val="0"/>
              </a:spcBef>
            </a:pPr>
            <a:endParaRPr dirty="0"/>
          </a:p>
        </p:txBody>
      </p:sp>
      <p:sp>
        <p:nvSpPr>
          <p:cNvPr id="144" name="Google Shape;144;p26"/>
          <p:cNvSpPr txBox="1"/>
          <p:nvPr/>
        </p:nvSpPr>
        <p:spPr>
          <a:xfrm>
            <a:off x="359500" y="3429001"/>
            <a:ext cx="8268300" cy="2123628"/>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 sz="1400" b="1" dirty="0">
                <a:solidFill>
                  <a:schemeClr val="dk1"/>
                </a:solidFill>
              </a:rPr>
              <a:t>Tools and Techniques:</a:t>
            </a:r>
            <a:br>
              <a:rPr lang="en" sz="1400" dirty="0">
                <a:solidFill>
                  <a:schemeClr val="dk1"/>
                </a:solidFill>
              </a:rPr>
            </a:br>
            <a:br>
              <a:rPr lang="en" sz="1400" b="1" dirty="0">
                <a:solidFill>
                  <a:schemeClr val="dk1"/>
                </a:solidFill>
              </a:rPr>
            </a:br>
            <a:r>
              <a:rPr lang="en" sz="1400" b="1" dirty="0">
                <a:solidFill>
                  <a:schemeClr val="dk1"/>
                </a:solidFill>
              </a:rPr>
              <a:t>Exploratory Data Analysis (EDA) with PySpark: </a:t>
            </a:r>
            <a:r>
              <a:rPr lang="en" sz="1400" dirty="0">
                <a:solidFill>
                  <a:schemeClr val="dk1"/>
                </a:solidFill>
              </a:rPr>
              <a:t>Employing EDA techniques to uncover patterns, relationships, and insights in traffic crash data. This includes analyzing:</a:t>
            </a:r>
            <a:endParaRPr sz="1400" dirty="0">
              <a:solidFill>
                <a:schemeClr val="dk1"/>
              </a:solidFill>
            </a:endParaRPr>
          </a:p>
          <a:p>
            <a:pPr>
              <a:buClr>
                <a:schemeClr val="dk1"/>
              </a:buClr>
              <a:buSzPts val="1100"/>
            </a:pPr>
            <a:r>
              <a:rPr lang="en" sz="1400" dirty="0">
                <a:solidFill>
                  <a:schemeClr val="dk1"/>
                </a:solidFill>
              </a:rPr>
              <a:t>Crash frequencies per hour and per week.</a:t>
            </a:r>
            <a:endParaRPr sz="1400" dirty="0">
              <a:solidFill>
                <a:schemeClr val="dk1"/>
              </a:solidFill>
            </a:endParaRPr>
          </a:p>
          <a:p>
            <a:pPr>
              <a:buClr>
                <a:schemeClr val="dk1"/>
              </a:buClr>
              <a:buSzPts val="1100"/>
            </a:pPr>
            <a:r>
              <a:rPr lang="en" sz="1400" dirty="0">
                <a:solidFill>
                  <a:schemeClr val="dk1"/>
                </a:solidFill>
              </a:rPr>
              <a:t>Impact of weather conditions on crash occurrences.</a:t>
            </a:r>
            <a:br>
              <a:rPr lang="en" sz="1400" dirty="0">
                <a:solidFill>
                  <a:schemeClr val="dk1"/>
                </a:solidFill>
              </a:rPr>
            </a:br>
            <a:endParaRPr sz="1400" dirty="0">
              <a:solidFill>
                <a:schemeClr val="dk1"/>
              </a:solidFill>
            </a:endParaRPr>
          </a:p>
          <a:p>
            <a:r>
              <a:rPr lang="en" sz="1400" b="1" dirty="0">
                <a:solidFill>
                  <a:schemeClr val="dk1"/>
                </a:solidFill>
              </a:rPr>
              <a:t>Machine Learning (ML) with Spark ML: </a:t>
            </a:r>
            <a:r>
              <a:rPr lang="en" sz="1400" dirty="0">
                <a:solidFill>
                  <a:schemeClr val="dk1"/>
                </a:solidFill>
              </a:rPr>
              <a:t>Implementing Spark ML to develop models for predicting injury severity, leveraging machine learning capability to learn from data patterns and make informed predictions.</a:t>
            </a:r>
            <a:endParaRPr sz="14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ctrTitle"/>
          </p:nvPr>
        </p:nvSpPr>
        <p:spPr>
          <a:xfrm>
            <a:off x="359500" y="1567000"/>
            <a:ext cx="3550500" cy="516000"/>
          </a:xfrm>
          <a:prstGeom prst="rect">
            <a:avLst/>
          </a:prstGeom>
        </p:spPr>
        <p:txBody>
          <a:bodyPr spcFirstLastPara="1" vert="horz" wrap="square" lIns="91425" tIns="91425" rIns="91425" bIns="91425" rtlCol="0" anchor="b" anchorCtr="0">
            <a:noAutofit/>
          </a:bodyPr>
          <a:lstStyle/>
          <a:p>
            <a:pPr algn="l">
              <a:spcBef>
                <a:spcPts val="0"/>
              </a:spcBef>
            </a:pPr>
            <a:endParaRPr sz="2000"/>
          </a:p>
          <a:p>
            <a:pPr algn="l">
              <a:spcBef>
                <a:spcPts val="0"/>
              </a:spcBef>
            </a:pPr>
            <a:r>
              <a:rPr lang="en" sz="2000"/>
              <a:t>Dataset Overview</a:t>
            </a:r>
            <a:endParaRPr sz="2000"/>
          </a:p>
        </p:txBody>
      </p:sp>
      <p:sp>
        <p:nvSpPr>
          <p:cNvPr id="150" name="Google Shape;150;p27"/>
          <p:cNvSpPr txBox="1">
            <a:spLocks noGrp="1"/>
          </p:cNvSpPr>
          <p:nvPr>
            <p:ph type="subTitle" idx="1"/>
          </p:nvPr>
        </p:nvSpPr>
        <p:spPr>
          <a:xfrm>
            <a:off x="3910000" y="2228859"/>
            <a:ext cx="5091000" cy="3303000"/>
          </a:xfrm>
          <a:prstGeom prst="rect">
            <a:avLst/>
          </a:prstGeom>
        </p:spPr>
        <p:txBody>
          <a:bodyPr spcFirstLastPara="1" vert="horz" wrap="square" lIns="91425" tIns="91425" rIns="91425" bIns="91425" rtlCol="0" anchor="t" anchorCtr="0">
            <a:noAutofit/>
          </a:bodyPr>
          <a:lstStyle/>
          <a:p>
            <a:pPr algn="l">
              <a:lnSpc>
                <a:spcPct val="115000"/>
              </a:lnSpc>
              <a:spcBef>
                <a:spcPts val="400"/>
              </a:spcBef>
              <a:buClr>
                <a:schemeClr val="dk1"/>
              </a:buClr>
              <a:buSzPts val="1100"/>
            </a:pPr>
            <a:r>
              <a:rPr lang="en" sz="1600" b="1" dirty="0">
                <a:solidFill>
                  <a:schemeClr val="dk1"/>
                </a:solidFill>
              </a:rPr>
              <a:t>Data Source:</a:t>
            </a:r>
            <a:r>
              <a:rPr lang="en" sz="1600" dirty="0">
                <a:solidFill>
                  <a:schemeClr val="dk1"/>
                </a:solidFill>
              </a:rPr>
              <a:t> </a:t>
            </a:r>
            <a:r>
              <a:rPr lang="en" sz="1600" u="sng" dirty="0">
                <a:solidFill>
                  <a:schemeClr val="hlink"/>
                </a:solidFill>
                <a:hlinkClick r:id="rId3"/>
              </a:rPr>
              <a:t>https://data.cityofchicago.org/Transportation/Traffic-Crashes-Crashes/85ca-t3if</a:t>
            </a:r>
            <a:endParaRPr sz="1600" dirty="0">
              <a:solidFill>
                <a:schemeClr val="dk1"/>
              </a:solidFill>
            </a:endParaRPr>
          </a:p>
          <a:p>
            <a:pPr algn="l">
              <a:lnSpc>
                <a:spcPct val="115000"/>
              </a:lnSpc>
              <a:spcBef>
                <a:spcPts val="400"/>
              </a:spcBef>
              <a:buClr>
                <a:schemeClr val="dk1"/>
              </a:buClr>
              <a:buSzPts val="1100"/>
            </a:pPr>
            <a:endParaRPr sz="1600" dirty="0">
              <a:solidFill>
                <a:schemeClr val="dk1"/>
              </a:solidFill>
            </a:endParaRPr>
          </a:p>
          <a:p>
            <a:pPr marL="457200" indent="-330200" algn="l">
              <a:lnSpc>
                <a:spcPct val="115000"/>
              </a:lnSpc>
              <a:spcBef>
                <a:spcPts val="400"/>
              </a:spcBef>
              <a:buClr>
                <a:schemeClr val="dk1"/>
              </a:buClr>
              <a:buSzPts val="1600"/>
              <a:buChar char="●"/>
            </a:pPr>
            <a:r>
              <a:rPr lang="en" sz="1600" dirty="0">
                <a:solidFill>
                  <a:schemeClr val="dk1"/>
                </a:solidFill>
              </a:rPr>
              <a:t>Number of Columns: 38</a:t>
            </a:r>
            <a:endParaRPr sz="1600" dirty="0">
              <a:solidFill>
                <a:schemeClr val="dk1"/>
              </a:solidFill>
            </a:endParaRPr>
          </a:p>
          <a:p>
            <a:pPr marL="457200" indent="-330200" algn="l">
              <a:lnSpc>
                <a:spcPct val="115000"/>
              </a:lnSpc>
              <a:spcBef>
                <a:spcPts val="0"/>
              </a:spcBef>
              <a:buClr>
                <a:schemeClr val="dk1"/>
              </a:buClr>
              <a:buSzPts val="1600"/>
              <a:buChar char="●"/>
            </a:pPr>
            <a:r>
              <a:rPr lang="en" sz="1600" dirty="0">
                <a:solidFill>
                  <a:schemeClr val="dk1"/>
                </a:solidFill>
              </a:rPr>
              <a:t>Number of Rows: 780971</a:t>
            </a:r>
            <a:endParaRPr sz="1600" dirty="0">
              <a:solidFill>
                <a:schemeClr val="dk1"/>
              </a:solidFill>
            </a:endParaRPr>
          </a:p>
          <a:p>
            <a:pPr marL="457200" indent="-330200" algn="l">
              <a:lnSpc>
                <a:spcPct val="115000"/>
              </a:lnSpc>
              <a:spcBef>
                <a:spcPts val="0"/>
              </a:spcBef>
              <a:buClr>
                <a:schemeClr val="dk1"/>
              </a:buClr>
              <a:buSzPts val="1600"/>
              <a:buChar char="●"/>
            </a:pPr>
            <a:r>
              <a:rPr lang="en" sz="1600" dirty="0">
                <a:solidFill>
                  <a:schemeClr val="dk1"/>
                </a:solidFill>
              </a:rPr>
              <a:t>Type of Data: Single CSV File</a:t>
            </a:r>
            <a:endParaRPr sz="1600" dirty="0">
              <a:solidFill>
                <a:schemeClr val="dk1"/>
              </a:solidFill>
            </a:endParaRPr>
          </a:p>
        </p:txBody>
      </p:sp>
      <p:sp>
        <p:nvSpPr>
          <p:cNvPr id="151" name="Google Shape;151;p27"/>
          <p:cNvSpPr txBox="1"/>
          <p:nvPr/>
        </p:nvSpPr>
        <p:spPr>
          <a:xfrm>
            <a:off x="3910000" y="3645900"/>
            <a:ext cx="4717800" cy="461700"/>
          </a:xfrm>
          <a:prstGeom prst="rect">
            <a:avLst/>
          </a:prstGeom>
          <a:noFill/>
          <a:ln>
            <a:noFill/>
          </a:ln>
        </p:spPr>
        <p:txBody>
          <a:bodyPr spcFirstLastPara="1" wrap="square" lIns="91425" tIns="91425" rIns="91425" bIns="91425" anchor="t" anchorCtr="0">
            <a:spAutoFit/>
          </a:bodyPr>
          <a:lstStyle/>
          <a:p>
            <a:endParaRPr>
              <a:solidFill>
                <a:schemeClr val="dk2"/>
              </a:solidFill>
            </a:endParaRPr>
          </a:p>
        </p:txBody>
      </p:sp>
      <p:pic>
        <p:nvPicPr>
          <p:cNvPr id="152" name="Google Shape;152;p27"/>
          <p:cNvPicPr preferRelativeResize="0"/>
          <p:nvPr/>
        </p:nvPicPr>
        <p:blipFill>
          <a:blip r:embed="rId4">
            <a:alphaModFix/>
          </a:blip>
          <a:stretch>
            <a:fillRect/>
          </a:stretch>
        </p:blipFill>
        <p:spPr>
          <a:xfrm>
            <a:off x="457747" y="2083001"/>
            <a:ext cx="3240474" cy="382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ctrTitle"/>
          </p:nvPr>
        </p:nvSpPr>
        <p:spPr>
          <a:xfrm>
            <a:off x="359500" y="1567000"/>
            <a:ext cx="3550500" cy="516000"/>
          </a:xfrm>
          <a:prstGeom prst="rect">
            <a:avLst/>
          </a:prstGeom>
        </p:spPr>
        <p:txBody>
          <a:bodyPr spcFirstLastPara="1" vert="horz" wrap="square" lIns="91425" tIns="91425" rIns="91425" bIns="91425" rtlCol="0" anchor="b" anchorCtr="0">
            <a:noAutofit/>
          </a:bodyPr>
          <a:lstStyle/>
          <a:p>
            <a:pPr algn="l">
              <a:spcBef>
                <a:spcPts val="0"/>
              </a:spcBef>
            </a:pPr>
            <a:endParaRPr sz="2000"/>
          </a:p>
          <a:p>
            <a:pPr algn="l">
              <a:spcBef>
                <a:spcPts val="0"/>
              </a:spcBef>
            </a:pPr>
            <a:endParaRPr sz="2000"/>
          </a:p>
        </p:txBody>
      </p:sp>
      <p:sp>
        <p:nvSpPr>
          <p:cNvPr id="158" name="Google Shape;158;p28"/>
          <p:cNvSpPr txBox="1">
            <a:spLocks noGrp="1"/>
          </p:cNvSpPr>
          <p:nvPr>
            <p:ph type="subTitle" idx="1"/>
          </p:nvPr>
        </p:nvSpPr>
        <p:spPr>
          <a:xfrm>
            <a:off x="311700" y="1567000"/>
            <a:ext cx="8434500" cy="4376700"/>
          </a:xfrm>
          <a:prstGeom prst="rect">
            <a:avLst/>
          </a:prstGeom>
        </p:spPr>
        <p:txBody>
          <a:bodyPr spcFirstLastPara="1" vert="horz" wrap="square" lIns="91425" tIns="91425" rIns="91425" bIns="91425" rtlCol="0" anchor="t" anchorCtr="0">
            <a:noAutofit/>
          </a:bodyPr>
          <a:lstStyle/>
          <a:p>
            <a:pPr algn="l">
              <a:lnSpc>
                <a:spcPct val="115000"/>
              </a:lnSpc>
              <a:spcBef>
                <a:spcPts val="400"/>
              </a:spcBef>
              <a:buClr>
                <a:schemeClr val="dk1"/>
              </a:buClr>
              <a:buSzPts val="1100"/>
            </a:pPr>
            <a:r>
              <a:rPr lang="en" sz="1600" b="1">
                <a:solidFill>
                  <a:schemeClr val="dk1"/>
                </a:solidFill>
              </a:rPr>
              <a:t>Data Cleaning and Preprocessing</a:t>
            </a:r>
            <a:endParaRPr sz="1600">
              <a:solidFill>
                <a:schemeClr val="dk1"/>
              </a:solidFill>
            </a:endParaRPr>
          </a:p>
          <a:p>
            <a:pPr algn="l">
              <a:lnSpc>
                <a:spcPct val="115000"/>
              </a:lnSpc>
              <a:spcBef>
                <a:spcPts val="400"/>
              </a:spcBef>
              <a:buClr>
                <a:schemeClr val="dk1"/>
              </a:buClr>
              <a:buSzPts val="1100"/>
            </a:pPr>
            <a:r>
              <a:rPr lang="en" sz="1600">
                <a:solidFill>
                  <a:schemeClr val="dk1"/>
                </a:solidFill>
              </a:rPr>
              <a:t>Objective: Prepare the dataset for analysis by addressing data quality issues. </a:t>
            </a:r>
            <a:endParaRPr sz="1600">
              <a:solidFill>
                <a:schemeClr val="dk1"/>
              </a:solidFill>
            </a:endParaRPr>
          </a:p>
          <a:p>
            <a:pPr algn="l">
              <a:lnSpc>
                <a:spcPct val="115000"/>
              </a:lnSpc>
              <a:spcBef>
                <a:spcPts val="400"/>
              </a:spcBef>
              <a:buClr>
                <a:schemeClr val="dk1"/>
              </a:buClr>
              <a:buSzPts val="1100"/>
            </a:pPr>
            <a:r>
              <a:rPr lang="en" sz="1600">
                <a:solidFill>
                  <a:schemeClr val="dk1"/>
                </a:solidFill>
              </a:rPr>
              <a:t>Key Steps: </a:t>
            </a:r>
            <a:br>
              <a:rPr lang="en" sz="1600">
                <a:solidFill>
                  <a:schemeClr val="dk1"/>
                </a:solidFill>
              </a:rPr>
            </a:br>
            <a:r>
              <a:rPr lang="en" sz="1600">
                <a:solidFill>
                  <a:schemeClr val="dk1"/>
                </a:solidFill>
              </a:rPr>
              <a:t>Identification and handling of missing values. </a:t>
            </a:r>
            <a:br>
              <a:rPr lang="en" sz="1600">
                <a:solidFill>
                  <a:schemeClr val="dk1"/>
                </a:solidFill>
              </a:rPr>
            </a:br>
            <a:r>
              <a:rPr lang="en" sz="1600">
                <a:solidFill>
                  <a:schemeClr val="dk1"/>
                </a:solidFill>
              </a:rPr>
              <a:t>Removal of duplicate records and irrelevant features. </a:t>
            </a:r>
            <a:br>
              <a:rPr lang="en" sz="1600">
                <a:solidFill>
                  <a:schemeClr val="dk1"/>
                </a:solidFill>
              </a:rPr>
            </a:br>
            <a:r>
              <a:rPr lang="en" sz="1600">
                <a:solidFill>
                  <a:schemeClr val="dk1"/>
                </a:solidFill>
              </a:rPr>
              <a:t>Transformation and normalization of key variables. </a:t>
            </a:r>
            <a:br>
              <a:rPr lang="en" sz="1600">
                <a:solidFill>
                  <a:schemeClr val="dk1"/>
                </a:solidFill>
              </a:rPr>
            </a:br>
            <a:r>
              <a:rPr lang="en" sz="1600">
                <a:solidFill>
                  <a:schemeClr val="dk1"/>
                </a:solidFill>
              </a:rPr>
              <a:t>Feature engineering to enhance model input.</a:t>
            </a:r>
            <a:br>
              <a:rPr lang="en" sz="1600">
                <a:solidFill>
                  <a:schemeClr val="dk1"/>
                </a:solidFill>
              </a:rPr>
            </a:br>
            <a:br>
              <a:rPr lang="en" sz="1600">
                <a:solidFill>
                  <a:schemeClr val="dk1"/>
                </a:solidFill>
              </a:rPr>
            </a:br>
            <a:r>
              <a:rPr lang="en" sz="1600" b="1">
                <a:solidFill>
                  <a:schemeClr val="dk1"/>
                </a:solidFill>
              </a:rPr>
              <a:t>Exploratory Data Analysis </a:t>
            </a:r>
            <a:br>
              <a:rPr lang="en" sz="1600">
                <a:solidFill>
                  <a:schemeClr val="dk1"/>
                </a:solidFill>
              </a:rPr>
            </a:br>
            <a:r>
              <a:rPr lang="en" sz="1600">
                <a:solidFill>
                  <a:schemeClr val="dk1"/>
                </a:solidFill>
              </a:rPr>
              <a:t>Objective: Gain insights into traffic crash patterns and trends. </a:t>
            </a:r>
            <a:br>
              <a:rPr lang="en" sz="1600">
                <a:solidFill>
                  <a:schemeClr val="dk1"/>
                </a:solidFill>
              </a:rPr>
            </a:br>
            <a:r>
              <a:rPr lang="en" sz="1600">
                <a:solidFill>
                  <a:schemeClr val="dk1"/>
                </a:solidFill>
              </a:rPr>
              <a:t>Key Findings: </a:t>
            </a:r>
            <a:br>
              <a:rPr lang="en" sz="1600">
                <a:solidFill>
                  <a:schemeClr val="dk1"/>
                </a:solidFill>
              </a:rPr>
            </a:br>
            <a:r>
              <a:rPr lang="en" sz="1600">
                <a:solidFill>
                  <a:schemeClr val="dk1"/>
                </a:solidFill>
              </a:rPr>
              <a:t>Temporal analysis revealed peak crash times and seasonal variations. Spatial analysis identified high-risk locations and patterns in crash distribution. </a:t>
            </a:r>
            <a:br>
              <a:rPr lang="en" sz="1600">
                <a:solidFill>
                  <a:schemeClr val="dk1"/>
                </a:solidFill>
              </a:rPr>
            </a:br>
            <a:r>
              <a:rPr lang="en" sz="1600">
                <a:solidFill>
                  <a:schemeClr val="dk1"/>
                </a:solidFill>
              </a:rPr>
              <a:t>Correlation studies highlighted key factors associated with crash severity.</a:t>
            </a:r>
            <a:endParaRPr sz="1800"/>
          </a:p>
        </p:txBody>
      </p:sp>
      <p:sp>
        <p:nvSpPr>
          <p:cNvPr id="159" name="Google Shape;159;p28"/>
          <p:cNvSpPr txBox="1"/>
          <p:nvPr/>
        </p:nvSpPr>
        <p:spPr>
          <a:xfrm>
            <a:off x="3376600" y="5408025"/>
            <a:ext cx="4717800" cy="461700"/>
          </a:xfrm>
          <a:prstGeom prst="rect">
            <a:avLst/>
          </a:prstGeom>
          <a:noFill/>
          <a:ln>
            <a:noFill/>
          </a:ln>
        </p:spPr>
        <p:txBody>
          <a:bodyPr spcFirstLastPara="1" wrap="square" lIns="91425" tIns="91425" rIns="91425" bIns="91425" anchor="t" anchorCtr="0">
            <a:spAutoFit/>
          </a:bodyPr>
          <a:lstStyle/>
          <a:p>
            <a:r>
              <a:rPr lang="en">
                <a:solidFill>
                  <a:schemeClr val="dk2"/>
                </a:solidFill>
              </a:rPr>
              <a:t>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BBEB-28A6-2704-957C-B6E655A9CAA3}"/>
              </a:ext>
            </a:extLst>
          </p:cNvPr>
          <p:cNvSpPr>
            <a:spLocks noGrp="1"/>
          </p:cNvSpPr>
          <p:nvPr>
            <p:ph type="title"/>
          </p:nvPr>
        </p:nvSpPr>
        <p:spPr>
          <a:xfrm>
            <a:off x="468291" y="686117"/>
            <a:ext cx="3008313" cy="600816"/>
          </a:xfrm>
        </p:spPr>
        <p:txBody>
          <a:bodyPr anchor="b">
            <a:normAutofit/>
          </a:bodyPr>
          <a:lstStyle/>
          <a:p>
            <a:r>
              <a:rPr lang="en-US" b="1" u="sng" dirty="0"/>
              <a:t>Exploratory Data Analysis</a:t>
            </a:r>
          </a:p>
        </p:txBody>
      </p:sp>
      <p:sp>
        <p:nvSpPr>
          <p:cNvPr id="10" name="Text Placeholder 3">
            <a:extLst>
              <a:ext uri="{FF2B5EF4-FFF2-40B4-BE49-F238E27FC236}">
                <a16:creationId xmlns:a16="http://schemas.microsoft.com/office/drawing/2014/main" id="{CD4E8D66-6EF0-8C3F-06B9-6E2BB63DE8DD}"/>
              </a:ext>
            </a:extLst>
          </p:cNvPr>
          <p:cNvSpPr>
            <a:spLocks noGrp="1"/>
          </p:cNvSpPr>
          <p:nvPr>
            <p:ph type="body" sz="half" idx="2"/>
          </p:nvPr>
        </p:nvSpPr>
        <p:spPr>
          <a:xfrm>
            <a:off x="388936" y="1548561"/>
            <a:ext cx="3087668" cy="4479705"/>
          </a:xfrm>
        </p:spPr>
        <p:txBody>
          <a:bodyPr/>
          <a:lstStyle/>
          <a:p>
            <a:r>
              <a:rPr lang="en-US" sz="1400" b="1" dirty="0"/>
              <a:t>Temporal Analysis</a:t>
            </a:r>
            <a:r>
              <a:rPr lang="en-US" b="1" dirty="0"/>
              <a:t>:</a:t>
            </a:r>
          </a:p>
          <a:p>
            <a:pPr marL="285750" indent="-285750">
              <a:buFont typeface="Arial" panose="020B0604020202020204" pitchFamily="34" charset="0"/>
              <a:buChar char="•"/>
            </a:pPr>
            <a:r>
              <a:rPr lang="en-US" b="1" dirty="0"/>
              <a:t>Crashes by Hour</a:t>
            </a:r>
            <a:r>
              <a:rPr lang="en-US" dirty="0"/>
              <a:t>: "Traffic accidents peak during the late afternoon hours, particularly around 3-5 PM."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Crashes by Day of the Week: </a:t>
            </a:r>
            <a:r>
              <a:rPr lang="en-US" dirty="0"/>
              <a:t>"Saturday sees the highest number of crashes compared to other days of the week."</a:t>
            </a:r>
          </a:p>
          <a:p>
            <a:pPr marL="285750" indent="-285750">
              <a:buFont typeface="Arial" panose="020B0604020202020204" pitchFamily="34" charset="0"/>
              <a:buChar char="•"/>
            </a:pPr>
            <a:endParaRPr lang="en-US" dirty="0"/>
          </a:p>
        </p:txBody>
      </p:sp>
      <p:pic>
        <p:nvPicPr>
          <p:cNvPr id="7" name="Content Placeholder 6">
            <a:extLst>
              <a:ext uri="{FF2B5EF4-FFF2-40B4-BE49-F238E27FC236}">
                <a16:creationId xmlns:a16="http://schemas.microsoft.com/office/drawing/2014/main" id="{50B82CD5-54A4-47DD-6367-F08A1026A6EA}"/>
              </a:ext>
            </a:extLst>
          </p:cNvPr>
          <p:cNvPicPr>
            <a:picLocks noGrp="1" noChangeAspect="1"/>
          </p:cNvPicPr>
          <p:nvPr>
            <p:ph idx="1"/>
          </p:nvPr>
        </p:nvPicPr>
        <p:blipFill>
          <a:blip r:embed="rId2"/>
          <a:stretch>
            <a:fillRect/>
          </a:stretch>
        </p:blipFill>
        <p:spPr>
          <a:xfrm>
            <a:off x="3685646" y="986525"/>
            <a:ext cx="4603221" cy="2301611"/>
          </a:xfrm>
        </p:spPr>
      </p:pic>
      <p:pic>
        <p:nvPicPr>
          <p:cNvPr id="9" name="Picture 8">
            <a:extLst>
              <a:ext uri="{FF2B5EF4-FFF2-40B4-BE49-F238E27FC236}">
                <a16:creationId xmlns:a16="http://schemas.microsoft.com/office/drawing/2014/main" id="{981473BE-5CE9-BFF1-DF55-8A6191F8424B}"/>
              </a:ext>
            </a:extLst>
          </p:cNvPr>
          <p:cNvPicPr>
            <a:picLocks noChangeAspect="1"/>
          </p:cNvPicPr>
          <p:nvPr/>
        </p:nvPicPr>
        <p:blipFill>
          <a:blip r:embed="rId3"/>
          <a:stretch>
            <a:fillRect/>
          </a:stretch>
        </p:blipFill>
        <p:spPr>
          <a:xfrm>
            <a:off x="3476604" y="3288136"/>
            <a:ext cx="4860969" cy="3268356"/>
          </a:xfrm>
          <a:prstGeom prst="rect">
            <a:avLst/>
          </a:prstGeom>
        </p:spPr>
      </p:pic>
    </p:spTree>
    <p:extLst>
      <p:ext uri="{BB962C8B-B14F-4D97-AF65-F5344CB8AC3E}">
        <p14:creationId xmlns:p14="http://schemas.microsoft.com/office/powerpoint/2010/main" val="275314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CDCF93D-4B8E-3629-DB38-ABA09DD4B752}"/>
              </a:ext>
            </a:extLst>
          </p:cNvPr>
          <p:cNvSpPr>
            <a:spLocks noGrp="1"/>
          </p:cNvSpPr>
          <p:nvPr>
            <p:ph type="body" sz="half" idx="2"/>
          </p:nvPr>
        </p:nvSpPr>
        <p:spPr>
          <a:xfrm>
            <a:off x="457200" y="1475635"/>
            <a:ext cx="3008313" cy="4366342"/>
          </a:xfrm>
        </p:spPr>
        <p:txBody>
          <a:bodyPr/>
          <a:lstStyle/>
          <a:p>
            <a:pPr marL="285750" indent="-285750">
              <a:buFont typeface="Arial" panose="020B0604020202020204" pitchFamily="34" charset="0"/>
              <a:buChar char="•"/>
            </a:pPr>
            <a:r>
              <a:rPr lang="en-US" b="1" dirty="0"/>
              <a:t>Crashes by Month: </a:t>
            </a:r>
            <a:r>
              <a:rPr lang="en-US" dirty="0"/>
              <a:t>"October records the highest incidence of traffic crashes, with a steady increase in numbers from June."</a:t>
            </a:r>
          </a:p>
          <a:p>
            <a:endParaRPr lang="en-US" dirty="0"/>
          </a:p>
        </p:txBody>
      </p:sp>
      <p:pic>
        <p:nvPicPr>
          <p:cNvPr id="5" name="Content Placeholder 4">
            <a:extLst>
              <a:ext uri="{FF2B5EF4-FFF2-40B4-BE49-F238E27FC236}">
                <a16:creationId xmlns:a16="http://schemas.microsoft.com/office/drawing/2014/main" id="{A923064A-3022-8A37-FD11-24506569CEDC}"/>
              </a:ext>
            </a:extLst>
          </p:cNvPr>
          <p:cNvPicPr>
            <a:picLocks noGrp="1" noChangeAspect="1"/>
          </p:cNvPicPr>
          <p:nvPr>
            <p:ph idx="1"/>
          </p:nvPr>
        </p:nvPicPr>
        <p:blipFill>
          <a:blip r:embed="rId2"/>
          <a:stretch>
            <a:fillRect/>
          </a:stretch>
        </p:blipFill>
        <p:spPr>
          <a:xfrm>
            <a:off x="3617383" y="1170862"/>
            <a:ext cx="4663017" cy="2756632"/>
          </a:xfrm>
          <a:prstGeom prst="rect">
            <a:avLst/>
          </a:prstGeom>
        </p:spPr>
      </p:pic>
    </p:spTree>
    <p:extLst>
      <p:ext uri="{BB962C8B-B14F-4D97-AF65-F5344CB8AC3E}">
        <p14:creationId xmlns:p14="http://schemas.microsoft.com/office/powerpoint/2010/main" val="368335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1E57F9B-1EB5-006B-DA27-5D890DBFCA6A}"/>
              </a:ext>
            </a:extLst>
          </p:cNvPr>
          <p:cNvPicPr>
            <a:picLocks noGrp="1" noChangeAspect="1"/>
          </p:cNvPicPr>
          <p:nvPr>
            <p:ph idx="1"/>
          </p:nvPr>
        </p:nvPicPr>
        <p:blipFill>
          <a:blip r:embed="rId2"/>
          <a:stretch>
            <a:fillRect/>
          </a:stretch>
        </p:blipFill>
        <p:spPr>
          <a:xfrm>
            <a:off x="3575580" y="1176013"/>
            <a:ext cx="4561417" cy="2249178"/>
          </a:xfrm>
        </p:spPr>
      </p:pic>
      <p:sp>
        <p:nvSpPr>
          <p:cNvPr id="4" name="Text Placeholder 3">
            <a:extLst>
              <a:ext uri="{FF2B5EF4-FFF2-40B4-BE49-F238E27FC236}">
                <a16:creationId xmlns:a16="http://schemas.microsoft.com/office/drawing/2014/main" id="{A29EECEF-C888-2816-265D-FAACF7EB78F9}"/>
              </a:ext>
            </a:extLst>
          </p:cNvPr>
          <p:cNvSpPr>
            <a:spLocks noGrp="1"/>
          </p:cNvSpPr>
          <p:nvPr>
            <p:ph type="body" sz="half" idx="2"/>
          </p:nvPr>
        </p:nvSpPr>
        <p:spPr>
          <a:xfrm>
            <a:off x="567267" y="1100076"/>
            <a:ext cx="3008313" cy="4366342"/>
          </a:xfrm>
        </p:spPr>
        <p:txBody>
          <a:bodyPr/>
          <a:lstStyle/>
          <a:p>
            <a:endParaRPr lang="en-US" b="1" dirty="0"/>
          </a:p>
          <a:p>
            <a:r>
              <a:rPr lang="en-US" b="1" dirty="0"/>
              <a:t>Categorical Analysis:</a:t>
            </a:r>
          </a:p>
          <a:p>
            <a:endParaRPr lang="en-US" b="1" dirty="0"/>
          </a:p>
          <a:p>
            <a:pPr marL="285750" indent="-285750">
              <a:buFont typeface="Arial" panose="020B0604020202020204" pitchFamily="34" charset="0"/>
              <a:buChar char="•"/>
            </a:pPr>
            <a:r>
              <a:rPr lang="en-US" b="1" i="0" dirty="0">
                <a:effectLst/>
                <a:latin typeface="Söhne"/>
              </a:rPr>
              <a:t>Crashes by Weather Condition</a:t>
            </a:r>
            <a:r>
              <a:rPr lang="en-US" b="0" i="0" dirty="0">
                <a:solidFill>
                  <a:srgbClr val="374151"/>
                </a:solidFill>
                <a:effectLst/>
                <a:latin typeface="Söhne"/>
              </a:rPr>
              <a:t>: "Most crashes occur in clear weather conditions, with rain being the second most common weather during crashes.“</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b="1" i="0" dirty="0">
                <a:effectLst/>
                <a:latin typeface="Söhne"/>
              </a:rPr>
              <a:t>Crashes by Traffic Control Device</a:t>
            </a:r>
            <a:r>
              <a:rPr lang="en-US" b="0" i="0" dirty="0">
                <a:solidFill>
                  <a:srgbClr val="374151"/>
                </a:solidFill>
                <a:effectLst/>
                <a:latin typeface="Söhne"/>
              </a:rPr>
              <a:t>: "Crashes are most likely to occur at locations with no traffic control devices in place.</a:t>
            </a:r>
            <a:endParaRPr lang="en-US" dirty="0"/>
          </a:p>
        </p:txBody>
      </p:sp>
      <p:pic>
        <p:nvPicPr>
          <p:cNvPr id="12" name="Picture 11">
            <a:extLst>
              <a:ext uri="{FF2B5EF4-FFF2-40B4-BE49-F238E27FC236}">
                <a16:creationId xmlns:a16="http://schemas.microsoft.com/office/drawing/2014/main" id="{65E9158E-B3D2-4EE6-C957-7A453C1FE646}"/>
              </a:ext>
            </a:extLst>
          </p:cNvPr>
          <p:cNvPicPr>
            <a:picLocks noChangeAspect="1"/>
          </p:cNvPicPr>
          <p:nvPr/>
        </p:nvPicPr>
        <p:blipFill>
          <a:blip r:embed="rId3"/>
          <a:stretch>
            <a:fillRect/>
          </a:stretch>
        </p:blipFill>
        <p:spPr>
          <a:xfrm>
            <a:off x="3427258" y="3501128"/>
            <a:ext cx="4858059" cy="2475297"/>
          </a:xfrm>
          <a:prstGeom prst="rect">
            <a:avLst/>
          </a:prstGeom>
        </p:spPr>
      </p:pic>
    </p:spTree>
    <p:extLst>
      <p:ext uri="{BB962C8B-B14F-4D97-AF65-F5344CB8AC3E}">
        <p14:creationId xmlns:p14="http://schemas.microsoft.com/office/powerpoint/2010/main" val="126771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1055</Words>
  <Application>Microsoft Office PowerPoint</Application>
  <PresentationFormat>On-screen Show (4:3)</PresentationFormat>
  <Paragraphs>101</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Roboto</vt:lpstr>
      <vt:lpstr>Roboto Black</vt:lpstr>
      <vt:lpstr>Söhne</vt:lpstr>
      <vt:lpstr>Office Theme</vt:lpstr>
      <vt:lpstr>PowerPoint Presentation</vt:lpstr>
      <vt:lpstr>Agenda</vt:lpstr>
      <vt:lpstr> Problem Statement</vt:lpstr>
      <vt:lpstr>PowerPoint Presentation</vt:lpstr>
      <vt:lpstr> Dataset Overview</vt:lpstr>
      <vt:lpstr> </vt:lpstr>
      <vt:lpstr>Exploratory Data Analysis</vt:lpstr>
      <vt:lpstr>PowerPoint Presentation</vt:lpstr>
      <vt:lpstr>PowerPoint Presentation</vt:lpstr>
      <vt:lpstr>PowerPoint Presentation</vt:lpstr>
      <vt:lpstr>PowerPoint Presentation</vt:lpstr>
      <vt:lpstr>PowerPoint Presentation</vt:lpstr>
      <vt:lpstr>Feature Engineering</vt:lpstr>
      <vt:lpstr>Machine Learning Algorithms Used</vt:lpstr>
      <vt:lpstr>PowerPoint Presentation</vt:lpstr>
      <vt:lpstr>Conclusion</vt:lpstr>
      <vt:lpstr>REFERENCES</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sunil kumar</cp:lastModifiedBy>
  <cp:revision>13</cp:revision>
  <dcterms:created xsi:type="dcterms:W3CDTF">2019-12-12T13:31:42Z</dcterms:created>
  <dcterms:modified xsi:type="dcterms:W3CDTF">2023-12-07T23:33:32Z</dcterms:modified>
</cp:coreProperties>
</file>