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76FE009A-59E4-4217-9580-51D3DC3F84FB}" type="datetimeFigureOut">
              <a:rPr lang="pt-BR" smtClean="0"/>
              <a:t>12/07/2010</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F2592F64-30AC-4C7F-BBBF-4D9E3485A636}"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76FE009A-59E4-4217-9580-51D3DC3F84FB}" type="datetimeFigureOut">
              <a:rPr lang="pt-BR" smtClean="0"/>
              <a:t>12/07/2010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2592F64-30AC-4C7F-BBBF-4D9E3485A636}"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76FE009A-59E4-4217-9580-51D3DC3F84FB}" type="datetimeFigureOut">
              <a:rPr lang="pt-BR" smtClean="0"/>
              <a:t>12/07/2010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2592F64-30AC-4C7F-BBBF-4D9E3485A636}"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76FE009A-59E4-4217-9580-51D3DC3F84FB}" type="datetimeFigureOut">
              <a:rPr lang="pt-BR" smtClean="0"/>
              <a:t>12/07/2010</a:t>
            </a:fld>
            <a:endParaRPr lang="pt-BR"/>
          </a:p>
        </p:txBody>
      </p:sp>
      <p:sp>
        <p:nvSpPr>
          <p:cNvPr id="9" name="Espaço Reservado para Número de Slide 8"/>
          <p:cNvSpPr>
            <a:spLocks noGrp="1"/>
          </p:cNvSpPr>
          <p:nvPr>
            <p:ph type="sldNum" sz="quarter" idx="15"/>
          </p:nvPr>
        </p:nvSpPr>
        <p:spPr/>
        <p:txBody>
          <a:bodyPr rtlCol="0"/>
          <a:lstStyle/>
          <a:p>
            <a:fld id="{F2592F64-30AC-4C7F-BBBF-4D9E3485A636}" type="slidenum">
              <a:rPr lang="pt-BR" smtClean="0"/>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76FE009A-59E4-4217-9580-51D3DC3F84FB}" type="datetimeFigureOut">
              <a:rPr lang="pt-BR" smtClean="0"/>
              <a:t>12/07/2010</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F2592F64-30AC-4C7F-BBBF-4D9E3485A636}"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76FE009A-59E4-4217-9580-51D3DC3F84FB}" type="datetimeFigureOut">
              <a:rPr lang="pt-BR" smtClean="0"/>
              <a:t>12/07/2010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2592F64-30AC-4C7F-BBBF-4D9E3485A636}" type="slidenum">
              <a:rPr lang="pt-BR" smtClean="0"/>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76FE009A-59E4-4217-9580-51D3DC3F84FB}" type="datetimeFigureOut">
              <a:rPr lang="pt-BR" smtClean="0"/>
              <a:t>12/07/2010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2592F64-30AC-4C7F-BBBF-4D9E3485A636}" type="slidenum">
              <a:rPr lang="pt-BR" smtClean="0"/>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76FE009A-59E4-4217-9580-51D3DC3F84FB}" type="datetimeFigureOut">
              <a:rPr lang="pt-BR" smtClean="0"/>
              <a:t>12/07/2010</a:t>
            </a:fld>
            <a:endParaRPr lang="pt-BR"/>
          </a:p>
        </p:txBody>
      </p:sp>
      <p:sp>
        <p:nvSpPr>
          <p:cNvPr id="7" name="Espaço Reservado para Número de Slide 6"/>
          <p:cNvSpPr>
            <a:spLocks noGrp="1"/>
          </p:cNvSpPr>
          <p:nvPr>
            <p:ph type="sldNum" sz="quarter" idx="11"/>
          </p:nvPr>
        </p:nvSpPr>
        <p:spPr/>
        <p:txBody>
          <a:bodyPr rtlCol="0"/>
          <a:lstStyle/>
          <a:p>
            <a:fld id="{F2592F64-30AC-4C7F-BBBF-4D9E3485A636}" type="slidenum">
              <a:rPr lang="pt-BR" smtClean="0"/>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6FE009A-59E4-4217-9580-51D3DC3F84FB}" type="datetimeFigureOut">
              <a:rPr lang="pt-BR" smtClean="0"/>
              <a:t>12/07/2010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2592F64-30AC-4C7F-BBBF-4D9E3485A636}"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76FE009A-59E4-4217-9580-51D3DC3F84FB}" type="datetimeFigureOut">
              <a:rPr lang="pt-BR" smtClean="0"/>
              <a:t>12/07/2010</a:t>
            </a:fld>
            <a:endParaRPr lang="pt-BR"/>
          </a:p>
        </p:txBody>
      </p:sp>
      <p:sp>
        <p:nvSpPr>
          <p:cNvPr id="22" name="Espaço Reservado para Número de Slide 21"/>
          <p:cNvSpPr>
            <a:spLocks noGrp="1"/>
          </p:cNvSpPr>
          <p:nvPr>
            <p:ph type="sldNum" sz="quarter" idx="15"/>
          </p:nvPr>
        </p:nvSpPr>
        <p:spPr/>
        <p:txBody>
          <a:bodyPr rtlCol="0"/>
          <a:lstStyle/>
          <a:p>
            <a:fld id="{F2592F64-30AC-4C7F-BBBF-4D9E3485A636}" type="slidenum">
              <a:rPr lang="pt-BR" smtClean="0"/>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76FE009A-59E4-4217-9580-51D3DC3F84FB}" type="datetimeFigureOut">
              <a:rPr lang="pt-BR" smtClean="0"/>
              <a:t>12/07/2010</a:t>
            </a:fld>
            <a:endParaRPr lang="pt-BR"/>
          </a:p>
        </p:txBody>
      </p:sp>
      <p:sp>
        <p:nvSpPr>
          <p:cNvPr id="18" name="Espaço Reservado para Número de Slide 17"/>
          <p:cNvSpPr>
            <a:spLocks noGrp="1"/>
          </p:cNvSpPr>
          <p:nvPr>
            <p:ph type="sldNum" sz="quarter" idx="11"/>
          </p:nvPr>
        </p:nvSpPr>
        <p:spPr/>
        <p:txBody>
          <a:bodyPr rtlCol="0"/>
          <a:lstStyle/>
          <a:p>
            <a:fld id="{F2592F64-30AC-4C7F-BBBF-4D9E3485A636}" type="slidenum">
              <a:rPr lang="pt-BR" smtClean="0"/>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6FE009A-59E4-4217-9580-51D3DC3F84FB}" type="datetimeFigureOut">
              <a:rPr lang="pt-BR" smtClean="0"/>
              <a:t>12/07/2010</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2592F64-30AC-4C7F-BBBF-4D9E3485A636}"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shell.PNG"/>
          <p:cNvPicPr>
            <a:picLocks noChangeAspect="1"/>
          </p:cNvPicPr>
          <p:nvPr/>
        </p:nvPicPr>
        <p:blipFill>
          <a:blip r:embed="rId2" cstate="print"/>
          <a:stretch>
            <a:fillRect/>
          </a:stretch>
        </p:blipFill>
        <p:spPr>
          <a:xfrm>
            <a:off x="827584" y="908720"/>
            <a:ext cx="7693734" cy="5324064"/>
          </a:xfrm>
          <a:prstGeom prst="rect">
            <a:avLst/>
          </a:prstGeom>
        </p:spPr>
      </p:pic>
      <p:sp>
        <p:nvSpPr>
          <p:cNvPr id="6" name="Retângulo de cantos arredondados 5"/>
          <p:cNvSpPr/>
          <p:nvPr/>
        </p:nvSpPr>
        <p:spPr>
          <a:xfrm>
            <a:off x="6228184" y="1124744"/>
            <a:ext cx="1512168" cy="432048"/>
          </a:xfrm>
          <a:prstGeom prst="roundRect">
            <a:avLst/>
          </a:prstGeom>
          <a:no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pt-BR"/>
          </a:p>
        </p:txBody>
      </p:sp>
      <p:sp>
        <p:nvSpPr>
          <p:cNvPr id="7" name="Retângulo de cantos arredondados 6"/>
          <p:cNvSpPr/>
          <p:nvPr/>
        </p:nvSpPr>
        <p:spPr>
          <a:xfrm>
            <a:off x="7812360" y="1124744"/>
            <a:ext cx="648072" cy="432048"/>
          </a:xfrm>
          <a:prstGeom prst="roundRect">
            <a:avLst/>
          </a:prstGeom>
          <a:no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pt-BR"/>
          </a:p>
        </p:txBody>
      </p:sp>
      <p:sp>
        <p:nvSpPr>
          <p:cNvPr id="8" name="Retângulo de cantos arredondados 7"/>
          <p:cNvSpPr/>
          <p:nvPr/>
        </p:nvSpPr>
        <p:spPr>
          <a:xfrm>
            <a:off x="2483768" y="1124744"/>
            <a:ext cx="3384376" cy="432048"/>
          </a:xfrm>
          <a:prstGeom prst="roundRect">
            <a:avLst/>
          </a:prstGeom>
          <a:no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pt-BR"/>
          </a:p>
        </p:txBody>
      </p:sp>
      <p:sp>
        <p:nvSpPr>
          <p:cNvPr id="9" name="Retângulo de cantos arredondados 8"/>
          <p:cNvSpPr/>
          <p:nvPr/>
        </p:nvSpPr>
        <p:spPr>
          <a:xfrm>
            <a:off x="971600" y="1589843"/>
            <a:ext cx="1008112" cy="288032"/>
          </a:xfrm>
          <a:prstGeom prst="roundRect">
            <a:avLst/>
          </a:prstGeom>
          <a:no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pt-BR"/>
          </a:p>
        </p:txBody>
      </p:sp>
      <p:sp>
        <p:nvSpPr>
          <p:cNvPr id="10" name="Retângulo de cantos arredondados 9"/>
          <p:cNvSpPr/>
          <p:nvPr/>
        </p:nvSpPr>
        <p:spPr>
          <a:xfrm>
            <a:off x="971600" y="1124744"/>
            <a:ext cx="1440160" cy="432048"/>
          </a:xfrm>
          <a:prstGeom prst="roundRect">
            <a:avLst/>
          </a:prstGeom>
          <a:no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pt-BR"/>
          </a:p>
        </p:txBody>
      </p:sp>
      <p:sp>
        <p:nvSpPr>
          <p:cNvPr id="11" name="Retângulo de cantos arredondados 10"/>
          <p:cNvSpPr/>
          <p:nvPr/>
        </p:nvSpPr>
        <p:spPr>
          <a:xfrm>
            <a:off x="899592" y="5877272"/>
            <a:ext cx="792088" cy="432048"/>
          </a:xfrm>
          <a:prstGeom prst="roundRect">
            <a:avLst/>
          </a:prstGeom>
          <a:no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pt-BR"/>
          </a:p>
        </p:txBody>
      </p:sp>
      <p:sp>
        <p:nvSpPr>
          <p:cNvPr id="12" name="Retângulo de cantos arredondados 11"/>
          <p:cNvSpPr/>
          <p:nvPr/>
        </p:nvSpPr>
        <p:spPr>
          <a:xfrm>
            <a:off x="3491880" y="5877272"/>
            <a:ext cx="1152128" cy="432048"/>
          </a:xfrm>
          <a:prstGeom prst="roundRect">
            <a:avLst/>
          </a:prstGeom>
          <a:no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pt-BR"/>
          </a:p>
        </p:txBody>
      </p:sp>
      <p:sp>
        <p:nvSpPr>
          <p:cNvPr id="13" name="Retângulo de cantos arredondados 12"/>
          <p:cNvSpPr/>
          <p:nvPr/>
        </p:nvSpPr>
        <p:spPr>
          <a:xfrm>
            <a:off x="5004048" y="5877272"/>
            <a:ext cx="3456384" cy="432048"/>
          </a:xfrm>
          <a:prstGeom prst="roundRect">
            <a:avLst/>
          </a:prstGeom>
          <a:no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pt-BR"/>
          </a:p>
        </p:txBody>
      </p:sp>
      <p:cxnSp>
        <p:nvCxnSpPr>
          <p:cNvPr id="15" name="Conector de seta reta 14"/>
          <p:cNvCxnSpPr>
            <a:endCxn id="10" idx="0"/>
          </p:cNvCxnSpPr>
          <p:nvPr/>
        </p:nvCxnSpPr>
        <p:spPr>
          <a:xfrm rot="16200000" flipH="1">
            <a:off x="1295636" y="728700"/>
            <a:ext cx="432048" cy="36004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8" name="Conector de seta reta 17"/>
          <p:cNvCxnSpPr/>
          <p:nvPr/>
        </p:nvCxnSpPr>
        <p:spPr>
          <a:xfrm rot="5400000">
            <a:off x="2987824" y="836712"/>
            <a:ext cx="576064" cy="14401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0" name="Conector de seta reta 19"/>
          <p:cNvCxnSpPr/>
          <p:nvPr/>
        </p:nvCxnSpPr>
        <p:spPr>
          <a:xfrm rot="16200000" flipH="1">
            <a:off x="6696236" y="800708"/>
            <a:ext cx="432048" cy="36004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1" name="Conector de seta reta 20"/>
          <p:cNvCxnSpPr/>
          <p:nvPr/>
        </p:nvCxnSpPr>
        <p:spPr>
          <a:xfrm rot="5400000" flipH="1" flipV="1">
            <a:off x="7416316" y="1520788"/>
            <a:ext cx="720080" cy="50405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3" name="Conector de seta reta 22"/>
          <p:cNvCxnSpPr/>
          <p:nvPr/>
        </p:nvCxnSpPr>
        <p:spPr>
          <a:xfrm rot="5400000">
            <a:off x="3635896" y="5589240"/>
            <a:ext cx="648072" cy="7200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4" name="Conector de seta reta 23"/>
          <p:cNvCxnSpPr/>
          <p:nvPr/>
        </p:nvCxnSpPr>
        <p:spPr>
          <a:xfrm rot="16200000" flipV="1">
            <a:off x="1547664" y="1772816"/>
            <a:ext cx="648072" cy="64807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6" name="Conector de seta reta 25"/>
          <p:cNvCxnSpPr/>
          <p:nvPr/>
        </p:nvCxnSpPr>
        <p:spPr>
          <a:xfrm rot="5400000">
            <a:off x="1403648" y="5373216"/>
            <a:ext cx="648072" cy="50405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9" name="Conector de seta reta 28"/>
          <p:cNvCxnSpPr/>
          <p:nvPr/>
        </p:nvCxnSpPr>
        <p:spPr>
          <a:xfrm rot="5400000">
            <a:off x="6012160" y="5373216"/>
            <a:ext cx="936104" cy="21602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1" name="CaixaDeTexto 30"/>
          <p:cNvSpPr txBox="1"/>
          <p:nvPr/>
        </p:nvSpPr>
        <p:spPr>
          <a:xfrm>
            <a:off x="251520" y="179929"/>
            <a:ext cx="2088232" cy="584775"/>
          </a:xfrm>
          <a:prstGeom prst="rect">
            <a:avLst/>
          </a:prstGeom>
          <a:noFill/>
        </p:spPr>
        <p:txBody>
          <a:bodyPr wrap="square" rtlCol="0">
            <a:spAutoFit/>
          </a:bodyPr>
          <a:lstStyle/>
          <a:p>
            <a:r>
              <a:rPr lang="pt-BR" sz="1600" dirty="0" smtClean="0"/>
              <a:t>1. Menu principal e pesquisa do menu</a:t>
            </a:r>
            <a:endParaRPr lang="pt-BR" sz="1600" dirty="0"/>
          </a:p>
        </p:txBody>
      </p:sp>
      <p:sp>
        <p:nvSpPr>
          <p:cNvPr id="32" name="CaixaDeTexto 31"/>
          <p:cNvSpPr txBox="1"/>
          <p:nvPr/>
        </p:nvSpPr>
        <p:spPr>
          <a:xfrm>
            <a:off x="2411760" y="44624"/>
            <a:ext cx="2448272" cy="584775"/>
          </a:xfrm>
          <a:prstGeom prst="rect">
            <a:avLst/>
          </a:prstGeom>
          <a:noFill/>
        </p:spPr>
        <p:txBody>
          <a:bodyPr wrap="square" rtlCol="0">
            <a:spAutoFit/>
          </a:bodyPr>
          <a:lstStyle/>
          <a:p>
            <a:r>
              <a:rPr lang="pt-BR" sz="1600" dirty="0" smtClean="0"/>
              <a:t>2. Barra de tarefas comuns (clientes, produtos, etc...</a:t>
            </a:r>
            <a:endParaRPr lang="pt-BR" sz="1600" dirty="0"/>
          </a:p>
        </p:txBody>
      </p:sp>
      <p:sp>
        <p:nvSpPr>
          <p:cNvPr id="33" name="CaixaDeTexto 32"/>
          <p:cNvSpPr txBox="1"/>
          <p:nvPr/>
        </p:nvSpPr>
        <p:spPr>
          <a:xfrm>
            <a:off x="5364088" y="188640"/>
            <a:ext cx="2520280" cy="584775"/>
          </a:xfrm>
          <a:prstGeom prst="rect">
            <a:avLst/>
          </a:prstGeom>
          <a:noFill/>
        </p:spPr>
        <p:txBody>
          <a:bodyPr wrap="square" rtlCol="0">
            <a:spAutoFit/>
          </a:bodyPr>
          <a:lstStyle/>
          <a:p>
            <a:r>
              <a:rPr lang="pt-BR" sz="1600" dirty="0" smtClean="0"/>
              <a:t> 3. Ferramentas: chat interno, workflow, agenda...</a:t>
            </a:r>
            <a:endParaRPr lang="pt-BR" sz="1600" dirty="0"/>
          </a:p>
        </p:txBody>
      </p:sp>
      <p:sp>
        <p:nvSpPr>
          <p:cNvPr id="36" name="CaixaDeTexto 35"/>
          <p:cNvSpPr txBox="1"/>
          <p:nvPr/>
        </p:nvSpPr>
        <p:spPr>
          <a:xfrm>
            <a:off x="5796136" y="2132856"/>
            <a:ext cx="2520280" cy="830997"/>
          </a:xfrm>
          <a:prstGeom prst="rect">
            <a:avLst/>
          </a:prstGeom>
          <a:noFill/>
        </p:spPr>
        <p:txBody>
          <a:bodyPr wrap="square" rtlCol="0">
            <a:spAutoFit/>
          </a:bodyPr>
          <a:lstStyle/>
          <a:p>
            <a:r>
              <a:rPr lang="pt-BR" sz="1600" dirty="0" smtClean="0"/>
              <a:t>4. Menu do usuário: alterar senha, imagem, e-mail, assinatura de e-mail e </a:t>
            </a:r>
            <a:r>
              <a:rPr lang="pt-BR" sz="1600" dirty="0" err="1" smtClean="0"/>
              <a:t>logoff</a:t>
            </a:r>
            <a:endParaRPr lang="pt-BR" sz="1600" dirty="0"/>
          </a:p>
        </p:txBody>
      </p:sp>
      <p:sp>
        <p:nvSpPr>
          <p:cNvPr id="37" name="CaixaDeTexto 36"/>
          <p:cNvSpPr txBox="1"/>
          <p:nvPr/>
        </p:nvSpPr>
        <p:spPr>
          <a:xfrm>
            <a:off x="1547664" y="2420888"/>
            <a:ext cx="2520280" cy="1323439"/>
          </a:xfrm>
          <a:prstGeom prst="rect">
            <a:avLst/>
          </a:prstGeom>
          <a:noFill/>
        </p:spPr>
        <p:txBody>
          <a:bodyPr wrap="square" rtlCol="0">
            <a:spAutoFit/>
          </a:bodyPr>
          <a:lstStyle/>
          <a:p>
            <a:r>
              <a:rPr lang="pt-BR" sz="1600" dirty="0" smtClean="0"/>
              <a:t>5. Abas: ao invés de abrir janelas, o sistema usa abas, permitindo que várias telas fiquem abertas ao mesmo tempo.</a:t>
            </a:r>
            <a:endParaRPr lang="pt-BR" sz="1600" dirty="0"/>
          </a:p>
        </p:txBody>
      </p:sp>
      <p:sp>
        <p:nvSpPr>
          <p:cNvPr id="38" name="CaixaDeTexto 37"/>
          <p:cNvSpPr txBox="1"/>
          <p:nvPr/>
        </p:nvSpPr>
        <p:spPr>
          <a:xfrm>
            <a:off x="1043608" y="5013176"/>
            <a:ext cx="2088232" cy="584775"/>
          </a:xfrm>
          <a:prstGeom prst="rect">
            <a:avLst/>
          </a:prstGeom>
          <a:noFill/>
        </p:spPr>
        <p:txBody>
          <a:bodyPr wrap="square" rtlCol="0">
            <a:spAutoFit/>
          </a:bodyPr>
          <a:lstStyle/>
          <a:p>
            <a:r>
              <a:rPr lang="pt-BR" sz="1600" dirty="0" smtClean="0"/>
              <a:t>6. Mensagens do sistema</a:t>
            </a:r>
            <a:endParaRPr lang="pt-BR" sz="1600" dirty="0"/>
          </a:p>
        </p:txBody>
      </p:sp>
      <p:sp>
        <p:nvSpPr>
          <p:cNvPr id="39" name="CaixaDeTexto 38"/>
          <p:cNvSpPr txBox="1"/>
          <p:nvPr/>
        </p:nvSpPr>
        <p:spPr>
          <a:xfrm>
            <a:off x="3131840" y="4509120"/>
            <a:ext cx="2160240" cy="830997"/>
          </a:xfrm>
          <a:prstGeom prst="rect">
            <a:avLst/>
          </a:prstGeom>
          <a:noFill/>
        </p:spPr>
        <p:txBody>
          <a:bodyPr wrap="square" rtlCol="0">
            <a:spAutoFit/>
          </a:bodyPr>
          <a:lstStyle/>
          <a:p>
            <a:r>
              <a:rPr lang="pt-BR" sz="1600" dirty="0" smtClean="0"/>
              <a:t>7. Barra de progresso para tarefas longas ou tarefas em background</a:t>
            </a:r>
            <a:endParaRPr lang="pt-BR" sz="1600" dirty="0"/>
          </a:p>
        </p:txBody>
      </p:sp>
      <p:sp>
        <p:nvSpPr>
          <p:cNvPr id="40" name="CaixaDeTexto 39"/>
          <p:cNvSpPr txBox="1"/>
          <p:nvPr/>
        </p:nvSpPr>
        <p:spPr>
          <a:xfrm>
            <a:off x="5436096" y="4398203"/>
            <a:ext cx="2520280" cy="830997"/>
          </a:xfrm>
          <a:prstGeom prst="rect">
            <a:avLst/>
          </a:prstGeom>
          <a:noFill/>
        </p:spPr>
        <p:txBody>
          <a:bodyPr wrap="square" rtlCol="0">
            <a:spAutoFit/>
          </a:bodyPr>
          <a:lstStyle/>
          <a:p>
            <a:r>
              <a:rPr lang="pt-BR" sz="1600" dirty="0" smtClean="0"/>
              <a:t>8. Reservado para uso futuro: alertas do workflow, chat e da agenda</a:t>
            </a:r>
            <a:endParaRPr lang="pt-BR"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shell_menu.PNG"/>
          <p:cNvPicPr>
            <a:picLocks noChangeAspect="1"/>
          </p:cNvPicPr>
          <p:nvPr/>
        </p:nvPicPr>
        <p:blipFill>
          <a:blip r:embed="rId2" cstate="print"/>
          <a:stretch>
            <a:fillRect/>
          </a:stretch>
        </p:blipFill>
        <p:spPr>
          <a:xfrm>
            <a:off x="3635896" y="692696"/>
            <a:ext cx="7412362" cy="5129354"/>
          </a:xfrm>
          <a:prstGeom prst="rect">
            <a:avLst/>
          </a:prstGeom>
        </p:spPr>
      </p:pic>
      <p:sp>
        <p:nvSpPr>
          <p:cNvPr id="10" name="Retângulo de cantos arredondados 9"/>
          <p:cNvSpPr/>
          <p:nvPr/>
        </p:nvSpPr>
        <p:spPr>
          <a:xfrm>
            <a:off x="3874498" y="1340768"/>
            <a:ext cx="1656184" cy="4032448"/>
          </a:xfrm>
          <a:prstGeom prst="roundRect">
            <a:avLst/>
          </a:prstGeom>
          <a:no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pt-BR"/>
          </a:p>
        </p:txBody>
      </p:sp>
      <p:cxnSp>
        <p:nvCxnSpPr>
          <p:cNvPr id="3" name="Conector de seta reta 2"/>
          <p:cNvCxnSpPr/>
          <p:nvPr/>
        </p:nvCxnSpPr>
        <p:spPr>
          <a:xfrm flipV="1">
            <a:off x="2195736" y="1628800"/>
            <a:ext cx="2304256" cy="7920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Retângulo de cantos arredondados 10"/>
          <p:cNvSpPr/>
          <p:nvPr/>
        </p:nvSpPr>
        <p:spPr>
          <a:xfrm>
            <a:off x="5652120" y="1340768"/>
            <a:ext cx="1008112" cy="4032448"/>
          </a:xfrm>
          <a:prstGeom prst="roundRect">
            <a:avLst/>
          </a:prstGeom>
          <a:no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pt-BR"/>
          </a:p>
        </p:txBody>
      </p:sp>
      <p:sp>
        <p:nvSpPr>
          <p:cNvPr id="4" name="CaixaDeTexto 3"/>
          <p:cNvSpPr txBox="1"/>
          <p:nvPr/>
        </p:nvSpPr>
        <p:spPr>
          <a:xfrm>
            <a:off x="827584" y="2348880"/>
            <a:ext cx="2520280" cy="523220"/>
          </a:xfrm>
          <a:prstGeom prst="rect">
            <a:avLst/>
          </a:prstGeom>
          <a:noFill/>
        </p:spPr>
        <p:txBody>
          <a:bodyPr wrap="square" rtlCol="0">
            <a:spAutoFit/>
          </a:bodyPr>
          <a:lstStyle/>
          <a:p>
            <a:r>
              <a:rPr lang="pt-BR" sz="1400" dirty="0" smtClean="0"/>
              <a:t>9. Menu principal organizado em arvore</a:t>
            </a:r>
            <a:endParaRPr lang="pt-BR" sz="1400" dirty="0"/>
          </a:p>
        </p:txBody>
      </p:sp>
      <p:cxnSp>
        <p:nvCxnSpPr>
          <p:cNvPr id="7" name="Conector de seta reta 6"/>
          <p:cNvCxnSpPr/>
          <p:nvPr/>
        </p:nvCxnSpPr>
        <p:spPr>
          <a:xfrm rot="10800000">
            <a:off x="6084168" y="2276872"/>
            <a:ext cx="1008112" cy="43204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 name="CaixaDeTexto 11"/>
          <p:cNvSpPr txBox="1"/>
          <p:nvPr/>
        </p:nvSpPr>
        <p:spPr>
          <a:xfrm>
            <a:off x="7092280" y="2420888"/>
            <a:ext cx="1584176" cy="738664"/>
          </a:xfrm>
          <a:prstGeom prst="rect">
            <a:avLst/>
          </a:prstGeom>
          <a:noFill/>
        </p:spPr>
        <p:txBody>
          <a:bodyPr wrap="square" rtlCol="0">
            <a:spAutoFit/>
          </a:bodyPr>
          <a:lstStyle/>
          <a:p>
            <a:r>
              <a:rPr lang="pt-BR" sz="1400" dirty="0" smtClean="0"/>
              <a:t>10. </a:t>
            </a:r>
            <a:r>
              <a:rPr lang="pt-BR" sz="1400" dirty="0" err="1" smtClean="0"/>
              <a:t>Items</a:t>
            </a:r>
            <a:r>
              <a:rPr lang="pt-BR" sz="1400" dirty="0" smtClean="0"/>
              <a:t> mais usados pelo usuário</a:t>
            </a:r>
            <a:endParaRPr lang="pt-BR"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0"/>
            <a:ext cx="8229600" cy="980728"/>
          </a:xfrm>
        </p:spPr>
        <p:txBody>
          <a:bodyPr/>
          <a:lstStyle/>
          <a:p>
            <a:r>
              <a:rPr lang="pt-BR" dirty="0" smtClean="0"/>
              <a:t>Tela principal do sistema (Shell)</a:t>
            </a:r>
            <a:endParaRPr lang="pt-BR" dirty="0"/>
          </a:p>
        </p:txBody>
      </p:sp>
      <p:sp>
        <p:nvSpPr>
          <p:cNvPr id="3" name="Espaço Reservado para Conteúdo 2"/>
          <p:cNvSpPr>
            <a:spLocks noGrp="1"/>
          </p:cNvSpPr>
          <p:nvPr>
            <p:ph sz="quarter" idx="1"/>
          </p:nvPr>
        </p:nvSpPr>
        <p:spPr>
          <a:xfrm>
            <a:off x="251520" y="1124744"/>
            <a:ext cx="8640960" cy="4896544"/>
          </a:xfrm>
        </p:spPr>
        <p:txBody>
          <a:bodyPr>
            <a:normAutofit fontScale="85000" lnSpcReduction="20000"/>
          </a:bodyPr>
          <a:lstStyle/>
          <a:p>
            <a:pPr marL="514350" indent="-514350" algn="just">
              <a:buFont typeface="+mj-lt"/>
              <a:buAutoNum type="arabicPeriod"/>
            </a:pPr>
            <a:r>
              <a:rPr lang="pt-BR" dirty="0" smtClean="0"/>
              <a:t>Menu principal e pesquisa do menu: Botão para acessar o menu principal e uma caixa de texto para pesquisar os </a:t>
            </a:r>
            <a:r>
              <a:rPr lang="pt-BR" dirty="0" err="1" smtClean="0"/>
              <a:t>items</a:t>
            </a:r>
            <a:r>
              <a:rPr lang="pt-BR" dirty="0" smtClean="0"/>
              <a:t> do menu.</a:t>
            </a:r>
          </a:p>
          <a:p>
            <a:pPr marL="514350" indent="-514350" algn="just">
              <a:buFont typeface="+mj-lt"/>
              <a:buAutoNum type="arabicPeriod"/>
            </a:pPr>
            <a:r>
              <a:rPr lang="pt-BR" dirty="0" smtClean="0"/>
              <a:t>Barra de tarefas comuns: Links para as tarefas mais comuns no sistema. A barra pode ser configurada pelo usuário.</a:t>
            </a:r>
          </a:p>
          <a:p>
            <a:pPr marL="514350" indent="-514350" algn="just">
              <a:buFont typeface="+mj-lt"/>
              <a:buAutoNum type="arabicPeriod"/>
            </a:pPr>
            <a:r>
              <a:rPr lang="pt-BR" dirty="0" smtClean="0"/>
              <a:t>Barra de ferramentas: Links para os módulos complementares do sistema, como o chat interno, workflow, agenda, etc... Esta barra não é configurável pelo usuário.</a:t>
            </a:r>
          </a:p>
          <a:p>
            <a:pPr marL="514350" indent="-514350" algn="just">
              <a:buFont typeface="+mj-lt"/>
              <a:buAutoNum type="arabicPeriod"/>
            </a:pPr>
            <a:r>
              <a:rPr lang="pt-BR" dirty="0" smtClean="0"/>
              <a:t>Menu do usuário: Links para o usuário alterar sua senha (como o sistema roda em ambiente de internet/intranet a segurança não pode ser um item secundário), como também seu endereço de e-mail (para recuperar senha ou para enviar e-mails do sistema, como cotações, orçamentos ou e-mails de cobrança) e assinatura do e-mail</a:t>
            </a:r>
          </a:p>
          <a:p>
            <a:pPr marL="514350" indent="-514350" algn="just">
              <a:buFont typeface="+mj-lt"/>
              <a:buAutoNum type="arabicPeriod"/>
            </a:pPr>
            <a:r>
              <a:rPr lang="pt-BR" dirty="0" smtClean="0"/>
              <a:t>Abas: O uso das abas traz muitos benefícios, o principal, claro, é a possibilitar que várias telas fiquem abertas ao mesmo tempo. O usuário não precisará mais fechar um tela e ir para outra para alterar alguma configuração ou consultar alguma informação. O uso das abas também simplifica o desenvolvimento dos </a:t>
            </a:r>
            <a:r>
              <a:rPr lang="pt-BR" dirty="0" err="1" smtClean="0"/>
              <a:t>forms</a:t>
            </a:r>
            <a:r>
              <a:rPr lang="pt-B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7384"/>
            <a:ext cx="8229600" cy="954360"/>
          </a:xfrm>
        </p:spPr>
        <p:txBody>
          <a:bodyPr>
            <a:normAutofit/>
          </a:bodyPr>
          <a:lstStyle/>
          <a:p>
            <a:r>
              <a:rPr lang="pt-BR" dirty="0" smtClean="0"/>
              <a:t>Tela principal do sistema (Shell) (2)</a:t>
            </a:r>
            <a:endParaRPr lang="pt-BR" dirty="0"/>
          </a:p>
        </p:txBody>
      </p:sp>
      <p:sp>
        <p:nvSpPr>
          <p:cNvPr id="3" name="Espaço Reservado para Conteúdo 2"/>
          <p:cNvSpPr>
            <a:spLocks noGrp="1"/>
          </p:cNvSpPr>
          <p:nvPr>
            <p:ph sz="quarter" idx="1"/>
          </p:nvPr>
        </p:nvSpPr>
        <p:spPr>
          <a:xfrm>
            <a:off x="251520" y="1124744"/>
            <a:ext cx="8568952" cy="5184576"/>
          </a:xfrm>
        </p:spPr>
        <p:txBody>
          <a:bodyPr>
            <a:normAutofit fontScale="70000" lnSpcReduction="20000"/>
          </a:bodyPr>
          <a:lstStyle/>
          <a:p>
            <a:pPr marL="514350" indent="-514350" algn="just">
              <a:buFont typeface="+mj-lt"/>
              <a:buAutoNum type="arabicPeriod" startAt="6"/>
            </a:pPr>
            <a:r>
              <a:rPr lang="pt-BR" dirty="0" smtClean="0"/>
              <a:t>Mensagens do sistema: O sistema deve informar o sucesso ou não de toda operação que o usuário executou, esta </a:t>
            </a:r>
            <a:r>
              <a:rPr lang="pt-BR" dirty="0" err="1" smtClean="0"/>
              <a:t>area</a:t>
            </a:r>
            <a:r>
              <a:rPr lang="pt-BR" dirty="0" smtClean="0"/>
              <a:t> permite que qualquer módulo/tela/classe de negócio informe o usuário o que está sendo feito.</a:t>
            </a:r>
          </a:p>
          <a:p>
            <a:pPr marL="514350" indent="-514350" algn="just">
              <a:buFont typeface="+mj-lt"/>
              <a:buAutoNum type="arabicPeriod" startAt="6"/>
            </a:pPr>
            <a:r>
              <a:rPr lang="pt-BR" dirty="0" smtClean="0"/>
              <a:t>Barra de progresso: Por natureza do .NET o sistema é </a:t>
            </a:r>
            <a:r>
              <a:rPr lang="pt-BR" dirty="0" err="1" smtClean="0"/>
              <a:t>multi-thread</a:t>
            </a:r>
            <a:r>
              <a:rPr lang="pt-BR" dirty="0" smtClean="0"/>
              <a:t> (assim é </a:t>
            </a:r>
            <a:r>
              <a:rPr lang="pt-BR" dirty="0" err="1" smtClean="0"/>
              <a:t>possivel</a:t>
            </a:r>
            <a:r>
              <a:rPr lang="pt-BR" dirty="0" smtClean="0"/>
              <a:t>, por exemplo, o sistema estar gerando um relatório demorado e mesmo assim estar </a:t>
            </a:r>
            <a:r>
              <a:rPr lang="pt-BR" dirty="0" err="1" smtClean="0"/>
              <a:t>disponivel</a:t>
            </a:r>
            <a:r>
              <a:rPr lang="pt-BR" dirty="0" smtClean="0"/>
              <a:t> para o usuário). Qualquer parte do sistema pode usar a barra de progresso para informar o usuário sobre o progresso de uma ou mais tarefas que estão sendo executadas em primeiro plano (quando o usuário tem que ‘esperar’ acabar) ou em background.</a:t>
            </a:r>
          </a:p>
          <a:p>
            <a:pPr marL="514350" indent="-514350" algn="just">
              <a:buFont typeface="+mj-lt"/>
              <a:buAutoNum type="arabicPeriod" startAt="6"/>
            </a:pPr>
            <a:r>
              <a:rPr lang="pt-BR" dirty="0" smtClean="0"/>
              <a:t>Reservado: Não tem uso agora, mas no futuro esse espaço poderá ser usado para alertas do workflow (como uma tarefa atrasada por exemplo) ou de qualquer outra parte do sistema que queira </a:t>
            </a:r>
            <a:r>
              <a:rPr lang="pt-BR" dirty="0" err="1" smtClean="0"/>
              <a:t>notifificar</a:t>
            </a:r>
            <a:r>
              <a:rPr lang="pt-BR" dirty="0" smtClean="0"/>
              <a:t> o usuário sobre algo que ele deve saber naquele momento.</a:t>
            </a:r>
          </a:p>
          <a:p>
            <a:pPr marL="514350" indent="-514350" algn="just">
              <a:buFont typeface="+mj-lt"/>
              <a:buAutoNum type="arabicPeriod" startAt="6"/>
            </a:pPr>
            <a:r>
              <a:rPr lang="pt-BR" dirty="0" smtClean="0"/>
              <a:t>Menu principal: Note que ele é semelhante ao menu Iniciar do Windows, isso foi proposital. O menu Iniciar é bem versátil e não fica ocupando um espaço constante na tela, assim sobra mais espaço para abrigar as telas que o usuário usará por mais tempo do que o menu. No lado esquerdo ficará o menu organizado em arvore.</a:t>
            </a:r>
          </a:p>
          <a:p>
            <a:pPr marL="514350" indent="-514350" algn="just">
              <a:buFont typeface="+mj-lt"/>
              <a:buAutoNum type="arabicPeriod" startAt="6"/>
            </a:pPr>
            <a:r>
              <a:rPr lang="pt-BR" dirty="0" smtClean="0"/>
              <a:t>Itens mais usados: Conforme o usuário usa o sistema, os links que ele clica são registrados e usados como referencia para montar um lista daquilo que o usuário mais usa. Depois de algum tempo o usuário não perde mais tempo procurando pelas mesmas opções dentro do menu em arvore (cada usuário deve usar 10 ou 15% de todas as opções do menu).</a:t>
            </a:r>
          </a:p>
          <a:p>
            <a:pPr marL="514350" indent="-514350" algn="just">
              <a:buFont typeface="+mj-lt"/>
              <a:buAutoNum type="arabicPeriod" startAt="6"/>
            </a:pPr>
            <a:endParaRPr lang="pt-B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39</TotalTime>
  <Words>633</Words>
  <Application>Microsoft Office PowerPoint</Application>
  <PresentationFormat>Apresentação na tela (4:3)</PresentationFormat>
  <Paragraphs>22</Paragraphs>
  <Slides>4</Slides>
  <Notes>0</Notes>
  <HiddenSlides>0</HiddenSlides>
  <MMClips>0</MMClips>
  <ScaleCrop>false</ScaleCrop>
  <HeadingPairs>
    <vt:vector size="4" baseType="variant">
      <vt:variant>
        <vt:lpstr>Tema</vt:lpstr>
      </vt:variant>
      <vt:variant>
        <vt:i4>1</vt:i4>
      </vt:variant>
      <vt:variant>
        <vt:lpstr>Títulos de slides</vt:lpstr>
      </vt:variant>
      <vt:variant>
        <vt:i4>4</vt:i4>
      </vt:variant>
    </vt:vector>
  </HeadingPairs>
  <TitlesOfParts>
    <vt:vector size="5" baseType="lpstr">
      <vt:lpstr>Balcão Envidraçado</vt:lpstr>
      <vt:lpstr>Slide 1</vt:lpstr>
      <vt:lpstr>Slide 2</vt:lpstr>
      <vt:lpstr>Tela principal do sistema (Shell)</vt:lpstr>
      <vt:lpstr>Tela principal do sistema (Shell)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Marcelo</dc:creator>
  <cp:lastModifiedBy>Marcelo</cp:lastModifiedBy>
  <cp:revision>4</cp:revision>
  <dcterms:created xsi:type="dcterms:W3CDTF">2010-07-12T13:08:15Z</dcterms:created>
  <dcterms:modified xsi:type="dcterms:W3CDTF">2010-07-12T13:47:41Z</dcterms:modified>
</cp:coreProperties>
</file>