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78" r:id="rId6"/>
    <p:sldId id="282" r:id="rId7"/>
    <p:sldId id="279" r:id="rId8"/>
    <p:sldId id="283" r:id="rId9"/>
    <p:sldId id="281" r:id="rId10"/>
    <p:sldId id="280" r:id="rId11"/>
    <p:sldId id="285" r:id="rId12"/>
    <p:sldId id="288" r:id="rId13"/>
    <p:sldId id="287" r:id="rId14"/>
    <p:sldId id="289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rafana.com/docs/grafana/latest/setup-grafana/configure-security/configure-authentication/grafana/" TargetMode="External"/><Relationship Id="rId3" Type="http://schemas.openxmlformats.org/officeDocument/2006/relationships/hyperlink" Target="https://www.techopedia.com/definition/31558/motion-tracking" TargetMode="External"/><Relationship Id="rId7" Type="http://schemas.openxmlformats.org/officeDocument/2006/relationships/hyperlink" Target="http://stevesnoderedguide.com/configuring-the-mqtt-publish-node" TargetMode="External"/><Relationship Id="rId2" Type="http://schemas.openxmlformats.org/officeDocument/2006/relationships/hyperlink" Target="https://www.researchgate.net/publication/251906191_Real-time_object_detection_and_tracking_on_a_moving_camera_plat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urse.nodered.org/t/mysql-node-red-table/7612/23" TargetMode="External"/><Relationship Id="rId5" Type="http://schemas.openxmlformats.org/officeDocument/2006/relationships/hyperlink" Target="https://github.com/droidthings/IntrusionDetection/tree/master/Code/ESP32-MPU6050" TargetMode="External"/><Relationship Id="rId10" Type="http://schemas.openxmlformats.org/officeDocument/2006/relationships/hyperlink" Target="https://www.youtube.com/watch?v=72u6gIkeqUc" TargetMode="External"/><Relationship Id="rId4" Type="http://schemas.openxmlformats.org/officeDocument/2006/relationships/hyperlink" Target="https://randomnerdtutorials.com/esp32-mpu-6050-accelerometer-gyroscope-arduino/" TargetMode="External"/><Relationship Id="rId9" Type="http://schemas.openxmlformats.org/officeDocument/2006/relationships/hyperlink" Target="https://www.youtube.com/watch?v=d8eeNROMTv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esp32-mpu-6050-accelerometer-gyroscope-arduin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" r="54659" b="909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rgbClr val="4D666C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Motion </a:t>
            </a:r>
            <a:r>
              <a:rPr lang="en-US" dirty="0">
                <a:solidFill>
                  <a:srgbClr val="FFFFFF"/>
                </a:solidFill>
              </a:rPr>
              <a:t>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Sunil Kumar Gummalla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935251-0F59-93C3-AE78-A39F9E14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Node-Red Flow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DF67F7-4C8E-4997-90D7-49F853B81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8" b="1536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9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16B2-9283-6356-DDD7-BFB5F426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– Motion Tracking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50D42-06A8-3DCA-605C-C08259E0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38" y="1772044"/>
            <a:ext cx="8520098" cy="47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4D2F-BA2E-CA67-B026-976DD34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5B6E-AE6B-DED2-FD17-337EFBDE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42178" cy="402336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https://www.researchgate.net/publication/251906191_Real-time_object_detection_and_tracking_on_a_moving_camera_platform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https://www.techopedia.com/definition/31558/motion-tracking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https://randomnerdtutorials.com/esp32-mpu-6050-accelerometer-gyroscope-arduino/</a:t>
            </a:r>
            <a:endParaRPr lang="en-US" sz="1400" b="1" u="sng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https://randomnerdtutorials.com/esp32-mpu-6050-accelerometer-gyroscope-arduino/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hlinkClick r:id="rId5"/>
              </a:rPr>
              <a:t>https://github.com/droidthings/IntrusionDetection/tree/master/Code/ESP32-MPU6050</a:t>
            </a:r>
            <a:endParaRPr lang="en-US" sz="1400" b="1" dirty="0"/>
          </a:p>
          <a:p>
            <a:r>
              <a:rPr lang="en-US" sz="1400" b="1" dirty="0">
                <a:hlinkClick r:id="rId6"/>
              </a:rPr>
              <a:t>https://discourse.nodered.org/t/mysql-node-red-table/7612/23</a:t>
            </a:r>
            <a:endParaRPr lang="en-US" sz="1400" b="1" dirty="0"/>
          </a:p>
          <a:p>
            <a:r>
              <a:rPr lang="en-US" sz="1400" b="1" dirty="0">
                <a:hlinkClick r:id="rId7"/>
              </a:rPr>
              <a:t>http://stevesnoderedguide.com/configuring-the-mqtt-publish-node</a:t>
            </a:r>
            <a:endParaRPr lang="en-US" sz="1400" b="1" dirty="0"/>
          </a:p>
          <a:p>
            <a:r>
              <a:rPr lang="en-US" sz="1400" b="1" dirty="0">
                <a:hlinkClick r:id="rId8"/>
              </a:rPr>
              <a:t>https://grafana.com/docs/grafana/latest/setup-grafana/configure-security/configure-authentication/grafana/</a:t>
            </a:r>
            <a:endParaRPr lang="en-US" sz="1400" b="1" dirty="0"/>
          </a:p>
          <a:p>
            <a:r>
              <a:rPr lang="en-US" sz="1400" b="1" dirty="0">
                <a:hlinkClick r:id="rId9"/>
              </a:rPr>
              <a:t>https://www.youtube.com/watch?v=d8eeNROMTv0</a:t>
            </a:r>
            <a:endParaRPr lang="en-US" sz="1400" b="1" dirty="0"/>
          </a:p>
          <a:p>
            <a:r>
              <a:rPr lang="en-US" sz="1400" b="1" dirty="0">
                <a:hlinkClick r:id="rId10"/>
              </a:rPr>
              <a:t>https://www.youtube.com/watch?v=72u6gIkeqUc</a:t>
            </a:r>
            <a:endParaRPr lang="en-US" sz="1400" b="1" dirty="0"/>
          </a:p>
          <a:p>
            <a:endParaRPr lang="en-US" sz="1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1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B94B5FC-CF6A-35B2-7B20-5486F72E5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05" r="-1" b="14303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191374-A26A-3EA9-BA4D-DA9CDECA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728B-DA06-B90A-7219-EDCEFCEE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1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What? </a:t>
            </a:r>
          </a:p>
          <a:p>
            <a:pPr marL="0" indent="0">
              <a:buNone/>
            </a:pP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Motion tracking assists in tracking the movement of objects 	and transferring the sensed data to an application for further 	processing. 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1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Applications: </a:t>
            </a:r>
          </a:p>
          <a:p>
            <a:pPr marL="0" indent="0">
              <a:buNone/>
            </a:pP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This has a wide range of applications such as in military, 	entertainment, sports, medical applications, validation of 	computer vision and robotics.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Domain : </a:t>
            </a: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Smart Building</a:t>
            </a:r>
          </a:p>
          <a:p>
            <a:pPr marL="0" indent="0">
              <a:buNone/>
            </a:pP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This motion tracking system can also help to detect fall and 	intrusions at homes or any commercial building with proper 	implementation. 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1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Purpose : </a:t>
            </a: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current prototype sensor system detects the parameters and shares it to user through MQTT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31906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5316-8226-69E8-E98E-AC49DBF6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BCA0-76A0-367D-E78B-BD6626AE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310" marR="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202124"/>
                </a:solidFill>
                <a:cs typeface="Times New Roman" panose="02020603050405020304" pitchFamily="18" charset="0"/>
              </a:rPr>
              <a:t>Devices: </a:t>
            </a:r>
            <a:r>
              <a:rPr lang="en-US" sz="1800" dirty="0">
                <a:solidFill>
                  <a:srgbClr val="202124"/>
                </a:solidFill>
                <a:cs typeface="Times New Roman" panose="02020603050405020304" pitchFamily="18" charset="0"/>
              </a:rPr>
              <a:t>MPU6050 accelerometer and gyroscope sensor, ESP32 and a laptop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202124"/>
              </a:solidFill>
              <a:cs typeface="Times New Roman" panose="02020603050405020304" pitchFamily="18" charset="0"/>
            </a:endParaRPr>
          </a:p>
          <a:p>
            <a:pPr marL="194310" marR="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202124"/>
                </a:solidFill>
                <a:cs typeface="Times New Roman" panose="02020603050405020304" pitchFamily="18" charset="0"/>
              </a:rPr>
              <a:t>IOT Platform: </a:t>
            </a:r>
            <a:r>
              <a:rPr lang="en-US" sz="1800" dirty="0">
                <a:solidFill>
                  <a:srgbClr val="202124"/>
                </a:solidFill>
                <a:cs typeface="Times New Roman" panose="02020603050405020304" pitchFamily="18" charset="0"/>
              </a:rPr>
              <a:t>connected over </a:t>
            </a:r>
            <a:r>
              <a:rPr lang="en-US" sz="1800" dirty="0" err="1">
                <a:solidFill>
                  <a:srgbClr val="202124"/>
                </a:solidFill>
                <a:cs typeface="Times New Roman" panose="02020603050405020304" pitchFamily="18" charset="0"/>
              </a:rPr>
              <a:t>WiFi</a:t>
            </a:r>
            <a:endParaRPr lang="en-US" sz="1800" dirty="0">
              <a:solidFill>
                <a:srgbClr val="202124"/>
              </a:solidFill>
              <a:cs typeface="Times New Roman" panose="02020603050405020304" pitchFamily="18" charset="0"/>
            </a:endParaRPr>
          </a:p>
          <a:p>
            <a:pPr marL="651510" marR="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02124"/>
                </a:solidFill>
                <a:cs typeface="Times New Roman" panose="02020603050405020304" pitchFamily="18" charset="0"/>
              </a:rPr>
              <a:t>MQTT broker: </a:t>
            </a:r>
            <a:r>
              <a:rPr lang="en-US" sz="1800" dirty="0" err="1">
                <a:solidFill>
                  <a:srgbClr val="202124"/>
                </a:solidFill>
                <a:cs typeface="Times New Roman" panose="02020603050405020304" pitchFamily="18" charset="0"/>
              </a:rPr>
              <a:t>Mosquitto</a:t>
            </a:r>
            <a:r>
              <a:rPr lang="en-US" sz="1800" dirty="0">
                <a:solidFill>
                  <a:srgbClr val="202124"/>
                </a:solidFill>
                <a:cs typeface="Times New Roman" panose="02020603050405020304" pitchFamily="18" charset="0"/>
              </a:rPr>
              <a:t> MQTT broker running on localhost</a:t>
            </a:r>
          </a:p>
          <a:p>
            <a:pPr marL="651510" marR="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02124"/>
                </a:solidFill>
                <a:cs typeface="Times New Roman" panose="02020603050405020304" pitchFamily="18" charset="0"/>
              </a:rPr>
              <a:t>Coordinator: </a:t>
            </a:r>
            <a:r>
              <a:rPr lang="en-US" sz="1800" dirty="0">
                <a:solidFill>
                  <a:srgbClr val="202124"/>
                </a:solidFill>
                <a:cs typeface="Times New Roman" panose="02020603050405020304" pitchFamily="18" charset="0"/>
              </a:rPr>
              <a:t>Node-red running on localhost</a:t>
            </a:r>
          </a:p>
          <a:p>
            <a:pPr marL="651510" marR="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02124"/>
                </a:solidFill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solidFill>
                  <a:srgbClr val="202124"/>
                </a:solidFill>
                <a:cs typeface="Times New Roman" panose="02020603050405020304" pitchFamily="18" charset="0"/>
              </a:rPr>
              <a:t>MySQL database running on localhost</a:t>
            </a:r>
          </a:p>
          <a:p>
            <a:pPr marL="36576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202124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202124"/>
                </a:solidFill>
                <a:cs typeface="Times New Roman" panose="02020603050405020304" pitchFamily="18" charset="0"/>
              </a:rPr>
              <a:t> Webserver: </a:t>
            </a:r>
            <a:r>
              <a:rPr lang="en-US" sz="1800" dirty="0">
                <a:solidFill>
                  <a:srgbClr val="202124"/>
                </a:solidFill>
                <a:cs typeface="Times New Roman" panose="02020603050405020304" pitchFamily="18" charset="0"/>
              </a:rPr>
              <a:t>Webserver like HTTP Grafana webserver running on localhost</a:t>
            </a:r>
          </a:p>
          <a:p>
            <a:pPr marR="0" fontAlgn="base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9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2D804-DADC-7F17-C4D9-B8E6715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69801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 Specification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EBB7387E-0B2D-93F2-E0D1-FF727E8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805" y="640080"/>
            <a:ext cx="294231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981E-0971-8941-E29E-0AF704C2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IOT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5CE21-3001-7EC2-73A1-D0FE6B20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2360807"/>
            <a:ext cx="10409215" cy="4147629"/>
          </a:xfrm>
        </p:spPr>
      </p:pic>
    </p:spTree>
    <p:extLst>
      <p:ext uri="{BB962C8B-B14F-4D97-AF65-F5344CB8AC3E}">
        <p14:creationId xmlns:p14="http://schemas.microsoft.com/office/powerpoint/2010/main" val="205105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B8EF-C4C5-14A0-5827-FBD8D7D2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Service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75C-811B-C238-3CCF-9BB5391F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following is the service specification for my project:</a:t>
            </a:r>
          </a:p>
          <a:p>
            <a:pPr marL="19431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Input: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acceleration and gyroscope data obtained from the MPU6050 sensor serve as the system's input. The ESP32 device's MQTT publishing mechanism uses this data as its input.</a:t>
            </a:r>
          </a:p>
          <a:p>
            <a:pPr marL="19431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Output: 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Motion tracking on a web application </a:t>
            </a:r>
          </a:p>
          <a:p>
            <a:pPr marL="19431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Service: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After receiving the messages sent out by the ESP32, the Node-Red adds a new row to the database. Because this HTTP server pulls data from a MySQL database, web services are used to analyze and visualize data live.</a:t>
            </a:r>
          </a:p>
          <a:p>
            <a:pPr marL="19431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Endpoints:</a:t>
            </a: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ESP32 development module, the Node-Red service, the database, and the web server are the endpoints.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B673D-A637-E061-C92E-CF6D2FEF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Functional View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AB79C8C-6D52-7251-A12B-6F880D29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98" y="730735"/>
            <a:ext cx="6405377" cy="53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4DDDF-5452-9C75-AE3D-46E0EB80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Component INtegration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MPU-6050 Accelerometer Gyroscope Wiring to ESP32 Schematic Diagram Circuit">
            <a:extLst>
              <a:ext uri="{FF2B5EF4-FFF2-40B4-BE49-F238E27FC236}">
                <a16:creationId xmlns:a16="http://schemas.microsoft.com/office/drawing/2014/main" id="{A8450E81-17CE-AE3D-89C8-B6FCC7708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952" y="846629"/>
            <a:ext cx="5458968" cy="51657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5324E-3B08-FE53-E19F-3BE5F1E3DEA6}"/>
              </a:ext>
            </a:extLst>
          </p:cNvPr>
          <p:cNvSpPr txBox="1"/>
          <p:nvPr/>
        </p:nvSpPr>
        <p:spPr>
          <a:xfrm>
            <a:off x="6092952" y="6313469"/>
            <a:ext cx="53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 : </a:t>
            </a: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https://randomnerdtutorials.com/esp32-mpu-6050-accelerometer-gyroscope-arduino/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643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D49B-ED9E-6D76-1564-AB826AD5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ESP32-MQTT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C207-68AB-282F-7D5F-6BF92DF3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Setup </a:t>
            </a:r>
            <a:r>
              <a:rPr lang="en-US" dirty="0" err="1"/>
              <a:t>WiFi</a:t>
            </a:r>
            <a:r>
              <a:rPr lang="en-US" dirty="0"/>
              <a:t> connection using </a:t>
            </a:r>
            <a:r>
              <a:rPr lang="en-US" dirty="0" err="1"/>
              <a:t>WiFi</a:t>
            </a:r>
            <a:r>
              <a:rPr lang="en-US" dirty="0"/>
              <a:t>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Establish connection to MQTT broker using </a:t>
            </a:r>
            <a:r>
              <a:rPr lang="en-US" dirty="0" err="1"/>
              <a:t>pubsub</a:t>
            </a:r>
            <a:r>
              <a:rPr lang="en-US" dirty="0"/>
              <a:t>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 the sensor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Publish the sensor data to MQTT broker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8441CE6-0506-35B8-C05D-67F7403C1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4" r="47306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4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515</TotalTime>
  <Words>477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Tw Cen MT</vt:lpstr>
      <vt:lpstr>Tw Cen MT Condensed</vt:lpstr>
      <vt:lpstr>Wingdings</vt:lpstr>
      <vt:lpstr>Wingdings 3</vt:lpstr>
      <vt:lpstr>Integral</vt:lpstr>
      <vt:lpstr>Motion tracking system</vt:lpstr>
      <vt:lpstr>Introduction</vt:lpstr>
      <vt:lpstr>Components</vt:lpstr>
      <vt:lpstr>Process Specification</vt:lpstr>
      <vt:lpstr>Overall IOT Architecture</vt:lpstr>
      <vt:lpstr>Service specification</vt:lpstr>
      <vt:lpstr>Functional View</vt:lpstr>
      <vt:lpstr>Component INtegration</vt:lpstr>
      <vt:lpstr>ESP32-MQTT program</vt:lpstr>
      <vt:lpstr>Node-Red Flow</vt:lpstr>
      <vt:lpstr>Web Application – Motion Tracking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Motion tracking system</dc:title>
  <dc:creator>Sai Susmitha Inavolu</dc:creator>
  <cp:lastModifiedBy>Sai Susmitha Inavolu</cp:lastModifiedBy>
  <cp:revision>16</cp:revision>
  <dcterms:created xsi:type="dcterms:W3CDTF">2022-12-08T03:58:51Z</dcterms:created>
  <dcterms:modified xsi:type="dcterms:W3CDTF">2023-03-22T23:23:51Z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