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1E9"/>
    <a:srgbClr val="FF66FF"/>
    <a:srgbClr val="99FF33"/>
    <a:srgbClr val="FF9966"/>
    <a:srgbClr val="A818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2E41-1CEB-4736-8642-3D6534EB7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8BEB3-90C8-49FC-945C-98F8BAFFD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E2784-3D50-45FB-BB80-31633D62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8FEC-EFE3-4C9F-A705-41CE07788E0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14765-28B4-4EEA-AD41-2AF6482B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5F1C0-C34C-4F86-A1D0-CC13D9B9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F267-18BD-4E23-AE96-B083912C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2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2446-1291-43EC-8E68-4B6D5673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90FF2-63C9-4AEF-B190-8BBE8EAB4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B0B02-8707-4A29-90C6-4A2BE333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8FEC-EFE3-4C9F-A705-41CE07788E0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FFC2F-05E9-4C7B-82D8-C6E6FCF0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583E5-80AB-4020-88AB-1027DA2C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F267-18BD-4E23-AE96-B083912C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1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3C3CC-37D9-4122-96A2-24B3B9B87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47639-3F1F-4EBA-A088-34B10361B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630CB-398E-44FF-B573-87E8C06C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8FEC-EFE3-4C9F-A705-41CE07788E0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74DB-6D8E-4DC0-95EE-6C2DED84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142A5-C69F-4E68-87EF-3293B2CA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F267-18BD-4E23-AE96-B083912C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6463-267D-4EB1-A777-84A3D6AE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D25C-0C7E-419E-B04B-67FF90C5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12DB2-012E-4299-AE13-7DC32EB9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8FEC-EFE3-4C9F-A705-41CE07788E0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D03E1-076D-43B5-A30A-2ADB5817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2033F-B783-417D-A3E1-380FE2CB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F267-18BD-4E23-AE96-B083912C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759E-8A42-401B-BD74-9E441F48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6BB03-C76C-4299-8519-09B00A923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4D936-9F20-42A8-8E60-C24219A7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8FEC-EFE3-4C9F-A705-41CE07788E0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DAB96-12A9-46D8-85FE-DDF7BC6E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57895-0A7C-4BE8-84AC-4D20176B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F267-18BD-4E23-AE96-B083912C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2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92C7-9213-40FD-A80F-E87E0A03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3BED-6E10-4CBB-99FA-AAD81C496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DFD32-4EC7-4BD2-935C-97C05E5A9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66FA4-EDDF-4480-A759-E04923E4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8FEC-EFE3-4C9F-A705-41CE07788E0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1EDDD-25DF-44A0-AFA3-1F6E1BDB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3D9F7-A85A-4FAE-BF47-640893AA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F267-18BD-4E23-AE96-B083912C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8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01D3-CC99-486B-84B3-274B6F82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54C55-E0ED-48BD-96BD-A7D8E1D1E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2AE77-9C91-4986-97F8-2A7E36D34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D57833-76FB-46BF-B60B-770BC4CCB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C6505-F816-4E8E-9FB3-AF86AF5A4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B5A06-4847-498F-B24A-2427997E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8FEC-EFE3-4C9F-A705-41CE07788E0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EEF37-DCC6-44A7-B512-5CF9C044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A904B-1318-490E-A388-E99CEE69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F267-18BD-4E23-AE96-B083912C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BFAF-5B24-4683-BC82-DF38299C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55C3B-0235-48D0-B1A3-59BCF589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8FEC-EFE3-4C9F-A705-41CE07788E0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39DF9-4DB2-4B9C-B02E-4368AAD5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26522-449C-4078-8F02-CF1A4C7E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F267-18BD-4E23-AE96-B083912C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9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1F3FC-E424-43EF-986E-5FA4A43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8FEC-EFE3-4C9F-A705-41CE07788E0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61FB8-9867-4377-B17E-CE4D4781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FC789-EE78-4DC8-B6A7-97AAC676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F267-18BD-4E23-AE96-B083912C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A246-128E-4B44-8917-64AA9FDB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4C03D-245E-4E09-B3C8-843D5340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540A0-3611-467A-A2B5-AAF00A33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850AB-EF9B-4C7F-A6AF-CF8DD5D9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8FEC-EFE3-4C9F-A705-41CE07788E0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77ED2-2E25-4894-A55C-ADAB23C0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ECBB5-D44A-40F5-AF3B-CDAF81F2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F267-18BD-4E23-AE96-B083912C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5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A059-DBA3-48D8-8B94-02F74F01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F46AE-0F3C-4A40-9BBE-A59391642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D201D-959A-431A-9FE2-4A916F736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8C9DC-B92F-4EA7-B6BB-488CEE20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8FEC-EFE3-4C9F-A705-41CE07788E0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34937-B709-4987-AFCE-F1BEF937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4943E-BBF5-4292-BB3B-BC0E0489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F267-18BD-4E23-AE96-B083912C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13F5F-4080-47FE-94AF-2FC9F6BD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144DD-F388-4736-9DF6-F51D66F51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9729F-D605-4531-A857-F0CB9F36A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98FEC-EFE3-4C9F-A705-41CE07788E0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CEDBB-4283-495A-9CAB-AD593ABCA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FADB9-F2C4-4FBC-AB76-2EA736CDE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EF267-18BD-4E23-AE96-B083912C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7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A538D1-4145-4BB0-85DB-477469B01C09}"/>
              </a:ext>
            </a:extLst>
          </p:cNvPr>
          <p:cNvSpPr/>
          <p:nvPr/>
        </p:nvSpPr>
        <p:spPr>
          <a:xfrm>
            <a:off x="3191069" y="108055"/>
            <a:ext cx="5598368" cy="161810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>
                <a:latin typeface="Eras Demi ITC" panose="020B0805030504020804" pitchFamily="34" charset="0"/>
              </a:rPr>
              <a:t>Wireless</a:t>
            </a:r>
          </a:p>
          <a:p>
            <a:pPr algn="ctr"/>
            <a:r>
              <a:rPr lang="en-US" sz="1400" dirty="0">
                <a:latin typeface="Eras Demi ITC" panose="020B0805030504020804" pitchFamily="34" charset="0"/>
              </a:rPr>
              <a:t> Risk Management  System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0F6CC-B2DF-40E1-A742-C9E8B4445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96" t="28022" r="72825" b="68096"/>
          <a:stretch/>
        </p:blipFill>
        <p:spPr>
          <a:xfrm>
            <a:off x="5074919" y="225140"/>
            <a:ext cx="1934075" cy="500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251AAF7-20EA-4A02-8D71-386320522113}"/>
              </a:ext>
            </a:extLst>
          </p:cNvPr>
          <p:cNvSpPr/>
          <p:nvPr/>
        </p:nvSpPr>
        <p:spPr>
          <a:xfrm>
            <a:off x="2023045" y="1834454"/>
            <a:ext cx="1853739" cy="1824644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Eras Demi ITC" panose="020B0805030504020804" pitchFamily="34" charset="0"/>
              </a:rPr>
              <a:t>Potential Frauds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D3C7BD-58F3-4EE6-863C-ABBF2AB451A6}"/>
              </a:ext>
            </a:extLst>
          </p:cNvPr>
          <p:cNvSpPr/>
          <p:nvPr/>
        </p:nvSpPr>
        <p:spPr>
          <a:xfrm>
            <a:off x="5074919" y="1834454"/>
            <a:ext cx="1853739" cy="1824644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Transaction Discrepancy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84CA8B-03F0-462C-8AF6-D442D230BCAA}"/>
              </a:ext>
            </a:extLst>
          </p:cNvPr>
          <p:cNvSpPr/>
          <p:nvPr/>
        </p:nvSpPr>
        <p:spPr>
          <a:xfrm>
            <a:off x="7979784" y="1834454"/>
            <a:ext cx="1853739" cy="1824644"/>
          </a:xfrm>
          <a:prstGeom prst="ellipse">
            <a:avLst/>
          </a:prstGeom>
          <a:solidFill>
            <a:srgbClr val="A81897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Trend alters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422102-85F1-483E-8282-246483DF7047}"/>
              </a:ext>
            </a:extLst>
          </p:cNvPr>
          <p:cNvSpPr/>
          <p:nvPr/>
        </p:nvSpPr>
        <p:spPr>
          <a:xfrm>
            <a:off x="4134240" y="3069772"/>
            <a:ext cx="1665316" cy="1698171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Eras Demi ITC" panose="020B0805030504020804" pitchFamily="34" charset="0"/>
              </a:rPr>
              <a:t>Bot Rectified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9CDCE7-AF16-40BB-9297-C561B4181B22}"/>
              </a:ext>
            </a:extLst>
          </p:cNvPr>
          <p:cNvSpPr/>
          <p:nvPr/>
        </p:nvSpPr>
        <p:spPr>
          <a:xfrm>
            <a:off x="6057012" y="3069773"/>
            <a:ext cx="1665316" cy="1698171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Eras Demi ITC" panose="020B0805030504020804" pitchFamily="34" charset="0"/>
              </a:rPr>
              <a:t>Dealer Rectified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FF4E27-A12A-4157-8BF4-A398A5C90E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96" t="28022" r="72825" b="68096"/>
          <a:stretch/>
        </p:blipFill>
        <p:spPr>
          <a:xfrm>
            <a:off x="9929008" y="108056"/>
            <a:ext cx="2152394" cy="556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378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E0F6CC-B2DF-40E1-A742-C9E8B4445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96" t="28022" r="72825" b="68096"/>
          <a:stretch/>
        </p:blipFill>
        <p:spPr>
          <a:xfrm>
            <a:off x="9929008" y="108056"/>
            <a:ext cx="2152394" cy="556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7699BF-A37E-4D78-8606-33606131B2DF}"/>
              </a:ext>
            </a:extLst>
          </p:cNvPr>
          <p:cNvSpPr/>
          <p:nvPr/>
        </p:nvSpPr>
        <p:spPr>
          <a:xfrm>
            <a:off x="357447" y="108056"/>
            <a:ext cx="9027622" cy="556961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Eras Demi ITC" panose="020B0805030504020804" pitchFamily="34" charset="0"/>
              </a:rPr>
              <a:t>Audit – work flow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10C9B6-4EBA-4237-9280-38CD8C043AE9}"/>
              </a:ext>
            </a:extLst>
          </p:cNvPr>
          <p:cNvSpPr/>
          <p:nvPr/>
        </p:nvSpPr>
        <p:spPr>
          <a:xfrm>
            <a:off x="317241" y="1063690"/>
            <a:ext cx="3704253" cy="1315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FFFF00"/>
                </a:solidFill>
                <a:latin typeface="Eras Demi ITC" panose="020B0805030504020804" pitchFamily="34" charset="0"/>
              </a:rPr>
              <a:t>BOT PULL AND PROCESS INPUT REPORTS </a:t>
            </a:r>
          </a:p>
          <a:p>
            <a:endParaRPr lang="en-US" sz="1100" dirty="0">
              <a:solidFill>
                <a:srgbClr val="FFFF00"/>
              </a:solidFill>
              <a:latin typeface="Eras Demi ITC" panose="020B0805030504020804" pitchFamily="34" charset="0"/>
            </a:endParaRPr>
          </a:p>
          <a:p>
            <a:r>
              <a:rPr lang="en-US" sz="1100" dirty="0">
                <a:latin typeface="Eras Demi ITC" panose="020B0805030504020804" pitchFamily="34" charset="0"/>
              </a:rPr>
              <a:t>Activation &amp; device swap report ( BOT Processed) </a:t>
            </a:r>
          </a:p>
          <a:p>
            <a:r>
              <a:rPr lang="en-US" sz="1100" dirty="0">
                <a:latin typeface="Eras Demi ITC" panose="020B0805030504020804" pitchFamily="34" charset="0"/>
              </a:rPr>
              <a:t>ID scan </a:t>
            </a:r>
          </a:p>
          <a:p>
            <a:r>
              <a:rPr lang="en-US" sz="1100" dirty="0">
                <a:latin typeface="Eras Demi ITC" panose="020B0805030504020804" pitchFamily="34" charset="0"/>
              </a:rPr>
              <a:t>E-Signature</a:t>
            </a:r>
          </a:p>
          <a:p>
            <a:r>
              <a:rPr lang="en-US" sz="1100" dirty="0">
                <a:latin typeface="Eras Demi ITC" panose="020B0805030504020804" pitchFamily="34" charset="0"/>
              </a:rPr>
              <a:t>Vendor rebate History Report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2432AB-9ABC-476C-9B66-18E91C57867E}"/>
              </a:ext>
            </a:extLst>
          </p:cNvPr>
          <p:cNvCxnSpPr>
            <a:stCxn id="4" idx="3"/>
          </p:cNvCxnSpPr>
          <p:nvPr/>
        </p:nvCxnSpPr>
        <p:spPr>
          <a:xfrm flipV="1">
            <a:off x="4021494" y="1716833"/>
            <a:ext cx="951722" cy="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03DBEB2-D953-4C3A-BAF3-C43E96AE34A8}"/>
              </a:ext>
            </a:extLst>
          </p:cNvPr>
          <p:cNvSpPr/>
          <p:nvPr/>
        </p:nvSpPr>
        <p:spPr>
          <a:xfrm>
            <a:off x="4973216" y="1063690"/>
            <a:ext cx="3536302" cy="1282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00"/>
                </a:solidFill>
                <a:latin typeface="Eras Demi ITC" panose="020B0805030504020804" pitchFamily="34" charset="0"/>
              </a:rPr>
              <a:t>DASHBOARD</a:t>
            </a:r>
          </a:p>
          <a:p>
            <a:endParaRPr lang="en-US" sz="1100" dirty="0">
              <a:solidFill>
                <a:schemeClr val="bg1"/>
              </a:solidFill>
              <a:latin typeface="Eras Demi ITC" panose="020B0805030504020804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Eras Demi ITC" panose="020B0805030504020804" pitchFamily="34" charset="0"/>
              </a:rPr>
              <a:t>Total transaction – NA/UP/DS</a:t>
            </a:r>
          </a:p>
          <a:p>
            <a:r>
              <a:rPr lang="en-US" sz="1100" dirty="0">
                <a:latin typeface="Eras Demi ITC" panose="020B0805030504020804" pitchFamily="34" charset="0"/>
              </a:rPr>
              <a:t>Potential frauds</a:t>
            </a:r>
          </a:p>
          <a:p>
            <a:r>
              <a:rPr lang="en-US" sz="1100" dirty="0">
                <a:latin typeface="Eras Demi ITC" panose="020B0805030504020804" pitchFamily="34" charset="0"/>
              </a:rPr>
              <a:t>Discrepancies – BOT Rectified / dealer Rectified</a:t>
            </a:r>
          </a:p>
          <a:p>
            <a:r>
              <a:rPr lang="en-US" sz="1100" dirty="0">
                <a:latin typeface="Eras Demi ITC" panose="020B0805030504020804" pitchFamily="34" charset="0"/>
              </a:rPr>
              <a:t>Trend alert 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8FDAC0-AC3E-4FBA-85AB-85B0BBC0DB2A}"/>
              </a:ext>
            </a:extLst>
          </p:cNvPr>
          <p:cNvCxnSpPr>
            <a:stCxn id="14" idx="3"/>
          </p:cNvCxnSpPr>
          <p:nvPr/>
        </p:nvCxnSpPr>
        <p:spPr>
          <a:xfrm>
            <a:off x="8509518" y="1705171"/>
            <a:ext cx="737119" cy="1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5D6CB6-5EE5-410E-8225-92F229C8A717}"/>
              </a:ext>
            </a:extLst>
          </p:cNvPr>
          <p:cNvSpPr/>
          <p:nvPr/>
        </p:nvSpPr>
        <p:spPr>
          <a:xfrm>
            <a:off x="9246637" y="1063690"/>
            <a:ext cx="2799183" cy="1236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FF00"/>
              </a:solidFill>
              <a:latin typeface="Eras Demi ITC" panose="020B0805030504020804" pitchFamily="34" charset="0"/>
            </a:endParaRPr>
          </a:p>
          <a:p>
            <a:pPr algn="ctr"/>
            <a:endParaRPr lang="en-US" sz="1100" dirty="0">
              <a:solidFill>
                <a:srgbClr val="FFFF00"/>
              </a:solidFill>
              <a:latin typeface="Eras Demi ITC" panose="020B0805030504020804" pitchFamily="34" charset="0"/>
            </a:endParaRPr>
          </a:p>
          <a:p>
            <a:pPr algn="ctr"/>
            <a:r>
              <a:rPr lang="en-US" sz="1100" dirty="0">
                <a:solidFill>
                  <a:srgbClr val="FFFF00"/>
                </a:solidFill>
                <a:latin typeface="Eras Demi ITC" panose="020B0805030504020804" pitchFamily="34" charset="0"/>
              </a:rPr>
              <a:t>TEXT ALERTS</a:t>
            </a:r>
          </a:p>
          <a:p>
            <a:pPr algn="ctr"/>
            <a:endParaRPr lang="en-US" sz="1100" dirty="0">
              <a:solidFill>
                <a:srgbClr val="FFFF00"/>
              </a:solidFill>
              <a:latin typeface="Eras Demi ITC" panose="020B0805030504020804" pitchFamily="34" charset="0"/>
            </a:endParaRP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Eras Demi ITC" panose="020B0805030504020804" pitchFamily="34" charset="0"/>
              </a:rPr>
              <a:t>Text Pivot Points .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Eras Demi ITC" panose="020B0805030504020804" pitchFamily="34" charset="0"/>
              </a:rPr>
              <a:t>For the day before yesterday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Eras Demi ITC" panose="020B0805030504020804" pitchFamily="34" charset="0"/>
              </a:rPr>
              <a:t>Total transaction / PF/Dis/TA</a:t>
            </a:r>
          </a:p>
          <a:p>
            <a:pPr algn="ctr"/>
            <a:endParaRPr lang="en-US" sz="1100" dirty="0">
              <a:solidFill>
                <a:srgbClr val="FFFF00"/>
              </a:solidFill>
              <a:latin typeface="Eras Demi ITC" panose="020B0805030504020804" pitchFamily="34" charset="0"/>
            </a:endParaRPr>
          </a:p>
          <a:p>
            <a:pPr algn="ctr"/>
            <a:endParaRPr lang="en-US" sz="1100" dirty="0">
              <a:solidFill>
                <a:srgbClr val="FFFF00"/>
              </a:solidFill>
              <a:latin typeface="Eras Demi ITC" panose="020B0805030504020804" pitchFamily="34" charset="0"/>
            </a:endParaRPr>
          </a:p>
          <a:p>
            <a:pPr algn="ctr"/>
            <a:endParaRPr lang="en-US" sz="1100" dirty="0">
              <a:solidFill>
                <a:srgbClr val="FFFF00"/>
              </a:solidFill>
              <a:latin typeface="Eras Demi ITC" panose="020B08050305040208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10FE32-9935-4EC3-8841-38743796D9CB}"/>
              </a:ext>
            </a:extLst>
          </p:cNvPr>
          <p:cNvSpPr/>
          <p:nvPr/>
        </p:nvSpPr>
        <p:spPr>
          <a:xfrm>
            <a:off x="357447" y="2859577"/>
            <a:ext cx="3664047" cy="2281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00"/>
                </a:solidFill>
                <a:latin typeface="Eras Demi ITC" panose="020B0805030504020804" pitchFamily="34" charset="0"/>
              </a:rPr>
              <a:t>DEALER AUDITORS TO EVALAUTE </a:t>
            </a:r>
          </a:p>
          <a:p>
            <a:pPr algn="ctr"/>
            <a:endParaRPr lang="en-US" sz="1100" dirty="0">
              <a:latin typeface="Eras Demi ITC" panose="020B0805030504020804" pitchFamily="34" charset="0"/>
            </a:endParaRPr>
          </a:p>
          <a:p>
            <a:pPr algn="ctr"/>
            <a:r>
              <a:rPr lang="en-US" sz="1100" dirty="0">
                <a:latin typeface="Eras Demi ITC" panose="020B0805030504020804" pitchFamily="34" charset="0"/>
              </a:rPr>
              <a:t>Auditors or the SPOCS to check  the potential frauds and trend alters and close them with revert on dashboard &amp; rectify the discrepancies they are to closed</a:t>
            </a:r>
          </a:p>
          <a:p>
            <a:pPr algn="ctr"/>
            <a:endParaRPr lang="en-US" sz="1100" dirty="0">
              <a:latin typeface="Eras Demi ITC" panose="020B0805030504020804" pitchFamily="34" charset="0"/>
            </a:endParaRPr>
          </a:p>
          <a:p>
            <a:pPr algn="ctr"/>
            <a:r>
              <a:rPr lang="en-US" sz="1100" dirty="0">
                <a:solidFill>
                  <a:srgbClr val="FFFF00"/>
                </a:solidFill>
                <a:latin typeface="Eras Demi ITC" panose="020B0805030504020804" pitchFamily="34" charset="0"/>
              </a:rPr>
              <a:t>BOTs</a:t>
            </a:r>
          </a:p>
          <a:p>
            <a:pPr algn="ctr"/>
            <a:endParaRPr lang="en-US" sz="1100" dirty="0">
              <a:latin typeface="Eras Demi ITC" panose="020B0805030504020804" pitchFamily="34" charset="0"/>
            </a:endParaRPr>
          </a:p>
          <a:p>
            <a:pPr algn="ctr"/>
            <a:r>
              <a:rPr lang="en-US" sz="1100" dirty="0">
                <a:latin typeface="Eras Demi ITC" panose="020B0805030504020804" pitchFamily="34" charset="0"/>
              </a:rPr>
              <a:t>To make rectifications on discrepancies 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704BDF-A98A-42F5-8012-96845BE1B7EB}"/>
              </a:ext>
            </a:extLst>
          </p:cNvPr>
          <p:cNvCxnSpPr>
            <a:cxnSpLocks/>
          </p:cNvCxnSpPr>
          <p:nvPr/>
        </p:nvCxnSpPr>
        <p:spPr>
          <a:xfrm>
            <a:off x="4021494" y="3900746"/>
            <a:ext cx="849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7A8CB3E-8E77-4150-BDC9-AD7B2C923553}"/>
              </a:ext>
            </a:extLst>
          </p:cNvPr>
          <p:cNvSpPr/>
          <p:nvPr/>
        </p:nvSpPr>
        <p:spPr>
          <a:xfrm>
            <a:off x="4638502" y="2942705"/>
            <a:ext cx="4746567" cy="2210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00"/>
                </a:solidFill>
                <a:latin typeface="Eras Demi ITC" panose="020B0805030504020804" pitchFamily="34" charset="0"/>
              </a:rPr>
              <a:t>DASHBOARD ( UPDATE).</a:t>
            </a:r>
          </a:p>
          <a:p>
            <a:pPr algn="ctr"/>
            <a:endParaRPr lang="en-US" sz="1100" dirty="0">
              <a:solidFill>
                <a:srgbClr val="FFFF00"/>
              </a:solidFill>
              <a:latin typeface="Eras Demi ITC" panose="020B0805030504020804" pitchFamily="34" charset="0"/>
            </a:endParaRPr>
          </a:p>
          <a:p>
            <a:pPr algn="ctr"/>
            <a:endParaRPr lang="en-US" sz="1100" dirty="0">
              <a:solidFill>
                <a:srgbClr val="FFFF00"/>
              </a:solidFill>
              <a:latin typeface="Eras Demi ITC" panose="020B0805030504020804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Eras Demi ITC" panose="020B0805030504020804" pitchFamily="34" charset="0"/>
              </a:rPr>
              <a:t>Total transaction – NA/UP/DS</a:t>
            </a:r>
          </a:p>
          <a:p>
            <a:r>
              <a:rPr lang="en-US" sz="1100" dirty="0">
                <a:latin typeface="Eras Demi ITC" panose="020B0805030504020804" pitchFamily="34" charset="0"/>
              </a:rPr>
              <a:t>Potential frauds – </a:t>
            </a:r>
            <a:r>
              <a:rPr lang="en-US" sz="1100" dirty="0">
                <a:solidFill>
                  <a:srgbClr val="FF0000"/>
                </a:solidFill>
                <a:highlight>
                  <a:srgbClr val="FFFF00"/>
                </a:highlight>
                <a:latin typeface="Eras Demi ITC" panose="020B0805030504020804" pitchFamily="34" charset="0"/>
              </a:rPr>
              <a:t>Confirmed Frauds / Clear/Open </a:t>
            </a:r>
          </a:p>
          <a:p>
            <a:r>
              <a:rPr lang="en-US" sz="1100" dirty="0">
                <a:latin typeface="Eras Demi ITC" panose="020B0805030504020804" pitchFamily="34" charset="0"/>
              </a:rPr>
              <a:t>Discrepancies – BOT Rectified / Dealer Rectified – </a:t>
            </a:r>
            <a:r>
              <a:rPr lang="en-US" sz="1100" dirty="0">
                <a:solidFill>
                  <a:srgbClr val="FF0000"/>
                </a:solidFill>
                <a:highlight>
                  <a:srgbClr val="FFFF00"/>
                </a:highlight>
                <a:latin typeface="Eras Demi ITC" panose="020B0805030504020804" pitchFamily="34" charset="0"/>
              </a:rPr>
              <a:t>Closed / Open </a:t>
            </a:r>
          </a:p>
          <a:p>
            <a:r>
              <a:rPr lang="en-US" sz="1100" dirty="0">
                <a:latin typeface="Eras Demi ITC" panose="020B0805030504020804" pitchFamily="34" charset="0"/>
              </a:rPr>
              <a:t>Trend alert  - </a:t>
            </a:r>
            <a:r>
              <a:rPr lang="en-US" sz="1100" dirty="0">
                <a:solidFill>
                  <a:srgbClr val="FF0000"/>
                </a:solidFill>
                <a:highlight>
                  <a:srgbClr val="FFFF00"/>
                </a:highlight>
                <a:latin typeface="Eras Demi ITC" panose="020B0805030504020804" pitchFamily="34" charset="0"/>
              </a:rPr>
              <a:t>Fraud/Clear</a:t>
            </a:r>
          </a:p>
          <a:p>
            <a:pPr algn="ctr"/>
            <a:endParaRPr lang="en-US" sz="11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CD568E-B087-468D-9FBB-BBECDBEFEC42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9385069" y="4035829"/>
            <a:ext cx="543939" cy="11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0F7323D-9E24-4AD9-8909-0D16B50B9944}"/>
              </a:ext>
            </a:extLst>
          </p:cNvPr>
          <p:cNvSpPr/>
          <p:nvPr/>
        </p:nvSpPr>
        <p:spPr>
          <a:xfrm>
            <a:off x="9617825" y="2851266"/>
            <a:ext cx="2463577" cy="2289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FF00"/>
              </a:solidFill>
              <a:latin typeface="Eras Demi ITC" panose="020B0805030504020804" pitchFamily="34" charset="0"/>
            </a:endParaRPr>
          </a:p>
          <a:p>
            <a:pPr algn="ctr"/>
            <a:r>
              <a:rPr lang="en-US" sz="1100" dirty="0">
                <a:solidFill>
                  <a:srgbClr val="FFFF00"/>
                </a:solidFill>
                <a:latin typeface="Eras Demi ITC" panose="020B0805030504020804" pitchFamily="34" charset="0"/>
              </a:rPr>
              <a:t>MMS Alert</a:t>
            </a:r>
          </a:p>
          <a:p>
            <a:pPr algn="ctr"/>
            <a:endParaRPr lang="en-US" sz="1100" dirty="0">
              <a:solidFill>
                <a:srgbClr val="FFFF00"/>
              </a:solidFill>
              <a:latin typeface="Eras Demi ITC" panose="020B0805030504020804" pitchFamily="34" charset="0"/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  <a:latin typeface="Eras Demi ITC" panose="020B0805030504020804" pitchFamily="34" charset="0"/>
              </a:rPr>
              <a:t>Day / YTD </a:t>
            </a:r>
          </a:p>
          <a:p>
            <a:r>
              <a:rPr lang="en-US" sz="900" dirty="0">
                <a:solidFill>
                  <a:schemeClr val="bg1"/>
                </a:solidFill>
                <a:latin typeface="Eras Demi ITC" panose="020B0805030504020804" pitchFamily="34" charset="0"/>
              </a:rPr>
              <a:t>Total Transactions – NA / UG / DS</a:t>
            </a:r>
          </a:p>
          <a:p>
            <a:r>
              <a:rPr lang="en-US" sz="900" dirty="0">
                <a:solidFill>
                  <a:schemeClr val="bg1"/>
                </a:solidFill>
                <a:latin typeface="Eras Demi ITC" panose="020B0805030504020804" pitchFamily="34" charset="0"/>
              </a:rPr>
              <a:t>PF – CF/Clr/Open</a:t>
            </a:r>
          </a:p>
          <a:p>
            <a:r>
              <a:rPr lang="en-US" sz="900" dirty="0">
                <a:solidFill>
                  <a:schemeClr val="bg1"/>
                </a:solidFill>
                <a:latin typeface="Eras Demi ITC" panose="020B0805030504020804" pitchFamily="34" charset="0"/>
              </a:rPr>
              <a:t>Dis – BOT - Closed/ Open</a:t>
            </a:r>
          </a:p>
          <a:p>
            <a:r>
              <a:rPr lang="en-US" sz="900" dirty="0">
                <a:solidFill>
                  <a:schemeClr val="bg1"/>
                </a:solidFill>
                <a:latin typeface="Eras Demi ITC" panose="020B0805030504020804" pitchFamily="34" charset="0"/>
              </a:rPr>
              <a:t>Dis – Dealer – Closed/Open</a:t>
            </a:r>
          </a:p>
          <a:p>
            <a:r>
              <a:rPr lang="en-US" sz="900" dirty="0">
                <a:solidFill>
                  <a:schemeClr val="bg1"/>
                </a:solidFill>
                <a:latin typeface="Eras Demi ITC" panose="020B0805030504020804" pitchFamily="34" charset="0"/>
              </a:rPr>
              <a:t>Trend Alert – Confirm Frauds / Clear </a:t>
            </a:r>
          </a:p>
          <a:p>
            <a:r>
              <a:rPr lang="en-US" sz="900" dirty="0">
                <a:solidFill>
                  <a:srgbClr val="FFFF00"/>
                </a:solidFill>
                <a:latin typeface="Eras Demi ITC" panose="020B0805030504020804" pitchFamily="34" charset="0"/>
              </a:rPr>
              <a:t> </a:t>
            </a:r>
          </a:p>
          <a:p>
            <a:r>
              <a:rPr lang="en-US" sz="900" dirty="0">
                <a:latin typeface="Eras Demi ITC" panose="020B0805030504020804" pitchFamily="34" charset="0"/>
              </a:rPr>
              <a:t>Employee/ Store ranking  </a:t>
            </a:r>
          </a:p>
          <a:p>
            <a:r>
              <a:rPr lang="en-US" sz="900" dirty="0">
                <a:latin typeface="Eras Demi ITC" panose="020B0805030504020804" pitchFamily="34" charset="0"/>
              </a:rPr>
              <a:t>( Name and Number)</a:t>
            </a:r>
          </a:p>
          <a:p>
            <a:r>
              <a:rPr lang="en-US" sz="900" dirty="0">
                <a:latin typeface="Eras Demi ITC" panose="020B0805030504020804" pitchFamily="34" charset="0"/>
              </a:rPr>
              <a:t>Confirmed frauds </a:t>
            </a:r>
          </a:p>
          <a:p>
            <a:r>
              <a:rPr lang="en-US" sz="900" dirty="0">
                <a:latin typeface="Eras Demi ITC" panose="020B0805030504020804" pitchFamily="34" charset="0"/>
              </a:rPr>
              <a:t>Total Discrepancies </a:t>
            </a:r>
          </a:p>
          <a:p>
            <a:r>
              <a:rPr lang="en-US" sz="900" dirty="0">
                <a:latin typeface="Eras Demi ITC" panose="020B0805030504020804" pitchFamily="34" charset="0"/>
              </a:rPr>
              <a:t> </a:t>
            </a:r>
          </a:p>
          <a:p>
            <a:pPr algn="ctr"/>
            <a:endParaRPr lang="en-US" sz="1000" dirty="0">
              <a:latin typeface="Eras Demi ITC" panose="020B0805030504020804" pitchFamily="34" charset="0"/>
            </a:endParaRPr>
          </a:p>
          <a:p>
            <a:pPr algn="ctr"/>
            <a:endParaRPr lang="en-US" sz="1000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4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E0F6CC-B2DF-40E1-A742-C9E8B4445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96" t="28022" r="72825" b="68096"/>
          <a:stretch/>
        </p:blipFill>
        <p:spPr>
          <a:xfrm>
            <a:off x="9929008" y="108056"/>
            <a:ext cx="2152394" cy="556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7699BF-A37E-4D78-8606-33606131B2DF}"/>
              </a:ext>
            </a:extLst>
          </p:cNvPr>
          <p:cNvSpPr/>
          <p:nvPr/>
        </p:nvSpPr>
        <p:spPr>
          <a:xfrm>
            <a:off x="357447" y="108056"/>
            <a:ext cx="9027622" cy="556961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Eras Demi ITC" panose="020B0805030504020804" pitchFamily="34" charset="0"/>
              </a:rPr>
              <a:t>Potential Frauds – QC Parameters.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F3394-9F87-4BAA-9243-7578437CFD37}"/>
              </a:ext>
            </a:extLst>
          </p:cNvPr>
          <p:cNvSpPr txBox="1"/>
          <p:nvPr/>
        </p:nvSpPr>
        <p:spPr>
          <a:xfrm>
            <a:off x="357447" y="764432"/>
            <a:ext cx="11632390" cy="31393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Eras Demi ITC" panose="020B0805030504020804" pitchFamily="34" charset="0"/>
              </a:rPr>
              <a:t>No Usage .</a:t>
            </a:r>
          </a:p>
          <a:p>
            <a:pPr marL="342900" indent="-342900">
              <a:buAutoNum type="arabicPeriod"/>
            </a:pPr>
            <a:r>
              <a:rPr lang="en-US" dirty="0">
                <a:latin typeface="Eras Demi ITC" panose="020B0805030504020804" pitchFamily="34" charset="0"/>
              </a:rPr>
              <a:t>&lt;1 M Tenure , 5 Lines , No Social . </a:t>
            </a:r>
          </a:p>
          <a:p>
            <a:pPr marL="342900" indent="-342900">
              <a:buAutoNum type="arabicPeriod" startAt="3"/>
            </a:pPr>
            <a:r>
              <a:rPr lang="en-US" dirty="0">
                <a:latin typeface="Eras Demi ITC" panose="020B0805030504020804" pitchFamily="34" charset="0"/>
              </a:rPr>
              <a:t>0 M Tenure , 0 line left , High end phone.</a:t>
            </a:r>
          </a:p>
          <a:p>
            <a:pPr marL="342900" indent="-342900">
              <a:buAutoNum type="arabicPeriod" startAt="3"/>
            </a:pPr>
            <a:r>
              <a:rPr lang="en-US" dirty="0">
                <a:latin typeface="Eras Demi ITC" panose="020B0805030504020804" pitchFamily="34" charset="0"/>
              </a:rPr>
              <a:t>0 M , 1+ Line , High end Phone , Out Of State.</a:t>
            </a:r>
          </a:p>
          <a:p>
            <a:pPr marL="342900" indent="-342900">
              <a:buAutoNum type="arabicPeriod" startAt="3"/>
            </a:pPr>
            <a:r>
              <a:rPr lang="en-US" dirty="0">
                <a:latin typeface="Eras Demi ITC" panose="020B0805030504020804" pitchFamily="34" charset="0"/>
              </a:rPr>
              <a:t>No Social , Out of State. </a:t>
            </a:r>
          </a:p>
          <a:p>
            <a:pPr marL="342900" indent="-342900">
              <a:buAutoNum type="arabicPeriod" startAt="3"/>
            </a:pPr>
            <a:r>
              <a:rPr lang="en-US" dirty="0">
                <a:latin typeface="Eras Demi ITC" panose="020B0805030504020804" pitchFamily="34" charset="0"/>
              </a:rPr>
              <a:t>Same E mail ID Different account .</a:t>
            </a:r>
          </a:p>
          <a:p>
            <a:pPr marL="342900" indent="-342900">
              <a:buAutoNum type="arabicPeriod" startAt="3"/>
            </a:pPr>
            <a:r>
              <a:rPr lang="en-US" dirty="0">
                <a:latin typeface="Eras Demi ITC" panose="020B0805030504020804" pitchFamily="34" charset="0"/>
              </a:rPr>
              <a:t>Same address different last name . </a:t>
            </a:r>
          </a:p>
          <a:p>
            <a:pPr marL="342900" indent="-342900">
              <a:buAutoNum type="arabicPeriod" startAt="3"/>
            </a:pPr>
            <a:r>
              <a:rPr lang="en-US" dirty="0">
                <a:latin typeface="Eras Demi ITC" panose="020B0805030504020804" pitchFamily="34" charset="0"/>
              </a:rPr>
              <a:t>Same customer different stores in less than 1 month .</a:t>
            </a:r>
          </a:p>
          <a:p>
            <a:pPr marL="342900" indent="-342900">
              <a:buAutoNum type="arabicPeriod" startAt="3"/>
            </a:pPr>
            <a:r>
              <a:rPr lang="en-US" dirty="0">
                <a:latin typeface="Eras Demi ITC" panose="020B0805030504020804" pitchFamily="34" charset="0"/>
              </a:rPr>
              <a:t>No ID Scan , High-end phone.</a:t>
            </a:r>
          </a:p>
          <a:p>
            <a:pPr marL="342900" indent="-342900">
              <a:buAutoNum type="arabicPeriod" startAt="3"/>
            </a:pPr>
            <a:r>
              <a:rPr lang="en-US" dirty="0">
                <a:latin typeface="Eras Demi ITC" panose="020B0805030504020804" pitchFamily="34" charset="0"/>
              </a:rPr>
              <a:t>No ID Scan , </a:t>
            </a:r>
          </a:p>
          <a:p>
            <a:pPr marL="342900" indent="-342900">
              <a:buAutoNum type="arabicPeriod" startAt="3"/>
            </a:pPr>
            <a:endParaRPr lang="en-US" dirty="0">
              <a:latin typeface="Eras Demi ITC" panose="020B08050305040208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4DA11A-F84D-4B0A-9B26-35C9753C8617}"/>
              </a:ext>
            </a:extLst>
          </p:cNvPr>
          <p:cNvSpPr/>
          <p:nvPr/>
        </p:nvSpPr>
        <p:spPr>
          <a:xfrm>
            <a:off x="357447" y="3676987"/>
            <a:ext cx="9027622" cy="556961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Eras Demi ITC" panose="020B0805030504020804" pitchFamily="34" charset="0"/>
              </a:rPr>
              <a:t>Discrepancies  – QC Parameters.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07B6C-E02F-4D5B-9223-4E9E1739E0E1}"/>
              </a:ext>
            </a:extLst>
          </p:cNvPr>
          <p:cNvSpPr txBox="1"/>
          <p:nvPr/>
        </p:nvSpPr>
        <p:spPr>
          <a:xfrm>
            <a:off x="357447" y="4441620"/>
            <a:ext cx="11632390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002060"/>
                </a:solidFill>
                <a:latin typeface="Eras Demi ITC" panose="020B0805030504020804" pitchFamily="34" charset="0"/>
              </a:rPr>
              <a:t>Not entered in RQ4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2060"/>
                </a:solidFill>
                <a:latin typeface="Eras Demi ITC" panose="020B0805030504020804" pitchFamily="34" charset="0"/>
              </a:rPr>
              <a:t>Duplicate on RQ4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2060"/>
                </a:solidFill>
                <a:latin typeface="Eras Demi ITC" panose="020B0805030504020804" pitchFamily="34" charset="0"/>
              </a:rPr>
              <a:t>Not on RMS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2060"/>
                </a:solidFill>
                <a:latin typeface="Eras Demi ITC" panose="020B0805030504020804" pitchFamily="34" charset="0"/>
              </a:rPr>
              <a:t>Name Mismatch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2060"/>
                </a:solidFill>
                <a:latin typeface="Eras Demi ITC" panose="020B0805030504020804" pitchFamily="34" charset="0"/>
              </a:rPr>
              <a:t>Term Mismatch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2060"/>
                </a:solidFill>
                <a:latin typeface="Eras Demi ITC" panose="020B0805030504020804" pitchFamily="34" charset="0"/>
              </a:rPr>
              <a:t>PTN Mismatch </a:t>
            </a:r>
          </a:p>
          <a:p>
            <a:pPr marL="342900" indent="-342900">
              <a:buAutoNum type="arabicPeriod"/>
            </a:pPr>
            <a:r>
              <a:rPr lang="en-US" dirty="0">
                <a:latin typeface="Eras Demi ITC" panose="020B0805030504020804" pitchFamily="34" charset="0"/>
              </a:rPr>
              <a:t>Rectification on DAG – Anil will tell </a:t>
            </a:r>
          </a:p>
        </p:txBody>
      </p:sp>
    </p:spTree>
    <p:extLst>
      <p:ext uri="{BB962C8B-B14F-4D97-AF65-F5344CB8AC3E}">
        <p14:creationId xmlns:p14="http://schemas.microsoft.com/office/powerpoint/2010/main" val="106912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E0F6CC-B2DF-40E1-A742-C9E8B4445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96" t="28022" r="72825" b="68096"/>
          <a:stretch/>
        </p:blipFill>
        <p:spPr>
          <a:xfrm>
            <a:off x="9929008" y="108056"/>
            <a:ext cx="2152394" cy="556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7699BF-A37E-4D78-8606-33606131B2DF}"/>
              </a:ext>
            </a:extLst>
          </p:cNvPr>
          <p:cNvSpPr/>
          <p:nvPr/>
        </p:nvSpPr>
        <p:spPr>
          <a:xfrm>
            <a:off x="357447" y="108056"/>
            <a:ext cx="9027622" cy="556961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Eras Demi ITC" panose="020B0805030504020804" pitchFamily="34" charset="0"/>
              </a:rPr>
              <a:t>Trend Alert  – QC Parameters.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F3394-9F87-4BAA-9243-7578437CFD37}"/>
              </a:ext>
            </a:extLst>
          </p:cNvPr>
          <p:cNvSpPr txBox="1"/>
          <p:nvPr/>
        </p:nvSpPr>
        <p:spPr>
          <a:xfrm>
            <a:off x="357447" y="764432"/>
            <a:ext cx="11632390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Eras Demi ITC" panose="020B0805030504020804" pitchFamily="34" charset="0"/>
              </a:rPr>
              <a:t>5+ line on employee </a:t>
            </a:r>
          </a:p>
          <a:p>
            <a:pPr marL="342900" indent="-342900">
              <a:buAutoNum type="arabicPeriod"/>
            </a:pPr>
            <a:r>
              <a:rPr lang="en-US" dirty="0">
                <a:latin typeface="Eras Demi ITC" panose="020B0805030504020804" pitchFamily="34" charset="0"/>
              </a:rPr>
              <a:t>0 Tenure , Business account .</a:t>
            </a:r>
          </a:p>
          <a:p>
            <a:pPr marL="342900" indent="-342900">
              <a:buAutoNum type="arabicPeriod"/>
            </a:pPr>
            <a:r>
              <a:rPr lang="en-US" dirty="0">
                <a:latin typeface="Eras Demi ITC" panose="020B0805030504020804" pitchFamily="34" charset="0"/>
              </a:rPr>
              <a:t>Store 2.5 time avg  New Activation.</a:t>
            </a:r>
          </a:p>
          <a:p>
            <a:pPr marL="342900" indent="-342900">
              <a:buAutoNum type="arabicPeriod"/>
            </a:pPr>
            <a:r>
              <a:rPr lang="en-US" dirty="0">
                <a:latin typeface="Eras Demi ITC" panose="020B0805030504020804" pitchFamily="34" charset="0"/>
              </a:rPr>
              <a:t>Same day , Multiple line , Same Customer , different employee .</a:t>
            </a:r>
          </a:p>
          <a:p>
            <a:pPr marL="342900" indent="-342900">
              <a:buAutoNum type="arabicPeriod"/>
            </a:pPr>
            <a:r>
              <a:rPr lang="en-US" dirty="0">
                <a:latin typeface="Eras Demi ITC" panose="020B0805030504020804" pitchFamily="34" charset="0"/>
              </a:rPr>
              <a:t>Same customer 3+ Directship 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Eras Demi ITC" panose="020B0805030504020804" pitchFamily="34" charset="0"/>
              </a:rPr>
              <a:t>Employee with 1+ Not entered in RQ4 </a:t>
            </a:r>
          </a:p>
          <a:p>
            <a:pPr marL="342900" indent="-342900">
              <a:buAutoNum type="arabicPeriod"/>
            </a:pPr>
            <a:r>
              <a:rPr lang="en-US" dirty="0">
                <a:latin typeface="Eras Demi ITC" panose="020B0805030504020804" pitchFamily="34" charset="0"/>
              </a:rPr>
              <a:t>Store with 1+ duplicate .</a:t>
            </a:r>
          </a:p>
        </p:txBody>
      </p:sp>
    </p:spTree>
    <p:extLst>
      <p:ext uri="{BB962C8B-B14F-4D97-AF65-F5344CB8AC3E}">
        <p14:creationId xmlns:p14="http://schemas.microsoft.com/office/powerpoint/2010/main" val="366329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3C50D4E-7B7E-44CF-886B-4FBAEE422E37}"/>
              </a:ext>
            </a:extLst>
          </p:cNvPr>
          <p:cNvSpPr txBox="1"/>
          <p:nvPr/>
        </p:nvSpPr>
        <p:spPr>
          <a:xfrm>
            <a:off x="350153" y="736749"/>
            <a:ext cx="11595237" cy="60131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0F6CC-B2DF-40E1-A742-C9E8B4445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96" t="28022" r="72825" b="68096"/>
          <a:stretch/>
        </p:blipFill>
        <p:spPr>
          <a:xfrm>
            <a:off x="9929008" y="108056"/>
            <a:ext cx="2152394" cy="556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7699BF-A37E-4D78-8606-33606131B2DF}"/>
              </a:ext>
            </a:extLst>
          </p:cNvPr>
          <p:cNvSpPr/>
          <p:nvPr/>
        </p:nvSpPr>
        <p:spPr>
          <a:xfrm>
            <a:off x="357447" y="108056"/>
            <a:ext cx="9027622" cy="556961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Eras Demi ITC" panose="020B0805030504020804" pitchFamily="34" charset="0"/>
              </a:rPr>
              <a:t>DASHBOARD – Mock up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5153B-527E-4036-B6FA-B0DCDF750837}"/>
              </a:ext>
            </a:extLst>
          </p:cNvPr>
          <p:cNvSpPr txBox="1"/>
          <p:nvPr/>
        </p:nvSpPr>
        <p:spPr>
          <a:xfrm>
            <a:off x="357447" y="906087"/>
            <a:ext cx="11563004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85461B-25D9-4394-A130-47F782B64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970"/>
          <a:stretch/>
        </p:blipFill>
        <p:spPr>
          <a:xfrm>
            <a:off x="357447" y="756458"/>
            <a:ext cx="11596255" cy="4821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88FC9A-3CA5-48C3-9B4A-668C2A7453EE}"/>
              </a:ext>
            </a:extLst>
          </p:cNvPr>
          <p:cNvSpPr txBox="1"/>
          <p:nvPr/>
        </p:nvSpPr>
        <p:spPr>
          <a:xfrm>
            <a:off x="357447" y="1338349"/>
            <a:ext cx="1144385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Eras Demi ITC" panose="020B0805030504020804" pitchFamily="34" charset="0"/>
              </a:rPr>
              <a:t>Mobilecity – Risk Management Board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9A023-005F-474D-B48E-3311C99336DB}"/>
              </a:ext>
            </a:extLst>
          </p:cNvPr>
          <p:cNvSpPr txBox="1"/>
          <p:nvPr/>
        </p:nvSpPr>
        <p:spPr>
          <a:xfrm>
            <a:off x="374834" y="1807434"/>
            <a:ext cx="1508335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900" b="1" dirty="0"/>
              <a:t>From : DD/MM/YYYY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B90A3-5D38-45EA-9737-B94C4F69AB96}"/>
              </a:ext>
            </a:extLst>
          </p:cNvPr>
          <p:cNvSpPr txBox="1"/>
          <p:nvPr/>
        </p:nvSpPr>
        <p:spPr>
          <a:xfrm>
            <a:off x="2001944" y="1801680"/>
            <a:ext cx="1299951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900" b="1" dirty="0"/>
              <a:t>TO : DD/MM/YYYY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931645-7E8A-4611-89D9-E642802E9B19}"/>
              </a:ext>
            </a:extLst>
          </p:cNvPr>
          <p:cNvSpPr/>
          <p:nvPr/>
        </p:nvSpPr>
        <p:spPr>
          <a:xfrm>
            <a:off x="658731" y="2211647"/>
            <a:ext cx="6675130" cy="52243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Eras Demi ITC" panose="020B0805030504020804" pitchFamily="34" charset="0"/>
              </a:rPr>
              <a:t>   </a:t>
            </a:r>
            <a:r>
              <a:rPr lang="en-US" sz="900" dirty="0">
                <a:solidFill>
                  <a:srgbClr val="FF9966"/>
                </a:solidFill>
                <a:latin typeface="Eras Demi ITC" panose="020B0805030504020804" pitchFamily="34" charset="0"/>
              </a:rPr>
              <a:t>TOTAL TRANSACTION                            NEW ACTIVATION                                   UPGRADE                                     DIRECTSHIPS </a:t>
            </a:r>
          </a:p>
          <a:p>
            <a:pPr algn="ctr"/>
            <a:endParaRPr lang="en-US" sz="800" dirty="0">
              <a:solidFill>
                <a:srgbClr val="99FF33"/>
              </a:solidFill>
              <a:latin typeface="Eras Demi ITC" panose="020B0805030504020804" pitchFamily="34" charset="0"/>
            </a:endParaRPr>
          </a:p>
          <a:p>
            <a:pPr algn="ctr"/>
            <a:r>
              <a:rPr lang="en-US" sz="900" dirty="0">
                <a:solidFill>
                  <a:srgbClr val="99FF33"/>
                </a:solidFill>
                <a:latin typeface="Eras Demi ITC" panose="020B0805030504020804" pitchFamily="34" charset="0"/>
              </a:rPr>
              <a:t>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8D5FAFC-7279-4B90-B778-4027F389B851}"/>
              </a:ext>
            </a:extLst>
          </p:cNvPr>
          <p:cNvSpPr/>
          <p:nvPr/>
        </p:nvSpPr>
        <p:spPr>
          <a:xfrm>
            <a:off x="1132345" y="2421939"/>
            <a:ext cx="481336" cy="240586"/>
          </a:xfrm>
          <a:prstGeom prst="roundRect">
            <a:avLst/>
          </a:prstGeom>
          <a:solidFill>
            <a:srgbClr val="99FF33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2060"/>
                </a:solidFill>
                <a:latin typeface="Eras Demi ITC" panose="020B0805030504020804" pitchFamily="34" charset="0"/>
              </a:rPr>
              <a:t>300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6BEE02-F519-4A82-86F6-E82FA1F77F4A}"/>
              </a:ext>
            </a:extLst>
          </p:cNvPr>
          <p:cNvSpPr/>
          <p:nvPr/>
        </p:nvSpPr>
        <p:spPr>
          <a:xfrm>
            <a:off x="3108380" y="2442170"/>
            <a:ext cx="481336" cy="240586"/>
          </a:xfrm>
          <a:prstGeom prst="roundRect">
            <a:avLst/>
          </a:prstGeom>
          <a:solidFill>
            <a:srgbClr val="99FF33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2060"/>
                </a:solidFill>
                <a:latin typeface="Eras Demi ITC" panose="020B0805030504020804" pitchFamily="34" charset="0"/>
              </a:rPr>
              <a:t>200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145C71E-D334-40E9-B1F7-CEE8B5DE22ED}"/>
              </a:ext>
            </a:extLst>
          </p:cNvPr>
          <p:cNvSpPr/>
          <p:nvPr/>
        </p:nvSpPr>
        <p:spPr>
          <a:xfrm>
            <a:off x="4883709" y="2444447"/>
            <a:ext cx="481336" cy="240586"/>
          </a:xfrm>
          <a:prstGeom prst="roundRect">
            <a:avLst/>
          </a:prstGeom>
          <a:solidFill>
            <a:srgbClr val="99FF33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2060"/>
                </a:solidFill>
                <a:latin typeface="Eras Demi ITC" panose="020B0805030504020804" pitchFamily="34" charset="0"/>
              </a:rPr>
              <a:t>100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02687A3-B2C9-420B-9871-22A23FFFED0F}"/>
              </a:ext>
            </a:extLst>
          </p:cNvPr>
          <p:cNvSpPr/>
          <p:nvPr/>
        </p:nvSpPr>
        <p:spPr>
          <a:xfrm>
            <a:off x="6551568" y="2432362"/>
            <a:ext cx="481336" cy="2405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2060"/>
                </a:solidFill>
                <a:latin typeface="Eras Demi ITC" panose="020B0805030504020804" pitchFamily="34" charset="0"/>
              </a:rPr>
              <a:t>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E669EF8-7E37-4005-8A71-E20FAE8CEF78}"/>
              </a:ext>
            </a:extLst>
          </p:cNvPr>
          <p:cNvSpPr/>
          <p:nvPr/>
        </p:nvSpPr>
        <p:spPr>
          <a:xfrm>
            <a:off x="1237957" y="2833299"/>
            <a:ext cx="1073805" cy="1027723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Eras Demi ITC" panose="020B0805030504020804" pitchFamily="34" charset="0"/>
              </a:rPr>
              <a:t>21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E46DD74-B26F-4259-BFDC-715DFAF8AE67}"/>
              </a:ext>
            </a:extLst>
          </p:cNvPr>
          <p:cNvSpPr/>
          <p:nvPr/>
        </p:nvSpPr>
        <p:spPr>
          <a:xfrm>
            <a:off x="3484091" y="2855069"/>
            <a:ext cx="1073805" cy="1027723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Eras Demi ITC" panose="020B0805030504020804" pitchFamily="34" charset="0"/>
              </a:rPr>
              <a:t>53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7407503-2048-4CEC-AEF1-9D6454EF2A9C}"/>
              </a:ext>
            </a:extLst>
          </p:cNvPr>
          <p:cNvSpPr/>
          <p:nvPr/>
        </p:nvSpPr>
        <p:spPr>
          <a:xfrm>
            <a:off x="5610965" y="2851961"/>
            <a:ext cx="1073805" cy="1027723"/>
          </a:xfrm>
          <a:prstGeom prst="ellipse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Eras Demi ITC" panose="020B0805030504020804" pitchFamily="34" charset="0"/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283B13-72AF-4E25-80C6-072D0889F70C}"/>
              </a:ext>
            </a:extLst>
          </p:cNvPr>
          <p:cNvSpPr txBox="1"/>
          <p:nvPr/>
        </p:nvSpPr>
        <p:spPr>
          <a:xfrm>
            <a:off x="1253358" y="3939880"/>
            <a:ext cx="1198371" cy="230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99FF33"/>
                </a:solidFill>
                <a:latin typeface="Eras Demi ITC" panose="020B0805030504020804" pitchFamily="34" charset="0"/>
              </a:rPr>
              <a:t>Potential Frauds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08E67F-2574-44E9-B33F-C0AED96BAEDA}"/>
              </a:ext>
            </a:extLst>
          </p:cNvPr>
          <p:cNvSpPr txBox="1"/>
          <p:nvPr/>
        </p:nvSpPr>
        <p:spPr>
          <a:xfrm>
            <a:off x="3536231" y="3939880"/>
            <a:ext cx="1198371" cy="230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99FF33"/>
                </a:solidFill>
                <a:latin typeface="Eras Demi ITC" panose="020B0805030504020804" pitchFamily="34" charset="0"/>
              </a:rPr>
              <a:t>Discrepancies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4DD691-C62D-4352-B89C-A12BEA4E345D}"/>
              </a:ext>
            </a:extLst>
          </p:cNvPr>
          <p:cNvSpPr txBox="1"/>
          <p:nvPr/>
        </p:nvSpPr>
        <p:spPr>
          <a:xfrm>
            <a:off x="5723650" y="3939880"/>
            <a:ext cx="1198371" cy="230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99FF33"/>
                </a:solidFill>
                <a:latin typeface="Eras Demi ITC" panose="020B0805030504020804" pitchFamily="34" charset="0"/>
              </a:rPr>
              <a:t>Trend Alerts 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577E79-C7DA-4074-AF2A-F1289894CE85}"/>
              </a:ext>
            </a:extLst>
          </p:cNvPr>
          <p:cNvSpPr/>
          <p:nvPr/>
        </p:nvSpPr>
        <p:spPr>
          <a:xfrm>
            <a:off x="804614" y="4172632"/>
            <a:ext cx="529663" cy="522435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Eras Demi ITC" panose="020B0805030504020804" pitchFamily="34" charset="0"/>
              </a:rPr>
              <a:t>14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28FBFC-F5DE-4DF2-A33B-D3B62F5C2A0C}"/>
              </a:ext>
            </a:extLst>
          </p:cNvPr>
          <p:cNvSpPr/>
          <p:nvPr/>
        </p:nvSpPr>
        <p:spPr>
          <a:xfrm>
            <a:off x="1433689" y="4172634"/>
            <a:ext cx="529663" cy="522436"/>
          </a:xfrm>
          <a:prstGeom prst="ellipse">
            <a:avLst/>
          </a:prstGeom>
          <a:solidFill>
            <a:srgbClr val="99FF33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B458ECA-955A-48B3-835B-96DBE9689A94}"/>
              </a:ext>
            </a:extLst>
          </p:cNvPr>
          <p:cNvSpPr/>
          <p:nvPr/>
        </p:nvSpPr>
        <p:spPr>
          <a:xfrm>
            <a:off x="2069381" y="4189374"/>
            <a:ext cx="529663" cy="522435"/>
          </a:xfrm>
          <a:prstGeom prst="ellipse">
            <a:avLst/>
          </a:prstGeom>
          <a:solidFill>
            <a:srgbClr val="E2A1E9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E86E74-C001-45A0-A1E5-FDE16C975FB6}"/>
              </a:ext>
            </a:extLst>
          </p:cNvPr>
          <p:cNvSpPr txBox="1"/>
          <p:nvPr/>
        </p:nvSpPr>
        <p:spPr>
          <a:xfrm>
            <a:off x="675356" y="4716398"/>
            <a:ext cx="641509" cy="200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Eras Demi ITC" panose="020B0805030504020804" pitchFamily="34" charset="0"/>
              </a:rPr>
              <a:t>Confirmed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071BCF-13FF-44F7-A6E1-FE5F8BE5E1D8}"/>
              </a:ext>
            </a:extLst>
          </p:cNvPr>
          <p:cNvSpPr txBox="1"/>
          <p:nvPr/>
        </p:nvSpPr>
        <p:spPr>
          <a:xfrm>
            <a:off x="1354189" y="4719502"/>
            <a:ext cx="641509" cy="200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Eras Demi ITC" panose="020B0805030504020804" pitchFamily="34" charset="0"/>
              </a:rPr>
              <a:t>    Cleared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A8253B-EC67-412F-805A-E3F5023EB0AD}"/>
              </a:ext>
            </a:extLst>
          </p:cNvPr>
          <p:cNvSpPr txBox="1"/>
          <p:nvPr/>
        </p:nvSpPr>
        <p:spPr>
          <a:xfrm>
            <a:off x="1995366" y="4710356"/>
            <a:ext cx="641509" cy="200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Eras Demi ITC" panose="020B0805030504020804" pitchFamily="34" charset="0"/>
              </a:rPr>
              <a:t>     Open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B6037D-1F88-41B7-A70D-0F476B36E7BD}"/>
              </a:ext>
            </a:extLst>
          </p:cNvPr>
          <p:cNvSpPr/>
          <p:nvPr/>
        </p:nvSpPr>
        <p:spPr>
          <a:xfrm>
            <a:off x="3403674" y="4175398"/>
            <a:ext cx="529663" cy="522435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Eras Demi ITC" panose="020B0805030504020804" pitchFamily="34" charset="0"/>
              </a:rPr>
              <a:t>50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14255F-444F-483B-9128-B924BBD2B7F6}"/>
              </a:ext>
            </a:extLst>
          </p:cNvPr>
          <p:cNvSpPr/>
          <p:nvPr/>
        </p:nvSpPr>
        <p:spPr>
          <a:xfrm>
            <a:off x="4032749" y="4175400"/>
            <a:ext cx="529663" cy="522436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77B652-0131-4FFB-B6FB-B67AE8E4FE10}"/>
              </a:ext>
            </a:extLst>
          </p:cNvPr>
          <p:cNvSpPr txBox="1"/>
          <p:nvPr/>
        </p:nvSpPr>
        <p:spPr>
          <a:xfrm>
            <a:off x="3479178" y="4719164"/>
            <a:ext cx="436747" cy="200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Eras Demi ITC" panose="020B0805030504020804" pitchFamily="34" charset="0"/>
              </a:rPr>
              <a:t>BOT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3D9CB6-31AB-4E9C-95E3-8670DCCABC53}"/>
              </a:ext>
            </a:extLst>
          </p:cNvPr>
          <p:cNvSpPr txBox="1"/>
          <p:nvPr/>
        </p:nvSpPr>
        <p:spPr>
          <a:xfrm>
            <a:off x="3953249" y="4722268"/>
            <a:ext cx="641509" cy="200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Eras Demi ITC" panose="020B0805030504020804" pitchFamily="34" charset="0"/>
              </a:rPr>
              <a:t>    Store  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D55A5BC-E61C-4064-89E1-5C04F9585087}"/>
              </a:ext>
            </a:extLst>
          </p:cNvPr>
          <p:cNvSpPr/>
          <p:nvPr/>
        </p:nvSpPr>
        <p:spPr>
          <a:xfrm>
            <a:off x="5248928" y="4142152"/>
            <a:ext cx="529663" cy="522435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Eras Demi ITC" panose="020B0805030504020804" pitchFamily="34" charset="0"/>
              </a:rPr>
              <a:t>14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19E1909-2A97-476F-90FD-5CC6D6FAC41E}"/>
              </a:ext>
            </a:extLst>
          </p:cNvPr>
          <p:cNvSpPr/>
          <p:nvPr/>
        </p:nvSpPr>
        <p:spPr>
          <a:xfrm>
            <a:off x="5878003" y="4142154"/>
            <a:ext cx="529663" cy="522436"/>
          </a:xfrm>
          <a:prstGeom prst="ellipse">
            <a:avLst/>
          </a:prstGeom>
          <a:solidFill>
            <a:srgbClr val="99FF33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28E8CBA-920C-46A5-9FA6-4DF06380B1E4}"/>
              </a:ext>
            </a:extLst>
          </p:cNvPr>
          <p:cNvSpPr/>
          <p:nvPr/>
        </p:nvSpPr>
        <p:spPr>
          <a:xfrm>
            <a:off x="6513695" y="4158894"/>
            <a:ext cx="529663" cy="522435"/>
          </a:xfrm>
          <a:prstGeom prst="ellipse">
            <a:avLst/>
          </a:prstGeom>
          <a:solidFill>
            <a:srgbClr val="E2A1E9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Eras Demi ITC" panose="020B0805030504020804" pitchFamily="34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3A98C5-007E-4886-81F3-1A59573DB18E}"/>
              </a:ext>
            </a:extLst>
          </p:cNvPr>
          <p:cNvSpPr txBox="1"/>
          <p:nvPr/>
        </p:nvSpPr>
        <p:spPr>
          <a:xfrm>
            <a:off x="5119670" y="4685918"/>
            <a:ext cx="641509" cy="200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Eras Demi ITC" panose="020B0805030504020804" pitchFamily="34" charset="0"/>
              </a:rPr>
              <a:t>Confirmed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A1FC13-988F-43DB-ABB2-EE17E2FF3989}"/>
              </a:ext>
            </a:extLst>
          </p:cNvPr>
          <p:cNvSpPr txBox="1"/>
          <p:nvPr/>
        </p:nvSpPr>
        <p:spPr>
          <a:xfrm>
            <a:off x="5798503" y="4689022"/>
            <a:ext cx="641509" cy="200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Eras Demi ITC" panose="020B0805030504020804" pitchFamily="34" charset="0"/>
              </a:rPr>
              <a:t>    Cleared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047DC9-9976-4166-AAA8-9832458E4FF5}"/>
              </a:ext>
            </a:extLst>
          </p:cNvPr>
          <p:cNvSpPr txBox="1"/>
          <p:nvPr/>
        </p:nvSpPr>
        <p:spPr>
          <a:xfrm>
            <a:off x="6439680" y="4679876"/>
            <a:ext cx="641509" cy="200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Eras Demi ITC" panose="020B0805030504020804" pitchFamily="34" charset="0"/>
              </a:rPr>
              <a:t>     Open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2A95F3-1BA1-4C92-AAF9-797D7DB5AF2E}"/>
              </a:ext>
            </a:extLst>
          </p:cNvPr>
          <p:cNvSpPr/>
          <p:nvPr/>
        </p:nvSpPr>
        <p:spPr>
          <a:xfrm>
            <a:off x="5146648" y="2791734"/>
            <a:ext cx="2087985" cy="219590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0F9093D-8B0A-49CE-AF91-477D084CF7B6}"/>
              </a:ext>
            </a:extLst>
          </p:cNvPr>
          <p:cNvSpPr/>
          <p:nvPr/>
        </p:nvSpPr>
        <p:spPr>
          <a:xfrm>
            <a:off x="2926018" y="2794509"/>
            <a:ext cx="2087985" cy="219590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AFEC90F-66A4-482D-A692-49CC8E10AAAA}"/>
              </a:ext>
            </a:extLst>
          </p:cNvPr>
          <p:cNvSpPr/>
          <p:nvPr/>
        </p:nvSpPr>
        <p:spPr>
          <a:xfrm>
            <a:off x="677393" y="2788963"/>
            <a:ext cx="2087985" cy="219590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593000F-6699-4B21-9ED2-75A6C49E52BD}"/>
              </a:ext>
            </a:extLst>
          </p:cNvPr>
          <p:cNvSpPr/>
          <p:nvPr/>
        </p:nvSpPr>
        <p:spPr>
          <a:xfrm>
            <a:off x="4431867" y="4055296"/>
            <a:ext cx="405015" cy="275454"/>
          </a:xfrm>
          <a:prstGeom prst="roundRect">
            <a:avLst/>
          </a:prstGeom>
          <a:solidFill>
            <a:srgbClr val="E2A1E9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Eras Demi ITC" panose="020B0805030504020804" pitchFamily="34" charset="0"/>
              </a:rPr>
              <a:t>1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5C99C0D-4F4A-4404-8F58-C9C303D6FF0B}"/>
              </a:ext>
            </a:extLst>
          </p:cNvPr>
          <p:cNvSpPr/>
          <p:nvPr/>
        </p:nvSpPr>
        <p:spPr>
          <a:xfrm>
            <a:off x="4444305" y="4478286"/>
            <a:ext cx="405015" cy="275454"/>
          </a:xfrm>
          <a:prstGeom prst="roundRect">
            <a:avLst/>
          </a:prstGeom>
          <a:solidFill>
            <a:srgbClr val="99FF33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Eras Demi ITC" panose="020B0805030504020804" pitchFamily="34" charset="0"/>
              </a:rPr>
              <a:t>2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F250F18-BB16-4AEE-B3B6-D513CE8C8B9F}"/>
              </a:ext>
            </a:extLst>
          </p:cNvPr>
          <p:cNvSpPr/>
          <p:nvPr/>
        </p:nvSpPr>
        <p:spPr>
          <a:xfrm>
            <a:off x="3100701" y="4067739"/>
            <a:ext cx="405015" cy="275454"/>
          </a:xfrm>
          <a:prstGeom prst="roundRect">
            <a:avLst/>
          </a:prstGeom>
          <a:solidFill>
            <a:srgbClr val="FF66FF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Eras Demi ITC" panose="020B0805030504020804" pitchFamily="34" charset="0"/>
              </a:rPr>
              <a:t>1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FAAEB75-E398-4474-89DD-336056E1AF5B}"/>
              </a:ext>
            </a:extLst>
          </p:cNvPr>
          <p:cNvSpPr/>
          <p:nvPr/>
        </p:nvSpPr>
        <p:spPr>
          <a:xfrm>
            <a:off x="3113139" y="4490729"/>
            <a:ext cx="405015" cy="275454"/>
          </a:xfrm>
          <a:prstGeom prst="roundRect">
            <a:avLst/>
          </a:prstGeom>
          <a:solidFill>
            <a:srgbClr val="99FF33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Eras Demi ITC" panose="020B0805030504020804" pitchFamily="34" charset="0"/>
              </a:rPr>
              <a:t>49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51B9A4-043F-4ED8-814C-7C42CEE92CC2}"/>
              </a:ext>
            </a:extLst>
          </p:cNvPr>
          <p:cNvSpPr txBox="1"/>
          <p:nvPr/>
        </p:nvSpPr>
        <p:spPr>
          <a:xfrm>
            <a:off x="2931540" y="4302916"/>
            <a:ext cx="641509" cy="200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  <a:latin typeface="Eras Demi ITC" panose="020B0805030504020804" pitchFamily="34" charset="0"/>
              </a:rPr>
              <a:t>     Open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AD8FCAD-03E9-49AC-957D-938A59011FBA}"/>
              </a:ext>
            </a:extLst>
          </p:cNvPr>
          <p:cNvSpPr txBox="1"/>
          <p:nvPr/>
        </p:nvSpPr>
        <p:spPr>
          <a:xfrm>
            <a:off x="4359130" y="4293583"/>
            <a:ext cx="641509" cy="200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  <a:latin typeface="Eras Demi ITC" panose="020B0805030504020804" pitchFamily="34" charset="0"/>
              </a:rPr>
              <a:t>     Open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9E1E89F-450F-41E7-9415-B0F6694DAEBE}"/>
              </a:ext>
            </a:extLst>
          </p:cNvPr>
          <p:cNvSpPr txBox="1"/>
          <p:nvPr/>
        </p:nvSpPr>
        <p:spPr>
          <a:xfrm>
            <a:off x="2906655" y="4725907"/>
            <a:ext cx="641509" cy="200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99FF33"/>
                </a:solidFill>
                <a:latin typeface="Eras Demi ITC" panose="020B0805030504020804" pitchFamily="34" charset="0"/>
              </a:rPr>
              <a:t>       Open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EB4F25E-54FF-416A-9CA4-202FAD0125A2}"/>
              </a:ext>
            </a:extLst>
          </p:cNvPr>
          <p:cNvSpPr txBox="1"/>
          <p:nvPr/>
        </p:nvSpPr>
        <p:spPr>
          <a:xfrm>
            <a:off x="4334245" y="4716574"/>
            <a:ext cx="641509" cy="200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99FF33"/>
                </a:solidFill>
                <a:latin typeface="Eras Demi ITC" panose="020B0805030504020804" pitchFamily="34" charset="0"/>
              </a:rPr>
              <a:t>     Open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355DD546-715D-4DEB-AA32-E8C4B982FB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1"/>
          <a:stretch/>
        </p:blipFill>
        <p:spPr>
          <a:xfrm>
            <a:off x="7282735" y="2237420"/>
            <a:ext cx="2190287" cy="125712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166E1118-FD26-4D1F-A737-8FF8F60AC12F}"/>
              </a:ext>
            </a:extLst>
          </p:cNvPr>
          <p:cNvSpPr txBox="1"/>
          <p:nvPr/>
        </p:nvSpPr>
        <p:spPr>
          <a:xfrm>
            <a:off x="7855527" y="3494544"/>
            <a:ext cx="15218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FF66FF"/>
                </a:solidFill>
              </a:rPr>
              <a:t>Sale MOO</a:t>
            </a:r>
          </a:p>
        </p:txBody>
      </p:sp>
      <p:pic>
        <p:nvPicPr>
          <p:cNvPr id="1025" name="Picture 1024" descr="A close up of a sign&#10;&#10;Description automatically generated">
            <a:extLst>
              <a:ext uri="{FF2B5EF4-FFF2-40B4-BE49-F238E27FC236}">
                <a16:creationId xmlns:a16="http://schemas.microsoft.com/office/drawing/2014/main" id="{90DE806F-7064-4D3C-B68C-62940238E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950" y="2489505"/>
            <a:ext cx="1032737" cy="931185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0AAE453B-9687-4476-85C6-948ADD390CE0}"/>
              </a:ext>
            </a:extLst>
          </p:cNvPr>
          <p:cNvSpPr txBox="1"/>
          <p:nvPr/>
        </p:nvSpPr>
        <p:spPr>
          <a:xfrm>
            <a:off x="10411283" y="3470976"/>
            <a:ext cx="10327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FF66FF"/>
                </a:solidFill>
              </a:rPr>
              <a:t>Sale by Segment 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F7E189FF-75F4-4911-A148-2A1A84372E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1"/>
          <a:stretch/>
        </p:blipFill>
        <p:spPr>
          <a:xfrm>
            <a:off x="7310440" y="3586847"/>
            <a:ext cx="2190287" cy="1257124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A74EF112-026C-4A60-9687-7CEE4E7065D5}"/>
              </a:ext>
            </a:extLst>
          </p:cNvPr>
          <p:cNvSpPr txBox="1"/>
          <p:nvPr/>
        </p:nvSpPr>
        <p:spPr>
          <a:xfrm>
            <a:off x="7883232" y="4802406"/>
            <a:ext cx="15218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FF66FF"/>
                </a:solidFill>
              </a:rPr>
              <a:t>Potential fraud / confirm frauds MOM  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B9B1EFCE-2489-448F-9D51-BD0EA9787E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1"/>
          <a:stretch/>
        </p:blipFill>
        <p:spPr>
          <a:xfrm>
            <a:off x="9474520" y="3589621"/>
            <a:ext cx="2190287" cy="1257124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4D429FC0-73CB-4F78-8417-A0E0B8E8FFEE}"/>
              </a:ext>
            </a:extLst>
          </p:cNvPr>
          <p:cNvSpPr txBox="1"/>
          <p:nvPr/>
        </p:nvSpPr>
        <p:spPr>
          <a:xfrm>
            <a:off x="10047312" y="4805180"/>
            <a:ext cx="15218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FF66FF"/>
                </a:solidFill>
              </a:rPr>
              <a:t>Confirmed / Trend Alerts MOM  </a:t>
            </a:r>
          </a:p>
        </p:txBody>
      </p:sp>
      <p:pic>
        <p:nvPicPr>
          <p:cNvPr id="1031" name="Picture 1030" descr="A black and white tile&#10;&#10;Description automatically generated">
            <a:extLst>
              <a:ext uri="{FF2B5EF4-FFF2-40B4-BE49-F238E27FC236}">
                <a16:creationId xmlns:a16="http://schemas.microsoft.com/office/drawing/2014/main" id="{79EBF4A9-123C-48DB-8F15-E9B7A1285B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53" b="24981"/>
          <a:stretch/>
        </p:blipFill>
        <p:spPr>
          <a:xfrm>
            <a:off x="1500820" y="5251453"/>
            <a:ext cx="803673" cy="295457"/>
          </a:xfrm>
          <a:prstGeom prst="rect">
            <a:avLst/>
          </a:prstGeom>
        </p:spPr>
      </p:pic>
      <p:pic>
        <p:nvPicPr>
          <p:cNvPr id="111" name="Picture 110" descr="A black and white tile&#10;&#10;Description automatically generated">
            <a:extLst>
              <a:ext uri="{FF2B5EF4-FFF2-40B4-BE49-F238E27FC236}">
                <a16:creationId xmlns:a16="http://schemas.microsoft.com/office/drawing/2014/main" id="{FAC1BBCD-64B6-47DA-B48D-8F2CD7B847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53" b="24981"/>
          <a:stretch/>
        </p:blipFill>
        <p:spPr>
          <a:xfrm>
            <a:off x="2572181" y="5251452"/>
            <a:ext cx="803673" cy="295457"/>
          </a:xfrm>
          <a:prstGeom prst="rect">
            <a:avLst/>
          </a:prstGeom>
        </p:spPr>
      </p:pic>
      <p:pic>
        <p:nvPicPr>
          <p:cNvPr id="112" name="Picture 111" descr="A black and white tile&#10;&#10;Description automatically generated">
            <a:extLst>
              <a:ext uri="{FF2B5EF4-FFF2-40B4-BE49-F238E27FC236}">
                <a16:creationId xmlns:a16="http://schemas.microsoft.com/office/drawing/2014/main" id="{09E0BF3E-DBE2-44B4-8E8C-79C0DD0041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53" b="24981"/>
          <a:stretch/>
        </p:blipFill>
        <p:spPr>
          <a:xfrm>
            <a:off x="3791909" y="5251451"/>
            <a:ext cx="803673" cy="295457"/>
          </a:xfrm>
          <a:prstGeom prst="rect">
            <a:avLst/>
          </a:prstGeom>
        </p:spPr>
      </p:pic>
      <p:pic>
        <p:nvPicPr>
          <p:cNvPr id="113" name="Picture 112" descr="A black and white tile&#10;&#10;Description automatically generated">
            <a:extLst>
              <a:ext uri="{FF2B5EF4-FFF2-40B4-BE49-F238E27FC236}">
                <a16:creationId xmlns:a16="http://schemas.microsoft.com/office/drawing/2014/main" id="{FE45F510-94DB-41A0-83FA-C065D9BD26B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53" b="24981"/>
          <a:stretch/>
        </p:blipFill>
        <p:spPr>
          <a:xfrm>
            <a:off x="4983481" y="5253770"/>
            <a:ext cx="803673" cy="295457"/>
          </a:xfrm>
          <a:prstGeom prst="rect">
            <a:avLst/>
          </a:prstGeom>
        </p:spPr>
      </p:pic>
      <p:pic>
        <p:nvPicPr>
          <p:cNvPr id="114" name="Picture 113" descr="A black and white tile&#10;&#10;Description automatically generated">
            <a:extLst>
              <a:ext uri="{FF2B5EF4-FFF2-40B4-BE49-F238E27FC236}">
                <a16:creationId xmlns:a16="http://schemas.microsoft.com/office/drawing/2014/main" id="{303610F6-0531-42C5-B8E0-451731E688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53" b="24981"/>
          <a:stretch/>
        </p:blipFill>
        <p:spPr>
          <a:xfrm>
            <a:off x="6110939" y="5246844"/>
            <a:ext cx="803673" cy="295457"/>
          </a:xfrm>
          <a:prstGeom prst="rect">
            <a:avLst/>
          </a:prstGeom>
        </p:spPr>
      </p:pic>
      <p:sp>
        <p:nvSpPr>
          <p:cNvPr id="1032" name="TextBox 1031">
            <a:extLst>
              <a:ext uri="{FF2B5EF4-FFF2-40B4-BE49-F238E27FC236}">
                <a16:creationId xmlns:a16="http://schemas.microsoft.com/office/drawing/2014/main" id="{1A790505-EAA8-43A2-A9C4-B3396E393C11}"/>
              </a:ext>
            </a:extLst>
          </p:cNvPr>
          <p:cNvSpPr txBox="1"/>
          <p:nvPr/>
        </p:nvSpPr>
        <p:spPr>
          <a:xfrm>
            <a:off x="1546639" y="5115474"/>
            <a:ext cx="831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  <a:latin typeface="Eras Demi ITC" panose="020B0805030504020804" pitchFamily="34" charset="0"/>
              </a:rPr>
              <a:t>Number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E024548-30C0-422A-8BE2-2887F1949432}"/>
              </a:ext>
            </a:extLst>
          </p:cNvPr>
          <p:cNvSpPr txBox="1"/>
          <p:nvPr/>
        </p:nvSpPr>
        <p:spPr>
          <a:xfrm>
            <a:off x="2451420" y="5115474"/>
            <a:ext cx="1118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  <a:latin typeface="Eras Demi ITC" panose="020B0805030504020804" pitchFamily="34" charset="0"/>
              </a:rPr>
              <a:t>Store / Employee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A4DF15A-611D-47C7-B237-DD2BDA4D5567}"/>
              </a:ext>
            </a:extLst>
          </p:cNvPr>
          <p:cNvSpPr txBox="1"/>
          <p:nvPr/>
        </p:nvSpPr>
        <p:spPr>
          <a:xfrm>
            <a:off x="3626288" y="5109933"/>
            <a:ext cx="1118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  <a:latin typeface="Eras Demi ITC" panose="020B0805030504020804" pitchFamily="34" charset="0"/>
              </a:rPr>
              <a:t>      PF/Dis/TA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7E17E9-4F00-4F11-90FB-CECB9EA0DDEA}"/>
              </a:ext>
            </a:extLst>
          </p:cNvPr>
          <p:cNvSpPr txBox="1"/>
          <p:nvPr/>
        </p:nvSpPr>
        <p:spPr>
          <a:xfrm>
            <a:off x="4839943" y="5126558"/>
            <a:ext cx="1118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  <a:latin typeface="Eras Demi ITC" panose="020B0805030504020804" pitchFamily="34" charset="0"/>
              </a:rPr>
              <a:t>        Status 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8300D29-AFA1-4089-B539-BCC97C204AF5}"/>
              </a:ext>
            </a:extLst>
          </p:cNvPr>
          <p:cNvSpPr txBox="1"/>
          <p:nvPr/>
        </p:nvSpPr>
        <p:spPr>
          <a:xfrm>
            <a:off x="5855010" y="5118245"/>
            <a:ext cx="17106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  <a:latin typeface="Eras Demi ITC" panose="020B0805030504020804" pitchFamily="34" charset="0"/>
              </a:rPr>
              <a:t>        YTD/MTD/D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101AAE7A-23DA-4AB8-9560-5FF98672994E}"/>
              </a:ext>
            </a:extLst>
          </p:cNvPr>
          <p:cNvSpPr txBox="1"/>
          <p:nvPr/>
        </p:nvSpPr>
        <p:spPr>
          <a:xfrm>
            <a:off x="1500820" y="5549227"/>
            <a:ext cx="5377615" cy="963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36" name="Picture 1035" descr="A close up of a sign&#10;&#10;Description automatically generated">
            <a:extLst>
              <a:ext uri="{FF2B5EF4-FFF2-40B4-BE49-F238E27FC236}">
                <a16:creationId xmlns:a16="http://schemas.microsoft.com/office/drawing/2014/main" id="{129317DD-3E69-4622-B9BE-C1AF64F029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296" y="6221321"/>
            <a:ext cx="266948" cy="266948"/>
          </a:xfrm>
          <a:prstGeom prst="rect">
            <a:avLst/>
          </a:prstGeom>
        </p:spPr>
      </p:pic>
      <p:sp>
        <p:nvSpPr>
          <p:cNvPr id="1038" name="TextBox 1037">
            <a:extLst>
              <a:ext uri="{FF2B5EF4-FFF2-40B4-BE49-F238E27FC236}">
                <a16:creationId xmlns:a16="http://schemas.microsoft.com/office/drawing/2014/main" id="{8E21CE27-EC29-4EF1-B4B7-48626071A8E0}"/>
              </a:ext>
            </a:extLst>
          </p:cNvPr>
          <p:cNvSpPr txBox="1"/>
          <p:nvPr/>
        </p:nvSpPr>
        <p:spPr>
          <a:xfrm>
            <a:off x="1530013" y="5292250"/>
            <a:ext cx="505352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b="1" dirty="0">
                <a:latin typeface="Eras Demi ITC" panose="020B0805030504020804" pitchFamily="34" charset="0"/>
              </a:rPr>
              <a:t>10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9E364E1-87DB-4484-960B-EF79CB1F8699}"/>
              </a:ext>
            </a:extLst>
          </p:cNvPr>
          <p:cNvSpPr txBox="1"/>
          <p:nvPr/>
        </p:nvSpPr>
        <p:spPr>
          <a:xfrm>
            <a:off x="2583440" y="5312061"/>
            <a:ext cx="505352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b="1" dirty="0">
                <a:latin typeface="Eras Demi ITC" panose="020B0805030504020804" pitchFamily="34" charset="0"/>
              </a:rPr>
              <a:t>Store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007437F-5FBC-4E73-9C3D-C4AC985BE4C0}"/>
              </a:ext>
            </a:extLst>
          </p:cNvPr>
          <p:cNvSpPr txBox="1"/>
          <p:nvPr/>
        </p:nvSpPr>
        <p:spPr>
          <a:xfrm>
            <a:off x="3802160" y="5319955"/>
            <a:ext cx="505352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b="1" dirty="0">
                <a:latin typeface="Eras Demi ITC" panose="020B0805030504020804" pitchFamily="34" charset="0"/>
              </a:rPr>
              <a:t>PF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2E0E848-4546-46B5-813F-095B95694A81}"/>
              </a:ext>
            </a:extLst>
          </p:cNvPr>
          <p:cNvSpPr txBox="1"/>
          <p:nvPr/>
        </p:nvSpPr>
        <p:spPr>
          <a:xfrm>
            <a:off x="4975169" y="5328272"/>
            <a:ext cx="562619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b="1" dirty="0">
                <a:latin typeface="Eras Demi ITC" panose="020B0805030504020804" pitchFamily="34" charset="0"/>
              </a:rPr>
              <a:t>CF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9E5723-A09C-4200-9399-63DE63D7FB02}"/>
              </a:ext>
            </a:extLst>
          </p:cNvPr>
          <p:cNvSpPr txBox="1"/>
          <p:nvPr/>
        </p:nvSpPr>
        <p:spPr>
          <a:xfrm>
            <a:off x="6119257" y="5303365"/>
            <a:ext cx="505352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b="1" dirty="0">
                <a:latin typeface="Eras Demi ITC" panose="020B0805030504020804" pitchFamily="34" charset="0"/>
              </a:rPr>
              <a:t>D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4F50E59-AB36-412F-964D-64354740E633}"/>
              </a:ext>
            </a:extLst>
          </p:cNvPr>
          <p:cNvSpPr txBox="1"/>
          <p:nvPr/>
        </p:nvSpPr>
        <p:spPr>
          <a:xfrm>
            <a:off x="802456" y="1820845"/>
            <a:ext cx="960529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b="1" dirty="0">
                <a:latin typeface="Eras Demi ITC" panose="020B0805030504020804" pitchFamily="34" charset="0"/>
              </a:rPr>
              <a:t>Today MM/DD/YYYY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9371C0A-8012-4CAC-BF80-6592D55F58FC}"/>
              </a:ext>
            </a:extLst>
          </p:cNvPr>
          <p:cNvSpPr txBox="1"/>
          <p:nvPr/>
        </p:nvSpPr>
        <p:spPr>
          <a:xfrm>
            <a:off x="2293204" y="1823615"/>
            <a:ext cx="960529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b="1" dirty="0">
                <a:latin typeface="Eras Demi ITC" panose="020B0805030504020804" pitchFamily="34" charset="0"/>
              </a:rPr>
              <a:t>Today MM/DD/YYYY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042B78C-39D1-4A79-A255-47DEBAFD7ED2}"/>
              </a:ext>
            </a:extLst>
          </p:cNvPr>
          <p:cNvSpPr txBox="1"/>
          <p:nvPr/>
        </p:nvSpPr>
        <p:spPr>
          <a:xfrm>
            <a:off x="7802140" y="5515360"/>
            <a:ext cx="3970914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Eras Demi ITC" panose="020B0805030504020804" pitchFamily="34" charset="0"/>
              </a:rPr>
              <a:t>Sales Pivot :</a:t>
            </a:r>
          </a:p>
          <a:p>
            <a:pPr marL="342900" indent="-342900">
              <a:buAutoNum type="arabicPeriod"/>
            </a:pPr>
            <a:r>
              <a:rPr lang="en-US" sz="800" b="1" dirty="0">
                <a:latin typeface="Eras Demi ITC" panose="020B0805030504020804" pitchFamily="34" charset="0"/>
              </a:rPr>
              <a:t>No SSN</a:t>
            </a:r>
          </a:p>
          <a:p>
            <a:pPr marL="342900" indent="-342900">
              <a:buAutoNum type="arabicPeriod"/>
            </a:pPr>
            <a:r>
              <a:rPr lang="en-US" sz="800" b="1" dirty="0">
                <a:latin typeface="Eras Demi ITC" panose="020B0805030504020804" pitchFamily="34" charset="0"/>
              </a:rPr>
              <a:t>No Insurance</a:t>
            </a:r>
          </a:p>
          <a:p>
            <a:pPr marL="342900" indent="-342900">
              <a:buAutoNum type="arabicPeriod"/>
            </a:pPr>
            <a:r>
              <a:rPr lang="en-US" sz="800" b="1" dirty="0">
                <a:latin typeface="Eras Demi ITC" panose="020B0805030504020804" pitchFamily="34" charset="0"/>
              </a:rPr>
              <a:t>No Autopay </a:t>
            </a:r>
          </a:p>
          <a:p>
            <a:pPr marL="342900" indent="-342900">
              <a:buAutoNum type="arabicPeriod"/>
            </a:pPr>
            <a:r>
              <a:rPr lang="en-US" sz="800" b="1" dirty="0">
                <a:latin typeface="Eras Demi ITC" panose="020B0805030504020804" pitchFamily="34" charset="0"/>
              </a:rPr>
              <a:t>No Email</a:t>
            </a:r>
          </a:p>
          <a:p>
            <a:pPr marL="342900" indent="-342900">
              <a:buAutoNum type="arabicPeriod"/>
            </a:pPr>
            <a:r>
              <a:rPr lang="en-US" sz="800" b="1" dirty="0">
                <a:latin typeface="Eras Demi ITC" panose="020B0805030504020804" pitchFamily="34" charset="0"/>
              </a:rPr>
              <a:t>No ID Scan</a:t>
            </a:r>
          </a:p>
          <a:p>
            <a:pPr marL="342900" indent="-342900">
              <a:buAutoNum type="arabicPeriod"/>
            </a:pPr>
            <a:r>
              <a:rPr lang="en-US" sz="800" b="1" dirty="0">
                <a:latin typeface="Eras Demi ITC" panose="020B0805030504020804" pitchFamily="34" charset="0"/>
              </a:rPr>
              <a:t>No E-Signature </a:t>
            </a:r>
          </a:p>
        </p:txBody>
      </p:sp>
      <p:pic>
        <p:nvPicPr>
          <p:cNvPr id="138" name="Picture 137" descr="A close up of a logo&#10;&#10;Description automatically generated">
            <a:extLst>
              <a:ext uri="{FF2B5EF4-FFF2-40B4-BE49-F238E27FC236}">
                <a16:creationId xmlns:a16="http://schemas.microsoft.com/office/drawing/2014/main" id="{A6F16ABC-5E17-49FC-8173-002373CEF4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212" y="5115473"/>
            <a:ext cx="623684" cy="6236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9" name="Picture 138" descr="A black and white tile&#10;&#10;Description automatically generated">
            <a:extLst>
              <a:ext uri="{FF2B5EF4-FFF2-40B4-BE49-F238E27FC236}">
                <a16:creationId xmlns:a16="http://schemas.microsoft.com/office/drawing/2014/main" id="{E02D3B18-1C83-4624-9DB4-8DAC0DBC82B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53" b="24981"/>
          <a:stretch/>
        </p:blipFill>
        <p:spPr>
          <a:xfrm>
            <a:off x="7802140" y="5215427"/>
            <a:ext cx="803673" cy="295457"/>
          </a:xfrm>
          <a:prstGeom prst="rect">
            <a:avLst/>
          </a:prstGeom>
        </p:spPr>
      </p:pic>
      <p:pic>
        <p:nvPicPr>
          <p:cNvPr id="140" name="Picture 139" descr="A black and white tile&#10;&#10;Description automatically generated">
            <a:extLst>
              <a:ext uri="{FF2B5EF4-FFF2-40B4-BE49-F238E27FC236}">
                <a16:creationId xmlns:a16="http://schemas.microsoft.com/office/drawing/2014/main" id="{22B940B9-E16C-4294-AE99-351AC1E7D9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53" b="24981"/>
          <a:stretch/>
        </p:blipFill>
        <p:spPr>
          <a:xfrm>
            <a:off x="8808958" y="5233661"/>
            <a:ext cx="803673" cy="295457"/>
          </a:xfrm>
          <a:prstGeom prst="rect">
            <a:avLst/>
          </a:prstGeom>
        </p:spPr>
      </p:pic>
      <p:pic>
        <p:nvPicPr>
          <p:cNvPr id="141" name="Picture 140" descr="A black and white tile&#10;&#10;Description automatically generated">
            <a:extLst>
              <a:ext uri="{FF2B5EF4-FFF2-40B4-BE49-F238E27FC236}">
                <a16:creationId xmlns:a16="http://schemas.microsoft.com/office/drawing/2014/main" id="{4F7349F0-74ED-4CEF-87F7-7C4EF6CB0E5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53" b="24981"/>
          <a:stretch/>
        </p:blipFill>
        <p:spPr>
          <a:xfrm>
            <a:off x="9825113" y="5242181"/>
            <a:ext cx="803673" cy="295457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68E7AEED-8A1F-4949-B99E-EFFB0391F203}"/>
              </a:ext>
            </a:extLst>
          </p:cNvPr>
          <p:cNvSpPr txBox="1"/>
          <p:nvPr/>
        </p:nvSpPr>
        <p:spPr>
          <a:xfrm>
            <a:off x="7820459" y="5107005"/>
            <a:ext cx="831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  <a:latin typeface="Eras Demi ITC" panose="020B0805030504020804" pitchFamily="34" charset="0"/>
              </a:rPr>
              <a:t>Number 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5786103-305C-44F6-9848-595787BB521F}"/>
              </a:ext>
            </a:extLst>
          </p:cNvPr>
          <p:cNvSpPr txBox="1"/>
          <p:nvPr/>
        </p:nvSpPr>
        <p:spPr>
          <a:xfrm>
            <a:off x="8640573" y="5107007"/>
            <a:ext cx="1118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  <a:latin typeface="Eras Demi ITC" panose="020B0805030504020804" pitchFamily="34" charset="0"/>
              </a:rPr>
              <a:t>Store / Employee 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82CFC1D-5733-4B08-89AE-08C6AA7C0901}"/>
              </a:ext>
            </a:extLst>
          </p:cNvPr>
          <p:cNvSpPr txBox="1"/>
          <p:nvPr/>
        </p:nvSpPr>
        <p:spPr>
          <a:xfrm>
            <a:off x="9665042" y="5115473"/>
            <a:ext cx="1118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  <a:latin typeface="Eras Demi ITC" panose="020B0805030504020804" pitchFamily="34" charset="0"/>
              </a:rPr>
              <a:t>    Sales Pivot  </a:t>
            </a:r>
          </a:p>
        </p:txBody>
      </p:sp>
      <p:pic>
        <p:nvPicPr>
          <p:cNvPr id="146" name="Picture 145" descr="A close up of a sign&#10;&#10;Description automatically generated">
            <a:extLst>
              <a:ext uri="{FF2B5EF4-FFF2-40B4-BE49-F238E27FC236}">
                <a16:creationId xmlns:a16="http://schemas.microsoft.com/office/drawing/2014/main" id="{B7AAB4B4-093A-4ADE-AC48-49790DBAFE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788" y="6196274"/>
            <a:ext cx="266948" cy="266948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3A6EEBF4-8F3A-46C5-B98F-B87FFE8E8DC2}"/>
              </a:ext>
            </a:extLst>
          </p:cNvPr>
          <p:cNvSpPr txBox="1"/>
          <p:nvPr/>
        </p:nvSpPr>
        <p:spPr>
          <a:xfrm>
            <a:off x="7841860" y="5273104"/>
            <a:ext cx="505352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b="1" dirty="0">
                <a:latin typeface="Eras Demi ITC" panose="020B0805030504020804" pitchFamily="34" charset="0"/>
              </a:rPr>
              <a:t>10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B849542-DA0F-4A10-959B-4D68EC7C4FEA}"/>
              </a:ext>
            </a:extLst>
          </p:cNvPr>
          <p:cNvSpPr txBox="1"/>
          <p:nvPr/>
        </p:nvSpPr>
        <p:spPr>
          <a:xfrm>
            <a:off x="8840325" y="5312058"/>
            <a:ext cx="505352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b="1" dirty="0">
                <a:latin typeface="Eras Demi ITC" panose="020B0805030504020804" pitchFamily="34" charset="0"/>
              </a:rPr>
              <a:t>Store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885DD11-BE7D-4AF2-BB19-B280386B95C4}"/>
              </a:ext>
            </a:extLst>
          </p:cNvPr>
          <p:cNvSpPr txBox="1"/>
          <p:nvPr/>
        </p:nvSpPr>
        <p:spPr>
          <a:xfrm>
            <a:off x="9821828" y="5303365"/>
            <a:ext cx="505352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b="1" dirty="0">
                <a:latin typeface="Eras Demi ITC" panose="020B0805030504020804" pitchFamily="34" charset="0"/>
              </a:rPr>
              <a:t>Id Scan</a:t>
            </a:r>
          </a:p>
        </p:txBody>
      </p:sp>
      <p:pic>
        <p:nvPicPr>
          <p:cNvPr id="150" name="Picture 149" descr="A black and white tile&#10;&#10;Description automatically generated">
            <a:extLst>
              <a:ext uri="{FF2B5EF4-FFF2-40B4-BE49-F238E27FC236}">
                <a16:creationId xmlns:a16="http://schemas.microsoft.com/office/drawing/2014/main" id="{A1A9E0A6-79AC-456A-901C-87F4FD9E566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53" b="24981"/>
          <a:stretch/>
        </p:blipFill>
        <p:spPr>
          <a:xfrm>
            <a:off x="10953880" y="5246846"/>
            <a:ext cx="803673" cy="295457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458182CF-B00A-4E1F-AD3E-48765007A203}"/>
              </a:ext>
            </a:extLst>
          </p:cNvPr>
          <p:cNvSpPr txBox="1"/>
          <p:nvPr/>
        </p:nvSpPr>
        <p:spPr>
          <a:xfrm>
            <a:off x="10697951" y="5118247"/>
            <a:ext cx="17106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  <a:latin typeface="Eras Demi ITC" panose="020B0805030504020804" pitchFamily="34" charset="0"/>
              </a:rPr>
              <a:t>        YTD/MTD/D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66CB01D-6D39-4CBA-A133-9F836829F18F}"/>
              </a:ext>
            </a:extLst>
          </p:cNvPr>
          <p:cNvSpPr txBox="1"/>
          <p:nvPr/>
        </p:nvSpPr>
        <p:spPr>
          <a:xfrm>
            <a:off x="10962198" y="5303367"/>
            <a:ext cx="505352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b="1" dirty="0">
                <a:latin typeface="Eras Demi ITC" panose="020B0805030504020804" pitchFamily="34" charset="0"/>
              </a:rPr>
              <a:t>D</a:t>
            </a:r>
          </a:p>
        </p:txBody>
      </p:sp>
      <p:pic>
        <p:nvPicPr>
          <p:cNvPr id="153" name="Picture 152" descr="A close up of a logo&#10;&#10;Description automatically generated">
            <a:extLst>
              <a:ext uri="{FF2B5EF4-FFF2-40B4-BE49-F238E27FC236}">
                <a16:creationId xmlns:a16="http://schemas.microsoft.com/office/drawing/2014/main" id="{AD2FC224-CDC5-4515-BE83-EC8F17D31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8" y="5165074"/>
            <a:ext cx="623684" cy="6236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E8835AE2-41E0-4ADB-9BEB-D827208E8B9C}"/>
              </a:ext>
            </a:extLst>
          </p:cNvPr>
          <p:cNvSpPr txBox="1"/>
          <p:nvPr/>
        </p:nvSpPr>
        <p:spPr>
          <a:xfrm>
            <a:off x="5131959" y="1823046"/>
            <a:ext cx="1380817" cy="230832"/>
          </a:xfrm>
          <a:prstGeom prst="rect">
            <a:avLst/>
          </a:prstGeom>
          <a:solidFill>
            <a:srgbClr val="99FF33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900" b="1" dirty="0"/>
              <a:t>STORE</a:t>
            </a:r>
          </a:p>
        </p:txBody>
      </p:sp>
      <p:pic>
        <p:nvPicPr>
          <p:cNvPr id="156" name="Picture 2" descr="Image result for filter icon">
            <a:extLst>
              <a:ext uri="{FF2B5EF4-FFF2-40B4-BE49-F238E27FC236}">
                <a16:creationId xmlns:a16="http://schemas.microsoft.com/office/drawing/2014/main" id="{062DDF6E-2566-4A5A-90BB-CD0B4110B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43" y="1762678"/>
            <a:ext cx="365761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3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3C50D4E-7B7E-44CF-886B-4FBAEE422E37}"/>
              </a:ext>
            </a:extLst>
          </p:cNvPr>
          <p:cNvSpPr txBox="1"/>
          <p:nvPr/>
        </p:nvSpPr>
        <p:spPr>
          <a:xfrm>
            <a:off x="350153" y="736749"/>
            <a:ext cx="11595237" cy="60131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0F6CC-B2DF-40E1-A742-C9E8B4445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96" t="28022" r="72825" b="68096"/>
          <a:stretch/>
        </p:blipFill>
        <p:spPr>
          <a:xfrm>
            <a:off x="9929008" y="108056"/>
            <a:ext cx="2152394" cy="556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7699BF-A37E-4D78-8606-33606131B2DF}"/>
              </a:ext>
            </a:extLst>
          </p:cNvPr>
          <p:cNvSpPr/>
          <p:nvPr/>
        </p:nvSpPr>
        <p:spPr>
          <a:xfrm>
            <a:off x="357447" y="108056"/>
            <a:ext cx="9027622" cy="556961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Eras Demi ITC" panose="020B0805030504020804" pitchFamily="34" charset="0"/>
              </a:rPr>
              <a:t>DASHBOARD – Mock up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5153B-527E-4036-B6FA-B0DCDF750837}"/>
              </a:ext>
            </a:extLst>
          </p:cNvPr>
          <p:cNvSpPr txBox="1"/>
          <p:nvPr/>
        </p:nvSpPr>
        <p:spPr>
          <a:xfrm>
            <a:off x="357447" y="906087"/>
            <a:ext cx="11563004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85461B-25D9-4394-A130-47F782B64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970"/>
          <a:stretch/>
        </p:blipFill>
        <p:spPr>
          <a:xfrm>
            <a:off x="357447" y="756458"/>
            <a:ext cx="11596255" cy="4821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88FC9A-3CA5-48C3-9B4A-668C2A7453EE}"/>
              </a:ext>
            </a:extLst>
          </p:cNvPr>
          <p:cNvSpPr txBox="1"/>
          <p:nvPr/>
        </p:nvSpPr>
        <p:spPr>
          <a:xfrm>
            <a:off x="357447" y="1338349"/>
            <a:ext cx="1144385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Eras Demi ITC" panose="020B0805030504020804" pitchFamily="34" charset="0"/>
              </a:rPr>
              <a:t>Mobilecity – Risk Management Board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9A023-005F-474D-B48E-3311C99336DB}"/>
              </a:ext>
            </a:extLst>
          </p:cNvPr>
          <p:cNvSpPr txBox="1"/>
          <p:nvPr/>
        </p:nvSpPr>
        <p:spPr>
          <a:xfrm>
            <a:off x="374834" y="1807434"/>
            <a:ext cx="1508335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900" b="1" dirty="0"/>
              <a:t>From : DD/MM/YYYY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B90A3-5D38-45EA-9737-B94C4F69AB96}"/>
              </a:ext>
            </a:extLst>
          </p:cNvPr>
          <p:cNvSpPr txBox="1"/>
          <p:nvPr/>
        </p:nvSpPr>
        <p:spPr>
          <a:xfrm>
            <a:off x="2001944" y="1801680"/>
            <a:ext cx="1299951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900" b="1" dirty="0"/>
              <a:t>TO : DD/MM/YYYY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510529-9C1E-404D-9EEA-C8A01C40B7D0}"/>
              </a:ext>
            </a:extLst>
          </p:cNvPr>
          <p:cNvSpPr txBox="1"/>
          <p:nvPr/>
        </p:nvSpPr>
        <p:spPr>
          <a:xfrm>
            <a:off x="5131959" y="1823046"/>
            <a:ext cx="1380817" cy="230832"/>
          </a:xfrm>
          <a:prstGeom prst="rect">
            <a:avLst/>
          </a:prstGeom>
          <a:solidFill>
            <a:srgbClr val="99FF33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900" b="1" dirty="0"/>
              <a:t>STORE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3DAB0-9377-4D4B-B331-5AEC93C622EB}"/>
              </a:ext>
            </a:extLst>
          </p:cNvPr>
          <p:cNvSpPr txBox="1"/>
          <p:nvPr/>
        </p:nvSpPr>
        <p:spPr>
          <a:xfrm>
            <a:off x="6878435" y="1803862"/>
            <a:ext cx="1380817" cy="230832"/>
          </a:xfrm>
          <a:prstGeom prst="rect">
            <a:avLst/>
          </a:prstGeom>
          <a:solidFill>
            <a:srgbClr val="99FF33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900" b="1" dirty="0"/>
              <a:t>T        PF/DIS/TA TAG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4305C8-DA2C-49FA-BC6C-23C883F05212}"/>
              </a:ext>
            </a:extLst>
          </p:cNvPr>
          <p:cNvSpPr txBox="1"/>
          <p:nvPr/>
        </p:nvSpPr>
        <p:spPr>
          <a:xfrm>
            <a:off x="8652904" y="1803862"/>
            <a:ext cx="1380817" cy="230832"/>
          </a:xfrm>
          <a:prstGeom prst="rect">
            <a:avLst/>
          </a:prstGeom>
          <a:solidFill>
            <a:srgbClr val="99FF33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900" b="1" dirty="0"/>
              <a:t>T     TAG - CAT</a:t>
            </a:r>
          </a:p>
        </p:txBody>
      </p:sp>
      <p:pic>
        <p:nvPicPr>
          <p:cNvPr id="1026" name="Picture 2" descr="Image result for filter icon">
            <a:extLst>
              <a:ext uri="{FF2B5EF4-FFF2-40B4-BE49-F238E27FC236}">
                <a16:creationId xmlns:a16="http://schemas.microsoft.com/office/drawing/2014/main" id="{AEB81F9A-7456-455E-9182-8B99C0F36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43" y="1762678"/>
            <a:ext cx="365761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5E4D06-98CB-47AF-996F-77C74E35E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905" y="1755774"/>
            <a:ext cx="365792" cy="3657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1C1606-6B9A-42D2-B3CF-2D871F150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8442" y="1770939"/>
            <a:ext cx="365792" cy="365792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64F50E59-AB36-412F-964D-64354740E633}"/>
              </a:ext>
            </a:extLst>
          </p:cNvPr>
          <p:cNvSpPr txBox="1"/>
          <p:nvPr/>
        </p:nvSpPr>
        <p:spPr>
          <a:xfrm>
            <a:off x="802456" y="1820845"/>
            <a:ext cx="960529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b="1" dirty="0">
                <a:latin typeface="Eras Demi ITC" panose="020B0805030504020804" pitchFamily="34" charset="0"/>
              </a:rPr>
              <a:t>Today MM/DD/YYYY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9371C0A-8012-4CAC-BF80-6592D55F58FC}"/>
              </a:ext>
            </a:extLst>
          </p:cNvPr>
          <p:cNvSpPr txBox="1"/>
          <p:nvPr/>
        </p:nvSpPr>
        <p:spPr>
          <a:xfrm>
            <a:off x="2293204" y="1823615"/>
            <a:ext cx="960529" cy="184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b="1" dirty="0">
                <a:latin typeface="Eras Demi ITC" panose="020B0805030504020804" pitchFamily="34" charset="0"/>
              </a:rPr>
              <a:t>Today MM/DD/YYYY</a:t>
            </a:r>
          </a:p>
        </p:txBody>
      </p:sp>
      <p:pic>
        <p:nvPicPr>
          <p:cNvPr id="146" name="Picture 145" descr="A close up of a sign&#10;&#10;Description automatically generated">
            <a:extLst>
              <a:ext uri="{FF2B5EF4-FFF2-40B4-BE49-F238E27FC236}">
                <a16:creationId xmlns:a16="http://schemas.microsoft.com/office/drawing/2014/main" id="{B7AAB4B4-093A-4ADE-AC48-49790DBAF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788" y="6196274"/>
            <a:ext cx="266948" cy="2669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B1D46-B0E1-445D-BC3A-41368ED2D524}"/>
              </a:ext>
            </a:extLst>
          </p:cNvPr>
          <p:cNvSpPr txBox="1"/>
          <p:nvPr/>
        </p:nvSpPr>
        <p:spPr>
          <a:xfrm>
            <a:off x="505263" y="2148389"/>
            <a:ext cx="11296039" cy="43866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1C6494-1870-4121-AF0B-D304A096E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18140"/>
              </p:ext>
            </p:extLst>
          </p:nvPr>
        </p:nvGraphicFramePr>
        <p:xfrm>
          <a:off x="539253" y="2208720"/>
          <a:ext cx="3741800" cy="30781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4180">
                  <a:extLst>
                    <a:ext uri="{9D8B030D-6E8A-4147-A177-3AD203B41FA5}">
                      <a16:colId xmlns:a16="http://schemas.microsoft.com/office/drawing/2014/main" val="1492023211"/>
                    </a:ext>
                  </a:extLst>
                </a:gridCol>
                <a:gridCol w="374180">
                  <a:extLst>
                    <a:ext uri="{9D8B030D-6E8A-4147-A177-3AD203B41FA5}">
                      <a16:colId xmlns:a16="http://schemas.microsoft.com/office/drawing/2014/main" val="4034248329"/>
                    </a:ext>
                  </a:extLst>
                </a:gridCol>
                <a:gridCol w="374180">
                  <a:extLst>
                    <a:ext uri="{9D8B030D-6E8A-4147-A177-3AD203B41FA5}">
                      <a16:colId xmlns:a16="http://schemas.microsoft.com/office/drawing/2014/main" val="1923003119"/>
                    </a:ext>
                  </a:extLst>
                </a:gridCol>
                <a:gridCol w="374180">
                  <a:extLst>
                    <a:ext uri="{9D8B030D-6E8A-4147-A177-3AD203B41FA5}">
                      <a16:colId xmlns:a16="http://schemas.microsoft.com/office/drawing/2014/main" val="2750434660"/>
                    </a:ext>
                  </a:extLst>
                </a:gridCol>
                <a:gridCol w="374180">
                  <a:extLst>
                    <a:ext uri="{9D8B030D-6E8A-4147-A177-3AD203B41FA5}">
                      <a16:colId xmlns:a16="http://schemas.microsoft.com/office/drawing/2014/main" val="2360770912"/>
                    </a:ext>
                  </a:extLst>
                </a:gridCol>
                <a:gridCol w="374180">
                  <a:extLst>
                    <a:ext uri="{9D8B030D-6E8A-4147-A177-3AD203B41FA5}">
                      <a16:colId xmlns:a16="http://schemas.microsoft.com/office/drawing/2014/main" val="2112155680"/>
                    </a:ext>
                  </a:extLst>
                </a:gridCol>
                <a:gridCol w="374180">
                  <a:extLst>
                    <a:ext uri="{9D8B030D-6E8A-4147-A177-3AD203B41FA5}">
                      <a16:colId xmlns:a16="http://schemas.microsoft.com/office/drawing/2014/main" val="405250904"/>
                    </a:ext>
                  </a:extLst>
                </a:gridCol>
                <a:gridCol w="374180">
                  <a:extLst>
                    <a:ext uri="{9D8B030D-6E8A-4147-A177-3AD203B41FA5}">
                      <a16:colId xmlns:a16="http://schemas.microsoft.com/office/drawing/2014/main" val="242522989"/>
                    </a:ext>
                  </a:extLst>
                </a:gridCol>
                <a:gridCol w="374180">
                  <a:extLst>
                    <a:ext uri="{9D8B030D-6E8A-4147-A177-3AD203B41FA5}">
                      <a16:colId xmlns:a16="http://schemas.microsoft.com/office/drawing/2014/main" val="99666573"/>
                    </a:ext>
                  </a:extLst>
                </a:gridCol>
                <a:gridCol w="374180">
                  <a:extLst>
                    <a:ext uri="{9D8B030D-6E8A-4147-A177-3AD203B41FA5}">
                      <a16:colId xmlns:a16="http://schemas.microsoft.com/office/drawing/2014/main" val="178787397"/>
                    </a:ext>
                  </a:extLst>
                </a:gridCol>
              </a:tblGrid>
              <a:tr h="5178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655532"/>
                  </a:ext>
                </a:extLst>
              </a:tr>
              <a:tr h="3109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621148"/>
                  </a:ext>
                </a:extLst>
              </a:tr>
              <a:tr h="3109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557924"/>
                  </a:ext>
                </a:extLst>
              </a:tr>
              <a:tr h="3109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88624"/>
                  </a:ext>
                </a:extLst>
              </a:tr>
              <a:tr h="3109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32419"/>
                  </a:ext>
                </a:extLst>
              </a:tr>
              <a:tr h="3109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95217"/>
                  </a:ext>
                </a:extLst>
              </a:tr>
              <a:tr h="3109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28730"/>
                  </a:ext>
                </a:extLst>
              </a:tr>
              <a:tr h="3109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3051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CED299-B466-4086-9CBE-C6367585C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860380"/>
              </p:ext>
            </p:extLst>
          </p:nvPr>
        </p:nvGraphicFramePr>
        <p:xfrm>
          <a:off x="4281053" y="2208720"/>
          <a:ext cx="3898670" cy="3061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67">
                  <a:extLst>
                    <a:ext uri="{9D8B030D-6E8A-4147-A177-3AD203B41FA5}">
                      <a16:colId xmlns:a16="http://schemas.microsoft.com/office/drawing/2014/main" val="4209484290"/>
                    </a:ext>
                  </a:extLst>
                </a:gridCol>
                <a:gridCol w="389867">
                  <a:extLst>
                    <a:ext uri="{9D8B030D-6E8A-4147-A177-3AD203B41FA5}">
                      <a16:colId xmlns:a16="http://schemas.microsoft.com/office/drawing/2014/main" val="1542758597"/>
                    </a:ext>
                  </a:extLst>
                </a:gridCol>
                <a:gridCol w="389867">
                  <a:extLst>
                    <a:ext uri="{9D8B030D-6E8A-4147-A177-3AD203B41FA5}">
                      <a16:colId xmlns:a16="http://schemas.microsoft.com/office/drawing/2014/main" val="3230468885"/>
                    </a:ext>
                  </a:extLst>
                </a:gridCol>
                <a:gridCol w="389867">
                  <a:extLst>
                    <a:ext uri="{9D8B030D-6E8A-4147-A177-3AD203B41FA5}">
                      <a16:colId xmlns:a16="http://schemas.microsoft.com/office/drawing/2014/main" val="2348534989"/>
                    </a:ext>
                  </a:extLst>
                </a:gridCol>
                <a:gridCol w="389867">
                  <a:extLst>
                    <a:ext uri="{9D8B030D-6E8A-4147-A177-3AD203B41FA5}">
                      <a16:colId xmlns:a16="http://schemas.microsoft.com/office/drawing/2014/main" val="2138436252"/>
                    </a:ext>
                  </a:extLst>
                </a:gridCol>
                <a:gridCol w="389867">
                  <a:extLst>
                    <a:ext uri="{9D8B030D-6E8A-4147-A177-3AD203B41FA5}">
                      <a16:colId xmlns:a16="http://schemas.microsoft.com/office/drawing/2014/main" val="912489752"/>
                    </a:ext>
                  </a:extLst>
                </a:gridCol>
                <a:gridCol w="389867">
                  <a:extLst>
                    <a:ext uri="{9D8B030D-6E8A-4147-A177-3AD203B41FA5}">
                      <a16:colId xmlns:a16="http://schemas.microsoft.com/office/drawing/2014/main" val="1782333250"/>
                    </a:ext>
                  </a:extLst>
                </a:gridCol>
                <a:gridCol w="389867">
                  <a:extLst>
                    <a:ext uri="{9D8B030D-6E8A-4147-A177-3AD203B41FA5}">
                      <a16:colId xmlns:a16="http://schemas.microsoft.com/office/drawing/2014/main" val="2367469754"/>
                    </a:ext>
                  </a:extLst>
                </a:gridCol>
                <a:gridCol w="389867">
                  <a:extLst>
                    <a:ext uri="{9D8B030D-6E8A-4147-A177-3AD203B41FA5}">
                      <a16:colId xmlns:a16="http://schemas.microsoft.com/office/drawing/2014/main" val="1344201945"/>
                    </a:ext>
                  </a:extLst>
                </a:gridCol>
                <a:gridCol w="389867">
                  <a:extLst>
                    <a:ext uri="{9D8B030D-6E8A-4147-A177-3AD203B41FA5}">
                      <a16:colId xmlns:a16="http://schemas.microsoft.com/office/drawing/2014/main" val="4076339034"/>
                    </a:ext>
                  </a:extLst>
                </a:gridCol>
              </a:tblGrid>
              <a:tr h="5012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40963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65820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618285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40545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157480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108458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554049"/>
                  </a:ext>
                </a:extLst>
              </a:tr>
              <a:tr h="313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15650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A3DF915-8B3B-4948-A615-F26C68AD5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299276"/>
              </p:ext>
            </p:extLst>
          </p:nvPr>
        </p:nvGraphicFramePr>
        <p:xfrm>
          <a:off x="8196684" y="2208437"/>
          <a:ext cx="3562383" cy="30701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0751">
                  <a:extLst>
                    <a:ext uri="{9D8B030D-6E8A-4147-A177-3AD203B41FA5}">
                      <a16:colId xmlns:a16="http://schemas.microsoft.com/office/drawing/2014/main" val="3114469972"/>
                    </a:ext>
                  </a:extLst>
                </a:gridCol>
                <a:gridCol w="629321">
                  <a:extLst>
                    <a:ext uri="{9D8B030D-6E8A-4147-A177-3AD203B41FA5}">
                      <a16:colId xmlns:a16="http://schemas.microsoft.com/office/drawing/2014/main" val="482606843"/>
                    </a:ext>
                  </a:extLst>
                </a:gridCol>
                <a:gridCol w="473826">
                  <a:extLst>
                    <a:ext uri="{9D8B030D-6E8A-4147-A177-3AD203B41FA5}">
                      <a16:colId xmlns:a16="http://schemas.microsoft.com/office/drawing/2014/main" val="2239186298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85221976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570431794"/>
                    </a:ext>
                  </a:extLst>
                </a:gridCol>
                <a:gridCol w="620012">
                  <a:extLst>
                    <a:ext uri="{9D8B030D-6E8A-4147-A177-3AD203B41FA5}">
                      <a16:colId xmlns:a16="http://schemas.microsoft.com/office/drawing/2014/main" val="2166686748"/>
                    </a:ext>
                  </a:extLst>
                </a:gridCol>
              </a:tblGrid>
              <a:tr h="509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PF Tag</a:t>
                      </a:r>
                    </a:p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Trend alert tag</a:t>
                      </a:r>
                    </a:p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rgbClr val="99FF33"/>
                          </a:solidFill>
                        </a:rPr>
                        <a:t>PF/TA Status</a:t>
                      </a:r>
                    </a:p>
                    <a:p>
                      <a:pPr algn="ctr"/>
                      <a:endParaRPr lang="en-US" sz="700" dirty="0">
                        <a:solidFill>
                          <a:srgbClr val="99FF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Discrepancy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99FF33"/>
                          </a:solidFill>
                        </a:rPr>
                        <a:t>Discrepancy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99FF33"/>
                          </a:solidFill>
                        </a:rPr>
                        <a:t>Auditor Comment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365712"/>
                  </a:ext>
                </a:extLst>
              </a:tr>
              <a:tr h="341344">
                <a:tc>
                  <a:txBody>
                    <a:bodyPr/>
                    <a:lstStyle/>
                    <a:p>
                      <a:endParaRPr lang="en-US" sz="8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b="1" dirty="0"/>
                        <a:t>OPEN</a:t>
                      </a:r>
                    </a:p>
                    <a:p>
                      <a:r>
                        <a:rPr lang="en-US" sz="600" b="1" dirty="0"/>
                        <a:t>CF</a:t>
                      </a:r>
                    </a:p>
                    <a:p>
                      <a:r>
                        <a:rPr lang="en-US" sz="600" b="1" dirty="0"/>
                        <a:t>CLEAR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Open</a:t>
                      </a:r>
                    </a:p>
                    <a:p>
                      <a:r>
                        <a:rPr lang="en-US" sz="700" b="1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508246"/>
                  </a:ext>
                </a:extLst>
              </a:tr>
              <a:tr h="341344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632992"/>
                  </a:ext>
                </a:extLst>
              </a:tr>
              <a:tr h="341344"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954374"/>
                  </a:ext>
                </a:extLst>
              </a:tr>
              <a:tr h="341344"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65838"/>
                  </a:ext>
                </a:extLst>
              </a:tr>
              <a:tr h="341344"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88141"/>
                  </a:ext>
                </a:extLst>
              </a:tr>
              <a:tr h="341344"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040881"/>
                  </a:ext>
                </a:extLst>
              </a:tr>
              <a:tr h="341344"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28639"/>
                  </a:ext>
                </a:extLst>
              </a:tr>
            </a:tbl>
          </a:graphicData>
        </a:graphic>
      </p:graphicFrame>
      <p:pic>
        <p:nvPicPr>
          <p:cNvPr id="104" name="Picture 103" descr="A close up of a sign&#10;&#10;Description automatically generated">
            <a:extLst>
              <a:ext uri="{FF2B5EF4-FFF2-40B4-BE49-F238E27FC236}">
                <a16:creationId xmlns:a16="http://schemas.microsoft.com/office/drawing/2014/main" id="{C7379290-31E5-4651-B6BB-535EEB58D5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924" y="6264321"/>
            <a:ext cx="266948" cy="26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3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618</Words>
  <Application>Microsoft Office PowerPoint</Application>
  <PresentationFormat>Widescreen</PresentationFormat>
  <Paragraphs>185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Eras Demi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Jagjyoti Kandhari</dc:creator>
  <cp:lastModifiedBy>Jagjyoti Kandhari</cp:lastModifiedBy>
  <cp:revision>42</cp:revision>
  <dcterms:created xsi:type="dcterms:W3CDTF">2018-11-10T17:24:51Z</dcterms:created>
  <dcterms:modified xsi:type="dcterms:W3CDTF">2018-11-12T05:21:39Z</dcterms:modified>
</cp:coreProperties>
</file>