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A412-802D-EC44-88BC-C903320BA2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2CE6-8269-AD47-8A91-6539E942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Sms</a:t>
            </a:r>
            <a:r>
              <a:rPr lang="en-US" sz="6000" dirty="0"/>
              <a:t> spam detection</a:t>
            </a:r>
            <a:r>
              <a:rPr lang="en-US" dirty="0"/>
              <a:t> – </a:t>
            </a:r>
            <a:r>
              <a:rPr lang="en-US" sz="2700" b="1" dirty="0"/>
              <a:t>Machine learning intermediate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98034"/>
          </a:xfrm>
        </p:spPr>
        <p:txBody>
          <a:bodyPr>
            <a:normAutofit lnSpcReduction="10000"/>
          </a:bodyPr>
          <a:lstStyle/>
          <a:p>
            <a:pPr algn="r"/>
            <a:endParaRPr lang="en-US" b="1" dirty="0"/>
          </a:p>
          <a:p>
            <a:pPr algn="r"/>
            <a:r>
              <a:rPr lang="en-US" b="1" dirty="0"/>
              <a:t>Sunil Kumar Mano</a:t>
            </a:r>
          </a:p>
          <a:p>
            <a:pPr algn="r"/>
            <a:r>
              <a:rPr lang="en-US" b="1"/>
              <a:t>GCDAI </a:t>
            </a:r>
            <a:r>
              <a:rPr lang="en-US" b="1" dirty="0"/>
              <a:t>- June '08 batch, INSAID</a:t>
            </a:r>
          </a:p>
          <a:p>
            <a:pPr algn="r"/>
            <a:r>
              <a:rPr lang="en-US" b="1" dirty="0"/>
              <a:t>Email : sunilkumarm.182@gmail.com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Support Vector Classification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8B834-7664-4F78-93A5-B95C8F05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430" y="1881890"/>
            <a:ext cx="6589571" cy="4199727"/>
          </a:xfrm>
        </p:spPr>
      </p:pic>
    </p:spTree>
    <p:extLst>
      <p:ext uri="{BB962C8B-B14F-4D97-AF65-F5344CB8AC3E}">
        <p14:creationId xmlns:p14="http://schemas.microsoft.com/office/powerpoint/2010/main" val="93998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C8287-68DB-4016-9D82-4983F45D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GB" dirty="0"/>
              <a:t>Naive Bayes model can predict the spam messages with 98.4% accuracy.</a:t>
            </a:r>
          </a:p>
          <a:p>
            <a:r>
              <a:rPr lang="en-GB" dirty="0"/>
              <a:t>Support Vector Classification model can predict the spam messages with 99.01% accuracy. </a:t>
            </a:r>
          </a:p>
          <a:p>
            <a:endParaRPr lang="en-GB" dirty="0"/>
          </a:p>
          <a:p>
            <a:r>
              <a:rPr lang="en-GB" dirty="0"/>
              <a:t>Only 11 out of 1115 predictions are wrong from Support Vector Classification model</a:t>
            </a:r>
          </a:p>
          <a:p>
            <a:r>
              <a:rPr lang="en-GB" dirty="0"/>
              <a:t>Naive Bayes model made 17 out of 1115 predictions wrongly.</a:t>
            </a:r>
          </a:p>
        </p:txBody>
      </p:sp>
    </p:spTree>
    <p:extLst>
      <p:ext uri="{BB962C8B-B14F-4D97-AF65-F5344CB8AC3E}">
        <p14:creationId xmlns:p14="http://schemas.microsoft.com/office/powerpoint/2010/main" val="193530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8ECC9-422B-4BC0-8340-AC3301C3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GB" sz="2400" dirty="0"/>
              <a:t>Based on our models built and evaluation criteria's,</a:t>
            </a:r>
          </a:p>
          <a:p>
            <a:pPr lvl="1"/>
            <a:r>
              <a:rPr lang="en-GB" sz="2400" dirty="0"/>
              <a:t>For our data, Support Vector Classification seems to be the better model for making the futuristic predictions.</a:t>
            </a:r>
          </a:p>
          <a:p>
            <a:pPr lvl="1"/>
            <a:r>
              <a:rPr lang="en-GB" sz="2400" dirty="0"/>
              <a:t>Thus, Support Vector Classification is the best model that can predict the future incoming spam messages more accurately for our business problem.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7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use of mobile phones has skyrocketed in the last decade leading to a new area for junk promotions from disreputable marketers. People innocently give out their mobile phone numbers while utilizing day to day services and are then flooded with spam promotional messages.</a:t>
            </a:r>
          </a:p>
          <a:p>
            <a:r>
              <a:rPr lang="en-GB" sz="2400" dirty="0"/>
              <a:t>In this project we will take a look at classifying SMS messages using the Machine Learning model, understand how well Machine Learning works for this use case. So let’s get started!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F412-9FD9-4E54-816F-470B5D7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</a:t>
            </a:r>
            <a:r>
              <a:rPr lang="en-GB" dirty="0" err="1"/>
              <a:t>sms</a:t>
            </a:r>
            <a:r>
              <a:rPr lang="en-GB" dirty="0"/>
              <a:t> data into the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3D50A-0D80-4EB5-8AAE-0557C7DA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268" y="2571747"/>
            <a:ext cx="6046501" cy="280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AB05F-240E-4003-934E-3CF43F424D1C}"/>
              </a:ext>
            </a:extLst>
          </p:cNvPr>
          <p:cNvSpPr txBox="1"/>
          <p:nvPr/>
        </p:nvSpPr>
        <p:spPr>
          <a:xfrm>
            <a:off x="8074921" y="2390989"/>
            <a:ext cx="2979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Our data has two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sms</a:t>
            </a:r>
            <a:r>
              <a:rPr lang="en-GB" sz="2000" dirty="0"/>
              <a:t> – containing the combination of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Label – Target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We are going to use </a:t>
            </a:r>
            <a:r>
              <a:rPr lang="en-GB" sz="2000" b="1" dirty="0"/>
              <a:t>Natural Language Processing </a:t>
            </a:r>
            <a:r>
              <a:rPr lang="en-GB" sz="2000" dirty="0"/>
              <a:t>to understand to certain extent like </a:t>
            </a:r>
            <a:r>
              <a:rPr lang="en-GB" sz="2000" b="1" dirty="0"/>
              <a:t>text mining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49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Visualizing the length of SMS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74483" y="1910027"/>
            <a:ext cx="6753515" cy="4229142"/>
          </a:xfrm>
        </p:spPr>
      </p:pic>
      <p:sp>
        <p:nvSpPr>
          <p:cNvPr id="3" name="TextBox 2"/>
          <p:cNvSpPr txBox="1"/>
          <p:nvPr/>
        </p:nvSpPr>
        <p:spPr>
          <a:xfrm>
            <a:off x="8654048" y="2571748"/>
            <a:ext cx="3064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From the </a:t>
            </a:r>
            <a:r>
              <a:rPr lang="en-GB" sz="2000" b="1" dirty="0"/>
              <a:t>visualization</a:t>
            </a:r>
            <a:r>
              <a:rPr lang="en-GB" sz="2000" dirty="0"/>
              <a:t>, we can able to understand that most of the messages are of lesser length of 200 characters.</a:t>
            </a:r>
          </a:p>
          <a:p>
            <a:endParaRPr lang="en-GB" sz="2000" dirty="0"/>
          </a:p>
          <a:p>
            <a:r>
              <a:rPr lang="en-GB" sz="2000" dirty="0"/>
              <a:t>Distribution of the SMS length is </a:t>
            </a:r>
            <a:r>
              <a:rPr lang="en-GB" sz="2000" b="1" dirty="0"/>
              <a:t>right skewed.</a:t>
            </a:r>
          </a:p>
        </p:txBody>
      </p:sp>
    </p:spTree>
    <p:extLst>
      <p:ext uri="{BB962C8B-B14F-4D97-AF65-F5344CB8AC3E}">
        <p14:creationId xmlns:p14="http://schemas.microsoft.com/office/powerpoint/2010/main" val="1349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length of ham &amp; spam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72641" y="1853754"/>
            <a:ext cx="10057241" cy="4199727"/>
          </a:xfrm>
        </p:spPr>
      </p:pic>
    </p:spTree>
    <p:extLst>
      <p:ext uri="{BB962C8B-B14F-4D97-AF65-F5344CB8AC3E}">
        <p14:creationId xmlns:p14="http://schemas.microsoft.com/office/powerpoint/2010/main" val="142156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approach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C6851-F09F-46BE-BF0D-B7A21A82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03" y="2458488"/>
            <a:ext cx="8289296" cy="25598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5BCC8-E854-41CF-BA9F-803965DB298E}"/>
              </a:ext>
            </a:extLst>
          </p:cNvPr>
          <p:cNvSpPr txBox="1"/>
          <p:nvPr/>
        </p:nvSpPr>
        <p:spPr>
          <a:xfrm>
            <a:off x="8820444" y="2141925"/>
            <a:ext cx="315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GB" b="1" u="sng" dirty="0"/>
              <a:t>SMS Texts Messages</a:t>
            </a:r>
          </a:p>
          <a:p>
            <a:pPr marL="342900" indent="-342900">
              <a:buAutoNum type="arabicPeriod"/>
            </a:pPr>
            <a:r>
              <a:rPr lang="en-GB" dirty="0"/>
              <a:t>Hello, how are you!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2. Win money, win from home.</a:t>
            </a:r>
          </a:p>
          <a:p>
            <a:endParaRPr lang="en-GB" dirty="0"/>
          </a:p>
          <a:p>
            <a:r>
              <a:rPr lang="en-GB" dirty="0"/>
              <a:t>3. Call me now.</a:t>
            </a:r>
          </a:p>
          <a:p>
            <a:endParaRPr lang="en-GB" dirty="0"/>
          </a:p>
          <a:p>
            <a:r>
              <a:rPr lang="en-GB" dirty="0"/>
              <a:t>4. Hello, Call you tomorrow?</a:t>
            </a:r>
          </a:p>
        </p:txBody>
      </p:sp>
    </p:spTree>
    <p:extLst>
      <p:ext uri="{BB962C8B-B14F-4D97-AF65-F5344CB8AC3E}">
        <p14:creationId xmlns:p14="http://schemas.microsoft.com/office/powerpoint/2010/main" val="72305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937-EB57-4A15-9270-D86EF81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 - Naïve Bayes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C5A684-93BB-4E37-8D60-AF51CD1B84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7376" y="4709359"/>
            <a:ext cx="2828925" cy="10953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06B69A-B644-493E-97E4-91CA3C844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971" y="2375812"/>
            <a:ext cx="5100881" cy="31456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21003-532E-45CC-926E-151C767EB6D8}"/>
              </a:ext>
            </a:extLst>
          </p:cNvPr>
          <p:cNvSpPr txBox="1"/>
          <p:nvPr/>
        </p:nvSpPr>
        <p:spPr>
          <a:xfrm>
            <a:off x="1871003" y="1599807"/>
            <a:ext cx="410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Why Naïve Bayes?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suited for discrete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interdependency of features.</a:t>
            </a:r>
          </a:p>
          <a:p>
            <a:pPr>
              <a:lnSpc>
                <a:spcPct val="300000"/>
              </a:lnSpc>
            </a:pPr>
            <a:r>
              <a:rPr lang="en-GB" dirty="0"/>
              <a:t>What is Naïve Bayes?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197973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Naive Bayes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0A8C6-BA97-42D3-B0D5-2233666B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899" y="1963700"/>
            <a:ext cx="5640504" cy="40616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DF418-BBB6-4A49-8843-21238F84E35A}"/>
              </a:ext>
            </a:extLst>
          </p:cNvPr>
          <p:cNvSpPr txBox="1"/>
          <p:nvPr/>
        </p:nvSpPr>
        <p:spPr>
          <a:xfrm>
            <a:off x="7695028" y="2278966"/>
            <a:ext cx="33598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will be using the </a:t>
            </a:r>
            <a:r>
              <a:rPr lang="en-GB" sz="2000" b="1" dirty="0"/>
              <a:t>multinomial Naive Bayes</a:t>
            </a:r>
            <a:r>
              <a:rPr lang="en-GB" sz="2000" dirty="0"/>
              <a:t> implementation. </a:t>
            </a:r>
          </a:p>
          <a:p>
            <a:endParaRPr lang="en-GB" sz="2000" dirty="0"/>
          </a:p>
          <a:p>
            <a:r>
              <a:rPr lang="en-GB" sz="2000" dirty="0"/>
              <a:t>This particular classifier is chosen because, it is well suitable for classification with discrete features (such as in our case, word counts for text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84431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0C51-33F7-48A2-9A88-EB440E6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 – Support vector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77CBB-58D4-486E-AA4A-82DA817A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95958"/>
            <a:ext cx="6299591" cy="419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C3CBE-6171-418E-AF7B-454A1ABB2FB8}"/>
              </a:ext>
            </a:extLst>
          </p:cNvPr>
          <p:cNvSpPr txBox="1"/>
          <p:nvPr/>
        </p:nvSpPr>
        <p:spPr>
          <a:xfrm>
            <a:off x="8032652" y="2110154"/>
            <a:ext cx="3235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SVM classifier?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suited for two class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Outliers have less impact as line of separation depends on </a:t>
            </a:r>
            <a:r>
              <a:rPr lang="en-GB" b="1" dirty="0"/>
              <a:t>Support vectors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What is SVM?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based on Marginal Hyperplane.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Kernel trick is used when classes are not linearly separable.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142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387</TotalTime>
  <Words>469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Sms spam detection – Machine learning intermediate project</vt:lpstr>
      <vt:lpstr>Introduction</vt:lpstr>
      <vt:lpstr>Loading the sms data into the project</vt:lpstr>
      <vt:lpstr>Visualizing the length of SMS messages</vt:lpstr>
      <vt:lpstr>Visualizing length of ham &amp; spam messages</vt:lpstr>
      <vt:lpstr>Bag of words approach</vt:lpstr>
      <vt:lpstr>Model building - Naïve Bayes Classification</vt:lpstr>
      <vt:lpstr>Implementing the Naive Bayes classification</vt:lpstr>
      <vt:lpstr>Model Building – Support vector classifier</vt:lpstr>
      <vt:lpstr>Building Support Vector Classification</vt:lpstr>
      <vt:lpstr>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vaithy</cp:lastModifiedBy>
  <cp:revision>53</cp:revision>
  <dcterms:created xsi:type="dcterms:W3CDTF">2019-08-20T18:43:30Z</dcterms:created>
  <dcterms:modified xsi:type="dcterms:W3CDTF">2020-02-15T10:30:22Z</dcterms:modified>
</cp:coreProperties>
</file>