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43"/>
  </p:normalViewPr>
  <p:slideViewPr>
    <p:cSldViewPr snapToGrid="0" snapToObjects="1">
      <p:cViewPr varScale="1">
        <p:scale>
          <a:sx n="90" d="100"/>
          <a:sy n="90" d="100"/>
        </p:scale>
        <p:origin x="648" y="20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0A412-802D-EC44-88BC-C903320BA2B5}" type="datetimeFigureOut">
              <a:rPr lang="en-US" smtClean="0"/>
              <a:t>10/15/19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32CE6-8269-AD47-8A91-6539E9428C1F}" type="slidenum">
              <a:rPr lang="en-US" smtClean="0"/>
              <a:t>‹#›</a:t>
            </a:fld>
            <a:endParaRPr lang="en-US"/>
          </a:p>
        </p:txBody>
      </p:sp>
    </p:spTree>
    <p:extLst>
      <p:ext uri="{BB962C8B-B14F-4D97-AF65-F5344CB8AC3E}">
        <p14:creationId xmlns:p14="http://schemas.microsoft.com/office/powerpoint/2010/main" val="144194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32CE6-8269-AD47-8A91-6539E9428C1F}" type="slidenum">
              <a:rPr lang="en-US" smtClean="0"/>
              <a:t>1</a:t>
            </a:fld>
            <a:endParaRPr lang="en-US"/>
          </a:p>
        </p:txBody>
      </p:sp>
    </p:spTree>
    <p:extLst>
      <p:ext uri="{BB962C8B-B14F-4D97-AF65-F5344CB8AC3E}">
        <p14:creationId xmlns:p14="http://schemas.microsoft.com/office/powerpoint/2010/main" val="38897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32CE6-8269-AD47-8A91-6539E9428C1F}" type="slidenum">
              <a:rPr lang="en-US" smtClean="0"/>
              <a:t>2</a:t>
            </a:fld>
            <a:endParaRPr lang="en-US"/>
          </a:p>
        </p:txBody>
      </p:sp>
    </p:spTree>
    <p:extLst>
      <p:ext uri="{BB962C8B-B14F-4D97-AF65-F5344CB8AC3E}">
        <p14:creationId xmlns:p14="http://schemas.microsoft.com/office/powerpoint/2010/main" val="170919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10/15/19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10/15/19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smtClean="0"/>
              <a:t>House price prediction </a:t>
            </a:r>
            <a:r>
              <a:rPr lang="mr-IN" dirty="0" smtClean="0"/>
              <a:t>–</a:t>
            </a:r>
            <a:r>
              <a:rPr lang="en-US" dirty="0" smtClean="0"/>
              <a:t> </a:t>
            </a:r>
            <a:r>
              <a:rPr lang="en-US" sz="3200" dirty="0" smtClean="0"/>
              <a:t>Machine learning foundation project</a:t>
            </a:r>
            <a:endParaRPr lang="en-US" sz="3200" dirty="0"/>
          </a:p>
        </p:txBody>
      </p:sp>
      <p:sp>
        <p:nvSpPr>
          <p:cNvPr id="3" name="Subtitle 2"/>
          <p:cNvSpPr>
            <a:spLocks noGrp="1"/>
          </p:cNvSpPr>
          <p:nvPr>
            <p:ph type="subTitle" idx="1"/>
          </p:nvPr>
        </p:nvSpPr>
        <p:spPr>
          <a:xfrm>
            <a:off x="2417780" y="3531204"/>
            <a:ext cx="8637072" cy="1798034"/>
          </a:xfrm>
        </p:spPr>
        <p:txBody>
          <a:bodyPr>
            <a:normAutofit lnSpcReduction="10000"/>
          </a:bodyPr>
          <a:lstStyle/>
          <a:p>
            <a:pPr algn="r"/>
            <a:endParaRPr lang="en-US" b="1" dirty="0" smtClean="0"/>
          </a:p>
          <a:p>
            <a:pPr algn="r"/>
            <a:r>
              <a:rPr lang="en-US" b="1" dirty="0" smtClean="0"/>
              <a:t>Sunil </a:t>
            </a:r>
            <a:r>
              <a:rPr lang="en-US" b="1" dirty="0"/>
              <a:t>Kumar Mano</a:t>
            </a:r>
          </a:p>
          <a:p>
            <a:pPr algn="r"/>
            <a:r>
              <a:rPr lang="en-US" b="1" dirty="0"/>
              <a:t>GCD - June '08 </a:t>
            </a:r>
            <a:r>
              <a:rPr lang="en-US" b="1" dirty="0" smtClean="0"/>
              <a:t>batch, INSAID</a:t>
            </a:r>
            <a:endParaRPr lang="en-US" b="1" dirty="0"/>
          </a:p>
          <a:p>
            <a:pPr algn="r"/>
            <a:r>
              <a:rPr lang="en-US" b="1" dirty="0"/>
              <a:t>Email : sunilkumarm.182@gmail.com</a:t>
            </a:r>
          </a:p>
          <a:p>
            <a:pPr algn="r"/>
            <a:endParaRPr lang="en-US" dirty="0"/>
          </a:p>
        </p:txBody>
      </p:sp>
    </p:spTree>
    <p:extLst>
      <p:ext uri="{BB962C8B-B14F-4D97-AF65-F5344CB8AC3E}">
        <p14:creationId xmlns:p14="http://schemas.microsoft.com/office/powerpoint/2010/main" val="704802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Visualizing construction </a:t>
            </a:r>
            <a:r>
              <a:rPr lang="en-US" dirty="0"/>
              <a:t>date vs Sale Price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982" y="1882330"/>
            <a:ext cx="4447977" cy="4228571"/>
          </a:xfrm>
        </p:spPr>
      </p:pic>
      <p:sp>
        <p:nvSpPr>
          <p:cNvPr id="7" name="TextBox 6"/>
          <p:cNvSpPr txBox="1"/>
          <p:nvPr/>
        </p:nvSpPr>
        <p:spPr>
          <a:xfrm>
            <a:off x="6886575" y="2731162"/>
            <a:ext cx="3596779" cy="2246769"/>
          </a:xfrm>
          <a:prstGeom prst="rect">
            <a:avLst/>
          </a:prstGeom>
          <a:noFill/>
        </p:spPr>
        <p:txBody>
          <a:bodyPr wrap="square" rtlCol="0">
            <a:spAutoFit/>
          </a:bodyPr>
          <a:lstStyle/>
          <a:p>
            <a:pPr algn="just"/>
            <a:r>
              <a:rPr lang="en-US" sz="2000" dirty="0"/>
              <a:t>From the visualization we can able to understand that </a:t>
            </a:r>
            <a:r>
              <a:rPr lang="en-US" sz="2000" dirty="0" smtClean="0"/>
              <a:t>the Sale price of the house increases when the construction date of house is in recent years. The values are not normally distributed at it is skewed.</a:t>
            </a:r>
            <a:endParaRPr lang="en-US" sz="2000" dirty="0"/>
          </a:p>
        </p:txBody>
      </p:sp>
    </p:spTree>
    <p:extLst>
      <p:ext uri="{BB962C8B-B14F-4D97-AF65-F5344CB8AC3E}">
        <p14:creationId xmlns:p14="http://schemas.microsoft.com/office/powerpoint/2010/main" val="364743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distribution </a:t>
            </a:r>
            <a:r>
              <a:rPr lang="en-US" dirty="0"/>
              <a:t>of Numerical features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7976" y="1910906"/>
            <a:ext cx="3561532" cy="4172465"/>
          </a:xfrm>
        </p:spPr>
      </p:pic>
      <p:sp>
        <p:nvSpPr>
          <p:cNvPr id="7" name="Rectangle 6"/>
          <p:cNvSpPr/>
          <p:nvPr/>
        </p:nvSpPr>
        <p:spPr>
          <a:xfrm>
            <a:off x="6686549" y="2967335"/>
            <a:ext cx="3700463" cy="2031325"/>
          </a:xfrm>
          <a:prstGeom prst="rect">
            <a:avLst/>
          </a:prstGeom>
        </p:spPr>
        <p:txBody>
          <a:bodyPr wrap="square">
            <a:spAutoFit/>
          </a:bodyPr>
          <a:lstStyle/>
          <a:p>
            <a:pPr algn="just"/>
            <a:r>
              <a:rPr lang="en-US" dirty="0"/>
              <a:t>From the visualization we can able to understand that </a:t>
            </a:r>
            <a:r>
              <a:rPr lang="en-US" dirty="0" smtClean="0"/>
              <a:t>numerical features are not normally distributed and it has to be scaled to make it to distribute normally. So, let’s find out the missing values in the data and fix it and then we can scale the dataset.</a:t>
            </a:r>
            <a:endParaRPr lang="en-US" dirty="0"/>
          </a:p>
        </p:txBody>
      </p:sp>
    </p:spTree>
    <p:extLst>
      <p:ext uri="{BB962C8B-B14F-4D97-AF65-F5344CB8AC3E}">
        <p14:creationId xmlns:p14="http://schemas.microsoft.com/office/powerpoint/2010/main" val="1630466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Percentage of missing data by feature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525" y="1973262"/>
            <a:ext cx="4598098" cy="4047044"/>
          </a:xfrm>
        </p:spPr>
      </p:pic>
      <p:sp>
        <p:nvSpPr>
          <p:cNvPr id="5" name="Rectangle 4"/>
          <p:cNvSpPr/>
          <p:nvPr/>
        </p:nvSpPr>
        <p:spPr>
          <a:xfrm>
            <a:off x="7100887" y="2842622"/>
            <a:ext cx="3757614" cy="2308324"/>
          </a:xfrm>
          <a:prstGeom prst="rect">
            <a:avLst/>
          </a:prstGeom>
        </p:spPr>
        <p:txBody>
          <a:bodyPr wrap="square">
            <a:spAutoFit/>
          </a:bodyPr>
          <a:lstStyle/>
          <a:p>
            <a:pPr algn="just"/>
            <a:r>
              <a:rPr lang="en-US" dirty="0"/>
              <a:t>From the visualization we can able to understand </a:t>
            </a:r>
            <a:r>
              <a:rPr lang="en-US" dirty="0" smtClean="0"/>
              <a:t>that 5 features have more than 50 percent of missing data and we are going to drop those columns. Rest of the columns with missing data, we are going to fix it by using the statistical techniques Mean, Median and Mode.</a:t>
            </a:r>
            <a:endParaRPr lang="en-US" dirty="0"/>
          </a:p>
        </p:txBody>
      </p:sp>
    </p:spTree>
    <p:extLst>
      <p:ext uri="{BB962C8B-B14F-4D97-AF65-F5344CB8AC3E}">
        <p14:creationId xmlns:p14="http://schemas.microsoft.com/office/powerpoint/2010/main" val="695357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804519"/>
            <a:ext cx="10072688" cy="1049235"/>
          </a:xfrm>
        </p:spPr>
        <p:txBody>
          <a:bodyPr/>
          <a:lstStyle/>
          <a:p>
            <a:r>
              <a:rPr lang="en-US" dirty="0" smtClean="0"/>
              <a:t>Sale price distribution after standardization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076" y="2016125"/>
            <a:ext cx="9520172" cy="3449638"/>
          </a:xfrm>
        </p:spPr>
      </p:pic>
    </p:spTree>
    <p:extLst>
      <p:ext uri="{BB962C8B-B14F-4D97-AF65-F5344CB8AC3E}">
        <p14:creationId xmlns:p14="http://schemas.microsoft.com/office/powerpoint/2010/main" val="493052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development </a:t>
            </a:r>
            <a:r>
              <a:rPr lang="mr-IN" dirty="0" smtClean="0"/>
              <a:t>–</a:t>
            </a:r>
            <a:r>
              <a:rPr lang="en-US" dirty="0" smtClean="0"/>
              <a:t> Random Forest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1991" y="1958972"/>
            <a:ext cx="6574672" cy="4084638"/>
          </a:xfrm>
        </p:spPr>
      </p:pic>
    </p:spTree>
    <p:extLst>
      <p:ext uri="{BB962C8B-B14F-4D97-AF65-F5344CB8AC3E}">
        <p14:creationId xmlns:p14="http://schemas.microsoft.com/office/powerpoint/2010/main" val="2060341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the Actual and Predicted values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16110"/>
            <a:ext cx="7366457" cy="4156076"/>
          </a:xfrm>
        </p:spPr>
      </p:pic>
      <p:sp>
        <p:nvSpPr>
          <p:cNvPr id="6" name="TextBox 5"/>
          <p:cNvSpPr txBox="1"/>
          <p:nvPr/>
        </p:nvSpPr>
        <p:spPr>
          <a:xfrm>
            <a:off x="9101138" y="2604779"/>
            <a:ext cx="2500312" cy="2246769"/>
          </a:xfrm>
          <a:prstGeom prst="rect">
            <a:avLst/>
          </a:prstGeom>
          <a:noFill/>
        </p:spPr>
        <p:txBody>
          <a:bodyPr wrap="square" rtlCol="0">
            <a:spAutoFit/>
          </a:bodyPr>
          <a:lstStyle/>
          <a:p>
            <a:r>
              <a:rPr lang="en-US" sz="2000" dirty="0"/>
              <a:t>From the visualization we can able to understand that </a:t>
            </a:r>
            <a:r>
              <a:rPr lang="en-US" sz="2000" dirty="0" smtClean="0"/>
              <a:t>our Random Forest </a:t>
            </a:r>
            <a:r>
              <a:rPr lang="en-US" sz="2000" dirty="0" err="1" smtClean="0"/>
              <a:t>Regressor</a:t>
            </a:r>
            <a:r>
              <a:rPr lang="en-US" sz="2000" dirty="0" smtClean="0"/>
              <a:t> has predicted the values more accurately.</a:t>
            </a:r>
            <a:endParaRPr lang="en-US" sz="2000" dirty="0"/>
          </a:p>
        </p:txBody>
      </p:sp>
    </p:spTree>
    <p:extLst>
      <p:ext uri="{BB962C8B-B14F-4D97-AF65-F5344CB8AC3E}">
        <p14:creationId xmlns:p14="http://schemas.microsoft.com/office/powerpoint/2010/main" val="1866015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1451580" y="2015732"/>
            <a:ext cx="9603274" cy="3450613"/>
          </a:xfrm>
        </p:spPr>
        <p:txBody>
          <a:bodyPr>
            <a:normAutofit fontScale="92500" lnSpcReduction="20000"/>
          </a:bodyPr>
          <a:lstStyle/>
          <a:p>
            <a:r>
              <a:rPr lang="en-US" sz="2200" dirty="0"/>
              <a:t>Based on our evaluations, we can conclude that Random Forest </a:t>
            </a:r>
            <a:r>
              <a:rPr lang="en-US" sz="2200" dirty="0" err="1"/>
              <a:t>Regressor</a:t>
            </a:r>
            <a:r>
              <a:rPr lang="en-US" sz="2200" dirty="0"/>
              <a:t> is the best model for predicting the house </a:t>
            </a:r>
            <a:r>
              <a:rPr lang="en-US" sz="2200" dirty="0" smtClean="0"/>
              <a:t>price. Random </a:t>
            </a:r>
            <a:r>
              <a:rPr lang="en-US" sz="2200" dirty="0"/>
              <a:t>Forest </a:t>
            </a:r>
            <a:r>
              <a:rPr lang="en-US" sz="2200" dirty="0" err="1"/>
              <a:t>Regressor</a:t>
            </a:r>
            <a:r>
              <a:rPr lang="en-US" sz="2200" dirty="0"/>
              <a:t> has,</a:t>
            </a:r>
          </a:p>
          <a:p>
            <a:pPr lvl="1"/>
            <a:r>
              <a:rPr lang="en-US" sz="2200" dirty="0"/>
              <a:t>Less Mean Absolute error</a:t>
            </a:r>
          </a:p>
          <a:p>
            <a:pPr lvl="1"/>
            <a:r>
              <a:rPr lang="en-US" sz="2200" dirty="0"/>
              <a:t>Less Mean Squared error</a:t>
            </a:r>
          </a:p>
          <a:p>
            <a:pPr lvl="1"/>
            <a:r>
              <a:rPr lang="en-US" sz="2200" dirty="0"/>
              <a:t>Less Root Mean Squared error and</a:t>
            </a:r>
          </a:p>
          <a:p>
            <a:pPr lvl="1"/>
            <a:r>
              <a:rPr lang="en-US" sz="2200" dirty="0"/>
              <a:t>R2 score </a:t>
            </a:r>
            <a:r>
              <a:rPr lang="en-US" sz="2200" dirty="0" smtClean="0"/>
              <a:t>closer </a:t>
            </a:r>
            <a:r>
              <a:rPr lang="en-US" sz="2200" dirty="0"/>
              <a:t>to 1</a:t>
            </a:r>
          </a:p>
          <a:p>
            <a:r>
              <a:rPr lang="en-US" sz="2200" dirty="0"/>
              <a:t>Hence, for future predictions, if the client provides the parameters to our model for predicting the house price, our Random Forest </a:t>
            </a:r>
            <a:r>
              <a:rPr lang="en-US" sz="2200" dirty="0" err="1"/>
              <a:t>Regressor</a:t>
            </a:r>
            <a:r>
              <a:rPr lang="en-US" sz="2200" dirty="0"/>
              <a:t> will provide the reasonable price for the house.</a:t>
            </a:r>
          </a:p>
          <a:p>
            <a:endParaRPr lang="en-US" dirty="0"/>
          </a:p>
        </p:txBody>
      </p:sp>
    </p:spTree>
    <p:extLst>
      <p:ext uri="{BB962C8B-B14F-4D97-AF65-F5344CB8AC3E}">
        <p14:creationId xmlns:p14="http://schemas.microsoft.com/office/powerpoint/2010/main" val="209341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sz="2200" dirty="0"/>
              <a:t>A house value is simply more than location and square footage. </a:t>
            </a:r>
            <a:r>
              <a:rPr lang="en-US" sz="2200" dirty="0" smtClean="0"/>
              <a:t> A </a:t>
            </a:r>
            <a:r>
              <a:rPr lang="en-US" sz="2200" dirty="0"/>
              <a:t>client wants to find their next dream home with a reasonable price tag. </a:t>
            </a:r>
            <a:r>
              <a:rPr lang="en-US" sz="2200" dirty="0" smtClean="0"/>
              <a:t> They </a:t>
            </a:r>
            <a:r>
              <a:rPr lang="en-US" sz="2200" dirty="0"/>
              <a:t>have their locations of interest ready. Now, they want to know if the house price matches the house value. With this study, they can understand which features (ex. Number of bathrooms, location, etc.) influence the final price of the house. If all matches, they can ensure that they are getting a fair price.</a:t>
            </a:r>
          </a:p>
          <a:p>
            <a:r>
              <a:rPr lang="en-US" sz="2200" dirty="0"/>
              <a:t>We are going to take advantage of all of the feature variables available to use and use it to analyze and predict house </a:t>
            </a:r>
            <a:r>
              <a:rPr lang="en-US" sz="2200" dirty="0" smtClean="0"/>
              <a:t>prices. We </a:t>
            </a:r>
            <a:r>
              <a:rPr lang="en-US" sz="2200" dirty="0"/>
              <a:t>are going to break everything into logical steps that allow us to ensure the cleanest, most realistic data </a:t>
            </a:r>
            <a:r>
              <a:rPr lang="en-US" sz="2200" dirty="0" smtClean="0"/>
              <a:t>and build a machine learning model </a:t>
            </a:r>
            <a:r>
              <a:rPr lang="en-US" sz="2200" dirty="0"/>
              <a:t>to make accurate predictions.</a:t>
            </a:r>
          </a:p>
          <a:p>
            <a:endParaRPr lang="en-US" dirty="0"/>
          </a:p>
        </p:txBody>
      </p:sp>
    </p:spTree>
    <p:extLst>
      <p:ext uri="{BB962C8B-B14F-4D97-AF65-F5344CB8AC3E}">
        <p14:creationId xmlns:p14="http://schemas.microsoft.com/office/powerpoint/2010/main" val="423281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Exploratory data analysis</a:t>
            </a:r>
            <a:endParaRPr lang="en-US" dirty="0"/>
          </a:p>
        </p:txBody>
      </p:sp>
      <p:sp>
        <p:nvSpPr>
          <p:cNvPr id="5" name="Content Placeholder 4"/>
          <p:cNvSpPr>
            <a:spLocks noGrp="1"/>
          </p:cNvSpPr>
          <p:nvPr>
            <p:ph idx="1"/>
          </p:nvPr>
        </p:nvSpPr>
        <p:spPr/>
        <p:txBody>
          <a:bodyPr>
            <a:normAutofit/>
          </a:bodyPr>
          <a:lstStyle/>
          <a:p>
            <a:r>
              <a:rPr lang="en-US" dirty="0"/>
              <a:t>It is important to deploy </a:t>
            </a:r>
            <a:r>
              <a:rPr lang="en-US" b="1" dirty="0"/>
              <a:t>descriptive and graphical statistics</a:t>
            </a:r>
            <a:r>
              <a:rPr lang="en-US" dirty="0"/>
              <a:t> to look for potential </a:t>
            </a:r>
            <a:r>
              <a:rPr lang="en-US" b="1" dirty="0"/>
              <a:t>problems</a:t>
            </a:r>
            <a:r>
              <a:rPr lang="en-US" dirty="0"/>
              <a:t>, </a:t>
            </a:r>
            <a:r>
              <a:rPr lang="en-US" b="1" dirty="0"/>
              <a:t>patterns</a:t>
            </a:r>
            <a:r>
              <a:rPr lang="en-US" dirty="0"/>
              <a:t>, </a:t>
            </a:r>
            <a:r>
              <a:rPr lang="en-US" b="1" dirty="0"/>
              <a:t>classifications</a:t>
            </a:r>
            <a:r>
              <a:rPr lang="en-US" dirty="0"/>
              <a:t>, </a:t>
            </a:r>
            <a:r>
              <a:rPr lang="en-US" b="1" dirty="0"/>
              <a:t>correlations</a:t>
            </a:r>
            <a:r>
              <a:rPr lang="en-US" dirty="0"/>
              <a:t> and </a:t>
            </a:r>
            <a:r>
              <a:rPr lang="en-US" b="1" dirty="0"/>
              <a:t>comparisons</a:t>
            </a:r>
            <a:r>
              <a:rPr lang="en-US" dirty="0"/>
              <a:t> in the dataset. In addition, </a:t>
            </a:r>
            <a:r>
              <a:rPr lang="en-US" b="1" dirty="0"/>
              <a:t>data categorization</a:t>
            </a:r>
            <a:r>
              <a:rPr lang="en-US" dirty="0"/>
              <a:t> (i.e. qualitative vs quantitative) is also important to understand and select the correct hypothesis test or data model</a:t>
            </a:r>
            <a:r>
              <a:rPr lang="en-US" dirty="0" smtClean="0"/>
              <a:t>.</a:t>
            </a:r>
          </a:p>
          <a:p>
            <a:r>
              <a:rPr lang="en-US" b="1" dirty="0"/>
              <a:t>We have 1460 observations of </a:t>
            </a:r>
            <a:r>
              <a:rPr lang="en-US" b="1" dirty="0" smtClean="0"/>
              <a:t>81 </a:t>
            </a:r>
            <a:r>
              <a:rPr lang="en-US" b="1" dirty="0"/>
              <a:t>variables in the </a:t>
            </a:r>
            <a:r>
              <a:rPr lang="en-US" b="1" dirty="0" smtClean="0"/>
              <a:t>dataset</a:t>
            </a:r>
            <a:r>
              <a:rPr lang="en-US" dirty="0" smtClean="0"/>
              <a:t>. </a:t>
            </a:r>
            <a:endParaRPr lang="en-US" dirty="0"/>
          </a:p>
          <a:p>
            <a:r>
              <a:rPr lang="en-US" b="1" dirty="0" err="1"/>
              <a:t>SalePrice</a:t>
            </a:r>
            <a:r>
              <a:rPr lang="en-US" dirty="0"/>
              <a:t> - the property's sale price in dollars. This is the target variable that </a:t>
            </a:r>
            <a:r>
              <a:rPr lang="en-US" dirty="0" smtClean="0"/>
              <a:t>we are trying </a:t>
            </a:r>
            <a:r>
              <a:rPr lang="en-US" dirty="0"/>
              <a:t>to predict. </a:t>
            </a:r>
          </a:p>
          <a:p>
            <a:endParaRPr lang="en-US" dirty="0"/>
          </a:p>
        </p:txBody>
      </p:sp>
    </p:spTree>
    <p:extLst>
      <p:ext uri="{BB962C8B-B14F-4D97-AF65-F5344CB8AC3E}">
        <p14:creationId xmlns:p14="http://schemas.microsoft.com/office/powerpoint/2010/main" val="1734000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Distribution of </a:t>
            </a:r>
            <a:r>
              <a:rPr lang="en-US" dirty="0" smtClean="0"/>
              <a:t>Target variable</a:t>
            </a:r>
            <a:endParaRPr lang="en-US" dirty="0"/>
          </a:p>
        </p:txBody>
      </p:sp>
      <p:sp>
        <p:nvSpPr>
          <p:cNvPr id="3" name="TextBox 2"/>
          <p:cNvSpPr txBox="1"/>
          <p:nvPr/>
        </p:nvSpPr>
        <p:spPr>
          <a:xfrm>
            <a:off x="8386762" y="2571748"/>
            <a:ext cx="2668091" cy="1938992"/>
          </a:xfrm>
          <a:prstGeom prst="rect">
            <a:avLst/>
          </a:prstGeom>
          <a:noFill/>
        </p:spPr>
        <p:txBody>
          <a:bodyPr wrap="square" rtlCol="0">
            <a:spAutoFit/>
          </a:bodyPr>
          <a:lstStyle/>
          <a:p>
            <a:pPr algn="just"/>
            <a:r>
              <a:rPr lang="en-US" sz="2000" dirty="0"/>
              <a:t>From the visualization we can able to understand </a:t>
            </a:r>
            <a:r>
              <a:rPr lang="en-US" sz="2000" dirty="0" smtClean="0"/>
              <a:t>that target variable sale price is not normally distributed and it is right skewed. </a:t>
            </a:r>
            <a:endParaRPr lang="en-US" sz="2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41568"/>
            <a:ext cx="6292246" cy="4164868"/>
          </a:xfrm>
        </p:spPr>
      </p:pic>
    </p:spTree>
    <p:extLst>
      <p:ext uri="{BB962C8B-B14F-4D97-AF65-F5344CB8AC3E}">
        <p14:creationId xmlns:p14="http://schemas.microsoft.com/office/powerpoint/2010/main" val="134900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of numerical features</a:t>
            </a:r>
            <a:endParaRPr lang="en-US" dirty="0"/>
          </a:p>
        </p:txBody>
      </p:sp>
      <p:sp>
        <p:nvSpPr>
          <p:cNvPr id="5" name="TextBox 4"/>
          <p:cNvSpPr txBox="1"/>
          <p:nvPr/>
        </p:nvSpPr>
        <p:spPr>
          <a:xfrm>
            <a:off x="6286502" y="2364526"/>
            <a:ext cx="5129212" cy="2862322"/>
          </a:xfrm>
          <a:prstGeom prst="rect">
            <a:avLst/>
          </a:prstGeom>
          <a:noFill/>
        </p:spPr>
        <p:txBody>
          <a:bodyPr wrap="square" rtlCol="0">
            <a:spAutoFit/>
          </a:bodyPr>
          <a:lstStyle/>
          <a:p>
            <a:r>
              <a:rPr lang="en-US" sz="2000" dirty="0"/>
              <a:t>Well, the most correlated </a:t>
            </a:r>
            <a:r>
              <a:rPr lang="en-US" sz="2000" dirty="0" smtClean="0"/>
              <a:t>features </a:t>
            </a:r>
            <a:r>
              <a:rPr lang="en-US" sz="2000" dirty="0"/>
              <a:t>to Sale Price </a:t>
            </a:r>
            <a:r>
              <a:rPr lang="en-US" sz="2000" dirty="0" smtClean="0"/>
              <a:t>is... </a:t>
            </a:r>
            <a:endParaRPr lang="en-US" sz="2000" dirty="0"/>
          </a:p>
          <a:p>
            <a:pPr marL="342900" indent="-342900">
              <a:buFont typeface="Arial" charset="0"/>
              <a:buChar char="•"/>
            </a:pPr>
            <a:r>
              <a:rPr lang="en-US" sz="2000" b="1" dirty="0" err="1"/>
              <a:t>OverallQual</a:t>
            </a:r>
            <a:r>
              <a:rPr lang="en-US" sz="2000" dirty="0"/>
              <a:t>: Rates the overall material and finish of the </a:t>
            </a:r>
            <a:r>
              <a:rPr lang="en-US" sz="2000" dirty="0" smtClean="0"/>
              <a:t>house</a:t>
            </a:r>
            <a:endParaRPr lang="en-US" sz="2000" dirty="0"/>
          </a:p>
          <a:p>
            <a:pPr marL="342900" indent="-342900">
              <a:buFont typeface="Arial" charset="0"/>
              <a:buChar char="•"/>
            </a:pPr>
            <a:r>
              <a:rPr lang="en-US" sz="2000" b="1" dirty="0" err="1"/>
              <a:t>GrLivArea</a:t>
            </a:r>
            <a:r>
              <a:rPr lang="en-US" sz="2000" dirty="0"/>
              <a:t>: Above grade (ground) living area square feet</a:t>
            </a:r>
          </a:p>
          <a:p>
            <a:pPr marL="342900" indent="-342900">
              <a:buFont typeface="Arial" charset="0"/>
              <a:buChar char="•"/>
            </a:pPr>
            <a:r>
              <a:rPr lang="en-US" sz="2000" b="1" dirty="0" err="1"/>
              <a:t>GarageCars</a:t>
            </a:r>
            <a:r>
              <a:rPr lang="en-US" sz="2000" dirty="0"/>
              <a:t>: Size of garage in car capacity</a:t>
            </a:r>
          </a:p>
          <a:p>
            <a:pPr marL="342900" indent="-342900">
              <a:buFont typeface="Arial" charset="0"/>
              <a:buChar char="•"/>
            </a:pPr>
            <a:r>
              <a:rPr lang="en-US" sz="2000" b="1" dirty="0" err="1"/>
              <a:t>GarageArea</a:t>
            </a:r>
            <a:r>
              <a:rPr lang="en-US" sz="2000" dirty="0"/>
              <a:t>: Size of garage in square feet</a:t>
            </a:r>
          </a:p>
          <a:p>
            <a:pPr marL="342900" indent="-342900">
              <a:buFont typeface="Arial" charset="0"/>
              <a:buChar char="•"/>
            </a:pPr>
            <a:r>
              <a:rPr lang="en-US" sz="2000" b="1" dirty="0" err="1"/>
              <a:t>YearBuilt</a:t>
            </a:r>
            <a:r>
              <a:rPr lang="en-US" sz="2000" dirty="0"/>
              <a:t>: Original construction date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1" y="2004846"/>
            <a:ext cx="4580452" cy="4067342"/>
          </a:xfrm>
        </p:spPr>
      </p:pic>
    </p:spTree>
    <p:extLst>
      <p:ext uri="{BB962C8B-B14F-4D97-AF65-F5344CB8AC3E}">
        <p14:creationId xmlns:p14="http://schemas.microsoft.com/office/powerpoint/2010/main" val="1421567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t>
            </a:r>
            <a:r>
              <a:rPr lang="en-US" dirty="0"/>
              <a:t>House Quality vs Sale Price</a:t>
            </a:r>
          </a:p>
        </p:txBody>
      </p:sp>
      <p:sp>
        <p:nvSpPr>
          <p:cNvPr id="6" name="TextBox 5"/>
          <p:cNvSpPr txBox="1"/>
          <p:nvPr/>
        </p:nvSpPr>
        <p:spPr>
          <a:xfrm>
            <a:off x="8386763" y="2690504"/>
            <a:ext cx="2668091" cy="2554545"/>
          </a:xfrm>
          <a:prstGeom prst="rect">
            <a:avLst/>
          </a:prstGeom>
          <a:noFill/>
        </p:spPr>
        <p:txBody>
          <a:bodyPr wrap="square" rtlCol="0">
            <a:spAutoFit/>
          </a:bodyPr>
          <a:lstStyle/>
          <a:p>
            <a:pPr algn="just"/>
            <a:r>
              <a:rPr lang="en-US" sz="2000" dirty="0"/>
              <a:t>From the visualization we can able to understand that </a:t>
            </a:r>
            <a:r>
              <a:rPr lang="en-US" sz="2000" dirty="0" smtClean="0"/>
              <a:t>the Sale price of the house increases with increase in house quality with little amount </a:t>
            </a:r>
            <a:r>
              <a:rPr lang="en-US" sz="2000" smtClean="0"/>
              <a:t>of outliers present.</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879319"/>
            <a:ext cx="6115125" cy="4176917"/>
          </a:xfrm>
        </p:spPr>
      </p:pic>
    </p:spTree>
    <p:extLst>
      <p:ext uri="{BB962C8B-B14F-4D97-AF65-F5344CB8AC3E}">
        <p14:creationId xmlns:p14="http://schemas.microsoft.com/office/powerpoint/2010/main" val="723055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Living Area vs Sale Price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391" y="1901823"/>
            <a:ext cx="4431835" cy="4213225"/>
          </a:xfrm>
        </p:spPr>
      </p:pic>
      <p:sp>
        <p:nvSpPr>
          <p:cNvPr id="6" name="TextBox 5"/>
          <p:cNvSpPr txBox="1"/>
          <p:nvPr/>
        </p:nvSpPr>
        <p:spPr>
          <a:xfrm>
            <a:off x="6886575" y="2731162"/>
            <a:ext cx="3596779" cy="2246769"/>
          </a:xfrm>
          <a:prstGeom prst="rect">
            <a:avLst/>
          </a:prstGeom>
          <a:noFill/>
        </p:spPr>
        <p:txBody>
          <a:bodyPr wrap="square" rtlCol="0">
            <a:spAutoFit/>
          </a:bodyPr>
          <a:lstStyle/>
          <a:p>
            <a:pPr algn="just"/>
            <a:r>
              <a:rPr lang="en-US" sz="2000" dirty="0"/>
              <a:t>From the visualization we can able to understand that </a:t>
            </a:r>
            <a:r>
              <a:rPr lang="en-US" sz="2000" dirty="0" smtClean="0"/>
              <a:t>the Sale price of the house increases with increase in Living area with little amount of outliers present. The values are not normally distributed at it is skewed.</a:t>
            </a:r>
            <a:endParaRPr lang="en-US" sz="2000" dirty="0"/>
          </a:p>
        </p:txBody>
      </p:sp>
    </p:spTree>
    <p:extLst>
      <p:ext uri="{BB962C8B-B14F-4D97-AF65-F5344CB8AC3E}">
        <p14:creationId xmlns:p14="http://schemas.microsoft.com/office/powerpoint/2010/main" val="844314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garage in car </a:t>
            </a:r>
            <a:r>
              <a:rPr lang="en-US" dirty="0"/>
              <a:t>capacity vs Sale Price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595" y="1883863"/>
            <a:ext cx="6180620" cy="4221652"/>
          </a:xfrm>
        </p:spPr>
      </p:pic>
      <p:sp>
        <p:nvSpPr>
          <p:cNvPr id="6" name="TextBox 5"/>
          <p:cNvSpPr txBox="1"/>
          <p:nvPr/>
        </p:nvSpPr>
        <p:spPr>
          <a:xfrm>
            <a:off x="7858126" y="3025193"/>
            <a:ext cx="3700462" cy="1938992"/>
          </a:xfrm>
          <a:prstGeom prst="rect">
            <a:avLst/>
          </a:prstGeom>
          <a:noFill/>
        </p:spPr>
        <p:txBody>
          <a:bodyPr wrap="square" rtlCol="0">
            <a:spAutoFit/>
          </a:bodyPr>
          <a:lstStyle/>
          <a:p>
            <a:pPr algn="just"/>
            <a:r>
              <a:rPr lang="en-US" sz="2000" dirty="0"/>
              <a:t>From the visualization we can able to understand that </a:t>
            </a:r>
            <a:r>
              <a:rPr lang="en-US" sz="2000" dirty="0" smtClean="0"/>
              <a:t>the Sale price of the house increases with increase in size of garage in car </a:t>
            </a:r>
            <a:r>
              <a:rPr lang="en-US" sz="2000" smtClean="0"/>
              <a:t>capacity up to an extent with </a:t>
            </a:r>
            <a:r>
              <a:rPr lang="en-US" sz="2000" dirty="0" smtClean="0"/>
              <a:t>little amount of outliers present.</a:t>
            </a:r>
            <a:endParaRPr lang="en-US" sz="2000" dirty="0"/>
          </a:p>
        </p:txBody>
      </p:sp>
    </p:spTree>
    <p:extLst>
      <p:ext uri="{BB962C8B-B14F-4D97-AF65-F5344CB8AC3E}">
        <p14:creationId xmlns:p14="http://schemas.microsoft.com/office/powerpoint/2010/main" val="939989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a:t>
            </a:r>
            <a:r>
              <a:rPr lang="en-US" dirty="0"/>
              <a:t>of garage in square feet vs Sale Price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538" y="1896618"/>
            <a:ext cx="4409876" cy="4192349"/>
          </a:xfrm>
        </p:spPr>
      </p:pic>
      <p:sp>
        <p:nvSpPr>
          <p:cNvPr id="7" name="TextBox 6"/>
          <p:cNvSpPr txBox="1"/>
          <p:nvPr/>
        </p:nvSpPr>
        <p:spPr>
          <a:xfrm>
            <a:off x="6886575" y="2731162"/>
            <a:ext cx="3596779" cy="2554545"/>
          </a:xfrm>
          <a:prstGeom prst="rect">
            <a:avLst/>
          </a:prstGeom>
          <a:noFill/>
        </p:spPr>
        <p:txBody>
          <a:bodyPr wrap="square" rtlCol="0">
            <a:spAutoFit/>
          </a:bodyPr>
          <a:lstStyle/>
          <a:p>
            <a:pPr algn="just"/>
            <a:r>
              <a:rPr lang="en-US" sz="2000" dirty="0"/>
              <a:t>From the visualization we can able to understand that </a:t>
            </a:r>
            <a:r>
              <a:rPr lang="en-US" sz="2000" dirty="0" smtClean="0"/>
              <a:t>the Sale price of the house increases with increase in size of garage in square feet with little amount of outliers present. The values are not normally distributed at it is skewed.</a:t>
            </a:r>
            <a:endParaRPr lang="en-US" sz="2000" dirty="0"/>
          </a:p>
        </p:txBody>
      </p:sp>
    </p:spTree>
    <p:extLst>
      <p:ext uri="{BB962C8B-B14F-4D97-AF65-F5344CB8AC3E}">
        <p14:creationId xmlns:p14="http://schemas.microsoft.com/office/powerpoint/2010/main" val="1935307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362</TotalTime>
  <Words>796</Words>
  <Application>Microsoft Macintosh PowerPoint</Application>
  <PresentationFormat>Widescreen</PresentationFormat>
  <Paragraphs>48</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Gill Sans MT</vt:lpstr>
      <vt:lpstr>Mangal</vt:lpstr>
      <vt:lpstr>Arial</vt:lpstr>
      <vt:lpstr>Gallery</vt:lpstr>
      <vt:lpstr>House price prediction – Machine learning foundation project</vt:lpstr>
      <vt:lpstr>Introduction</vt:lpstr>
      <vt:lpstr>Exploratory data analysis</vt:lpstr>
      <vt:lpstr>Distribution of Target variable</vt:lpstr>
      <vt:lpstr>Correlation of numerical features</vt:lpstr>
      <vt:lpstr>Visualizing House Quality vs Sale Price</vt:lpstr>
      <vt:lpstr>Visualizing Living Area vs Sale Price</vt:lpstr>
      <vt:lpstr>Size of garage in car capacity vs Sale Price</vt:lpstr>
      <vt:lpstr>Size of garage in square feet vs Sale Price</vt:lpstr>
      <vt:lpstr>Visualizing construction date vs Sale Price</vt:lpstr>
      <vt:lpstr>distribution of Numerical features</vt:lpstr>
      <vt:lpstr>Percentage of missing data by feature</vt:lpstr>
      <vt:lpstr>Sale price distribution after standardization</vt:lpstr>
      <vt:lpstr>Model development – Random Forest</vt:lpstr>
      <vt:lpstr>Visualizing the Actual and Predicted values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52</cp:revision>
  <dcterms:created xsi:type="dcterms:W3CDTF">2019-08-20T18:43:30Z</dcterms:created>
  <dcterms:modified xsi:type="dcterms:W3CDTF">2019-10-15T04:48:18Z</dcterms:modified>
</cp:coreProperties>
</file>