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61" name="PlaceHolder 2"/>
          <p:cNvSpPr>
            <a:spLocks noGrp="1"/>
          </p:cNvSpPr>
          <p:nvPr>
            <p:ph type="body"/>
          </p:nvPr>
        </p:nvSpPr>
        <p:spPr>
          <a:xfrm>
            <a:off x="1303920" y="199008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64"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5"/>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69" name="PlaceHolder 2"/>
          <p:cNvSpPr>
            <a:spLocks noGrp="1"/>
          </p:cNvSpPr>
          <p:nvPr>
            <p:ph type="body"/>
          </p:nvPr>
        </p:nvSpPr>
        <p:spPr>
          <a:xfrm>
            <a:off x="13039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368064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60577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13039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6"/>
          <p:cNvSpPr>
            <a:spLocks noGrp="1"/>
          </p:cNvSpPr>
          <p:nvPr>
            <p:ph type="body"/>
          </p:nvPr>
        </p:nvSpPr>
        <p:spPr>
          <a:xfrm>
            <a:off x="368064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7"/>
          <p:cNvSpPr>
            <a:spLocks noGrp="1"/>
          </p:cNvSpPr>
          <p:nvPr>
            <p:ph type="body"/>
          </p:nvPr>
        </p:nvSpPr>
        <p:spPr>
          <a:xfrm>
            <a:off x="60577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82" name="PlaceHolder 2"/>
          <p:cNvSpPr>
            <a:spLocks noGrp="1"/>
          </p:cNvSpPr>
          <p:nvPr>
            <p:ph type="subTitle"/>
          </p:nvPr>
        </p:nvSpPr>
        <p:spPr>
          <a:xfrm>
            <a:off x="1303920" y="1990080"/>
            <a:ext cx="7030080" cy="254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84" name="PlaceHolder 2"/>
          <p:cNvSpPr>
            <a:spLocks noGrp="1"/>
          </p:cNvSpPr>
          <p:nvPr>
            <p:ph type="body"/>
          </p:nvPr>
        </p:nvSpPr>
        <p:spPr>
          <a:xfrm>
            <a:off x="1303920" y="1990080"/>
            <a:ext cx="703008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86"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87"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303920" y="598680"/>
            <a:ext cx="7030080" cy="4632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91"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92"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93"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0" name="PlaceHolder 2"/>
          <p:cNvSpPr>
            <a:spLocks noGrp="1"/>
          </p:cNvSpPr>
          <p:nvPr>
            <p:ph type="subTitle"/>
          </p:nvPr>
        </p:nvSpPr>
        <p:spPr>
          <a:xfrm>
            <a:off x="1303920" y="1990080"/>
            <a:ext cx="7030080" cy="254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95"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96"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4"/>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99"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4"/>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103" name="PlaceHolder 2"/>
          <p:cNvSpPr>
            <a:spLocks noGrp="1"/>
          </p:cNvSpPr>
          <p:nvPr>
            <p:ph type="body"/>
          </p:nvPr>
        </p:nvSpPr>
        <p:spPr>
          <a:xfrm>
            <a:off x="1303920" y="199008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3"/>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106"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5"/>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111" name="PlaceHolder 2"/>
          <p:cNvSpPr>
            <a:spLocks noGrp="1"/>
          </p:cNvSpPr>
          <p:nvPr>
            <p:ph type="body"/>
          </p:nvPr>
        </p:nvSpPr>
        <p:spPr>
          <a:xfrm>
            <a:off x="13039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3"/>
          <p:cNvSpPr>
            <a:spLocks noGrp="1"/>
          </p:cNvSpPr>
          <p:nvPr>
            <p:ph type="body"/>
          </p:nvPr>
        </p:nvSpPr>
        <p:spPr>
          <a:xfrm>
            <a:off x="368064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4"/>
          <p:cNvSpPr>
            <a:spLocks noGrp="1"/>
          </p:cNvSpPr>
          <p:nvPr>
            <p:ph type="body"/>
          </p:nvPr>
        </p:nvSpPr>
        <p:spPr>
          <a:xfrm>
            <a:off x="6057720" y="199008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5"/>
          <p:cNvSpPr>
            <a:spLocks noGrp="1"/>
          </p:cNvSpPr>
          <p:nvPr>
            <p:ph type="body"/>
          </p:nvPr>
        </p:nvSpPr>
        <p:spPr>
          <a:xfrm>
            <a:off x="13039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6"/>
          <p:cNvSpPr>
            <a:spLocks noGrp="1"/>
          </p:cNvSpPr>
          <p:nvPr>
            <p:ph type="body"/>
          </p:nvPr>
        </p:nvSpPr>
        <p:spPr>
          <a:xfrm>
            <a:off x="368064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7"/>
          <p:cNvSpPr>
            <a:spLocks noGrp="1"/>
          </p:cNvSpPr>
          <p:nvPr>
            <p:ph type="body"/>
          </p:nvPr>
        </p:nvSpPr>
        <p:spPr>
          <a:xfrm>
            <a:off x="6057720" y="3317760"/>
            <a:ext cx="226332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2" name="PlaceHolder 2"/>
          <p:cNvSpPr>
            <a:spLocks noGrp="1"/>
          </p:cNvSpPr>
          <p:nvPr>
            <p:ph type="body"/>
          </p:nvPr>
        </p:nvSpPr>
        <p:spPr>
          <a:xfrm>
            <a:off x="1303920" y="1990080"/>
            <a:ext cx="703008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4"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45"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303920" y="598680"/>
            <a:ext cx="7030080" cy="4632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49"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90644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51" name="PlaceHolder 4"/>
          <p:cNvSpPr>
            <a:spLocks noGrp="1"/>
          </p:cNvSpPr>
          <p:nvPr>
            <p:ph type="body"/>
          </p:nvPr>
        </p:nvSpPr>
        <p:spPr>
          <a:xfrm>
            <a:off x="130392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53" name="PlaceHolder 2"/>
          <p:cNvSpPr>
            <a:spLocks noGrp="1"/>
          </p:cNvSpPr>
          <p:nvPr>
            <p:ph type="body"/>
          </p:nvPr>
        </p:nvSpPr>
        <p:spPr>
          <a:xfrm>
            <a:off x="1303920" y="1990080"/>
            <a:ext cx="3430440" cy="254124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4"/>
          <p:cNvSpPr>
            <a:spLocks noGrp="1"/>
          </p:cNvSpPr>
          <p:nvPr>
            <p:ph type="body"/>
          </p:nvPr>
        </p:nvSpPr>
        <p:spPr>
          <a:xfrm>
            <a:off x="4906440" y="331776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03920" y="598680"/>
            <a:ext cx="7030080" cy="999000"/>
          </a:xfrm>
          <a:prstGeom prst="rect">
            <a:avLst/>
          </a:prstGeom>
        </p:spPr>
        <p:txBody>
          <a:bodyPr lIns="0" rIns="0" tIns="0" bIns="0" anchor="ctr"/>
          <a:p>
            <a:endParaRPr b="0" lang="en-IN" sz="1400" spc="-1" strike="noStrike">
              <a:solidFill>
                <a:srgbClr val="000000"/>
              </a:solidFill>
              <a:latin typeface="Arial"/>
            </a:endParaRPr>
          </a:p>
        </p:txBody>
      </p:sp>
      <p:sp>
        <p:nvSpPr>
          <p:cNvPr id="57" name="PlaceHolder 2"/>
          <p:cNvSpPr>
            <a:spLocks noGrp="1"/>
          </p:cNvSpPr>
          <p:nvPr>
            <p:ph type="body"/>
          </p:nvPr>
        </p:nvSpPr>
        <p:spPr>
          <a:xfrm>
            <a:off x="130392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4906440" y="1990080"/>
            <a:ext cx="3430440" cy="121212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4"/>
          <p:cNvSpPr>
            <a:spLocks noGrp="1"/>
          </p:cNvSpPr>
          <p:nvPr>
            <p:ph type="body"/>
          </p:nvPr>
        </p:nvSpPr>
        <p:spPr>
          <a:xfrm>
            <a:off x="1303920" y="3317760"/>
            <a:ext cx="7030080" cy="12121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0" name="Group 1"/>
          <p:cNvGrpSpPr/>
          <p:nvPr/>
        </p:nvGrpSpPr>
        <p:grpSpPr>
          <a:xfrm>
            <a:off x="7342920" y="3409560"/>
            <a:ext cx="1691280" cy="1732320"/>
            <a:chOff x="7342920" y="3409560"/>
            <a:chExt cx="1691280" cy="1732320"/>
          </a:xfrm>
        </p:grpSpPr>
        <p:grpSp>
          <p:nvGrpSpPr>
            <p:cNvPr id="1" name="Group 2"/>
            <p:cNvGrpSpPr/>
            <p:nvPr/>
          </p:nvGrpSpPr>
          <p:grpSpPr>
            <a:xfrm>
              <a:off x="7342920" y="4453560"/>
              <a:ext cx="316440" cy="688320"/>
              <a:chOff x="7342920" y="4453560"/>
              <a:chExt cx="316440" cy="688320"/>
            </a:xfrm>
          </p:grpSpPr>
          <p:sp>
            <p:nvSpPr>
              <p:cNvPr id="2" name="CustomShape 3"/>
              <p:cNvSpPr/>
              <p:nvPr/>
            </p:nvSpPr>
            <p:spPr>
              <a:xfrm>
                <a:off x="734292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3" name="CustomShape 4"/>
              <p:cNvSpPr/>
              <p:nvPr/>
            </p:nvSpPr>
            <p:spPr>
              <a:xfrm>
                <a:off x="734292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4" name="Group 5"/>
            <p:cNvGrpSpPr/>
            <p:nvPr/>
          </p:nvGrpSpPr>
          <p:grpSpPr>
            <a:xfrm>
              <a:off x="7801200" y="4105800"/>
              <a:ext cx="316440" cy="1036080"/>
              <a:chOff x="7801200" y="4105800"/>
              <a:chExt cx="316440" cy="1036080"/>
            </a:xfrm>
          </p:grpSpPr>
          <p:sp>
            <p:nvSpPr>
              <p:cNvPr id="5" name="CustomShape 6"/>
              <p:cNvSpPr/>
              <p:nvPr/>
            </p:nvSpPr>
            <p:spPr>
              <a:xfrm>
                <a:off x="780120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6" name="CustomShape 7"/>
              <p:cNvSpPr/>
              <p:nvPr/>
            </p:nvSpPr>
            <p:spPr>
              <a:xfrm>
                <a:off x="780120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7" name="CustomShape 8"/>
              <p:cNvSpPr/>
              <p:nvPr/>
            </p:nvSpPr>
            <p:spPr>
              <a:xfrm>
                <a:off x="780120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8" name="Group 9"/>
            <p:cNvGrpSpPr/>
            <p:nvPr/>
          </p:nvGrpSpPr>
          <p:grpSpPr>
            <a:xfrm>
              <a:off x="8259480" y="3757680"/>
              <a:ext cx="316440" cy="1384200"/>
              <a:chOff x="8259480" y="3757680"/>
              <a:chExt cx="316440" cy="1384200"/>
            </a:xfrm>
          </p:grpSpPr>
          <p:sp>
            <p:nvSpPr>
              <p:cNvPr id="9" name="CustomShape 10"/>
              <p:cNvSpPr/>
              <p:nvPr/>
            </p:nvSpPr>
            <p:spPr>
              <a:xfrm>
                <a:off x="825948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0" name="CustomShape 11"/>
              <p:cNvSpPr/>
              <p:nvPr/>
            </p:nvSpPr>
            <p:spPr>
              <a:xfrm>
                <a:off x="8259480" y="3757680"/>
                <a:ext cx="316440" cy="1384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1" name="CustomShape 12"/>
              <p:cNvSpPr/>
              <p:nvPr/>
            </p:nvSpPr>
            <p:spPr>
              <a:xfrm>
                <a:off x="825948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2" name="CustomShape 13"/>
              <p:cNvSpPr/>
              <p:nvPr/>
            </p:nvSpPr>
            <p:spPr>
              <a:xfrm>
                <a:off x="825948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nvGrpSpPr>
            <p:cNvPr id="13" name="Group 14"/>
            <p:cNvGrpSpPr/>
            <p:nvPr/>
          </p:nvGrpSpPr>
          <p:grpSpPr>
            <a:xfrm>
              <a:off x="8717760" y="3409560"/>
              <a:ext cx="316440" cy="1732320"/>
              <a:chOff x="8717760" y="3409560"/>
              <a:chExt cx="316440" cy="1732320"/>
            </a:xfrm>
          </p:grpSpPr>
          <p:sp>
            <p:nvSpPr>
              <p:cNvPr id="14" name="CustomShape 15"/>
              <p:cNvSpPr/>
              <p:nvPr/>
            </p:nvSpPr>
            <p:spPr>
              <a:xfrm>
                <a:off x="8717760" y="4453560"/>
                <a:ext cx="316440" cy="688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5" name="CustomShape 16"/>
              <p:cNvSpPr/>
              <p:nvPr/>
            </p:nvSpPr>
            <p:spPr>
              <a:xfrm>
                <a:off x="8717760" y="3757680"/>
                <a:ext cx="316440" cy="1384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6" name="CustomShape 17"/>
              <p:cNvSpPr/>
              <p:nvPr/>
            </p:nvSpPr>
            <p:spPr>
              <a:xfrm>
                <a:off x="8717760" y="4105800"/>
                <a:ext cx="316440" cy="103608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7" name="CustomShape 18"/>
              <p:cNvSpPr/>
              <p:nvPr/>
            </p:nvSpPr>
            <p:spPr>
              <a:xfrm>
                <a:off x="8717760" y="3409560"/>
                <a:ext cx="316440" cy="1732320"/>
              </a:xfrm>
              <a:prstGeom prst="round2SameRect">
                <a:avLst>
                  <a:gd name="adj1" fmla="val 50000"/>
                  <a:gd name="adj2" fmla="val 0"/>
                </a:avLst>
              </a:prstGeom>
              <a:solidFill>
                <a:schemeClr val="lt1">
                  <a:alpha val="9410"/>
                </a:schemeClr>
              </a:solidFill>
              <a:ln>
                <a:noFill/>
              </a:ln>
            </p:spPr>
            <p:style>
              <a:lnRef idx="0"/>
              <a:fillRef idx="0"/>
              <a:effectRef idx="0"/>
              <a:fontRef idx="minor"/>
            </p:style>
          </p:sp>
          <p:sp>
            <p:nvSpPr>
              <p:cNvPr id="18" name="CustomShape 19"/>
              <p:cNvSpPr/>
              <p:nvPr/>
            </p:nvSpPr>
            <p:spPr>
              <a:xfrm>
                <a:off x="8717760" y="4801680"/>
                <a:ext cx="316440" cy="340200"/>
              </a:xfrm>
              <a:prstGeom prst="round2SameRect">
                <a:avLst>
                  <a:gd name="adj1" fmla="val 50000"/>
                  <a:gd name="adj2" fmla="val 0"/>
                </a:avLst>
              </a:prstGeom>
              <a:solidFill>
                <a:schemeClr val="lt1">
                  <a:alpha val="9410"/>
                </a:schemeClr>
              </a:solidFill>
              <a:ln>
                <a:noFill/>
              </a:ln>
            </p:spPr>
            <p:style>
              <a:lnRef idx="0"/>
              <a:fillRef idx="0"/>
              <a:effectRef idx="0"/>
              <a:fontRef idx="minor"/>
            </p:style>
          </p:sp>
        </p:grpSp>
      </p:grpSp>
      <p:grpSp>
        <p:nvGrpSpPr>
          <p:cNvPr id="19" name="Group 20"/>
          <p:cNvGrpSpPr/>
          <p:nvPr/>
        </p:nvGrpSpPr>
        <p:grpSpPr>
          <a:xfrm>
            <a:off x="5043600" y="0"/>
            <a:ext cx="3813840" cy="3839040"/>
            <a:chOff x="5043600" y="0"/>
            <a:chExt cx="3813840" cy="3839040"/>
          </a:xfrm>
        </p:grpSpPr>
        <p:sp>
          <p:nvSpPr>
            <p:cNvPr id="20" name="CustomShape 21"/>
            <p:cNvSpPr/>
            <p:nvPr/>
          </p:nvSpPr>
          <p:spPr>
            <a:xfrm>
              <a:off x="8461080" y="1817640"/>
              <a:ext cx="396360" cy="396360"/>
            </a:xfrm>
            <a:prstGeom prst="ellipse">
              <a:avLst/>
            </a:prstGeom>
            <a:solidFill>
              <a:schemeClr val="lt1">
                <a:alpha val="9410"/>
              </a:schemeClr>
            </a:solidFill>
            <a:ln>
              <a:noFill/>
            </a:ln>
          </p:spPr>
          <p:style>
            <a:lnRef idx="0"/>
            <a:fillRef idx="0"/>
            <a:effectRef idx="0"/>
            <a:fontRef idx="minor"/>
          </p:style>
        </p:sp>
        <p:sp>
          <p:nvSpPr>
            <p:cNvPr id="21" name="CustomShape 22"/>
            <p:cNvSpPr/>
            <p:nvPr/>
          </p:nvSpPr>
          <p:spPr>
            <a:xfrm rot="11769600">
              <a:off x="6470280" y="3480840"/>
              <a:ext cx="319680" cy="319680"/>
            </a:xfrm>
            <a:prstGeom prst="ellipse">
              <a:avLst/>
            </a:prstGeom>
            <a:solidFill>
              <a:schemeClr val="lt1">
                <a:alpha val="9410"/>
              </a:schemeClr>
            </a:solidFill>
            <a:ln>
              <a:noFill/>
            </a:ln>
          </p:spPr>
          <p:style>
            <a:lnRef idx="0"/>
            <a:fillRef idx="0"/>
            <a:effectRef idx="0"/>
            <a:fontRef idx="minor"/>
          </p:style>
        </p:sp>
        <p:grpSp>
          <p:nvGrpSpPr>
            <p:cNvPr id="22" name="Group 23"/>
            <p:cNvGrpSpPr/>
            <p:nvPr/>
          </p:nvGrpSpPr>
          <p:grpSpPr>
            <a:xfrm>
              <a:off x="7648200" y="2704320"/>
              <a:ext cx="634680" cy="634680"/>
              <a:chOff x="7648200" y="2704320"/>
              <a:chExt cx="634680" cy="634680"/>
            </a:xfrm>
          </p:grpSpPr>
          <p:sp>
            <p:nvSpPr>
              <p:cNvPr id="23" name="CustomShape 24"/>
              <p:cNvSpPr/>
              <p:nvPr/>
            </p:nvSpPr>
            <p:spPr>
              <a:xfrm rot="5400000">
                <a:off x="7648200" y="2704320"/>
                <a:ext cx="634680" cy="634680"/>
              </a:xfrm>
              <a:prstGeom prst="ellipse">
                <a:avLst/>
              </a:prstGeom>
              <a:solidFill>
                <a:schemeClr val="lt1">
                  <a:alpha val="9410"/>
                </a:schemeClr>
              </a:solidFill>
              <a:ln>
                <a:noFill/>
              </a:ln>
            </p:spPr>
            <p:style>
              <a:lnRef idx="0"/>
              <a:fillRef idx="0"/>
              <a:effectRef idx="0"/>
              <a:fontRef idx="minor"/>
            </p:style>
          </p:sp>
          <p:sp>
            <p:nvSpPr>
              <p:cNvPr id="24" name="CustomShape 25"/>
              <p:cNvSpPr/>
              <p:nvPr/>
            </p:nvSpPr>
            <p:spPr>
              <a:xfrm rot="5400000">
                <a:off x="7648200" y="2704320"/>
                <a:ext cx="634680" cy="634680"/>
              </a:xfrm>
              <a:prstGeom prst="pie">
                <a:avLst>
                  <a:gd name="adj1" fmla="val 8244818"/>
                  <a:gd name="adj2" fmla="val 16246175"/>
                </a:avLst>
              </a:prstGeom>
              <a:solidFill>
                <a:schemeClr val="lt1">
                  <a:alpha val="9410"/>
                </a:schemeClr>
              </a:solidFill>
              <a:ln>
                <a:noFill/>
              </a:ln>
            </p:spPr>
            <p:style>
              <a:lnRef idx="0"/>
              <a:fillRef idx="0"/>
              <a:effectRef idx="0"/>
              <a:fontRef idx="minor"/>
            </p:style>
          </p:sp>
          <p:sp>
            <p:nvSpPr>
              <p:cNvPr id="25" name="CustomShape 26"/>
              <p:cNvSpPr/>
              <p:nvPr/>
            </p:nvSpPr>
            <p:spPr>
              <a:xfrm rot="5400000">
                <a:off x="7768800" y="2824920"/>
                <a:ext cx="393840" cy="393840"/>
              </a:xfrm>
              <a:prstGeom prst="ellipse">
                <a:avLst/>
              </a:prstGeom>
              <a:solidFill>
                <a:schemeClr val="lt1">
                  <a:alpha val="9410"/>
                </a:schemeClr>
              </a:solidFill>
              <a:ln>
                <a:noFill/>
              </a:ln>
            </p:spPr>
            <p:style>
              <a:lnRef idx="0"/>
              <a:fillRef idx="0"/>
              <a:effectRef idx="0"/>
              <a:fontRef idx="minor"/>
            </p:style>
          </p:sp>
        </p:grpSp>
        <p:sp>
          <p:nvSpPr>
            <p:cNvPr id="26" name="CustomShape 27"/>
            <p:cNvSpPr/>
            <p:nvPr/>
          </p:nvSpPr>
          <p:spPr>
            <a:xfrm>
              <a:off x="8461080" y="1817640"/>
              <a:ext cx="396360" cy="39636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nvGrpSpPr>
            <p:cNvPr id="27" name="Group 28"/>
            <p:cNvGrpSpPr/>
            <p:nvPr/>
          </p:nvGrpSpPr>
          <p:grpSpPr>
            <a:xfrm>
              <a:off x="7952760" y="179640"/>
              <a:ext cx="872640" cy="872640"/>
              <a:chOff x="7952760" y="179640"/>
              <a:chExt cx="872640" cy="872640"/>
            </a:xfrm>
          </p:grpSpPr>
          <p:sp>
            <p:nvSpPr>
              <p:cNvPr id="28" name="CustomShape 29"/>
              <p:cNvSpPr/>
              <p:nvPr/>
            </p:nvSpPr>
            <p:spPr>
              <a:xfrm rot="12952200">
                <a:off x="8076600" y="303480"/>
                <a:ext cx="624960" cy="624960"/>
              </a:xfrm>
              <a:prstGeom prst="ellipse">
                <a:avLst/>
              </a:prstGeom>
              <a:solidFill>
                <a:schemeClr val="lt1">
                  <a:alpha val="9410"/>
                </a:schemeClr>
              </a:solidFill>
              <a:ln>
                <a:noFill/>
              </a:ln>
            </p:spPr>
            <p:style>
              <a:lnRef idx="0"/>
              <a:fillRef idx="0"/>
              <a:effectRef idx="0"/>
              <a:fontRef idx="minor"/>
            </p:style>
          </p:sp>
          <p:sp>
            <p:nvSpPr>
              <p:cNvPr id="29" name="CustomShape 30"/>
              <p:cNvSpPr/>
              <p:nvPr/>
            </p:nvSpPr>
            <p:spPr>
              <a:xfrm rot="12952200">
                <a:off x="8076600" y="303480"/>
                <a:ext cx="624960" cy="624960"/>
              </a:xfrm>
              <a:prstGeom prst="pie">
                <a:avLst>
                  <a:gd name="adj1" fmla="val 19376841"/>
                  <a:gd name="adj2" fmla="val 12313574"/>
                </a:avLst>
              </a:prstGeom>
              <a:solidFill>
                <a:schemeClr val="lt1">
                  <a:alpha val="9410"/>
                </a:schemeClr>
              </a:solidFill>
              <a:ln>
                <a:noFill/>
              </a:ln>
            </p:spPr>
            <p:style>
              <a:lnRef idx="0"/>
              <a:fillRef idx="0"/>
              <a:effectRef idx="0"/>
              <a:fontRef idx="minor"/>
            </p:style>
          </p:sp>
        </p:grpSp>
        <p:sp>
          <p:nvSpPr>
            <p:cNvPr id="30" name="CustomShape 31"/>
            <p:cNvSpPr/>
            <p:nvPr/>
          </p:nvSpPr>
          <p:spPr>
            <a:xfrm>
              <a:off x="5400000" y="356400"/>
              <a:ext cx="2576520" cy="2576520"/>
            </a:xfrm>
            <a:prstGeom prst="ellipse">
              <a:avLst/>
            </a:prstGeom>
            <a:solidFill>
              <a:schemeClr val="lt1">
                <a:alpha val="9410"/>
              </a:schemeClr>
            </a:solidFill>
            <a:ln>
              <a:noFill/>
            </a:ln>
          </p:spPr>
          <p:style>
            <a:lnRef idx="0"/>
            <a:fillRef idx="0"/>
            <a:effectRef idx="0"/>
            <a:fontRef idx="minor"/>
          </p:style>
        </p:sp>
        <p:sp>
          <p:nvSpPr>
            <p:cNvPr id="31" name="CustomShape 32"/>
            <p:cNvSpPr/>
            <p:nvPr/>
          </p:nvSpPr>
          <p:spPr>
            <a:xfrm rot="2043600">
              <a:off x="5503680" y="460080"/>
              <a:ext cx="2369160" cy="2369160"/>
            </a:xfrm>
            <a:prstGeom prst="ellipse">
              <a:avLst/>
            </a:prstGeom>
            <a:solidFill>
              <a:schemeClr val="lt1">
                <a:alpha val="9410"/>
              </a:schemeClr>
            </a:solidFill>
            <a:ln>
              <a:noFill/>
            </a:ln>
          </p:spPr>
          <p:style>
            <a:lnRef idx="0"/>
            <a:fillRef idx="0"/>
            <a:effectRef idx="0"/>
            <a:fontRef idx="minor"/>
          </p:style>
        </p:sp>
        <p:sp>
          <p:nvSpPr>
            <p:cNvPr id="32" name="CustomShape 33"/>
            <p:cNvSpPr/>
            <p:nvPr/>
          </p:nvSpPr>
          <p:spPr>
            <a:xfrm>
              <a:off x="5399640" y="360360"/>
              <a:ext cx="2576520" cy="2576520"/>
            </a:xfrm>
            <a:prstGeom prst="pie">
              <a:avLst>
                <a:gd name="adj1" fmla="val 8801158"/>
                <a:gd name="adj2" fmla="val 16200000"/>
              </a:avLst>
            </a:prstGeom>
            <a:solidFill>
              <a:schemeClr val="lt1">
                <a:alpha val="9410"/>
              </a:schemeClr>
            </a:solidFill>
            <a:ln>
              <a:noFill/>
            </a:ln>
          </p:spPr>
          <p:style>
            <a:lnRef idx="0"/>
            <a:fillRef idx="0"/>
            <a:effectRef idx="0"/>
            <a:fontRef idx="minor"/>
          </p:style>
        </p:sp>
        <p:sp>
          <p:nvSpPr>
            <p:cNvPr id="33" name="CustomShape 34"/>
            <p:cNvSpPr/>
            <p:nvPr/>
          </p:nvSpPr>
          <p:spPr>
            <a:xfrm rot="2044800">
              <a:off x="5911560" y="867600"/>
              <a:ext cx="1553760" cy="1553760"/>
            </a:xfrm>
            <a:prstGeom prst="ellipse">
              <a:avLst/>
            </a:prstGeom>
            <a:solidFill>
              <a:schemeClr val="accent3"/>
            </a:solidFill>
            <a:ln>
              <a:noFill/>
            </a:ln>
          </p:spPr>
          <p:style>
            <a:lnRef idx="0"/>
            <a:fillRef idx="0"/>
            <a:effectRef idx="0"/>
            <a:fontRef idx="minor"/>
          </p:style>
        </p:sp>
        <p:sp>
          <p:nvSpPr>
            <p:cNvPr id="34" name="CustomShape 35"/>
            <p:cNvSpPr/>
            <p:nvPr/>
          </p:nvSpPr>
          <p:spPr>
            <a:xfrm>
              <a:off x="5399640" y="356400"/>
              <a:ext cx="2576520" cy="2576520"/>
            </a:xfrm>
            <a:prstGeom prst="pie">
              <a:avLst>
                <a:gd name="adj1" fmla="val 12554101"/>
                <a:gd name="adj2" fmla="val 16200000"/>
              </a:avLst>
            </a:prstGeom>
            <a:solidFill>
              <a:schemeClr val="lt1">
                <a:alpha val="9410"/>
              </a:schemeClr>
            </a:solidFill>
            <a:ln>
              <a:noFill/>
            </a:ln>
          </p:spPr>
          <p:style>
            <a:lnRef idx="0"/>
            <a:fillRef idx="0"/>
            <a:effectRef idx="0"/>
            <a:fontRef idx="minor"/>
          </p:style>
        </p:sp>
        <p:sp>
          <p:nvSpPr>
            <p:cNvPr id="35" name="CustomShape 36"/>
            <p:cNvSpPr/>
            <p:nvPr/>
          </p:nvSpPr>
          <p:spPr>
            <a:xfrm rot="11769600">
              <a:off x="6470280" y="3480840"/>
              <a:ext cx="319680" cy="319680"/>
            </a:xfrm>
            <a:prstGeom prst="pie">
              <a:avLst>
                <a:gd name="adj1" fmla="val 19376841"/>
                <a:gd name="adj2" fmla="val 16200000"/>
              </a:avLst>
            </a:prstGeom>
            <a:solidFill>
              <a:schemeClr val="lt1">
                <a:alpha val="9410"/>
              </a:schemeClr>
            </a:solidFill>
            <a:ln>
              <a:noFill/>
            </a:ln>
          </p:spPr>
          <p:style>
            <a:lnRef idx="0"/>
            <a:fillRef idx="0"/>
            <a:effectRef idx="0"/>
            <a:fontRef idx="minor"/>
          </p:style>
        </p:sp>
      </p:grpSp>
      <p:sp>
        <p:nvSpPr>
          <p:cNvPr id="36" name="PlaceHolder 37"/>
          <p:cNvSpPr>
            <a:spLocks noGrp="1"/>
          </p:cNvSpPr>
          <p:nvPr>
            <p:ph type="title"/>
          </p:nvPr>
        </p:nvSpPr>
        <p:spPr>
          <a:xfrm>
            <a:off x="824040" y="1613880"/>
            <a:ext cx="4255200" cy="1872720"/>
          </a:xfrm>
          <a:prstGeom prst="rect">
            <a:avLst/>
          </a:prstGeom>
        </p:spPr>
        <p:txBody>
          <a:bodyPr tIns="91440" bIns="91440" anchor="ct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37" name="PlaceHolder 38"/>
          <p:cNvSpPr>
            <a:spLocks noGrp="1"/>
          </p:cNvSpPr>
          <p:nvPr>
            <p:ph type="sldNum"/>
          </p:nvPr>
        </p:nvSpPr>
        <p:spPr>
          <a:xfrm>
            <a:off x="8451000" y="4736880"/>
            <a:ext cx="548280" cy="393120"/>
          </a:xfrm>
          <a:prstGeom prst="rect">
            <a:avLst/>
          </a:prstGeom>
        </p:spPr>
        <p:txBody>
          <a:bodyPr tIns="91440" bIns="91440" anchor="ctr"/>
          <a:p>
            <a:pPr algn="r">
              <a:lnSpc>
                <a:spcPct val="100000"/>
              </a:lnSpc>
            </a:pPr>
            <a:fld id="{4869EB18-D90F-4416-AF56-F79A65885F62}" type="slidenum">
              <a:rPr b="0" lang="en-IN" sz="900" spc="-1" strike="noStrike">
                <a:solidFill>
                  <a:srgbClr val="ffffff"/>
                </a:solidFill>
                <a:latin typeface="Nunito"/>
                <a:ea typeface="Nunito"/>
              </a:rPr>
              <a:t>&lt;number&gt;</a:t>
            </a:fld>
            <a:endParaRPr b="0" lang="en-IN" sz="900" spc="-1" strike="noStrike">
              <a:latin typeface="Times New Roman"/>
            </a:endParaRPr>
          </a:p>
        </p:txBody>
      </p:sp>
      <p:sp>
        <p:nvSpPr>
          <p:cNvPr id="38" name="PlaceHolder 3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5" name="Group 1"/>
          <p:cNvGrpSpPr/>
          <p:nvPr/>
        </p:nvGrpSpPr>
        <p:grpSpPr>
          <a:xfrm>
            <a:off x="626040" y="299520"/>
            <a:ext cx="999000" cy="999000"/>
            <a:chOff x="626040" y="299520"/>
            <a:chExt cx="999000" cy="999000"/>
          </a:xfrm>
        </p:grpSpPr>
        <p:sp>
          <p:nvSpPr>
            <p:cNvPr id="76" name="CustomShape 2"/>
            <p:cNvSpPr/>
            <p:nvPr/>
          </p:nvSpPr>
          <p:spPr>
            <a:xfrm rot="16200000">
              <a:off x="828720" y="502560"/>
              <a:ext cx="593640" cy="593640"/>
            </a:xfrm>
            <a:prstGeom prst="pie">
              <a:avLst>
                <a:gd name="adj1" fmla="val 10792838"/>
                <a:gd name="adj2" fmla="val 16200000"/>
              </a:avLst>
            </a:prstGeom>
            <a:solidFill>
              <a:schemeClr val="dk2">
                <a:alpha val="12549"/>
              </a:schemeClr>
            </a:solidFill>
            <a:ln>
              <a:noFill/>
            </a:ln>
          </p:spPr>
          <p:style>
            <a:lnRef idx="0"/>
            <a:fillRef idx="0"/>
            <a:effectRef idx="0"/>
            <a:fontRef idx="minor"/>
          </p:style>
        </p:sp>
        <p:sp>
          <p:nvSpPr>
            <p:cNvPr id="77" name="CustomShape 3"/>
            <p:cNvSpPr/>
            <p:nvPr/>
          </p:nvSpPr>
          <p:spPr>
            <a:xfrm rot="16200000">
              <a:off x="626040" y="299520"/>
              <a:ext cx="999000" cy="999000"/>
            </a:xfrm>
            <a:prstGeom prst="pie">
              <a:avLst>
                <a:gd name="adj1" fmla="val 10792838"/>
                <a:gd name="adj2" fmla="val 16200000"/>
              </a:avLst>
            </a:prstGeom>
            <a:solidFill>
              <a:schemeClr val="dk2">
                <a:alpha val="12549"/>
              </a:schemeClr>
            </a:solidFill>
            <a:ln>
              <a:noFill/>
            </a:ln>
          </p:spPr>
          <p:style>
            <a:lnRef idx="0"/>
            <a:fillRef idx="0"/>
            <a:effectRef idx="0"/>
            <a:fontRef idx="minor"/>
          </p:style>
        </p:sp>
      </p:grpSp>
      <p:sp>
        <p:nvSpPr>
          <p:cNvPr id="78" name="PlaceHolder 4"/>
          <p:cNvSpPr>
            <a:spLocks noGrp="1"/>
          </p:cNvSpPr>
          <p:nvPr>
            <p:ph type="title"/>
          </p:nvPr>
        </p:nvSpPr>
        <p:spPr>
          <a:xfrm>
            <a:off x="1303920" y="598680"/>
            <a:ext cx="7030080" cy="999000"/>
          </a:xfrm>
          <a:prstGeom prst="rect">
            <a:avLst/>
          </a:prstGeom>
        </p:spPr>
        <p:txBody>
          <a:bodyPr tIns="91440" bIns="91440"/>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79" name="PlaceHolder 5"/>
          <p:cNvSpPr>
            <a:spLocks noGrp="1"/>
          </p:cNvSpPr>
          <p:nvPr>
            <p:ph type="body"/>
          </p:nvPr>
        </p:nvSpPr>
        <p:spPr>
          <a:xfrm>
            <a:off x="1303920" y="1990080"/>
            <a:ext cx="7030080" cy="2541240"/>
          </a:xfrm>
          <a:prstGeom prst="rect">
            <a:avLst/>
          </a:prstGeom>
        </p:spPr>
        <p:txBody>
          <a:bodyPr tIns="91440" bIns="91440"/>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80" name="PlaceHolder 6"/>
          <p:cNvSpPr>
            <a:spLocks noGrp="1"/>
          </p:cNvSpPr>
          <p:nvPr>
            <p:ph type="sldNum"/>
          </p:nvPr>
        </p:nvSpPr>
        <p:spPr>
          <a:xfrm>
            <a:off x="8451000" y="4736880"/>
            <a:ext cx="548280" cy="393120"/>
          </a:xfrm>
          <a:prstGeom prst="rect">
            <a:avLst/>
          </a:prstGeom>
        </p:spPr>
        <p:txBody>
          <a:bodyPr tIns="91440" bIns="91440" anchor="ctr"/>
          <a:p>
            <a:pPr algn="r">
              <a:lnSpc>
                <a:spcPct val="100000"/>
              </a:lnSpc>
            </a:pPr>
            <a:fld id="{B642112B-C17A-4A44-9DC7-2C74A3A3F7BD}" type="slidenum">
              <a:rPr b="0" lang="en-IN" sz="900" spc="-1" strike="noStrike">
                <a:solidFill>
                  <a:srgbClr val="424242"/>
                </a:solidFill>
                <a:latin typeface="Nunito"/>
                <a:ea typeface="Nunito"/>
              </a:rPr>
              <a:t>1</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hyperlink" Target="https://geo.nyu.edu/catalog/nyu_2451_34572%E2%80%8B" TargetMode="External"/><Relationship Id="rId2" Type="http://schemas.openxmlformats.org/officeDocument/2006/relationships/image" Target="../media/image1.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03120" y="1913400"/>
            <a:ext cx="7587720" cy="1872720"/>
          </a:xfrm>
          <a:prstGeom prst="rect">
            <a:avLst/>
          </a:prstGeom>
          <a:noFill/>
          <a:ln>
            <a:noFill/>
          </a:ln>
        </p:spPr>
        <p:txBody>
          <a:bodyPr tIns="91440" bIns="91440" anchor="ctr"/>
          <a:p>
            <a:pPr>
              <a:lnSpc>
                <a:spcPct val="100000"/>
              </a:lnSpc>
            </a:pPr>
            <a:r>
              <a:rPr b="1" lang="en-IN" sz="3600" spc="-1" strike="noStrike">
                <a:solidFill>
                  <a:srgbClr val="ffffff"/>
                </a:solidFill>
                <a:latin typeface="Maven Pro"/>
                <a:ea typeface="Maven Pro"/>
              </a:rPr>
              <a:t>Capstone Project </a:t>
            </a:r>
            <a:br/>
            <a:r>
              <a:rPr b="1" lang="en-IN" sz="3600" spc="-1" strike="noStrike">
                <a:solidFill>
                  <a:srgbClr val="ffffff"/>
                </a:solidFill>
                <a:latin typeface="Maven Pro"/>
                <a:ea typeface="Maven Pro"/>
              </a:rPr>
              <a:t>The Battle of Neighborhoods</a:t>
            </a:r>
            <a:endParaRPr b="0" lang="en-IN" sz="36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378040" y="1990080"/>
            <a:ext cx="2956320" cy="1043640"/>
          </a:xfrm>
          <a:prstGeom prst="rect">
            <a:avLst/>
          </a:prstGeom>
          <a:noFill/>
          <a:ln>
            <a:noFill/>
          </a:ln>
        </p:spPr>
        <p:txBody>
          <a:bodyPr tIns="91440" bIns="91440"/>
          <a:p>
            <a:pPr>
              <a:lnSpc>
                <a:spcPct val="115000"/>
              </a:lnSpc>
              <a:spcAft>
                <a:spcPts val="1599"/>
              </a:spcAft>
            </a:pPr>
            <a:r>
              <a:rPr b="0" lang="en-IN" sz="1300" spc="-1" strike="noStrike">
                <a:solidFill>
                  <a:srgbClr val="424242"/>
                </a:solidFill>
                <a:latin typeface="Nunito"/>
                <a:ea typeface="Nunito"/>
              </a:rPr>
              <a:t>Folium plotted the geospatial data perfectly on the map and it is bifurcated with colour code  </a:t>
            </a:r>
            <a:endParaRPr b="0" lang="en-IN" sz="1300" spc="-1" strike="noStrike">
              <a:solidFill>
                <a:srgbClr val="000000"/>
              </a:solidFill>
              <a:latin typeface="Arial"/>
            </a:endParaRPr>
          </a:p>
        </p:txBody>
      </p:sp>
      <p:pic>
        <p:nvPicPr>
          <p:cNvPr id="138" name="Google Shape;334;p22" descr=""/>
          <p:cNvPicPr/>
          <p:nvPr/>
        </p:nvPicPr>
        <p:blipFill>
          <a:blip r:embed="rId1"/>
          <a:stretch/>
        </p:blipFill>
        <p:spPr>
          <a:xfrm>
            <a:off x="152280" y="152280"/>
            <a:ext cx="3566880" cy="48384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303920" y="750960"/>
            <a:ext cx="7030080" cy="6642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K-Means Clustering</a:t>
            </a:r>
            <a:br/>
            <a:endParaRPr b="0" lang="en-IN" sz="2800" spc="-1" strike="noStrike">
              <a:solidFill>
                <a:srgbClr val="000000"/>
              </a:solidFill>
              <a:latin typeface="Arial"/>
            </a:endParaRPr>
          </a:p>
        </p:txBody>
      </p:sp>
      <p:sp>
        <p:nvSpPr>
          <p:cNvPr id="140" name="TextShape 2"/>
          <p:cNvSpPr txBox="1"/>
          <p:nvPr/>
        </p:nvSpPr>
        <p:spPr>
          <a:xfrm>
            <a:off x="1303920" y="1532880"/>
            <a:ext cx="7030080" cy="2541240"/>
          </a:xfrm>
          <a:prstGeom prst="rect">
            <a:avLst/>
          </a:prstGeom>
          <a:noFill/>
          <a:ln>
            <a:noFill/>
          </a:ln>
        </p:spPr>
        <p:txBody>
          <a:bodyPr tIns="91440" bIns="91440"/>
          <a:p>
            <a:pPr>
              <a:lnSpc>
                <a:spcPct val="115000"/>
              </a:lnSpc>
            </a:pPr>
            <a:r>
              <a:rPr b="0" lang="en-IN" sz="1300" spc="-1" strike="noStrike">
                <a:solidFill>
                  <a:srgbClr val="424242"/>
                </a:solidFill>
                <a:latin typeface="Nunito"/>
                <a:ea typeface="Nunito"/>
              </a:rPr>
              <a:t>There are 5 cluster that are obtained from the data </a:t>
            </a:r>
            <a:endParaRPr b="0" lang="en-IN" sz="1300" spc="-1" strike="noStrike">
              <a:solidFill>
                <a:srgbClr val="000000"/>
              </a:solidFill>
              <a:latin typeface="Arial"/>
            </a:endParaRPr>
          </a:p>
          <a:p>
            <a:pPr marL="457200" indent="-310680">
              <a:lnSpc>
                <a:spcPct val="115000"/>
              </a:lnSpc>
              <a:spcBef>
                <a:spcPts val="1599"/>
              </a:spcBef>
              <a:buClr>
                <a:srgbClr val="424242"/>
              </a:buClr>
              <a:buFont typeface="Nunito"/>
              <a:buChar char="●"/>
            </a:pPr>
            <a:r>
              <a:rPr b="0" lang="en-IN" sz="1300" spc="-1" strike="noStrike">
                <a:solidFill>
                  <a:srgbClr val="424242"/>
                </a:solidFill>
                <a:latin typeface="Nunito"/>
                <a:ea typeface="Nunito"/>
              </a:rPr>
              <a:t>Cluster 0</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Cluster 1</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Cluster 2</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Cluster 3</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Cluster 4</a:t>
            </a:r>
            <a:endParaRPr b="0" lang="en-IN" sz="1300" spc="-1" strike="noStrike">
              <a:solidFill>
                <a:srgbClr val="000000"/>
              </a:solidFill>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Cluster 0</a:t>
            </a:r>
            <a:br/>
            <a:endParaRPr b="0" lang="en-IN" sz="2800" spc="-1" strike="noStrike">
              <a:solidFill>
                <a:srgbClr val="000000"/>
              </a:solidFill>
              <a:latin typeface="Arial"/>
            </a:endParaRPr>
          </a:p>
        </p:txBody>
      </p:sp>
      <p:pic>
        <p:nvPicPr>
          <p:cNvPr id="142" name="Google Shape;346;p24" descr=""/>
          <p:cNvPicPr/>
          <p:nvPr/>
        </p:nvPicPr>
        <p:blipFill>
          <a:blip r:embed="rId1"/>
          <a:stretch/>
        </p:blipFill>
        <p:spPr>
          <a:xfrm>
            <a:off x="1303920" y="1229400"/>
            <a:ext cx="6352560" cy="37483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Cluster 1</a:t>
            </a:r>
            <a:br/>
            <a:endParaRPr b="0" lang="en-IN" sz="2800" spc="-1" strike="noStrike">
              <a:solidFill>
                <a:srgbClr val="000000"/>
              </a:solidFill>
              <a:latin typeface="Arial"/>
            </a:endParaRPr>
          </a:p>
        </p:txBody>
      </p:sp>
      <p:pic>
        <p:nvPicPr>
          <p:cNvPr id="144" name="Google Shape;352;p25" descr=""/>
          <p:cNvPicPr/>
          <p:nvPr/>
        </p:nvPicPr>
        <p:blipFill>
          <a:blip r:embed="rId1"/>
          <a:stretch/>
        </p:blipFill>
        <p:spPr>
          <a:xfrm>
            <a:off x="1454400" y="1190520"/>
            <a:ext cx="6423120" cy="38383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Cluster 2</a:t>
            </a:r>
            <a:endParaRPr b="0" lang="en-IN" sz="2800" spc="-1" strike="noStrike">
              <a:solidFill>
                <a:srgbClr val="000000"/>
              </a:solidFill>
              <a:latin typeface="Arial"/>
            </a:endParaRPr>
          </a:p>
        </p:txBody>
      </p:sp>
      <p:pic>
        <p:nvPicPr>
          <p:cNvPr id="146" name="Google Shape;358;p26" descr=""/>
          <p:cNvPicPr/>
          <p:nvPr/>
        </p:nvPicPr>
        <p:blipFill>
          <a:blip r:embed="rId1"/>
          <a:stretch/>
        </p:blipFill>
        <p:spPr>
          <a:xfrm>
            <a:off x="1389600" y="1281600"/>
            <a:ext cx="6634080" cy="36273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Cluster 2 contin..</a:t>
            </a:r>
            <a:endParaRPr b="0" lang="en-IN" sz="2800" spc="-1" strike="noStrike">
              <a:solidFill>
                <a:srgbClr val="000000"/>
              </a:solidFill>
              <a:latin typeface="Arial"/>
            </a:endParaRPr>
          </a:p>
        </p:txBody>
      </p:sp>
      <p:pic>
        <p:nvPicPr>
          <p:cNvPr id="148" name="Google Shape;364;p27" descr=""/>
          <p:cNvPicPr/>
          <p:nvPr/>
        </p:nvPicPr>
        <p:blipFill>
          <a:blip r:embed="rId1"/>
          <a:stretch/>
        </p:blipFill>
        <p:spPr>
          <a:xfrm>
            <a:off x="1303920" y="1203480"/>
            <a:ext cx="7552800" cy="36792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Cluster 3</a:t>
            </a:r>
            <a:br/>
            <a:endParaRPr b="0" lang="en-IN" sz="2800" spc="-1" strike="noStrike">
              <a:solidFill>
                <a:srgbClr val="000000"/>
              </a:solidFill>
              <a:latin typeface="Arial"/>
            </a:endParaRPr>
          </a:p>
        </p:txBody>
      </p:sp>
      <p:pic>
        <p:nvPicPr>
          <p:cNvPr id="150" name="Google Shape;370;p28" descr=""/>
          <p:cNvPicPr/>
          <p:nvPr/>
        </p:nvPicPr>
        <p:blipFill>
          <a:blip r:embed="rId1"/>
          <a:stretch/>
        </p:blipFill>
        <p:spPr>
          <a:xfrm>
            <a:off x="1384920" y="1598040"/>
            <a:ext cx="7275240" cy="105804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Cluster 4</a:t>
            </a:r>
            <a:endParaRPr b="0" lang="en-IN" sz="2800" spc="-1" strike="noStrike">
              <a:solidFill>
                <a:srgbClr val="000000"/>
              </a:solidFill>
              <a:latin typeface="Arial"/>
            </a:endParaRPr>
          </a:p>
        </p:txBody>
      </p:sp>
      <p:pic>
        <p:nvPicPr>
          <p:cNvPr id="152" name="Google Shape;376;p29" descr=""/>
          <p:cNvPicPr/>
          <p:nvPr/>
        </p:nvPicPr>
        <p:blipFill>
          <a:blip r:embed="rId1"/>
          <a:stretch/>
        </p:blipFill>
        <p:spPr>
          <a:xfrm>
            <a:off x="1454400" y="1190520"/>
            <a:ext cx="6605280" cy="37976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Result</a:t>
            </a:r>
            <a:endParaRPr b="0" lang="en-IN" sz="2800" spc="-1" strike="noStrike">
              <a:solidFill>
                <a:srgbClr val="000000"/>
              </a:solidFill>
              <a:latin typeface="Arial"/>
            </a:endParaRPr>
          </a:p>
        </p:txBody>
      </p:sp>
      <p:sp>
        <p:nvSpPr>
          <p:cNvPr id="154" name="TextShape 2"/>
          <p:cNvSpPr txBox="1"/>
          <p:nvPr/>
        </p:nvSpPr>
        <p:spPr>
          <a:xfrm>
            <a:off x="1171800" y="1391040"/>
            <a:ext cx="7162200" cy="2541240"/>
          </a:xfrm>
          <a:prstGeom prst="rect">
            <a:avLst/>
          </a:prstGeom>
          <a:noFill/>
          <a:ln>
            <a:noFill/>
          </a:ln>
        </p:spPr>
        <p:txBody>
          <a:bodyPr tIns="91440" bIns="91440"/>
          <a:p>
            <a:pPr algn="just">
              <a:lnSpc>
                <a:spcPct val="115000"/>
              </a:lnSpc>
            </a:pPr>
            <a:r>
              <a:rPr b="0" lang="en-IN" sz="1300" spc="-1" strike="noStrike">
                <a:solidFill>
                  <a:srgbClr val="424242"/>
                </a:solidFill>
                <a:latin typeface="Nunito"/>
                <a:ea typeface="Nunito"/>
              </a:rPr>
              <a:t>From the above K-means clustering it can be found that cluster 3 will be the ideal place to start the business and the name of the locality is Upper west side below is the attached screenshot which gives us the clear picture about where sushi restaurant must start.</a:t>
            </a:r>
            <a:endParaRPr b="0" lang="en-IN" sz="1300" spc="-1" strike="noStrike">
              <a:solidFill>
                <a:srgbClr val="000000"/>
              </a:solidFill>
              <a:latin typeface="Arial"/>
            </a:endParaRPr>
          </a:p>
          <a:p>
            <a:pPr algn="just">
              <a:lnSpc>
                <a:spcPct val="115000"/>
              </a:lnSpc>
              <a:spcBef>
                <a:spcPts val="1599"/>
              </a:spcBef>
            </a:pPr>
            <a:r>
              <a:rPr b="0" lang="en-IN" sz="1300" spc="-1" strike="noStrike">
                <a:solidFill>
                  <a:srgbClr val="424242"/>
                </a:solidFill>
                <a:latin typeface="Nunito"/>
                <a:ea typeface="Nunito"/>
              </a:rPr>
              <a:t>Cluster 3 data</a:t>
            </a: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pic>
        <p:nvPicPr>
          <p:cNvPr id="155" name="Google Shape;383;p30" descr=""/>
          <p:cNvPicPr/>
          <p:nvPr/>
        </p:nvPicPr>
        <p:blipFill>
          <a:blip r:embed="rId1"/>
          <a:stretch/>
        </p:blipFill>
        <p:spPr>
          <a:xfrm>
            <a:off x="1195920" y="2917800"/>
            <a:ext cx="7275240" cy="10580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303920" y="5986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Conclusion</a:t>
            </a:r>
            <a:endParaRPr b="0" lang="en-IN" sz="2800" spc="-1" strike="noStrike">
              <a:solidFill>
                <a:srgbClr val="000000"/>
              </a:solidFill>
              <a:latin typeface="Arial"/>
            </a:endParaRPr>
          </a:p>
        </p:txBody>
      </p:sp>
      <p:sp>
        <p:nvSpPr>
          <p:cNvPr id="157" name="TextShape 2"/>
          <p:cNvSpPr txBox="1"/>
          <p:nvPr/>
        </p:nvSpPr>
        <p:spPr>
          <a:xfrm>
            <a:off x="1303920" y="1495080"/>
            <a:ext cx="7030080" cy="2541240"/>
          </a:xfrm>
          <a:prstGeom prst="rect">
            <a:avLst/>
          </a:prstGeom>
          <a:noFill/>
          <a:ln>
            <a:noFill/>
          </a:ln>
        </p:spPr>
        <p:txBody>
          <a:bodyPr tIns="91440" bIns="91440"/>
          <a:p>
            <a:pPr algn="just">
              <a:lnSpc>
                <a:spcPct val="115000"/>
              </a:lnSpc>
            </a:pPr>
            <a:r>
              <a:rPr b="0" lang="en-IN" sz="1300" spc="-1" strike="noStrike">
                <a:solidFill>
                  <a:srgbClr val="424242"/>
                </a:solidFill>
                <a:latin typeface="Nunito"/>
                <a:ea typeface="Nunito"/>
              </a:rPr>
              <a:t>Although all of the goals of this project were met there is definitely room for further improvement and development as noted below. However, the goals of the project were met and, with some more work, could easily be developed into a fully fledged application that could support the opening a business idea in an unknown location. </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424242"/>
                </a:solidFill>
                <a:latin typeface="Nunito"/>
                <a:ea typeface="Nunito"/>
              </a:rPr>
              <a:t>As per the neighbourhood or restaurant type mentioned like Sushi restaurants analysis can be checked. A venue with lowest risk and competition can be identified.</a:t>
            </a: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290960" y="80316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Business Problem (Aim of the Project)</a:t>
            </a:r>
            <a:endParaRPr b="0" lang="en-IN" sz="2800" spc="-1" strike="noStrike">
              <a:solidFill>
                <a:srgbClr val="000000"/>
              </a:solidFill>
              <a:latin typeface="Arial"/>
            </a:endParaRPr>
          </a:p>
        </p:txBody>
      </p:sp>
      <p:sp>
        <p:nvSpPr>
          <p:cNvPr id="119" name="TextShape 2"/>
          <p:cNvSpPr txBox="1"/>
          <p:nvPr/>
        </p:nvSpPr>
        <p:spPr>
          <a:xfrm>
            <a:off x="1290960" y="1802520"/>
            <a:ext cx="7030080" cy="1538280"/>
          </a:xfrm>
          <a:prstGeom prst="rect">
            <a:avLst/>
          </a:prstGeom>
          <a:noFill/>
          <a:ln>
            <a:noFill/>
          </a:ln>
        </p:spPr>
        <p:txBody>
          <a:bodyPr tIns="91440" bIns="91440"/>
          <a:p>
            <a:pPr>
              <a:lnSpc>
                <a:spcPct val="115000"/>
              </a:lnSpc>
            </a:pPr>
            <a:r>
              <a:rPr b="0" lang="en-IN" sz="1400" spc="-1" strike="noStrike">
                <a:solidFill>
                  <a:srgbClr val="424242"/>
                </a:solidFill>
                <a:latin typeface="Nunito"/>
                <a:ea typeface="Nunito"/>
              </a:rPr>
              <a:t>To start Sushi restaurant in Manhattan, New York with an Intention of serving the best sushi in the entire Manhattan area also to acquire more customer acquisition.</a:t>
            </a:r>
            <a:endParaRPr b="0" lang="en-IN" sz="1400" spc="-1" strike="noStrike">
              <a:solidFill>
                <a:srgbClr val="000000"/>
              </a:solidFill>
              <a:latin typeface="Arial"/>
            </a:endParaRPr>
          </a:p>
          <a:p>
            <a:pPr>
              <a:lnSpc>
                <a:spcPct val="115000"/>
              </a:lnSpc>
              <a:spcBef>
                <a:spcPts val="1599"/>
              </a:spcBef>
            </a:pPr>
            <a:r>
              <a:rPr b="0" lang="en-IN" sz="1400" spc="-1" strike="noStrike">
                <a:solidFill>
                  <a:srgbClr val="424242"/>
                </a:solidFill>
                <a:latin typeface="Nunito"/>
                <a:ea typeface="Nunito"/>
              </a:rPr>
              <a:t>The aim of this project is to find the best location to start the sushi restaurant, the approach to solve the problem is shown in the forthcoming slides</a:t>
            </a:r>
            <a:endParaRPr b="0" lang="en-IN" sz="1400" spc="-1" strike="noStrike">
              <a:solidFill>
                <a:srgbClr val="000000"/>
              </a:solidFill>
              <a:latin typeface="Arial"/>
            </a:endParaRPr>
          </a:p>
          <a:p>
            <a:pPr>
              <a:lnSpc>
                <a:spcPct val="115000"/>
              </a:lnSpc>
              <a:spcBef>
                <a:spcPts val="1599"/>
              </a:spcBef>
            </a:pPr>
            <a:endParaRPr b="0" lang="en-IN" sz="1400" spc="-1" strike="noStrike">
              <a:solidFill>
                <a:srgbClr val="000000"/>
              </a:solidFill>
              <a:latin typeface="Arial"/>
            </a:endParaRPr>
          </a:p>
          <a:p>
            <a:pPr>
              <a:lnSpc>
                <a:spcPct val="115000"/>
              </a:lnSpc>
              <a:spcBef>
                <a:spcPts val="1599"/>
              </a:spcBef>
            </a:pPr>
            <a:endParaRPr b="0" lang="en-IN" sz="1400" spc="-1" strike="noStrike">
              <a:solidFill>
                <a:srgbClr val="000000"/>
              </a:solidFill>
              <a:latin typeface="Arial"/>
            </a:endParaRPr>
          </a:p>
          <a:p>
            <a:pPr>
              <a:lnSpc>
                <a:spcPct val="115000"/>
              </a:lnSpc>
              <a:spcBef>
                <a:spcPts val="1599"/>
              </a:spcBef>
              <a:spcAft>
                <a:spcPts val="1599"/>
              </a:spcAft>
            </a:pPr>
            <a:endParaRPr b="0" lang="en-IN" sz="14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204360" y="1953000"/>
            <a:ext cx="278460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Thank You….!</a:t>
            </a:r>
            <a:endParaRPr b="0" lang="en-IN" sz="2800" spc="-1" strike="noStrike">
              <a:solidFill>
                <a:srgbClr val="000000"/>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283400" y="648360"/>
            <a:ext cx="6974280" cy="69984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Introduction </a:t>
            </a:r>
            <a:endParaRPr b="0" lang="en-IN" sz="2800" spc="-1" strike="noStrike">
              <a:solidFill>
                <a:srgbClr val="000000"/>
              </a:solidFill>
              <a:latin typeface="Arial"/>
            </a:endParaRPr>
          </a:p>
        </p:txBody>
      </p:sp>
      <p:sp>
        <p:nvSpPr>
          <p:cNvPr id="121" name="TextShape 2"/>
          <p:cNvSpPr txBox="1"/>
          <p:nvPr/>
        </p:nvSpPr>
        <p:spPr>
          <a:xfrm>
            <a:off x="1359720" y="2693880"/>
            <a:ext cx="7030080" cy="1655280"/>
          </a:xfrm>
          <a:prstGeom prst="rect">
            <a:avLst/>
          </a:prstGeom>
          <a:noFill/>
          <a:ln>
            <a:noFill/>
          </a:ln>
        </p:spPr>
        <p:txBody>
          <a:bodyPr tIns="91440" bIns="91440"/>
          <a:p>
            <a:pPr algn="just">
              <a:lnSpc>
                <a:spcPct val="115000"/>
              </a:lnSpc>
            </a:pPr>
            <a:r>
              <a:rPr b="0" lang="en-IN" sz="1300" spc="-1" strike="noStrike">
                <a:solidFill>
                  <a:srgbClr val="424242"/>
                </a:solidFill>
                <a:latin typeface="Nunito"/>
                <a:ea typeface="Nunito"/>
              </a:rPr>
              <a:t>Sushi is perhaps the most famous Japanese food in the world. Sushi is defined as any dish that is made with vinegared sushi rice. Although you can make sushi without using any fish or raw fish, many kinds of seafood are used in sushi dishes.Sushi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
        <p:nvSpPr>
          <p:cNvPr id="122" name="TextShape 3"/>
          <p:cNvSpPr txBox="1"/>
          <p:nvPr/>
        </p:nvSpPr>
        <p:spPr>
          <a:xfrm>
            <a:off x="1332000" y="1517760"/>
            <a:ext cx="7030080" cy="1251720"/>
          </a:xfrm>
          <a:prstGeom prst="rect">
            <a:avLst/>
          </a:prstGeom>
          <a:noFill/>
          <a:ln>
            <a:noFill/>
          </a:ln>
        </p:spPr>
        <p:txBody>
          <a:bodyPr tIns="91440" bIns="91440"/>
          <a:p>
            <a:pPr algn="just">
              <a:lnSpc>
                <a:spcPct val="115000"/>
              </a:lnSpc>
            </a:pPr>
            <a:r>
              <a:rPr b="0" lang="en-IN" sz="1300" spc="-1" strike="noStrike">
                <a:solidFill>
                  <a:srgbClr val="424242"/>
                </a:solidFill>
                <a:latin typeface="Nunito"/>
                <a:ea typeface="Nunito"/>
              </a:rPr>
              <a:t>New York, also known as the Big Apple, is a city which offers infinite things to do and places to see. To make the most of your holidays, preparing your trip well and a good guide of the city are essential. And City of New York is famous for its excellent cuisine. It's food culture includes an array of international cuisines influenced by the city's immigrant history.</a:t>
            </a:r>
            <a:endParaRPr b="0" lang="en-IN" sz="1300" spc="-1" strike="noStrike">
              <a:solidFill>
                <a:srgbClr val="000000"/>
              </a:solidFill>
              <a:latin typeface="Arial"/>
            </a:endParaRPr>
          </a:p>
          <a:p>
            <a:pPr>
              <a:lnSpc>
                <a:spcPct val="115000"/>
              </a:lnSpc>
              <a:spcBef>
                <a:spcPts val="1599"/>
              </a:spcBef>
            </a:pP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342800" y="79380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Data</a:t>
            </a:r>
            <a:endParaRPr b="0" lang="en-IN" sz="2800" spc="-1" strike="noStrike">
              <a:solidFill>
                <a:srgbClr val="000000"/>
              </a:solidFill>
              <a:latin typeface="Arial"/>
            </a:endParaRPr>
          </a:p>
        </p:txBody>
      </p:sp>
      <p:sp>
        <p:nvSpPr>
          <p:cNvPr id="124" name="TextShape 2"/>
          <p:cNvSpPr txBox="1"/>
          <p:nvPr/>
        </p:nvSpPr>
        <p:spPr>
          <a:xfrm>
            <a:off x="721440" y="1598040"/>
            <a:ext cx="7917120" cy="2860920"/>
          </a:xfrm>
          <a:prstGeom prst="rect">
            <a:avLst/>
          </a:prstGeom>
          <a:noFill/>
          <a:ln>
            <a:noFill/>
          </a:ln>
        </p:spPr>
        <p:txBody>
          <a:bodyPr tIns="91440" bIns="91440"/>
          <a:p>
            <a:pPr algn="just">
              <a:lnSpc>
                <a:spcPct val="115000"/>
              </a:lnSpc>
            </a:pPr>
            <a:r>
              <a:rPr b="0" lang="en-IN" sz="1300" spc="-1" strike="noStrike">
                <a:solidFill>
                  <a:srgbClr val="424242"/>
                </a:solidFill>
                <a:latin typeface="Nunito"/>
                <a:ea typeface="Nunito"/>
              </a:rPr>
              <a:t>This project is about finding the best location to start a sushi restaurant and get a good amount of user acquisition and given best in class customer experience, we will use the following sources of information:</a:t>
            </a:r>
            <a:endParaRPr b="0" lang="en-IN" sz="1300" spc="-1" strike="noStrike">
              <a:solidFill>
                <a:srgbClr val="000000"/>
              </a:solidFill>
              <a:latin typeface="Arial"/>
            </a:endParaRPr>
          </a:p>
          <a:p>
            <a:pPr algn="just">
              <a:lnSpc>
                <a:spcPct val="115000"/>
              </a:lnSpc>
              <a:spcBef>
                <a:spcPts val="1599"/>
              </a:spcBef>
            </a:pPr>
            <a:r>
              <a:rPr b="0" lang="en-IN" sz="1300" spc="-1" strike="noStrike">
                <a:solidFill>
                  <a:srgbClr val="424242"/>
                </a:solidFill>
                <a:latin typeface="Nunito"/>
                <a:ea typeface="Nunito"/>
              </a:rPr>
              <a:t>● </a:t>
            </a:r>
            <a:r>
              <a:rPr b="0" lang="en-IN" sz="1300" spc="-1" strike="noStrike">
                <a:solidFill>
                  <a:srgbClr val="424242"/>
                </a:solidFill>
                <a:latin typeface="Nunito"/>
                <a:ea typeface="Nunito"/>
              </a:rPr>
              <a:t>New york has a total of 5 boroughs and 306 neighborhoods. In order to segment the neighborhoods and explore them, we will essentially need a dataset that contains the 5 boroughs and the neighborhoods that exist in each borough as well as the latitude and longitude coordinates of each neighborhood. This dataset exists for free on the web, here is the link to the dataset: ​ https://geo.nyu.edu/catalog/nyu_2451_34572</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424242"/>
                </a:solidFill>
                <a:latin typeface="Nunito"/>
                <a:ea typeface="Nunito"/>
              </a:rPr>
              <a:t>● </a:t>
            </a:r>
            <a:r>
              <a:rPr b="0" lang="en-IN" sz="1300" spc="-1" strike="noStrike">
                <a:solidFill>
                  <a:srgbClr val="424242"/>
                </a:solidFill>
                <a:latin typeface="Nunito"/>
                <a:ea typeface="Nunito"/>
              </a:rPr>
              <a:t>Sushi category id is extracted from Foursquare Venues Categories - https://developer.foursquare.com/docs/resources/categories | Sushi category Id - 5bae9231bedf3950379f89e4</a:t>
            </a: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303920" y="75276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Methodology</a:t>
            </a:r>
            <a:endParaRPr b="0" lang="en-IN" sz="2800" spc="-1" strike="noStrike">
              <a:solidFill>
                <a:srgbClr val="000000"/>
              </a:solidFill>
              <a:latin typeface="Arial"/>
            </a:endParaRPr>
          </a:p>
        </p:txBody>
      </p:sp>
      <p:sp>
        <p:nvSpPr>
          <p:cNvPr id="126" name="TextShape 2"/>
          <p:cNvSpPr txBox="1"/>
          <p:nvPr/>
        </p:nvSpPr>
        <p:spPr>
          <a:xfrm>
            <a:off x="1303920" y="1499040"/>
            <a:ext cx="7030080" cy="2541240"/>
          </a:xfrm>
          <a:prstGeom prst="rect">
            <a:avLst/>
          </a:prstGeom>
          <a:noFill/>
          <a:ln>
            <a:noFill/>
          </a:ln>
        </p:spPr>
        <p:txBody>
          <a:bodyPr tIns="91440" bIns="91440"/>
          <a:p>
            <a:pPr marL="457200" indent="-310680">
              <a:lnSpc>
                <a:spcPct val="115000"/>
              </a:lnSpc>
              <a:buClr>
                <a:srgbClr val="424242"/>
              </a:buClr>
              <a:buFont typeface="Nunito"/>
              <a:buChar char="●"/>
            </a:pPr>
            <a:r>
              <a:rPr b="0" lang="en-IN" sz="1300" spc="-1" strike="noStrike">
                <a:solidFill>
                  <a:srgbClr val="424242"/>
                </a:solidFill>
                <a:latin typeface="Nunito"/>
                <a:ea typeface="Nunito"/>
              </a:rPr>
              <a:t>Importing data from New York University</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Importing data from Foursquare for sushi restaurant</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Creation of Clusters</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Analysing Neighbourhood</a:t>
            </a:r>
            <a:endParaRPr b="0" lang="en-IN" sz="1300" spc="-1" strike="noStrike">
              <a:solidFill>
                <a:srgbClr val="000000"/>
              </a:solidFill>
              <a:latin typeface="Arial"/>
            </a:endParaRPr>
          </a:p>
          <a:p>
            <a:pPr marL="457200" indent="-310680">
              <a:lnSpc>
                <a:spcPct val="115000"/>
              </a:lnSpc>
              <a:buClr>
                <a:srgbClr val="424242"/>
              </a:buClr>
              <a:buFont typeface="Nunito"/>
              <a:buChar char="●"/>
            </a:pPr>
            <a:r>
              <a:rPr b="0" lang="en-IN" sz="1300" spc="-1" strike="noStrike">
                <a:solidFill>
                  <a:srgbClr val="424242"/>
                </a:solidFill>
                <a:latin typeface="Nunito"/>
                <a:ea typeface="Nunito"/>
              </a:rPr>
              <a:t>Conclusion</a:t>
            </a:r>
            <a:endParaRPr b="0" lang="en-IN" sz="13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303920" y="82728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Importing data from NYU Open data</a:t>
            </a:r>
            <a:endParaRPr b="0" lang="en-IN" sz="2800" spc="-1" strike="noStrike">
              <a:solidFill>
                <a:srgbClr val="000000"/>
              </a:solidFill>
              <a:latin typeface="Arial"/>
            </a:endParaRPr>
          </a:p>
        </p:txBody>
      </p:sp>
      <p:sp>
        <p:nvSpPr>
          <p:cNvPr id="128" name="TextShape 2"/>
          <p:cNvSpPr txBox="1"/>
          <p:nvPr/>
        </p:nvSpPr>
        <p:spPr>
          <a:xfrm>
            <a:off x="1172880" y="1812960"/>
            <a:ext cx="7683120" cy="2541240"/>
          </a:xfrm>
          <a:prstGeom prst="rect">
            <a:avLst/>
          </a:prstGeom>
          <a:noFill/>
          <a:ln>
            <a:noFill/>
          </a:ln>
        </p:spPr>
        <p:txBody>
          <a:bodyPr tIns="91440" bIns="91440"/>
          <a:p>
            <a:pPr>
              <a:lnSpc>
                <a:spcPct val="115000"/>
              </a:lnSpc>
            </a:pPr>
            <a:r>
              <a:rPr b="0" lang="en-IN" sz="1300" spc="-1" strike="noStrike">
                <a:solidFill>
                  <a:srgbClr val="424242"/>
                </a:solidFill>
                <a:latin typeface="Nunito"/>
                <a:ea typeface="Nunito"/>
              </a:rPr>
              <a:t>Data from NYU Open data is been imported from </a:t>
            </a:r>
            <a:r>
              <a:rPr b="0" lang="en-IN" sz="1300" spc="-1" strike="noStrike" u="sng">
                <a:solidFill>
                  <a:srgbClr val="27278b"/>
                </a:solidFill>
                <a:uFillTx/>
                <a:latin typeface="Nunito"/>
                <a:ea typeface="Nunito"/>
                <a:hlinkClick r:id="rId1"/>
              </a:rPr>
              <a:t>https://geo.nyu.edu/catalog/nyu_2451_34572​</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424242"/>
                </a:solidFill>
                <a:latin typeface="Nunito"/>
                <a:ea typeface="Nunito"/>
              </a:rPr>
              <a:t>Below is the screenshot of the data, it gives 5 boroughs and its neighbourhood with its latitude and longitude. </a:t>
            </a: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pic>
        <p:nvPicPr>
          <p:cNvPr id="129" name="Google Shape;309;p18" descr=""/>
          <p:cNvPicPr/>
          <p:nvPr/>
        </p:nvPicPr>
        <p:blipFill>
          <a:blip r:embed="rId2"/>
          <a:stretch/>
        </p:blipFill>
        <p:spPr>
          <a:xfrm>
            <a:off x="2582280" y="3003840"/>
            <a:ext cx="4000320" cy="19904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303920" y="612720"/>
            <a:ext cx="703008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Importing data from Foursquare API</a:t>
            </a:r>
            <a:endParaRPr b="0" lang="en-IN" sz="2800" spc="-1" strike="noStrike">
              <a:solidFill>
                <a:srgbClr val="000000"/>
              </a:solidFill>
              <a:latin typeface="Arial"/>
            </a:endParaRPr>
          </a:p>
        </p:txBody>
      </p:sp>
      <p:sp>
        <p:nvSpPr>
          <p:cNvPr id="131" name="TextShape 2"/>
          <p:cNvSpPr txBox="1"/>
          <p:nvPr/>
        </p:nvSpPr>
        <p:spPr>
          <a:xfrm>
            <a:off x="1303920" y="1468800"/>
            <a:ext cx="7030080" cy="2541240"/>
          </a:xfrm>
          <a:prstGeom prst="rect">
            <a:avLst/>
          </a:prstGeom>
          <a:noFill/>
          <a:ln>
            <a:noFill/>
          </a:ln>
        </p:spPr>
        <p:txBody>
          <a:bodyPr tIns="91440" bIns="91440"/>
          <a:p>
            <a:pPr>
              <a:lnSpc>
                <a:spcPct val="115000"/>
              </a:lnSpc>
            </a:pPr>
            <a:r>
              <a:rPr b="0" lang="en-IN" sz="1300" spc="-1" strike="noStrike">
                <a:solidFill>
                  <a:srgbClr val="424242"/>
                </a:solidFill>
                <a:latin typeface="Nunito"/>
                <a:ea typeface="Nunito"/>
              </a:rPr>
              <a:t>Foursquare API will give all the nearby places and its details this works as same as google maps from New York data we got the neighbourhood latitude and longitude by using this lat long we call Foursquare API which gives the nearby sushi restaurant </a:t>
            </a:r>
            <a:endParaRPr b="0" lang="en-IN" sz="1300" spc="-1" strike="noStrike">
              <a:solidFill>
                <a:srgbClr val="000000"/>
              </a:solidFill>
              <a:latin typeface="Arial"/>
            </a:endParaRPr>
          </a:p>
          <a:p>
            <a:pPr>
              <a:lnSpc>
                <a:spcPct val="115000"/>
              </a:lnSpc>
              <a:spcBef>
                <a:spcPts val="1599"/>
              </a:spcBef>
            </a:pPr>
            <a:r>
              <a:rPr b="0" lang="en-IN" sz="1300" spc="-1" strike="noStrike">
                <a:solidFill>
                  <a:srgbClr val="424242"/>
                </a:solidFill>
                <a:latin typeface="Nunito"/>
                <a:ea typeface="Nunito"/>
              </a:rPr>
              <a:t> </a:t>
            </a:r>
            <a:r>
              <a:rPr b="0" lang="en-IN" sz="1300" spc="-1" strike="noStrike">
                <a:solidFill>
                  <a:srgbClr val="424242"/>
                </a:solidFill>
                <a:latin typeface="Nunito"/>
                <a:ea typeface="Nunito"/>
              </a:rPr>
              <a:t>Sushi category id - 4bf58dd8d48988d1d2941735 from Foursquare API</a:t>
            </a: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pic>
        <p:nvPicPr>
          <p:cNvPr id="132" name="Google Shape;316;p19" descr=""/>
          <p:cNvPicPr/>
          <p:nvPr/>
        </p:nvPicPr>
        <p:blipFill>
          <a:blip r:embed="rId1"/>
          <a:stretch/>
        </p:blipFill>
        <p:spPr>
          <a:xfrm>
            <a:off x="1303920" y="2944800"/>
            <a:ext cx="7127640" cy="17866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303920" y="598680"/>
            <a:ext cx="7524720" cy="999000"/>
          </a:xfrm>
          <a:prstGeom prst="rect">
            <a:avLst/>
          </a:prstGeom>
          <a:noFill/>
          <a:ln>
            <a:noFill/>
          </a:ln>
        </p:spPr>
        <p:txBody>
          <a:bodyPr tIns="91440" bIns="91440"/>
          <a:p>
            <a:pPr>
              <a:lnSpc>
                <a:spcPct val="100000"/>
              </a:lnSpc>
            </a:pPr>
            <a:r>
              <a:rPr b="1" lang="en-IN" sz="2800" spc="-1" strike="noStrike">
                <a:solidFill>
                  <a:srgbClr val="424242"/>
                </a:solidFill>
                <a:latin typeface="Maven Pro"/>
                <a:ea typeface="Maven Pro"/>
              </a:rPr>
              <a:t>Plotting the data using matplotlib library</a:t>
            </a:r>
            <a:br/>
            <a:endParaRPr b="0" lang="en-IN" sz="2800" spc="-1" strike="noStrike">
              <a:solidFill>
                <a:srgbClr val="000000"/>
              </a:solidFill>
              <a:latin typeface="Arial"/>
            </a:endParaRPr>
          </a:p>
        </p:txBody>
      </p:sp>
      <p:pic>
        <p:nvPicPr>
          <p:cNvPr id="134" name="Google Shape;322;p20" descr=""/>
          <p:cNvPicPr/>
          <p:nvPr/>
        </p:nvPicPr>
        <p:blipFill>
          <a:blip r:embed="rId1"/>
          <a:stretch/>
        </p:blipFill>
        <p:spPr>
          <a:xfrm>
            <a:off x="2028600" y="1555560"/>
            <a:ext cx="4595400" cy="34077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303920" y="770760"/>
            <a:ext cx="7030080" cy="496800"/>
          </a:xfrm>
          <a:prstGeom prst="rect">
            <a:avLst/>
          </a:prstGeom>
          <a:noFill/>
          <a:ln>
            <a:noFill/>
          </a:ln>
        </p:spPr>
        <p:txBody>
          <a:bodyPr tIns="91440" bIns="91440"/>
          <a:p>
            <a:pPr>
              <a:lnSpc>
                <a:spcPct val="115000"/>
              </a:lnSpc>
            </a:pPr>
            <a:r>
              <a:rPr b="0" lang="en-IN" sz="1300" spc="-1" strike="noStrike">
                <a:solidFill>
                  <a:srgbClr val="424242"/>
                </a:solidFill>
                <a:latin typeface="Nunito"/>
                <a:ea typeface="Nunito"/>
              </a:rPr>
              <a:t>Further the data is processed by using folium library and it is plotted in Manhattan map</a:t>
            </a:r>
            <a:endParaRPr b="0" lang="en-IN" sz="1300" spc="-1" strike="noStrike">
              <a:solidFill>
                <a:srgbClr val="000000"/>
              </a:solidFill>
              <a:latin typeface="Arial"/>
            </a:endParaRPr>
          </a:p>
          <a:p>
            <a:pPr>
              <a:lnSpc>
                <a:spcPct val="115000"/>
              </a:lnSpc>
              <a:spcBef>
                <a:spcPts val="1599"/>
              </a:spcBef>
              <a:spcAft>
                <a:spcPts val="1599"/>
              </a:spcAft>
            </a:pPr>
            <a:endParaRPr b="0" lang="en-IN" sz="1300" spc="-1" strike="noStrike">
              <a:solidFill>
                <a:srgbClr val="000000"/>
              </a:solidFill>
              <a:latin typeface="Arial"/>
            </a:endParaRPr>
          </a:p>
        </p:txBody>
      </p:sp>
      <p:pic>
        <p:nvPicPr>
          <p:cNvPr id="136" name="Google Shape;328;p21" descr=""/>
          <p:cNvPicPr/>
          <p:nvPr/>
        </p:nvPicPr>
        <p:blipFill>
          <a:blip r:embed="rId1"/>
          <a:stretch/>
        </p:blipFill>
        <p:spPr>
          <a:xfrm>
            <a:off x="932400" y="1572840"/>
            <a:ext cx="7439760" cy="307188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2019-09-25T17:51:13Z</dcterms:modified>
  <cp:revision>1</cp:revision>
  <dc:subject/>
  <dc:title/>
</cp:coreProperties>
</file>