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3b13921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3b13921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3b139213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3b139213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3b139213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3b139213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3b13921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3b13921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3b139213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3b139213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3b13921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3b13921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3b139213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3b139213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3b13921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3b13921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3b13921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3b13921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3b13921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3b139213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3acd2c43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3acd2c43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3b139213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3b139213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3b13921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3b13921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3b13921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3b13921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3b13921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3b13921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3b13921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3b13921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3b13921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3b13921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3b13921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3b13921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3b13921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3b13921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eo.nyu.edu/catalog/nyu_2451_34572%E2%80%8B"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03150" y="1913350"/>
            <a:ext cx="75879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Capstone Project </a:t>
            </a:r>
            <a:endParaRPr/>
          </a:p>
          <a:p>
            <a:pPr indent="0" lvl="0" marL="0" rtl="0" algn="l">
              <a:spcBef>
                <a:spcPts val="0"/>
              </a:spcBef>
              <a:spcAft>
                <a:spcPts val="0"/>
              </a:spcAft>
              <a:buNone/>
            </a:pPr>
            <a:r>
              <a:rPr lang="en-GB"/>
              <a:t>The Battle of Neighborhoods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idx="1" type="body"/>
          </p:nvPr>
        </p:nvSpPr>
        <p:spPr>
          <a:xfrm>
            <a:off x="5377875" y="1990050"/>
            <a:ext cx="2956500" cy="10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Folium plotted the </a:t>
            </a:r>
            <a:r>
              <a:rPr lang="en-GB"/>
              <a:t>geospatial</a:t>
            </a:r>
            <a:r>
              <a:rPr lang="en-GB"/>
              <a:t> data perfectly on the map and it is bifurcated with colour code  </a:t>
            </a:r>
            <a:endParaRPr/>
          </a:p>
        </p:txBody>
      </p:sp>
      <p:pic>
        <p:nvPicPr>
          <p:cNvPr id="334" name="Google Shape;334;p22"/>
          <p:cNvPicPr preferRelativeResize="0"/>
          <p:nvPr/>
        </p:nvPicPr>
        <p:blipFill>
          <a:blip r:embed="rId3">
            <a:alphaModFix/>
          </a:blip>
          <a:stretch>
            <a:fillRect/>
          </a:stretch>
        </p:blipFill>
        <p:spPr>
          <a:xfrm>
            <a:off x="152400" y="152400"/>
            <a:ext cx="3567096"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750975"/>
            <a:ext cx="70305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K-Means Clustering</a:t>
            </a:r>
            <a:endParaRPr/>
          </a:p>
          <a:p>
            <a:pPr indent="0" lvl="0" marL="0" rtl="0" algn="l">
              <a:spcBef>
                <a:spcPts val="0"/>
              </a:spcBef>
              <a:spcAft>
                <a:spcPts val="0"/>
              </a:spcAft>
              <a:buNone/>
            </a:pPr>
            <a:r>
              <a:t/>
            </a:r>
            <a:endParaRPr/>
          </a:p>
        </p:txBody>
      </p:sp>
      <p:sp>
        <p:nvSpPr>
          <p:cNvPr id="340" name="Google Shape;340;p23"/>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5 cluster that are obtained from the data </a:t>
            </a:r>
            <a:endParaRPr/>
          </a:p>
          <a:p>
            <a:pPr indent="-311150" lvl="0" marL="457200" rtl="0" algn="l">
              <a:spcBef>
                <a:spcPts val="1600"/>
              </a:spcBef>
              <a:spcAft>
                <a:spcPts val="0"/>
              </a:spcAft>
              <a:buSzPts val="1300"/>
              <a:buChar char="●"/>
            </a:pPr>
            <a:r>
              <a:rPr lang="en-GB"/>
              <a:t>Cluster 0</a:t>
            </a:r>
            <a:endParaRPr/>
          </a:p>
          <a:p>
            <a:pPr indent="-311150" lvl="0" marL="457200" rtl="0" algn="l">
              <a:spcBef>
                <a:spcPts val="0"/>
              </a:spcBef>
              <a:spcAft>
                <a:spcPts val="0"/>
              </a:spcAft>
              <a:buSzPts val="1300"/>
              <a:buChar char="●"/>
            </a:pPr>
            <a:r>
              <a:rPr lang="en-GB"/>
              <a:t>Cluster 1</a:t>
            </a:r>
            <a:endParaRPr/>
          </a:p>
          <a:p>
            <a:pPr indent="-311150" lvl="0" marL="457200" rtl="0" algn="l">
              <a:spcBef>
                <a:spcPts val="0"/>
              </a:spcBef>
              <a:spcAft>
                <a:spcPts val="0"/>
              </a:spcAft>
              <a:buSzPts val="1300"/>
              <a:buChar char="●"/>
            </a:pPr>
            <a:r>
              <a:rPr lang="en-GB"/>
              <a:t>Cluster 2</a:t>
            </a:r>
            <a:endParaRPr/>
          </a:p>
          <a:p>
            <a:pPr indent="-311150" lvl="0" marL="457200" rtl="0" algn="l">
              <a:spcBef>
                <a:spcPts val="0"/>
              </a:spcBef>
              <a:spcAft>
                <a:spcPts val="0"/>
              </a:spcAft>
              <a:buSzPts val="1300"/>
              <a:buChar char="●"/>
            </a:pPr>
            <a:r>
              <a:rPr lang="en-GB"/>
              <a:t>Cluster 3</a:t>
            </a:r>
            <a:endParaRPr/>
          </a:p>
          <a:p>
            <a:pPr indent="-311150" lvl="0" marL="457200" rtl="0" algn="l">
              <a:spcBef>
                <a:spcPts val="0"/>
              </a:spcBef>
              <a:spcAft>
                <a:spcPts val="0"/>
              </a:spcAft>
              <a:buSzPts val="1300"/>
              <a:buChar char="●"/>
            </a:pPr>
            <a:r>
              <a:rPr lang="en-GB"/>
              <a:t>Cluster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0</a:t>
            </a:r>
            <a:endParaRPr/>
          </a:p>
          <a:p>
            <a:pPr indent="0" lvl="0" marL="0" rtl="0" algn="l">
              <a:spcBef>
                <a:spcPts val="0"/>
              </a:spcBef>
              <a:spcAft>
                <a:spcPts val="0"/>
              </a:spcAft>
              <a:buNone/>
            </a:pPr>
            <a:r>
              <a:t/>
            </a:r>
            <a:endParaRPr/>
          </a:p>
        </p:txBody>
      </p:sp>
      <p:pic>
        <p:nvPicPr>
          <p:cNvPr id="346" name="Google Shape;346;p24"/>
          <p:cNvPicPr preferRelativeResize="0"/>
          <p:nvPr/>
        </p:nvPicPr>
        <p:blipFill>
          <a:blip r:embed="rId3">
            <a:alphaModFix/>
          </a:blip>
          <a:stretch>
            <a:fillRect/>
          </a:stretch>
        </p:blipFill>
        <p:spPr>
          <a:xfrm>
            <a:off x="1303800" y="1229425"/>
            <a:ext cx="6352851" cy="3748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1</a:t>
            </a:r>
            <a:endParaRPr/>
          </a:p>
          <a:p>
            <a:pPr indent="0" lvl="0" marL="0" rtl="0" algn="l">
              <a:spcBef>
                <a:spcPts val="0"/>
              </a:spcBef>
              <a:spcAft>
                <a:spcPts val="0"/>
              </a:spcAft>
              <a:buNone/>
            </a:pPr>
            <a:r>
              <a:t/>
            </a:r>
            <a:endParaRPr/>
          </a:p>
        </p:txBody>
      </p:sp>
      <p:pic>
        <p:nvPicPr>
          <p:cNvPr id="352" name="Google Shape;352;p25"/>
          <p:cNvPicPr preferRelativeResize="0"/>
          <p:nvPr/>
        </p:nvPicPr>
        <p:blipFill>
          <a:blip r:embed="rId3">
            <a:alphaModFix/>
          </a:blip>
          <a:stretch>
            <a:fillRect/>
          </a:stretch>
        </p:blipFill>
        <p:spPr>
          <a:xfrm>
            <a:off x="1454550" y="1190350"/>
            <a:ext cx="6423476" cy="3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2</a:t>
            </a:r>
            <a:endParaRPr/>
          </a:p>
        </p:txBody>
      </p:sp>
      <p:pic>
        <p:nvPicPr>
          <p:cNvPr id="358" name="Google Shape;358;p26"/>
          <p:cNvPicPr preferRelativeResize="0"/>
          <p:nvPr/>
        </p:nvPicPr>
        <p:blipFill>
          <a:blip r:embed="rId3">
            <a:alphaModFix/>
          </a:blip>
          <a:stretch>
            <a:fillRect/>
          </a:stretch>
        </p:blipFill>
        <p:spPr>
          <a:xfrm>
            <a:off x="1389450" y="1281500"/>
            <a:ext cx="6634424" cy="3627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2 contin..</a:t>
            </a:r>
            <a:endParaRPr/>
          </a:p>
        </p:txBody>
      </p:sp>
      <p:pic>
        <p:nvPicPr>
          <p:cNvPr id="364" name="Google Shape;364;p27"/>
          <p:cNvPicPr preferRelativeResize="0"/>
          <p:nvPr/>
        </p:nvPicPr>
        <p:blipFill>
          <a:blip r:embed="rId3">
            <a:alphaModFix/>
          </a:blip>
          <a:stretch>
            <a:fillRect/>
          </a:stretch>
        </p:blipFill>
        <p:spPr>
          <a:xfrm>
            <a:off x="1303800" y="1203375"/>
            <a:ext cx="7553075" cy="367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3</a:t>
            </a:r>
            <a:endParaRPr/>
          </a:p>
          <a:p>
            <a:pPr indent="0" lvl="0" marL="0" rtl="0" algn="l">
              <a:spcBef>
                <a:spcPts val="0"/>
              </a:spcBef>
              <a:spcAft>
                <a:spcPts val="0"/>
              </a:spcAft>
              <a:buNone/>
            </a:pPr>
            <a:r>
              <a:t/>
            </a:r>
            <a:endParaRPr/>
          </a:p>
        </p:txBody>
      </p:sp>
      <p:pic>
        <p:nvPicPr>
          <p:cNvPr id="370" name="Google Shape;370;p28"/>
          <p:cNvPicPr preferRelativeResize="0"/>
          <p:nvPr/>
        </p:nvPicPr>
        <p:blipFill>
          <a:blip r:embed="rId3">
            <a:alphaModFix/>
          </a:blip>
          <a:stretch>
            <a:fillRect/>
          </a:stretch>
        </p:blipFill>
        <p:spPr>
          <a:xfrm>
            <a:off x="1384750" y="1597875"/>
            <a:ext cx="7275676" cy="105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 4</a:t>
            </a:r>
            <a:endParaRPr/>
          </a:p>
        </p:txBody>
      </p:sp>
      <p:pic>
        <p:nvPicPr>
          <p:cNvPr id="376" name="Google Shape;376;p29"/>
          <p:cNvPicPr preferRelativeResize="0"/>
          <p:nvPr/>
        </p:nvPicPr>
        <p:blipFill>
          <a:blip r:embed="rId3">
            <a:alphaModFix/>
          </a:blip>
          <a:stretch>
            <a:fillRect/>
          </a:stretch>
        </p:blipFill>
        <p:spPr>
          <a:xfrm>
            <a:off x="1454550" y="1190350"/>
            <a:ext cx="6605775" cy="379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a:t>
            </a:r>
            <a:endParaRPr/>
          </a:p>
        </p:txBody>
      </p:sp>
      <p:sp>
        <p:nvSpPr>
          <p:cNvPr id="382" name="Google Shape;382;p30"/>
          <p:cNvSpPr txBox="1"/>
          <p:nvPr>
            <p:ph idx="1" type="body"/>
          </p:nvPr>
        </p:nvSpPr>
        <p:spPr>
          <a:xfrm>
            <a:off x="1171925" y="1391050"/>
            <a:ext cx="7162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From the above K-means clustering it can be found that cluster 3 will be the ideal place to start the business and the name of the locality is Upper west side below is the attached screenshot which gives us the clear picture about where sushi restaurant must start.</a:t>
            </a:r>
            <a:endParaRPr/>
          </a:p>
          <a:p>
            <a:pPr indent="0" lvl="0" marL="0" rtl="0" algn="just">
              <a:spcBef>
                <a:spcPts val="1600"/>
              </a:spcBef>
              <a:spcAft>
                <a:spcPts val="0"/>
              </a:spcAft>
              <a:buNone/>
            </a:pPr>
            <a:r>
              <a:rPr lang="en-GB"/>
              <a:t>Cluster 3 data</a:t>
            </a:r>
            <a:endParaRPr/>
          </a:p>
          <a:p>
            <a:pPr indent="0" lvl="0" marL="0" rtl="0" algn="l">
              <a:spcBef>
                <a:spcPts val="1600"/>
              </a:spcBef>
              <a:spcAft>
                <a:spcPts val="1600"/>
              </a:spcAft>
              <a:buNone/>
            </a:pPr>
            <a:r>
              <a:t/>
            </a:r>
            <a:endParaRPr/>
          </a:p>
        </p:txBody>
      </p:sp>
      <p:pic>
        <p:nvPicPr>
          <p:cNvPr id="383" name="Google Shape;383;p30"/>
          <p:cNvPicPr preferRelativeResize="0"/>
          <p:nvPr/>
        </p:nvPicPr>
        <p:blipFill>
          <a:blip r:embed="rId3">
            <a:alphaModFix/>
          </a:blip>
          <a:stretch>
            <a:fillRect/>
          </a:stretch>
        </p:blipFill>
        <p:spPr>
          <a:xfrm>
            <a:off x="1303800" y="2665775"/>
            <a:ext cx="7275676" cy="105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389" name="Google Shape;389;p31"/>
          <p:cNvSpPr txBox="1"/>
          <p:nvPr>
            <p:ph idx="1" type="body"/>
          </p:nvPr>
        </p:nvSpPr>
        <p:spPr>
          <a:xfrm>
            <a:off x="1303800" y="149522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Although all of the goals of this project were met there is definitely room for further improvement and development as noted below. However, the goals of the project were met and, with some more work, could easily be developed into a fully fledged application that could support the opening a business idea in an unknown location. </a:t>
            </a:r>
            <a:endParaRPr/>
          </a:p>
          <a:p>
            <a:pPr indent="0" lvl="0" marL="0" rtl="0" algn="l">
              <a:spcBef>
                <a:spcPts val="1600"/>
              </a:spcBef>
              <a:spcAft>
                <a:spcPts val="0"/>
              </a:spcAft>
              <a:buNone/>
            </a:pPr>
            <a:r>
              <a:rPr lang="en-GB"/>
              <a:t>As per the neighbourhood or restaurant type mentioned like Sushi restaurants analysis can be checked. A venue with lowest risk and competition can be identified.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290800" y="8031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Business Problem (Aim of the Project)</a:t>
            </a:r>
            <a:endParaRPr/>
          </a:p>
        </p:txBody>
      </p:sp>
      <p:sp>
        <p:nvSpPr>
          <p:cNvPr id="283" name="Google Shape;283;p14"/>
          <p:cNvSpPr txBox="1"/>
          <p:nvPr>
            <p:ph idx="1" type="body"/>
          </p:nvPr>
        </p:nvSpPr>
        <p:spPr>
          <a:xfrm>
            <a:off x="1290800" y="1802400"/>
            <a:ext cx="7030500" cy="15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To start Sushi restaurant in Manhattan, </a:t>
            </a:r>
            <a:r>
              <a:rPr lang="en-GB" sz="1400"/>
              <a:t>New York with an Intention of serving the best sushi in the entire Manhattan area also to acquire more customer acquisition.</a:t>
            </a:r>
            <a:endParaRPr sz="1400"/>
          </a:p>
          <a:p>
            <a:pPr indent="0" lvl="0" marL="0" rtl="0" algn="l">
              <a:spcBef>
                <a:spcPts val="1600"/>
              </a:spcBef>
              <a:spcAft>
                <a:spcPts val="0"/>
              </a:spcAft>
              <a:buNone/>
            </a:pPr>
            <a:r>
              <a:rPr lang="en-GB" sz="1400"/>
              <a:t>The aim of this project is to find the best location to start the sushi restaurant, the approach to solve the problem is shown in the forthcoming slides</a:t>
            </a:r>
            <a:endParaRPr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2"/>
          <p:cNvSpPr txBox="1"/>
          <p:nvPr>
            <p:ph type="title"/>
          </p:nvPr>
        </p:nvSpPr>
        <p:spPr>
          <a:xfrm>
            <a:off x="3204450" y="1952825"/>
            <a:ext cx="2784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283525" y="648350"/>
            <a:ext cx="69747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a:t>
            </a:r>
            <a:endParaRPr/>
          </a:p>
        </p:txBody>
      </p:sp>
      <p:sp>
        <p:nvSpPr>
          <p:cNvPr id="289" name="Google Shape;289;p15"/>
          <p:cNvSpPr txBox="1"/>
          <p:nvPr>
            <p:ph idx="1" type="body"/>
          </p:nvPr>
        </p:nvSpPr>
        <p:spPr>
          <a:xfrm>
            <a:off x="1359725" y="2693700"/>
            <a:ext cx="7030500" cy="165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Sushi is perhaps the most famous Japanese food in the world. Sushi is defined as any dish that is made with vinegared sushi rice. Although you can make sushi without using any fish or raw fish, many kinds of seafood are used in sushi dishes.Sushi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a:p>
          <a:p>
            <a:pPr indent="0" lvl="0" marL="0" rtl="0" algn="l">
              <a:spcBef>
                <a:spcPts val="1600"/>
              </a:spcBef>
              <a:spcAft>
                <a:spcPts val="1600"/>
              </a:spcAft>
              <a:buNone/>
            </a:pPr>
            <a:r>
              <a:t/>
            </a:r>
            <a:endParaRPr/>
          </a:p>
        </p:txBody>
      </p:sp>
      <p:sp>
        <p:nvSpPr>
          <p:cNvPr id="290" name="Google Shape;290;p15"/>
          <p:cNvSpPr txBox="1"/>
          <p:nvPr>
            <p:ph idx="1" type="body"/>
          </p:nvPr>
        </p:nvSpPr>
        <p:spPr>
          <a:xfrm>
            <a:off x="1331825" y="1517700"/>
            <a:ext cx="7030500" cy="125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New York, also known as the Big Apple, is a city which offers infinite things to do and places to see. To make the most of your holidays, preparing your trip well and a good guide of the city are essential. And City of New York is famous for its excellent cuisine. It's food culture includes an array of international cuisines influenced by the city's immigrant history.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42875" y="793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a:t>
            </a:r>
            <a:endParaRPr/>
          </a:p>
        </p:txBody>
      </p:sp>
      <p:sp>
        <p:nvSpPr>
          <p:cNvPr id="296" name="Google Shape;296;p16"/>
          <p:cNvSpPr txBox="1"/>
          <p:nvPr>
            <p:ph idx="1" type="body"/>
          </p:nvPr>
        </p:nvSpPr>
        <p:spPr>
          <a:xfrm>
            <a:off x="721500" y="1597875"/>
            <a:ext cx="7917600" cy="286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This project is about finding the best location to start a sushi restaurant and get a good amount of user acquisition and given best in class customer experience, we will use the following sources of information:</a:t>
            </a:r>
            <a:endParaRPr/>
          </a:p>
          <a:p>
            <a:pPr indent="0" lvl="0" marL="0" rtl="0" algn="just">
              <a:spcBef>
                <a:spcPts val="1600"/>
              </a:spcBef>
              <a:spcAft>
                <a:spcPts val="0"/>
              </a:spcAft>
              <a:buNone/>
            </a:pPr>
            <a:r>
              <a:rPr lang="en-GB"/>
              <a:t>● New york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This dataset exists for free on the web, here is the link to the dataset: ​ https://geo.nyu.edu/catalog/nyu_2451_34572</a:t>
            </a:r>
            <a:endParaRPr/>
          </a:p>
          <a:p>
            <a:pPr indent="0" lvl="0" marL="0" rtl="0" algn="l">
              <a:spcBef>
                <a:spcPts val="1600"/>
              </a:spcBef>
              <a:spcAft>
                <a:spcPts val="0"/>
              </a:spcAft>
              <a:buNone/>
            </a:pPr>
            <a:r>
              <a:rPr lang="en-GB"/>
              <a:t>● Sushi category id is extracted from Foursquare Venues Categories - https://developer.foursquare.com/docs/resources/categories | Sushi category Id - 5bae9231bedf3950379f89e4</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752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302" name="Google Shape;302;p17"/>
          <p:cNvSpPr txBox="1"/>
          <p:nvPr>
            <p:ph idx="1" type="body"/>
          </p:nvPr>
        </p:nvSpPr>
        <p:spPr>
          <a:xfrm>
            <a:off x="1303800" y="14991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Importing data from </a:t>
            </a:r>
            <a:r>
              <a:rPr lang="en-GB"/>
              <a:t>New York</a:t>
            </a:r>
            <a:r>
              <a:rPr lang="en-GB"/>
              <a:t> University</a:t>
            </a:r>
            <a:endParaRPr/>
          </a:p>
          <a:p>
            <a:pPr indent="-311150" lvl="0" marL="457200" rtl="0" algn="l">
              <a:spcBef>
                <a:spcPts val="0"/>
              </a:spcBef>
              <a:spcAft>
                <a:spcPts val="0"/>
              </a:spcAft>
              <a:buSzPts val="1300"/>
              <a:buChar char="●"/>
            </a:pPr>
            <a:r>
              <a:rPr lang="en-GB"/>
              <a:t>Importing data from Foursquare for sushi restaurant</a:t>
            </a:r>
            <a:endParaRPr/>
          </a:p>
          <a:p>
            <a:pPr indent="-311150" lvl="0" marL="457200" rtl="0" algn="l">
              <a:spcBef>
                <a:spcPts val="0"/>
              </a:spcBef>
              <a:spcAft>
                <a:spcPts val="0"/>
              </a:spcAft>
              <a:buSzPts val="1300"/>
              <a:buChar char="●"/>
            </a:pPr>
            <a:r>
              <a:rPr lang="en-GB"/>
              <a:t>Creation of Clusters</a:t>
            </a:r>
            <a:endParaRPr/>
          </a:p>
          <a:p>
            <a:pPr indent="-311150" lvl="0" marL="457200" rtl="0" algn="l">
              <a:spcBef>
                <a:spcPts val="0"/>
              </a:spcBef>
              <a:spcAft>
                <a:spcPts val="0"/>
              </a:spcAft>
              <a:buSzPts val="1300"/>
              <a:buChar char="●"/>
            </a:pPr>
            <a:r>
              <a:rPr lang="en-GB"/>
              <a:t>Analysing Neighbourhood</a:t>
            </a:r>
            <a:endParaRPr/>
          </a:p>
          <a:p>
            <a:pPr indent="-311150" lvl="0" marL="457200" rtl="0" algn="l">
              <a:spcBef>
                <a:spcPts val="0"/>
              </a:spcBef>
              <a:spcAft>
                <a:spcPts val="0"/>
              </a:spcAft>
              <a:buSzPts val="1300"/>
              <a:buChar char="●"/>
            </a:pPr>
            <a:r>
              <a:rPr lang="en-GB"/>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827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Importing data from NYU Open data</a:t>
            </a:r>
            <a:endParaRPr/>
          </a:p>
        </p:txBody>
      </p:sp>
      <p:sp>
        <p:nvSpPr>
          <p:cNvPr id="308" name="Google Shape;308;p18"/>
          <p:cNvSpPr txBox="1"/>
          <p:nvPr>
            <p:ph idx="1" type="body"/>
          </p:nvPr>
        </p:nvSpPr>
        <p:spPr>
          <a:xfrm>
            <a:off x="1173000" y="1525125"/>
            <a:ext cx="7292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from NYU Open data is been imported from </a:t>
            </a:r>
            <a:r>
              <a:rPr lang="en-GB" u="sng">
                <a:solidFill>
                  <a:schemeClr val="hlink"/>
                </a:solidFill>
                <a:hlinkClick r:id="rId3"/>
              </a:rPr>
              <a:t>https://geo.nyu.edu/catalog/nyu_2451_34572​</a:t>
            </a:r>
            <a:endParaRPr/>
          </a:p>
          <a:p>
            <a:pPr indent="0" lvl="0" marL="0" rtl="0" algn="l">
              <a:spcBef>
                <a:spcPts val="1600"/>
              </a:spcBef>
              <a:spcAft>
                <a:spcPts val="0"/>
              </a:spcAft>
              <a:buNone/>
            </a:pPr>
            <a:r>
              <a:rPr lang="en-GB"/>
              <a:t>Below is the screenshot of the data, it gives 5 boroughs and its neighbourhood with its latitude and longitude. </a:t>
            </a:r>
            <a:endParaRPr/>
          </a:p>
          <a:p>
            <a:pPr indent="0" lvl="0" marL="0" rtl="0" algn="l">
              <a:spcBef>
                <a:spcPts val="1600"/>
              </a:spcBef>
              <a:spcAft>
                <a:spcPts val="1600"/>
              </a:spcAft>
              <a:buNone/>
            </a:pPr>
            <a:r>
              <a:t/>
            </a:r>
            <a:endParaRPr/>
          </a:p>
        </p:txBody>
      </p:sp>
      <p:pic>
        <p:nvPicPr>
          <p:cNvPr id="309" name="Google Shape;309;p18"/>
          <p:cNvPicPr preferRelativeResize="0"/>
          <p:nvPr/>
        </p:nvPicPr>
        <p:blipFill>
          <a:blip r:embed="rId4">
            <a:alphaModFix/>
          </a:blip>
          <a:stretch>
            <a:fillRect/>
          </a:stretch>
        </p:blipFill>
        <p:spPr>
          <a:xfrm>
            <a:off x="2582325" y="2571738"/>
            <a:ext cx="4000500" cy="199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6126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Importing data from Foursquare API</a:t>
            </a:r>
            <a:endParaRPr/>
          </a:p>
        </p:txBody>
      </p:sp>
      <p:sp>
        <p:nvSpPr>
          <p:cNvPr id="315" name="Google Shape;315;p19"/>
          <p:cNvSpPr txBox="1"/>
          <p:nvPr>
            <p:ph idx="1" type="body"/>
          </p:nvPr>
        </p:nvSpPr>
        <p:spPr>
          <a:xfrm>
            <a:off x="1303800" y="14687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Foursquare API will give all the nearby places and its details this works as same as google maps from New York data we got the neighbourhood latitude and longitude by using this lat long we call Foursquare API which gives the nearby sushi restaurant </a:t>
            </a:r>
            <a:endParaRPr/>
          </a:p>
          <a:p>
            <a:pPr indent="0" lvl="0" marL="0" rtl="0" algn="l">
              <a:spcBef>
                <a:spcPts val="1600"/>
              </a:spcBef>
              <a:spcAft>
                <a:spcPts val="0"/>
              </a:spcAft>
              <a:buNone/>
            </a:pPr>
            <a:r>
              <a:rPr lang="en-GB"/>
              <a:t> Sushi category id - 4bf58dd8d48988d1d2941735 from Foursquare API</a:t>
            </a:r>
            <a:endParaRPr/>
          </a:p>
          <a:p>
            <a:pPr indent="0" lvl="0" marL="0" rtl="0" algn="l">
              <a:spcBef>
                <a:spcPts val="160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1303800" y="2836864"/>
            <a:ext cx="7127976" cy="17868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524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Plotting the data using matplotlib library</a:t>
            </a:r>
            <a:endParaRPr/>
          </a:p>
          <a:p>
            <a:pPr indent="0" lvl="0" marL="0" rtl="0" algn="l">
              <a:spcBef>
                <a:spcPts val="0"/>
              </a:spcBef>
              <a:spcAft>
                <a:spcPts val="0"/>
              </a:spcAft>
              <a:buNone/>
            </a:pPr>
            <a:r>
              <a:t/>
            </a:r>
            <a:endParaRPr/>
          </a:p>
        </p:txBody>
      </p:sp>
      <p:pic>
        <p:nvPicPr>
          <p:cNvPr id="322" name="Google Shape;322;p20"/>
          <p:cNvPicPr preferRelativeResize="0"/>
          <p:nvPr/>
        </p:nvPicPr>
        <p:blipFill>
          <a:blip r:embed="rId3">
            <a:alphaModFix/>
          </a:blip>
          <a:stretch>
            <a:fillRect/>
          </a:stretch>
        </p:blipFill>
        <p:spPr>
          <a:xfrm>
            <a:off x="2028525" y="1217750"/>
            <a:ext cx="5051324" cy="374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idx="1" type="body"/>
          </p:nvPr>
        </p:nvSpPr>
        <p:spPr>
          <a:xfrm>
            <a:off x="1303800" y="770850"/>
            <a:ext cx="70305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the data is processed by using folium library and it is plotted in Manhattan map</a:t>
            </a:r>
            <a:endParaRPr/>
          </a:p>
          <a:p>
            <a:pPr indent="0" lvl="0" marL="0" rtl="0" algn="l">
              <a:spcBef>
                <a:spcPts val="1600"/>
              </a:spcBef>
              <a:spcAft>
                <a:spcPts val="1600"/>
              </a:spcAft>
              <a:buNone/>
            </a:pPr>
            <a:r>
              <a:t/>
            </a:r>
            <a:endParaRPr/>
          </a:p>
        </p:txBody>
      </p:sp>
      <p:pic>
        <p:nvPicPr>
          <p:cNvPr id="328" name="Google Shape;328;p21"/>
          <p:cNvPicPr preferRelativeResize="0"/>
          <p:nvPr/>
        </p:nvPicPr>
        <p:blipFill>
          <a:blip r:embed="rId3">
            <a:alphaModFix/>
          </a:blip>
          <a:stretch>
            <a:fillRect/>
          </a:stretch>
        </p:blipFill>
        <p:spPr>
          <a:xfrm>
            <a:off x="932250" y="1572750"/>
            <a:ext cx="7440176" cy="307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