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Roboto Mon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4F2469A-3CF5-43A1-AE4C-43DFBA7FD5CB}">
  <a:tblStyle styleId="{E4F2469A-3CF5-43A1-AE4C-43DFBA7FD5C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Mono-regular.fntdata"/><Relationship Id="rId21" Type="http://schemas.openxmlformats.org/officeDocument/2006/relationships/slide" Target="slides/slide15.xml"/><Relationship Id="rId24" Type="http://schemas.openxmlformats.org/officeDocument/2006/relationships/font" Target="fonts/RobotoMono-italic.fntdata"/><Relationship Id="rId23" Type="http://schemas.openxmlformats.org/officeDocument/2006/relationships/font" Target="fonts/RobotoMon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RobotoMon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4f64c6f6b1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4f64c6f6b1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4f64c6f6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4f64c6f6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4f64c6f6b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4f64c6f6b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4f64c6f6b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4f64c6f6b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4f64c6f6b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4f64c6f6b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4f64c6f6b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4f64c6f6b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4f64c6f6b1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4f64c6f6b1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4f64c6f6b1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4f64c6f6b1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4f64c6f6b1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4f64c6f6b1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4f64c6f6b1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4f64c6f6b1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4f64c6f6b1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4f64c6f6b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4f64c6f6b1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4f64c6f6b1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4f64c6f6b1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4f64c6f6b1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4f64c6f6b1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4f64c6f6b1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marR="0" rtl="0" algn="ctr">
              <a:lnSpc>
                <a:spcPct val="115000"/>
              </a:lnSpc>
              <a:spcBef>
                <a:spcPts val="2000"/>
              </a:spcBef>
              <a:spcAft>
                <a:spcPts val="600"/>
              </a:spcAft>
              <a:buClr>
                <a:schemeClr val="dk1"/>
              </a:buClr>
              <a:buSzPts val="1100"/>
              <a:buFont typeface="Arial"/>
              <a:buNone/>
            </a:pPr>
            <a:r>
              <a:rPr b="1" lang="en" sz="2500">
                <a:solidFill>
                  <a:srgbClr val="741B47"/>
                </a:solidFill>
                <a:latin typeface="Consolas"/>
                <a:ea typeface="Consolas"/>
                <a:cs typeface="Consolas"/>
                <a:sym typeface="Consolas"/>
              </a:rPr>
              <a:t>Fraudulent Insurance Claim Detection</a:t>
            </a:r>
            <a:endParaRPr sz="25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ctrTitle"/>
          </p:nvPr>
        </p:nvSpPr>
        <p:spPr>
          <a:xfrm>
            <a:off x="0" y="317125"/>
            <a:ext cx="8752800" cy="693600"/>
          </a:xfrm>
          <a:prstGeom prst="rect">
            <a:avLst/>
          </a:prstGeom>
        </p:spPr>
        <p:txBody>
          <a:bodyPr anchorCtr="0" anchor="b" bIns="91425" lIns="91425" spcFirstLastPara="1" rIns="91425" wrap="square" tIns="91425">
            <a:normAutofit fontScale="90000"/>
          </a:bodyPr>
          <a:lstStyle/>
          <a:p>
            <a:pPr indent="0" lvl="0" marL="0" rtl="0" algn="l">
              <a:lnSpc>
                <a:spcPct val="115000"/>
              </a:lnSpc>
              <a:spcBef>
                <a:spcPts val="1800"/>
              </a:spcBef>
              <a:spcAft>
                <a:spcPts val="0"/>
              </a:spcAft>
              <a:buNone/>
            </a:pPr>
            <a:r>
              <a:rPr b="1" lang="en" sz="1700">
                <a:solidFill>
                  <a:srgbClr val="FFFFFF"/>
                </a:solidFill>
              </a:rPr>
              <a:t>Problem Statement</a:t>
            </a:r>
            <a:endParaRPr b="1" sz="1700">
              <a:solidFill>
                <a:srgbClr val="FFFFFF"/>
              </a:solidFill>
            </a:endParaRPr>
          </a:p>
          <a:p>
            <a:pPr indent="0" lvl="0" marL="0" rtl="0" algn="l">
              <a:lnSpc>
                <a:spcPct val="115000"/>
              </a:lnSpc>
              <a:spcBef>
                <a:spcPts val="1800"/>
              </a:spcBef>
              <a:spcAft>
                <a:spcPts val="0"/>
              </a:spcAft>
              <a:buNone/>
            </a:pPr>
            <a:r>
              <a:rPr b="1" lang="en" sz="1700">
                <a:solidFill>
                  <a:srgbClr val="FFFFFF"/>
                </a:solidFill>
              </a:rPr>
              <a:t>Problem Statement</a:t>
            </a:r>
            <a:endParaRPr b="1" sz="1700">
              <a:solidFill>
                <a:srgbClr val="FFFFFF"/>
              </a:solidFill>
            </a:endParaRPr>
          </a:p>
          <a:p>
            <a:pPr indent="0" lvl="0" marL="0" rtl="0" algn="l">
              <a:spcBef>
                <a:spcPts val="400"/>
              </a:spcBef>
              <a:spcAft>
                <a:spcPts val="0"/>
              </a:spcAft>
              <a:buNone/>
            </a:pPr>
            <a:r>
              <a:rPr b="1" lang="en" sz="2700"/>
              <a:t>Business Implications</a:t>
            </a:r>
            <a:endParaRPr b="1" sz="2700"/>
          </a:p>
        </p:txBody>
      </p:sp>
      <p:sp>
        <p:nvSpPr>
          <p:cNvPr id="113" name="Google Shape;113;p22"/>
          <p:cNvSpPr txBox="1"/>
          <p:nvPr>
            <p:ph idx="1" type="subTitle"/>
          </p:nvPr>
        </p:nvSpPr>
        <p:spPr>
          <a:xfrm>
            <a:off x="116100" y="1169175"/>
            <a:ext cx="8520600" cy="7926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Char char="●"/>
            </a:pPr>
            <a:r>
              <a:rPr lang="en" sz="1200">
                <a:solidFill>
                  <a:schemeClr val="dk1"/>
                </a:solidFill>
              </a:rPr>
              <a:t>Reduced fraud losses = increased profits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Faster, automated claim approval for genuine users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Data-driven fraud detection strategy enhances credibility</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Q&amp;A</a:t>
            </a:r>
            <a:endParaRPr/>
          </a:p>
        </p:txBody>
      </p:sp>
      <p:sp>
        <p:nvSpPr>
          <p:cNvPr id="119" name="Google Shape;11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200">
                <a:solidFill>
                  <a:schemeClr val="dk1"/>
                </a:solidFill>
              </a:rPr>
              <a:t>Q1: How can we analyse historical claim data to detect patterns that indicate fraudulent claims?</a:t>
            </a:r>
            <a:endParaRPr b="1" sz="1200">
              <a:solidFill>
                <a:schemeClr val="dk1"/>
              </a:solidFill>
            </a:endParaRPr>
          </a:p>
          <a:p>
            <a:pPr indent="0" lvl="0" marL="0" rtl="0" algn="l">
              <a:spcBef>
                <a:spcPts val="1200"/>
              </a:spcBef>
              <a:spcAft>
                <a:spcPts val="0"/>
              </a:spcAft>
              <a:buNone/>
            </a:pPr>
            <a:r>
              <a:rPr b="1" lang="en" sz="1200"/>
              <a:t>Answer:</a:t>
            </a:r>
            <a:endParaRPr b="1" sz="1200"/>
          </a:p>
          <a:p>
            <a:pPr indent="-304800" lvl="0" marL="457200" rtl="0" algn="l">
              <a:spcBef>
                <a:spcPts val="1200"/>
              </a:spcBef>
              <a:spcAft>
                <a:spcPts val="0"/>
              </a:spcAft>
              <a:buClr>
                <a:schemeClr val="dk1"/>
              </a:buClr>
              <a:buSzPts val="1200"/>
              <a:buChar char="●"/>
            </a:pPr>
            <a:r>
              <a:rPr lang="en" sz="1200">
                <a:solidFill>
                  <a:schemeClr val="dk1"/>
                </a:solidFill>
              </a:rPr>
              <a:t>By performing Exploratory Data Analysis (EDA) on historical claims, we identified suspicious trends</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Visual tools like boxplots, likelihood analysis, and correlation heatmaps help in spotting anomalies.</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Using machine learning, we trained models on past data to learn patterns associated with fraud.</a:t>
            </a:r>
            <a:endParaRPr sz="1200">
              <a:solidFill>
                <a:schemeClr val="dk1"/>
              </a:solidFill>
            </a:endParaRPr>
          </a:p>
          <a:p>
            <a:pPr indent="0" lvl="0" marL="0" rtl="0" algn="l">
              <a:spcBef>
                <a:spcPts val="0"/>
              </a:spcBef>
              <a:spcAft>
                <a:spcPts val="1200"/>
              </a:spcAft>
              <a:buNone/>
            </a:pPr>
            <a:r>
              <a:t/>
            </a:r>
            <a:endParaRPr b="1" sz="1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Q&amp;A</a:t>
            </a:r>
            <a:endParaRPr/>
          </a:p>
        </p:txBody>
      </p:sp>
      <p:sp>
        <p:nvSpPr>
          <p:cNvPr id="125" name="Google Shape;125;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sz="1200">
                <a:solidFill>
                  <a:schemeClr val="dk1"/>
                </a:solidFill>
              </a:rPr>
              <a:t>Q2: Which features are most predictive of fraudulent behaviour?</a:t>
            </a:r>
            <a:endParaRPr b="1" sz="1200">
              <a:solidFill>
                <a:schemeClr val="dk1"/>
              </a:solidFill>
            </a:endParaRPr>
          </a:p>
          <a:p>
            <a:pPr indent="0" lvl="0" marL="0" rtl="0" algn="l">
              <a:spcBef>
                <a:spcPts val="1200"/>
              </a:spcBef>
              <a:spcAft>
                <a:spcPts val="0"/>
              </a:spcAft>
              <a:buNone/>
            </a:pPr>
            <a:r>
              <a:rPr b="1" lang="en" sz="1200"/>
              <a:t>Answer:</a:t>
            </a:r>
            <a:endParaRPr b="1" sz="1200"/>
          </a:p>
          <a:p>
            <a:pPr indent="-299085" lvl="0" marL="457200" rtl="0" algn="l">
              <a:spcBef>
                <a:spcPts val="1200"/>
              </a:spcBef>
              <a:spcAft>
                <a:spcPts val="0"/>
              </a:spcAft>
              <a:buClr>
                <a:schemeClr val="dk1"/>
              </a:buClr>
              <a:buSzPct val="100000"/>
              <a:buChar char="●"/>
            </a:pPr>
            <a:r>
              <a:rPr lang="en" sz="1200">
                <a:solidFill>
                  <a:schemeClr val="dk1"/>
                </a:solidFill>
              </a:rPr>
              <a:t>Random Forest:</a:t>
            </a:r>
            <a:endParaRPr sz="1200">
              <a:solidFill>
                <a:schemeClr val="dk1"/>
              </a:solidFill>
            </a:endParaRPr>
          </a:p>
          <a:p>
            <a:pPr indent="-299085" lvl="1" marL="914400" rtl="0" algn="l">
              <a:spcBef>
                <a:spcPts val="0"/>
              </a:spcBef>
              <a:spcAft>
                <a:spcPts val="0"/>
              </a:spcAft>
              <a:buClr>
                <a:schemeClr val="dk1"/>
              </a:buClr>
              <a:buSzPct val="100000"/>
              <a:buChar char="○"/>
            </a:pPr>
            <a:r>
              <a:rPr lang="en" sz="1200">
                <a:solidFill>
                  <a:schemeClr val="dk1"/>
                </a:solidFill>
                <a:latin typeface="Roboto Mono"/>
                <a:ea typeface="Roboto Mono"/>
                <a:cs typeface="Roboto Mono"/>
                <a:sym typeface="Roboto Mono"/>
              </a:rPr>
              <a:t>incident_severity_Minor Damage</a:t>
            </a:r>
            <a:endParaRPr sz="1200">
              <a:solidFill>
                <a:schemeClr val="dk1"/>
              </a:solidFill>
              <a:latin typeface="Roboto Mono"/>
              <a:ea typeface="Roboto Mono"/>
              <a:cs typeface="Roboto Mono"/>
              <a:sym typeface="Roboto Mono"/>
            </a:endParaRPr>
          </a:p>
          <a:p>
            <a:pPr indent="-299085" lvl="1" marL="914400" rtl="0" algn="l">
              <a:spcBef>
                <a:spcPts val="0"/>
              </a:spcBef>
              <a:spcAft>
                <a:spcPts val="0"/>
              </a:spcAft>
              <a:buClr>
                <a:schemeClr val="dk1"/>
              </a:buClr>
              <a:buSzPct val="100000"/>
              <a:buChar char="○"/>
            </a:pPr>
            <a:r>
              <a:rPr lang="en" sz="1200">
                <a:solidFill>
                  <a:schemeClr val="dk1"/>
                </a:solidFill>
                <a:latin typeface="Roboto Mono"/>
                <a:ea typeface="Roboto Mono"/>
                <a:cs typeface="Roboto Mono"/>
                <a:sym typeface="Roboto Mono"/>
              </a:rPr>
              <a:t>property_claim</a:t>
            </a:r>
            <a:r>
              <a:rPr lang="en" sz="1200">
                <a:solidFill>
                  <a:schemeClr val="dk1"/>
                </a:solidFill>
              </a:rPr>
              <a:t>, </a:t>
            </a:r>
            <a:r>
              <a:rPr lang="en" sz="1200">
                <a:solidFill>
                  <a:schemeClr val="dk1"/>
                </a:solidFill>
                <a:latin typeface="Roboto Mono"/>
                <a:ea typeface="Roboto Mono"/>
                <a:cs typeface="Roboto Mono"/>
                <a:sym typeface="Roboto Mono"/>
              </a:rPr>
              <a:t>vehicle_claim</a:t>
            </a:r>
            <a:r>
              <a:rPr lang="en" sz="1200">
                <a:solidFill>
                  <a:schemeClr val="dk1"/>
                </a:solidFill>
              </a:rPr>
              <a:t>, </a:t>
            </a:r>
            <a:r>
              <a:rPr lang="en" sz="1200">
                <a:solidFill>
                  <a:schemeClr val="dk1"/>
                </a:solidFill>
                <a:latin typeface="Roboto Mono"/>
                <a:ea typeface="Roboto Mono"/>
                <a:cs typeface="Roboto Mono"/>
                <a:sym typeface="Roboto Mono"/>
              </a:rPr>
              <a:t>injury_claim</a:t>
            </a:r>
            <a:endParaRPr sz="1200">
              <a:solidFill>
                <a:schemeClr val="dk1"/>
              </a:solidFill>
              <a:latin typeface="Roboto Mono"/>
              <a:ea typeface="Roboto Mono"/>
              <a:cs typeface="Roboto Mono"/>
              <a:sym typeface="Roboto Mono"/>
            </a:endParaRPr>
          </a:p>
          <a:p>
            <a:pPr indent="-299085" lvl="1" marL="914400" rtl="0" algn="l">
              <a:spcBef>
                <a:spcPts val="0"/>
              </a:spcBef>
              <a:spcAft>
                <a:spcPts val="0"/>
              </a:spcAft>
              <a:buClr>
                <a:schemeClr val="dk1"/>
              </a:buClr>
              <a:buSzPct val="100000"/>
              <a:buChar char="○"/>
            </a:pPr>
            <a:r>
              <a:rPr lang="en" sz="1200">
                <a:solidFill>
                  <a:schemeClr val="dk1"/>
                </a:solidFill>
                <a:latin typeface="Roboto Mono"/>
                <a:ea typeface="Roboto Mono"/>
                <a:cs typeface="Roboto Mono"/>
                <a:sym typeface="Roboto Mono"/>
              </a:rPr>
              <a:t>months_as_customer</a:t>
            </a:r>
            <a:r>
              <a:rPr lang="en" sz="1200">
                <a:solidFill>
                  <a:schemeClr val="dk1"/>
                </a:solidFill>
              </a:rPr>
              <a:t>, </a:t>
            </a:r>
            <a:r>
              <a:rPr lang="en" sz="1200">
                <a:solidFill>
                  <a:schemeClr val="dk1"/>
                </a:solidFill>
                <a:latin typeface="Roboto Mono"/>
                <a:ea typeface="Roboto Mono"/>
                <a:cs typeface="Roboto Mono"/>
                <a:sym typeface="Roboto Mono"/>
              </a:rPr>
              <a:t>umbrella_limit</a:t>
            </a:r>
            <a:endParaRPr sz="1200">
              <a:solidFill>
                <a:schemeClr val="dk1"/>
              </a:solidFill>
              <a:latin typeface="Roboto Mono"/>
              <a:ea typeface="Roboto Mono"/>
              <a:cs typeface="Roboto Mono"/>
              <a:sym typeface="Roboto Mono"/>
            </a:endParaRPr>
          </a:p>
          <a:p>
            <a:pPr indent="-299085" lvl="1" marL="914400" rtl="0" algn="l">
              <a:spcBef>
                <a:spcPts val="0"/>
              </a:spcBef>
              <a:spcAft>
                <a:spcPts val="0"/>
              </a:spcAft>
              <a:buClr>
                <a:schemeClr val="dk1"/>
              </a:buClr>
              <a:buSzPct val="100000"/>
              <a:buChar char="○"/>
            </a:pPr>
            <a:r>
              <a:rPr lang="en" sz="1200">
                <a:solidFill>
                  <a:schemeClr val="dk1"/>
                </a:solidFill>
                <a:latin typeface="Roboto Mono"/>
                <a:ea typeface="Roboto Mono"/>
                <a:cs typeface="Roboto Mono"/>
                <a:sym typeface="Roboto Mono"/>
              </a:rPr>
              <a:t>incident_day</a:t>
            </a:r>
            <a:r>
              <a:rPr lang="en" sz="1200">
                <a:solidFill>
                  <a:schemeClr val="dk1"/>
                </a:solidFill>
              </a:rPr>
              <a:t>, </a:t>
            </a:r>
            <a:r>
              <a:rPr lang="en" sz="1200">
                <a:solidFill>
                  <a:schemeClr val="dk1"/>
                </a:solidFill>
                <a:latin typeface="Roboto Mono"/>
                <a:ea typeface="Roboto Mono"/>
                <a:cs typeface="Roboto Mono"/>
                <a:sym typeface="Roboto Mono"/>
              </a:rPr>
              <a:t>capital-gains</a:t>
            </a:r>
            <a:r>
              <a:rPr lang="en" sz="1200">
                <a:solidFill>
                  <a:schemeClr val="dk1"/>
                </a:solidFill>
              </a:rPr>
              <a:t>, </a:t>
            </a:r>
            <a:r>
              <a:rPr lang="en" sz="1200">
                <a:solidFill>
                  <a:schemeClr val="dk1"/>
                </a:solidFill>
                <a:latin typeface="Roboto Mono"/>
                <a:ea typeface="Roboto Mono"/>
                <a:cs typeface="Roboto Mono"/>
                <a:sym typeface="Roboto Mono"/>
              </a:rPr>
              <a:t>capital-loss</a:t>
            </a:r>
            <a:endParaRPr sz="1200">
              <a:solidFill>
                <a:schemeClr val="dk1"/>
              </a:solidFill>
              <a:latin typeface="Roboto Mono"/>
              <a:ea typeface="Roboto Mono"/>
              <a:cs typeface="Roboto Mono"/>
              <a:sym typeface="Roboto Mono"/>
            </a:endParaRPr>
          </a:p>
          <a:p>
            <a:pPr indent="-299085" lvl="1" marL="914400" rtl="0" algn="l">
              <a:spcBef>
                <a:spcPts val="0"/>
              </a:spcBef>
              <a:spcAft>
                <a:spcPts val="0"/>
              </a:spcAft>
              <a:buClr>
                <a:schemeClr val="dk1"/>
              </a:buClr>
              <a:buSzPct val="100000"/>
              <a:buChar char="○"/>
            </a:pPr>
            <a:r>
              <a:rPr lang="en" sz="1200">
                <a:solidFill>
                  <a:schemeClr val="dk1"/>
                </a:solidFill>
                <a:latin typeface="Roboto Mono"/>
                <a:ea typeface="Roboto Mono"/>
                <a:cs typeface="Roboto Mono"/>
                <a:sym typeface="Roboto Mono"/>
              </a:rPr>
              <a:t>incident_week_of_year</a:t>
            </a:r>
            <a:r>
              <a:rPr lang="en" sz="1200">
                <a:solidFill>
                  <a:schemeClr val="dk1"/>
                </a:solidFill>
              </a:rPr>
              <a:t>, </a:t>
            </a:r>
            <a:r>
              <a:rPr lang="en" sz="1200">
                <a:solidFill>
                  <a:schemeClr val="dk1"/>
                </a:solidFill>
                <a:latin typeface="Roboto Mono"/>
                <a:ea typeface="Roboto Mono"/>
                <a:cs typeface="Roboto Mono"/>
                <a:sym typeface="Roboto Mono"/>
              </a:rPr>
              <a:t>witnesses</a:t>
            </a:r>
            <a:endParaRPr sz="12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1200">
              <a:solidFill>
                <a:schemeClr val="dk1"/>
              </a:solidFill>
              <a:latin typeface="Roboto Mono"/>
              <a:ea typeface="Roboto Mono"/>
              <a:cs typeface="Roboto Mono"/>
              <a:sym typeface="Roboto Mono"/>
            </a:endParaRPr>
          </a:p>
          <a:p>
            <a:pPr indent="-299085" lvl="0" marL="457200" rtl="0" algn="l">
              <a:spcBef>
                <a:spcPts val="0"/>
              </a:spcBef>
              <a:spcAft>
                <a:spcPts val="0"/>
              </a:spcAft>
              <a:buClr>
                <a:schemeClr val="dk1"/>
              </a:buClr>
              <a:buSzPct val="100000"/>
              <a:buFont typeface="Roboto Mono"/>
              <a:buChar char="●"/>
            </a:pPr>
            <a:r>
              <a:rPr lang="en" sz="1200">
                <a:solidFill>
                  <a:schemeClr val="dk1"/>
                </a:solidFill>
                <a:latin typeface="Roboto Mono"/>
                <a:ea typeface="Roboto Mono"/>
                <a:cs typeface="Roboto Mono"/>
                <a:sym typeface="Roboto Mono"/>
              </a:rPr>
              <a:t>Logistic Regression:</a:t>
            </a:r>
            <a:endParaRPr sz="1200">
              <a:solidFill>
                <a:schemeClr val="dk1"/>
              </a:solidFill>
              <a:latin typeface="Roboto Mono"/>
              <a:ea typeface="Roboto Mono"/>
              <a:cs typeface="Roboto Mono"/>
              <a:sym typeface="Roboto Mono"/>
            </a:endParaRPr>
          </a:p>
          <a:p>
            <a:pPr indent="-299085" lvl="1" marL="914400" rtl="0" algn="l">
              <a:spcBef>
                <a:spcPts val="0"/>
              </a:spcBef>
              <a:spcAft>
                <a:spcPts val="0"/>
              </a:spcAft>
              <a:buClr>
                <a:schemeClr val="dk1"/>
              </a:buClr>
              <a:buSzPct val="100000"/>
              <a:buFont typeface="Roboto Mono"/>
              <a:buChar char="○"/>
            </a:pPr>
            <a:r>
              <a:rPr lang="en" sz="1200">
                <a:solidFill>
                  <a:schemeClr val="dk1"/>
                </a:solidFill>
                <a:latin typeface="Roboto Mono"/>
                <a:ea typeface="Roboto Mono"/>
                <a:cs typeface="Roboto Mono"/>
                <a:sym typeface="Roboto Mono"/>
              </a:rPr>
              <a:t>incident_month</a:t>
            </a:r>
            <a:r>
              <a:rPr lang="en" sz="1200">
                <a:solidFill>
                  <a:schemeClr val="dk1"/>
                </a:solidFill>
              </a:rPr>
              <a:t>, </a:t>
            </a:r>
            <a:r>
              <a:rPr lang="en" sz="1200">
                <a:solidFill>
                  <a:schemeClr val="dk1"/>
                </a:solidFill>
                <a:latin typeface="Roboto Mono"/>
                <a:ea typeface="Roboto Mono"/>
                <a:cs typeface="Roboto Mono"/>
                <a:sym typeface="Roboto Mono"/>
              </a:rPr>
              <a:t>incident_week_of_year</a:t>
            </a:r>
            <a:endParaRPr sz="1200">
              <a:solidFill>
                <a:schemeClr val="dk1"/>
              </a:solidFill>
              <a:latin typeface="Roboto Mono"/>
              <a:ea typeface="Roboto Mono"/>
              <a:cs typeface="Roboto Mono"/>
              <a:sym typeface="Roboto Mono"/>
            </a:endParaRPr>
          </a:p>
          <a:p>
            <a:pPr indent="-299085" lvl="1" marL="914400" rtl="0" algn="l">
              <a:spcBef>
                <a:spcPts val="0"/>
              </a:spcBef>
              <a:spcAft>
                <a:spcPts val="0"/>
              </a:spcAft>
              <a:buClr>
                <a:schemeClr val="dk1"/>
              </a:buClr>
              <a:buSzPct val="100000"/>
              <a:buFont typeface="Roboto Mono"/>
              <a:buChar char="○"/>
            </a:pPr>
            <a:r>
              <a:rPr lang="en" sz="1200">
                <a:solidFill>
                  <a:schemeClr val="dk1"/>
                </a:solidFill>
                <a:latin typeface="Roboto Mono"/>
                <a:ea typeface="Roboto Mono"/>
                <a:cs typeface="Roboto Mono"/>
                <a:sym typeface="Roboto Mono"/>
              </a:rPr>
              <a:t>vehicle_claim</a:t>
            </a:r>
            <a:r>
              <a:rPr lang="en" sz="1200">
                <a:solidFill>
                  <a:schemeClr val="dk1"/>
                </a:solidFill>
              </a:rPr>
              <a:t>, </a:t>
            </a:r>
            <a:r>
              <a:rPr lang="en" sz="1200">
                <a:solidFill>
                  <a:schemeClr val="dk1"/>
                </a:solidFill>
                <a:latin typeface="Roboto Mono"/>
                <a:ea typeface="Roboto Mono"/>
                <a:cs typeface="Roboto Mono"/>
                <a:sym typeface="Roboto Mono"/>
              </a:rPr>
              <a:t>injury_claim</a:t>
            </a:r>
            <a:endParaRPr sz="1200">
              <a:solidFill>
                <a:schemeClr val="dk1"/>
              </a:solidFill>
              <a:latin typeface="Roboto Mono"/>
              <a:ea typeface="Roboto Mono"/>
              <a:cs typeface="Roboto Mono"/>
              <a:sym typeface="Roboto Mono"/>
            </a:endParaRPr>
          </a:p>
          <a:p>
            <a:pPr indent="-299085" lvl="1" marL="914400" rtl="0" algn="l">
              <a:spcBef>
                <a:spcPts val="0"/>
              </a:spcBef>
              <a:spcAft>
                <a:spcPts val="0"/>
              </a:spcAft>
              <a:buClr>
                <a:schemeClr val="dk1"/>
              </a:buClr>
              <a:buSzPct val="100000"/>
              <a:buFont typeface="Roboto Mono"/>
              <a:buChar char="○"/>
            </a:pPr>
            <a:r>
              <a:rPr lang="en" sz="1200">
                <a:solidFill>
                  <a:schemeClr val="dk1"/>
                </a:solidFill>
                <a:latin typeface="Roboto Mono"/>
                <a:ea typeface="Roboto Mono"/>
                <a:cs typeface="Roboto Mono"/>
                <a:sym typeface="Roboto Mono"/>
              </a:rPr>
              <a:t>incident_severity_Trivial Damage</a:t>
            </a:r>
            <a:r>
              <a:rPr lang="en" sz="1200">
                <a:solidFill>
                  <a:schemeClr val="dk1"/>
                </a:solidFill>
              </a:rPr>
              <a:t>, </a:t>
            </a:r>
            <a:r>
              <a:rPr lang="en" sz="1200">
                <a:solidFill>
                  <a:schemeClr val="dk1"/>
                </a:solidFill>
                <a:latin typeface="Roboto Mono"/>
                <a:ea typeface="Roboto Mono"/>
                <a:cs typeface="Roboto Mono"/>
                <a:sym typeface="Roboto Mono"/>
              </a:rPr>
              <a:t>property_damage_Unknown/YES</a:t>
            </a:r>
            <a:endParaRPr sz="1200">
              <a:solidFill>
                <a:schemeClr val="dk1"/>
              </a:solidFill>
              <a:latin typeface="Roboto Mono"/>
              <a:ea typeface="Roboto Mono"/>
              <a:cs typeface="Roboto Mono"/>
              <a:sym typeface="Roboto Mono"/>
            </a:endParaRPr>
          </a:p>
          <a:p>
            <a:pPr indent="-299085" lvl="1" marL="914400" rtl="0" algn="l">
              <a:spcBef>
                <a:spcPts val="0"/>
              </a:spcBef>
              <a:spcAft>
                <a:spcPts val="0"/>
              </a:spcAft>
              <a:buClr>
                <a:schemeClr val="dk1"/>
              </a:buClr>
              <a:buSzPct val="100000"/>
              <a:buFont typeface="Roboto Mono"/>
              <a:buChar char="○"/>
            </a:pPr>
            <a:r>
              <a:rPr lang="en" sz="1200">
                <a:solidFill>
                  <a:schemeClr val="dk1"/>
                </a:solidFill>
                <a:latin typeface="Roboto Mono"/>
                <a:ea typeface="Roboto Mono"/>
                <a:cs typeface="Roboto Mono"/>
                <a:sym typeface="Roboto Mono"/>
              </a:rPr>
              <a:t>incident_severity_Minor Damage</a:t>
            </a:r>
            <a:r>
              <a:rPr lang="en" sz="1200">
                <a:solidFill>
                  <a:schemeClr val="dk1"/>
                </a:solidFill>
              </a:rPr>
              <a:t>, </a:t>
            </a:r>
            <a:r>
              <a:rPr lang="en" sz="1200">
                <a:solidFill>
                  <a:schemeClr val="dk1"/>
                </a:solidFill>
                <a:latin typeface="Roboto Mono"/>
                <a:ea typeface="Roboto Mono"/>
                <a:cs typeface="Roboto Mono"/>
                <a:sym typeface="Roboto Mono"/>
              </a:rPr>
              <a:t>Total Loss</a:t>
            </a:r>
            <a:endParaRPr sz="1200">
              <a:solidFill>
                <a:schemeClr val="dk1"/>
              </a:solidFill>
              <a:latin typeface="Roboto Mono"/>
              <a:ea typeface="Roboto Mono"/>
              <a:cs typeface="Roboto Mono"/>
              <a:sym typeface="Roboto Mono"/>
            </a:endParaRPr>
          </a:p>
          <a:p>
            <a:pPr indent="-299085" lvl="1" marL="914400" rtl="0" algn="l">
              <a:spcBef>
                <a:spcPts val="0"/>
              </a:spcBef>
              <a:spcAft>
                <a:spcPts val="0"/>
              </a:spcAft>
              <a:buClr>
                <a:schemeClr val="dk1"/>
              </a:buClr>
              <a:buSzPct val="100000"/>
              <a:buFont typeface="Roboto Mono"/>
              <a:buChar char="○"/>
            </a:pPr>
            <a:r>
              <a:rPr lang="en" sz="1200">
                <a:solidFill>
                  <a:schemeClr val="dk1"/>
                </a:solidFill>
                <a:latin typeface="Roboto Mono"/>
                <a:ea typeface="Roboto Mono"/>
                <a:cs typeface="Roboto Mono"/>
                <a:sym typeface="Roboto Mono"/>
              </a:rPr>
              <a:t>insured_education_level_High School</a:t>
            </a:r>
            <a:r>
              <a:rPr lang="en" sz="1200">
                <a:solidFill>
                  <a:schemeClr val="dk1"/>
                </a:solidFill>
              </a:rPr>
              <a:t>, </a:t>
            </a:r>
            <a:r>
              <a:rPr lang="en" sz="1200">
                <a:solidFill>
                  <a:schemeClr val="dk1"/>
                </a:solidFill>
                <a:latin typeface="Roboto Mono"/>
                <a:ea typeface="Roboto Mono"/>
                <a:cs typeface="Roboto Mono"/>
                <a:sym typeface="Roboto Mono"/>
              </a:rPr>
              <a:t>umbrella_limit</a:t>
            </a:r>
            <a:endParaRPr sz="1200">
              <a:solidFill>
                <a:schemeClr val="dk1"/>
              </a:solidFill>
              <a:latin typeface="Roboto Mono"/>
              <a:ea typeface="Roboto Mono"/>
              <a:cs typeface="Roboto Mono"/>
              <a:sym typeface="Roboto Mono"/>
            </a:endParaRPr>
          </a:p>
          <a:p>
            <a:pPr indent="0" lvl="0" marL="914400" rtl="0" algn="l">
              <a:spcBef>
                <a:spcPts val="0"/>
              </a:spcBef>
              <a:spcAft>
                <a:spcPts val="0"/>
              </a:spcAft>
              <a:buNone/>
            </a:pPr>
            <a:r>
              <a:t/>
            </a:r>
            <a:endParaRPr sz="1100">
              <a:solidFill>
                <a:srgbClr val="188038"/>
              </a:solidFill>
              <a:latin typeface="Roboto Mono"/>
              <a:ea typeface="Roboto Mono"/>
              <a:cs typeface="Roboto Mono"/>
              <a:sym typeface="Roboto Mono"/>
            </a:endParaRPr>
          </a:p>
          <a:p>
            <a:pPr indent="0" lvl="0" marL="0" rtl="0" algn="l">
              <a:spcBef>
                <a:spcPts val="0"/>
              </a:spcBef>
              <a:spcAft>
                <a:spcPts val="1200"/>
              </a:spcAft>
              <a:buNone/>
            </a:pPr>
            <a:r>
              <a:t/>
            </a:r>
            <a:endParaRPr b="1" sz="1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Q&amp;A</a:t>
            </a:r>
            <a:endParaRPr/>
          </a:p>
        </p:txBody>
      </p:sp>
      <p:sp>
        <p:nvSpPr>
          <p:cNvPr id="131" name="Google Shape;131;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200">
                <a:solidFill>
                  <a:schemeClr val="dk1"/>
                </a:solidFill>
              </a:rPr>
              <a:t>Q3: Can we predict the likelihood of fraud for an incoming claim, based on past data?</a:t>
            </a:r>
            <a:endParaRPr b="1" sz="1200">
              <a:solidFill>
                <a:schemeClr val="dk1"/>
              </a:solidFill>
            </a:endParaRPr>
          </a:p>
          <a:p>
            <a:pPr indent="0" lvl="0" marL="0" rtl="0" algn="l">
              <a:spcBef>
                <a:spcPts val="1200"/>
              </a:spcBef>
              <a:spcAft>
                <a:spcPts val="0"/>
              </a:spcAft>
              <a:buNone/>
            </a:pPr>
            <a:r>
              <a:rPr b="1" lang="en" sz="1200"/>
              <a:t>Answer:</a:t>
            </a:r>
            <a:endParaRPr b="1" sz="1200"/>
          </a:p>
          <a:p>
            <a:pPr indent="-304800" lvl="0" marL="457200" rtl="0" algn="l">
              <a:spcBef>
                <a:spcPts val="1200"/>
              </a:spcBef>
              <a:spcAft>
                <a:spcPts val="0"/>
              </a:spcAft>
              <a:buSzPts val="1200"/>
              <a:buChar char="●"/>
            </a:pPr>
            <a:r>
              <a:rPr lang="en" sz="1200"/>
              <a:t>Yes, </a:t>
            </a:r>
            <a:r>
              <a:rPr lang="en" sz="1200">
                <a:solidFill>
                  <a:schemeClr val="dk1"/>
                </a:solidFill>
              </a:rPr>
              <a:t>Our trained models can predict the probability of fraud for a new claim</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The Random Forest model, tuned using GridSearchCV, achieved:</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Train Accuracy: 93%</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Test Accuracy: 77%</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Logistic Regression also showed decent predictive performance.</a:t>
            </a:r>
            <a:endParaRPr sz="1200">
              <a:solidFill>
                <a:schemeClr val="dk1"/>
              </a:solidFill>
            </a:endParaRPr>
          </a:p>
          <a:p>
            <a:pPr indent="0" lvl="0" marL="457200" rtl="0" algn="l">
              <a:spcBef>
                <a:spcPts val="1200"/>
              </a:spcBef>
              <a:spcAft>
                <a:spcPts val="0"/>
              </a:spcAft>
              <a:buNone/>
            </a:pPr>
            <a:r>
              <a:t/>
            </a:r>
            <a:endParaRPr sz="1100">
              <a:solidFill>
                <a:schemeClr val="dk1"/>
              </a:solidFill>
            </a:endParaRPr>
          </a:p>
          <a:p>
            <a:pPr indent="0" lvl="0" marL="914400" rtl="0" algn="l">
              <a:spcBef>
                <a:spcPts val="1200"/>
              </a:spcBef>
              <a:spcAft>
                <a:spcPts val="0"/>
              </a:spcAft>
              <a:buNone/>
            </a:pPr>
            <a:r>
              <a:t/>
            </a:r>
            <a:endParaRPr sz="1100">
              <a:solidFill>
                <a:srgbClr val="188038"/>
              </a:solidFill>
              <a:latin typeface="Roboto Mono"/>
              <a:ea typeface="Roboto Mono"/>
              <a:cs typeface="Roboto Mono"/>
              <a:sym typeface="Roboto Mono"/>
            </a:endParaRPr>
          </a:p>
          <a:p>
            <a:pPr indent="0" lvl="0" marL="0" rtl="0" algn="l">
              <a:spcBef>
                <a:spcPts val="0"/>
              </a:spcBef>
              <a:spcAft>
                <a:spcPts val="1200"/>
              </a:spcAft>
              <a:buNone/>
            </a:pPr>
            <a:r>
              <a:t/>
            </a:r>
            <a:endParaRPr b="1" sz="1200"/>
          </a:p>
        </p:txBody>
      </p:sp>
      <p:pic>
        <p:nvPicPr>
          <p:cNvPr id="132" name="Google Shape;132;p25" title="pr.png"/>
          <p:cNvPicPr preferRelativeResize="0"/>
          <p:nvPr/>
        </p:nvPicPr>
        <p:blipFill>
          <a:blip r:embed="rId3">
            <a:alphaModFix/>
          </a:blip>
          <a:stretch>
            <a:fillRect/>
          </a:stretch>
        </p:blipFill>
        <p:spPr>
          <a:xfrm>
            <a:off x="5807474" y="2388425"/>
            <a:ext cx="2663826" cy="2101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Q&amp;A</a:t>
            </a:r>
            <a:endParaRPr/>
          </a:p>
        </p:txBody>
      </p:sp>
      <p:sp>
        <p:nvSpPr>
          <p:cNvPr id="138" name="Google Shape;138;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200">
                <a:solidFill>
                  <a:schemeClr val="dk1"/>
                </a:solidFill>
              </a:rPr>
              <a:t>Q4: What insights can be drawn from the model that can help in improving the fraud detection process?</a:t>
            </a:r>
            <a:endParaRPr b="1" sz="1200">
              <a:solidFill>
                <a:schemeClr val="dk1"/>
              </a:solidFill>
            </a:endParaRPr>
          </a:p>
          <a:p>
            <a:pPr indent="0" lvl="0" marL="0" rtl="0" algn="l">
              <a:spcBef>
                <a:spcPts val="1200"/>
              </a:spcBef>
              <a:spcAft>
                <a:spcPts val="0"/>
              </a:spcAft>
              <a:buNone/>
            </a:pPr>
            <a:r>
              <a:rPr b="1" lang="en" sz="1200"/>
              <a:t>Answer:</a:t>
            </a:r>
            <a:endParaRPr b="1" sz="1200"/>
          </a:p>
          <a:p>
            <a:pPr indent="-304800" lvl="0" marL="457200" rtl="0" algn="l">
              <a:spcBef>
                <a:spcPts val="1200"/>
              </a:spcBef>
              <a:spcAft>
                <a:spcPts val="0"/>
              </a:spcAft>
              <a:buClr>
                <a:schemeClr val="dk1"/>
              </a:buClr>
              <a:buSzPts val="1200"/>
              <a:buChar char="●"/>
            </a:pPr>
            <a:r>
              <a:rPr lang="en" sz="1200">
                <a:solidFill>
                  <a:schemeClr val="dk1"/>
                </a:solidFill>
              </a:rPr>
              <a:t>Certain patterns like high claim amount + single-vehicle accident + police involvement → higher fraud likelihood</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Models can be integrated into the claim processing pipeline to flag suspicious claims in real time</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Helps prioritize manual review for only high-risk claims → improves operational efficiency</a:t>
            </a:r>
            <a:endParaRPr sz="1200">
              <a:solidFill>
                <a:schemeClr val="dk1"/>
              </a:solidFill>
            </a:endParaRPr>
          </a:p>
          <a:p>
            <a:pPr indent="0" lvl="0" marL="457200" rtl="0" algn="l">
              <a:spcBef>
                <a:spcPts val="1200"/>
              </a:spcBef>
              <a:spcAft>
                <a:spcPts val="0"/>
              </a:spcAft>
              <a:buNone/>
            </a:pPr>
            <a:r>
              <a:t/>
            </a:r>
            <a:endParaRPr sz="1200"/>
          </a:p>
          <a:p>
            <a:pPr indent="0" lvl="0" marL="457200" rtl="0" algn="l">
              <a:spcBef>
                <a:spcPts val="1200"/>
              </a:spcBef>
              <a:spcAft>
                <a:spcPts val="0"/>
              </a:spcAft>
              <a:buNone/>
            </a:pPr>
            <a:r>
              <a:t/>
            </a:r>
            <a:endParaRPr sz="1100">
              <a:solidFill>
                <a:schemeClr val="dk1"/>
              </a:solidFill>
            </a:endParaRPr>
          </a:p>
          <a:p>
            <a:pPr indent="0" lvl="0" marL="914400" rtl="0" algn="l">
              <a:spcBef>
                <a:spcPts val="1200"/>
              </a:spcBef>
              <a:spcAft>
                <a:spcPts val="0"/>
              </a:spcAft>
              <a:buNone/>
            </a:pPr>
            <a:r>
              <a:t/>
            </a:r>
            <a:endParaRPr sz="1100">
              <a:solidFill>
                <a:srgbClr val="188038"/>
              </a:solidFill>
              <a:latin typeface="Roboto Mono"/>
              <a:ea typeface="Roboto Mono"/>
              <a:cs typeface="Roboto Mono"/>
              <a:sym typeface="Roboto Mono"/>
            </a:endParaRPr>
          </a:p>
          <a:p>
            <a:pPr indent="0" lvl="0" marL="0" rtl="0" algn="l">
              <a:spcBef>
                <a:spcPts val="0"/>
              </a:spcBef>
              <a:spcAft>
                <a:spcPts val="1200"/>
              </a:spcAft>
              <a:buNone/>
            </a:pPr>
            <a:r>
              <a:t/>
            </a:r>
            <a:endParaRPr b="1" sz="1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4" name="Google Shape;144;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0" y="317125"/>
            <a:ext cx="8752800" cy="693600"/>
          </a:xfrm>
          <a:prstGeom prst="rect">
            <a:avLst/>
          </a:prstGeom>
        </p:spPr>
        <p:txBody>
          <a:bodyPr anchorCtr="0" anchor="b"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64705"/>
              <a:buFont typeface="Arial"/>
              <a:buNone/>
            </a:pPr>
            <a:r>
              <a:rPr b="1" lang="en" sz="1700">
                <a:solidFill>
                  <a:srgbClr val="FFFFFF"/>
                </a:solidFill>
              </a:rPr>
              <a:t>Problem Statement</a:t>
            </a:r>
            <a:endParaRPr b="1" sz="1700">
              <a:solidFill>
                <a:srgbClr val="FFFFFF"/>
              </a:solidFill>
            </a:endParaRPr>
          </a:p>
          <a:p>
            <a:pPr indent="0" lvl="0" marL="0" rtl="0" algn="l">
              <a:lnSpc>
                <a:spcPct val="115000"/>
              </a:lnSpc>
              <a:spcBef>
                <a:spcPts val="1800"/>
              </a:spcBef>
              <a:spcAft>
                <a:spcPts val="0"/>
              </a:spcAft>
              <a:buClr>
                <a:schemeClr val="dk1"/>
              </a:buClr>
              <a:buSzPct val="64705"/>
              <a:buFont typeface="Arial"/>
              <a:buNone/>
            </a:pPr>
            <a:r>
              <a:rPr b="1" lang="en" sz="1700">
                <a:solidFill>
                  <a:srgbClr val="FFFFFF"/>
                </a:solidFill>
              </a:rPr>
              <a:t>Problem Statement</a:t>
            </a:r>
            <a:endParaRPr b="1" sz="1700">
              <a:solidFill>
                <a:srgbClr val="FFFFFF"/>
              </a:solidFill>
            </a:endParaRPr>
          </a:p>
          <a:p>
            <a:pPr indent="0" lvl="0" marL="0" rtl="0" algn="l">
              <a:spcBef>
                <a:spcPts val="400"/>
              </a:spcBef>
              <a:spcAft>
                <a:spcPts val="0"/>
              </a:spcAft>
              <a:buNone/>
            </a:pPr>
            <a:r>
              <a:rPr b="1" lang="en" sz="2700"/>
              <a:t>Problem Statement</a:t>
            </a:r>
            <a:endParaRPr b="1" sz="2700"/>
          </a:p>
        </p:txBody>
      </p:sp>
      <p:sp>
        <p:nvSpPr>
          <p:cNvPr id="61" name="Google Shape;61;p14"/>
          <p:cNvSpPr txBox="1"/>
          <p:nvPr>
            <p:ph idx="1" type="subTitle"/>
          </p:nvPr>
        </p:nvSpPr>
        <p:spPr>
          <a:xfrm>
            <a:off x="116100" y="1169175"/>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Global Insure, a leading insurance company, processes thousands of claims annually. However, a significant percentage of these claims turn out to be fraudulent, resulting in considerable financial losses. The company’s current process for identifying fraudulent claims involves manual inspections, which is time-consuming and inefficient. Fraudulent claims are often detected too late in the process, after the company has already paid out significant amounts. Global Insure wants to improve its fraud detection process using data-driven insights to classify claims as fraudulent or legitimate early in the approval process. This would minimise financial losses and optimise the overall claims handling process.</a:t>
            </a:r>
            <a:endParaRPr sz="12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ctrTitle"/>
          </p:nvPr>
        </p:nvSpPr>
        <p:spPr>
          <a:xfrm>
            <a:off x="0" y="317125"/>
            <a:ext cx="8752800" cy="693600"/>
          </a:xfrm>
          <a:prstGeom prst="rect">
            <a:avLst/>
          </a:prstGeom>
        </p:spPr>
        <p:txBody>
          <a:bodyPr anchorCtr="0" anchor="b" bIns="91425" lIns="91425" spcFirstLastPara="1" rIns="91425" wrap="square" tIns="91425">
            <a:normAutofit fontScale="90000"/>
          </a:bodyPr>
          <a:lstStyle/>
          <a:p>
            <a:pPr indent="0" lvl="0" marL="0" rtl="0" algn="l">
              <a:lnSpc>
                <a:spcPct val="115000"/>
              </a:lnSpc>
              <a:spcBef>
                <a:spcPts val="1800"/>
              </a:spcBef>
              <a:spcAft>
                <a:spcPts val="0"/>
              </a:spcAft>
              <a:buNone/>
            </a:pPr>
            <a:r>
              <a:rPr b="1" lang="en" sz="1700">
                <a:solidFill>
                  <a:srgbClr val="FFFFFF"/>
                </a:solidFill>
              </a:rPr>
              <a:t>Problem Statement</a:t>
            </a:r>
            <a:endParaRPr b="1" sz="1700">
              <a:solidFill>
                <a:srgbClr val="FFFFFF"/>
              </a:solidFill>
            </a:endParaRPr>
          </a:p>
          <a:p>
            <a:pPr indent="0" lvl="0" marL="0" rtl="0" algn="l">
              <a:lnSpc>
                <a:spcPct val="115000"/>
              </a:lnSpc>
              <a:spcBef>
                <a:spcPts val="1800"/>
              </a:spcBef>
              <a:spcAft>
                <a:spcPts val="0"/>
              </a:spcAft>
              <a:buNone/>
            </a:pPr>
            <a:r>
              <a:rPr b="1" lang="en" sz="1700">
                <a:solidFill>
                  <a:srgbClr val="FFFFFF"/>
                </a:solidFill>
              </a:rPr>
              <a:t>Problem Statement</a:t>
            </a:r>
            <a:endParaRPr b="1" sz="1700">
              <a:solidFill>
                <a:srgbClr val="FFFFFF"/>
              </a:solidFill>
            </a:endParaRPr>
          </a:p>
          <a:p>
            <a:pPr indent="0" lvl="0" marL="0" rtl="0" algn="l">
              <a:spcBef>
                <a:spcPts val="400"/>
              </a:spcBef>
              <a:spcAft>
                <a:spcPts val="0"/>
              </a:spcAft>
              <a:buNone/>
            </a:pPr>
            <a:r>
              <a:rPr b="1" lang="en" sz="2700"/>
              <a:t>Dataset &amp; Assumptions</a:t>
            </a:r>
            <a:endParaRPr b="1" sz="2700"/>
          </a:p>
        </p:txBody>
      </p:sp>
      <p:sp>
        <p:nvSpPr>
          <p:cNvPr id="67" name="Google Shape;67;p15"/>
          <p:cNvSpPr txBox="1"/>
          <p:nvPr>
            <p:ph idx="1" type="subTitle"/>
          </p:nvPr>
        </p:nvSpPr>
        <p:spPr>
          <a:xfrm>
            <a:off x="116100" y="1169175"/>
            <a:ext cx="8520600" cy="7926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Char char="●"/>
            </a:pPr>
            <a:r>
              <a:rPr lang="en" sz="1200">
                <a:solidFill>
                  <a:schemeClr val="dk1"/>
                </a:solidFill>
              </a:rPr>
              <a:t>1000 records, multiple categorical &amp; numerical features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Cleaned invalid entries like </a:t>
            </a:r>
            <a:r>
              <a:rPr lang="en" sz="1200">
                <a:solidFill>
                  <a:schemeClr val="dk1"/>
                </a:solidFill>
                <a:latin typeface="Roboto Mono"/>
                <a:ea typeface="Roboto Mono"/>
                <a:cs typeface="Roboto Mono"/>
                <a:sym typeface="Roboto Mono"/>
              </a:rPr>
              <a:t>'?'</a:t>
            </a:r>
            <a:endParaRPr sz="1200">
              <a:solidFill>
                <a:schemeClr val="dk1"/>
              </a:solidFill>
              <a:latin typeface="Roboto Mono"/>
              <a:ea typeface="Roboto Mono"/>
              <a:cs typeface="Roboto Mono"/>
              <a:sym typeface="Roboto Mono"/>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Dropped irrelevant columns (</a:t>
            </a:r>
            <a:r>
              <a:rPr lang="en" sz="1200">
                <a:solidFill>
                  <a:schemeClr val="dk1"/>
                </a:solidFill>
                <a:latin typeface="Roboto Mono"/>
                <a:ea typeface="Roboto Mono"/>
                <a:cs typeface="Roboto Mono"/>
                <a:sym typeface="Roboto Mono"/>
              </a:rPr>
              <a:t>policy_number</a:t>
            </a:r>
            <a:r>
              <a:rPr lang="en" sz="1200">
                <a:solidFill>
                  <a:schemeClr val="dk1"/>
                </a:solidFill>
              </a:rPr>
              <a:t>, </a:t>
            </a:r>
            <a:r>
              <a:rPr lang="en" sz="1200">
                <a:solidFill>
                  <a:schemeClr val="dk1"/>
                </a:solidFill>
                <a:latin typeface="Roboto Mono"/>
                <a:ea typeface="Roboto Mono"/>
                <a:cs typeface="Roboto Mono"/>
                <a:sym typeface="Roboto Mono"/>
              </a:rPr>
              <a:t>incident_location</a:t>
            </a:r>
            <a:r>
              <a:rPr lang="en" sz="1200">
                <a:solidFill>
                  <a:schemeClr val="dk1"/>
                </a:solidFill>
              </a:rPr>
              <a:t>, etc.)</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Assumption: </a:t>
            </a:r>
            <a:r>
              <a:rPr lang="en" sz="1200">
                <a:solidFill>
                  <a:schemeClr val="dk1"/>
                </a:solidFill>
                <a:latin typeface="Roboto Mono"/>
                <a:ea typeface="Roboto Mono"/>
                <a:cs typeface="Roboto Mono"/>
                <a:sym typeface="Roboto Mono"/>
              </a:rPr>
              <a:t>fraud_reported</a:t>
            </a:r>
            <a:r>
              <a:rPr lang="en" sz="1200">
                <a:solidFill>
                  <a:schemeClr val="dk1"/>
                </a:solidFill>
              </a:rPr>
              <a:t> is the target (binary classification)</a:t>
            </a:r>
            <a:endParaRPr sz="1200">
              <a:solidFill>
                <a:schemeClr val="dk1"/>
              </a:solidFill>
            </a:endParaRPr>
          </a:p>
          <a:p>
            <a:pPr indent="0" lvl="0" marL="0" rtl="0" algn="l">
              <a:spcBef>
                <a:spcPts val="0"/>
              </a:spcBef>
              <a:spcAft>
                <a:spcPts val="0"/>
              </a:spcAft>
              <a:buNone/>
            </a:pPr>
            <a:r>
              <a:t/>
            </a:r>
            <a:endParaRPr sz="12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ctrTitle"/>
          </p:nvPr>
        </p:nvSpPr>
        <p:spPr>
          <a:xfrm>
            <a:off x="0" y="317125"/>
            <a:ext cx="8752800" cy="693600"/>
          </a:xfrm>
          <a:prstGeom prst="rect">
            <a:avLst/>
          </a:prstGeom>
        </p:spPr>
        <p:txBody>
          <a:bodyPr anchorCtr="0" anchor="b" bIns="91425" lIns="91425" spcFirstLastPara="1" rIns="91425" wrap="square" tIns="91425">
            <a:normAutofit fontScale="90000"/>
          </a:bodyPr>
          <a:lstStyle/>
          <a:p>
            <a:pPr indent="0" lvl="0" marL="0" rtl="0" algn="l">
              <a:lnSpc>
                <a:spcPct val="115000"/>
              </a:lnSpc>
              <a:spcBef>
                <a:spcPts val="1800"/>
              </a:spcBef>
              <a:spcAft>
                <a:spcPts val="0"/>
              </a:spcAft>
              <a:buNone/>
            </a:pPr>
            <a:r>
              <a:rPr b="1" lang="en" sz="1700">
                <a:solidFill>
                  <a:srgbClr val="FFFFFF"/>
                </a:solidFill>
              </a:rPr>
              <a:t>Problem Statement</a:t>
            </a:r>
            <a:endParaRPr b="1" sz="1700">
              <a:solidFill>
                <a:srgbClr val="FFFFFF"/>
              </a:solidFill>
            </a:endParaRPr>
          </a:p>
          <a:p>
            <a:pPr indent="0" lvl="0" marL="0" rtl="0" algn="l">
              <a:lnSpc>
                <a:spcPct val="115000"/>
              </a:lnSpc>
              <a:spcBef>
                <a:spcPts val="1800"/>
              </a:spcBef>
              <a:spcAft>
                <a:spcPts val="0"/>
              </a:spcAft>
              <a:buNone/>
            </a:pPr>
            <a:r>
              <a:rPr b="1" lang="en" sz="1700">
                <a:solidFill>
                  <a:srgbClr val="FFFFFF"/>
                </a:solidFill>
              </a:rPr>
              <a:t>Problem Statement</a:t>
            </a:r>
            <a:endParaRPr b="1" sz="1700">
              <a:solidFill>
                <a:srgbClr val="FFFFFF"/>
              </a:solidFill>
            </a:endParaRPr>
          </a:p>
          <a:p>
            <a:pPr indent="0" lvl="0" marL="0" rtl="0" algn="l">
              <a:spcBef>
                <a:spcPts val="400"/>
              </a:spcBef>
              <a:spcAft>
                <a:spcPts val="0"/>
              </a:spcAft>
              <a:buNone/>
            </a:pPr>
            <a:r>
              <a:rPr b="1" lang="en" sz="2700"/>
              <a:t>Exploratory Data Analysis (EDA)</a:t>
            </a:r>
            <a:endParaRPr b="1" sz="2700"/>
          </a:p>
        </p:txBody>
      </p:sp>
      <p:sp>
        <p:nvSpPr>
          <p:cNvPr id="73" name="Google Shape;73;p16"/>
          <p:cNvSpPr txBox="1"/>
          <p:nvPr>
            <p:ph idx="1" type="subTitle"/>
          </p:nvPr>
        </p:nvSpPr>
        <p:spPr>
          <a:xfrm>
            <a:off x="116100" y="1169175"/>
            <a:ext cx="8520600" cy="792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rPr>
              <a:t>Observed Class imbalance in the target variable</a:t>
            </a:r>
            <a:endParaRPr sz="1200">
              <a:solidFill>
                <a:schemeClr val="dk1"/>
              </a:solidFill>
            </a:endParaRPr>
          </a:p>
          <a:p>
            <a:pPr indent="0" lvl="0" marL="0" rtl="0" algn="l">
              <a:spcBef>
                <a:spcPts val="0"/>
              </a:spcBef>
              <a:spcAft>
                <a:spcPts val="0"/>
              </a:spcAft>
              <a:buNone/>
            </a:pPr>
            <a:r>
              <a:t/>
            </a:r>
            <a:endParaRPr sz="1200">
              <a:solidFill>
                <a:schemeClr val="dk1"/>
              </a:solidFill>
            </a:endParaRPr>
          </a:p>
        </p:txBody>
      </p:sp>
      <p:pic>
        <p:nvPicPr>
          <p:cNvPr id="74" name="Google Shape;74;p16" title="Class_Imbalance.png"/>
          <p:cNvPicPr preferRelativeResize="0"/>
          <p:nvPr/>
        </p:nvPicPr>
        <p:blipFill>
          <a:blip r:embed="rId3">
            <a:alphaModFix/>
          </a:blip>
          <a:stretch>
            <a:fillRect/>
          </a:stretch>
        </p:blipFill>
        <p:spPr>
          <a:xfrm>
            <a:off x="2223700" y="1856763"/>
            <a:ext cx="3626323" cy="2876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ctrTitle"/>
          </p:nvPr>
        </p:nvSpPr>
        <p:spPr>
          <a:xfrm>
            <a:off x="0" y="317125"/>
            <a:ext cx="8752800" cy="693600"/>
          </a:xfrm>
          <a:prstGeom prst="rect">
            <a:avLst/>
          </a:prstGeom>
        </p:spPr>
        <p:txBody>
          <a:bodyPr anchorCtr="0" anchor="b" bIns="91425" lIns="91425" spcFirstLastPara="1" rIns="91425" wrap="square" tIns="91425">
            <a:normAutofit fontScale="90000"/>
          </a:bodyPr>
          <a:lstStyle/>
          <a:p>
            <a:pPr indent="0" lvl="0" marL="0" rtl="0" algn="l">
              <a:lnSpc>
                <a:spcPct val="115000"/>
              </a:lnSpc>
              <a:spcBef>
                <a:spcPts val="1800"/>
              </a:spcBef>
              <a:spcAft>
                <a:spcPts val="0"/>
              </a:spcAft>
              <a:buNone/>
            </a:pPr>
            <a:r>
              <a:rPr b="1" lang="en" sz="1700">
                <a:solidFill>
                  <a:srgbClr val="FFFFFF"/>
                </a:solidFill>
              </a:rPr>
              <a:t>Problem Statement</a:t>
            </a:r>
            <a:endParaRPr b="1" sz="1700">
              <a:solidFill>
                <a:srgbClr val="FFFFFF"/>
              </a:solidFill>
            </a:endParaRPr>
          </a:p>
          <a:p>
            <a:pPr indent="0" lvl="0" marL="0" rtl="0" algn="l">
              <a:lnSpc>
                <a:spcPct val="115000"/>
              </a:lnSpc>
              <a:spcBef>
                <a:spcPts val="1800"/>
              </a:spcBef>
              <a:spcAft>
                <a:spcPts val="0"/>
              </a:spcAft>
              <a:buNone/>
            </a:pPr>
            <a:r>
              <a:rPr b="1" lang="en" sz="1700">
                <a:solidFill>
                  <a:srgbClr val="FFFFFF"/>
                </a:solidFill>
              </a:rPr>
              <a:t>Problem Statement</a:t>
            </a:r>
            <a:endParaRPr b="1" sz="1700">
              <a:solidFill>
                <a:srgbClr val="FFFFFF"/>
              </a:solidFill>
            </a:endParaRPr>
          </a:p>
          <a:p>
            <a:pPr indent="0" lvl="0" marL="0" rtl="0" algn="l">
              <a:spcBef>
                <a:spcPts val="400"/>
              </a:spcBef>
              <a:spcAft>
                <a:spcPts val="0"/>
              </a:spcAft>
              <a:buNone/>
            </a:pPr>
            <a:r>
              <a:rPr b="1" lang="en" sz="2700"/>
              <a:t>Methodology</a:t>
            </a:r>
            <a:endParaRPr b="1" sz="2700"/>
          </a:p>
        </p:txBody>
      </p:sp>
      <p:sp>
        <p:nvSpPr>
          <p:cNvPr id="80" name="Google Shape;80;p17"/>
          <p:cNvSpPr txBox="1"/>
          <p:nvPr>
            <p:ph idx="1" type="subTitle"/>
          </p:nvPr>
        </p:nvSpPr>
        <p:spPr>
          <a:xfrm>
            <a:off x="116100" y="1169175"/>
            <a:ext cx="8520600" cy="7926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Char char="●"/>
            </a:pPr>
            <a:r>
              <a:rPr lang="en" sz="1200">
                <a:solidFill>
                  <a:schemeClr val="dk1"/>
                </a:solidFill>
              </a:rPr>
              <a:t>Preprocessing: scaling, encoding, feature engineering</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Models: Logistic Regression, Random Forest</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Feature Selection:</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Logistic: RFECV</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Random Forest: Feature importance</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Tuning: GridSearchCV (Random Forest)</a:t>
            </a:r>
            <a:endParaRPr sz="1200">
              <a:solidFill>
                <a:schemeClr val="dk1"/>
              </a:solidFill>
            </a:endParaRPr>
          </a:p>
          <a:p>
            <a:pPr indent="0" lvl="0" marL="0" rtl="0" algn="l">
              <a:spcBef>
                <a:spcPts val="0"/>
              </a:spcBef>
              <a:spcAft>
                <a:spcPts val="0"/>
              </a:spcAft>
              <a:buNone/>
            </a:pPr>
            <a:r>
              <a:t/>
            </a:r>
            <a:endParaRPr sz="12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7" name="Google Shape;87;p18" title="corr.png"/>
          <p:cNvPicPr preferRelativeResize="0"/>
          <p:nvPr/>
        </p:nvPicPr>
        <p:blipFill>
          <a:blip r:embed="rId3">
            <a:alphaModFix/>
          </a:blip>
          <a:stretch>
            <a:fillRect/>
          </a:stretch>
        </p:blipFill>
        <p:spPr>
          <a:xfrm>
            <a:off x="1377950" y="-46525"/>
            <a:ext cx="6015199" cy="5056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ctrTitle"/>
          </p:nvPr>
        </p:nvSpPr>
        <p:spPr>
          <a:xfrm>
            <a:off x="0" y="317125"/>
            <a:ext cx="8752800" cy="693600"/>
          </a:xfrm>
          <a:prstGeom prst="rect">
            <a:avLst/>
          </a:prstGeom>
        </p:spPr>
        <p:txBody>
          <a:bodyPr anchorCtr="0" anchor="b" bIns="91425" lIns="91425" spcFirstLastPara="1" rIns="91425" wrap="square" tIns="91425">
            <a:normAutofit fontScale="90000"/>
          </a:bodyPr>
          <a:lstStyle/>
          <a:p>
            <a:pPr indent="0" lvl="0" marL="0" rtl="0" algn="l">
              <a:lnSpc>
                <a:spcPct val="115000"/>
              </a:lnSpc>
              <a:spcBef>
                <a:spcPts val="1800"/>
              </a:spcBef>
              <a:spcAft>
                <a:spcPts val="0"/>
              </a:spcAft>
              <a:buNone/>
            </a:pPr>
            <a:r>
              <a:rPr b="1" lang="en" sz="1700">
                <a:solidFill>
                  <a:srgbClr val="FFFFFF"/>
                </a:solidFill>
              </a:rPr>
              <a:t>Problem Statement</a:t>
            </a:r>
            <a:endParaRPr b="1" sz="1700">
              <a:solidFill>
                <a:srgbClr val="FFFFFF"/>
              </a:solidFill>
            </a:endParaRPr>
          </a:p>
          <a:p>
            <a:pPr indent="0" lvl="0" marL="0" rtl="0" algn="l">
              <a:lnSpc>
                <a:spcPct val="115000"/>
              </a:lnSpc>
              <a:spcBef>
                <a:spcPts val="1800"/>
              </a:spcBef>
              <a:spcAft>
                <a:spcPts val="0"/>
              </a:spcAft>
              <a:buNone/>
            </a:pPr>
            <a:r>
              <a:rPr b="1" lang="en" sz="1700">
                <a:solidFill>
                  <a:srgbClr val="FFFFFF"/>
                </a:solidFill>
              </a:rPr>
              <a:t>Problem Statement</a:t>
            </a:r>
            <a:endParaRPr b="1" sz="1700">
              <a:solidFill>
                <a:srgbClr val="FFFFFF"/>
              </a:solidFill>
            </a:endParaRPr>
          </a:p>
          <a:p>
            <a:pPr indent="0" lvl="0" marL="0" rtl="0" algn="l">
              <a:spcBef>
                <a:spcPts val="400"/>
              </a:spcBef>
              <a:spcAft>
                <a:spcPts val="0"/>
              </a:spcAft>
              <a:buNone/>
            </a:pPr>
            <a:r>
              <a:rPr b="1" lang="en" sz="2700"/>
              <a:t>Model Performance</a:t>
            </a:r>
            <a:endParaRPr b="1" sz="2700"/>
          </a:p>
        </p:txBody>
      </p:sp>
      <p:sp>
        <p:nvSpPr>
          <p:cNvPr id="93" name="Google Shape;93;p19"/>
          <p:cNvSpPr txBox="1"/>
          <p:nvPr>
            <p:ph idx="1" type="subTitle"/>
          </p:nvPr>
        </p:nvSpPr>
        <p:spPr>
          <a:xfrm>
            <a:off x="116100" y="1169175"/>
            <a:ext cx="8520600" cy="7926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p:txBody>
      </p:sp>
      <p:graphicFrame>
        <p:nvGraphicFramePr>
          <p:cNvPr id="94" name="Google Shape;94;p19"/>
          <p:cNvGraphicFramePr/>
          <p:nvPr/>
        </p:nvGraphicFramePr>
        <p:xfrm>
          <a:off x="298400" y="1373700"/>
          <a:ext cx="3000000" cy="3000000"/>
        </p:xfrm>
        <a:graphic>
          <a:graphicData uri="http://schemas.openxmlformats.org/drawingml/2006/table">
            <a:tbl>
              <a:tblPr>
                <a:noFill/>
                <a:tableStyleId>{E4F2469A-3CF5-43A1-AE4C-43DFBA7FD5CB}</a:tableStyleId>
              </a:tblPr>
              <a:tblGrid>
                <a:gridCol w="2356825"/>
                <a:gridCol w="2356825"/>
                <a:gridCol w="2356825"/>
              </a:tblGrid>
              <a:tr h="316925">
                <a:tc>
                  <a:txBody>
                    <a:bodyPr/>
                    <a:lstStyle/>
                    <a:p>
                      <a:pPr indent="0" lvl="0" marL="0" rtl="0" algn="l">
                        <a:spcBef>
                          <a:spcPts val="0"/>
                        </a:spcBef>
                        <a:spcAft>
                          <a:spcPts val="0"/>
                        </a:spcAft>
                        <a:buNone/>
                      </a:pPr>
                      <a:r>
                        <a:rPr lang="en"/>
                        <a:t>Metric</a:t>
                      </a:r>
                      <a:endParaRPr/>
                    </a:p>
                  </a:txBody>
                  <a:tcPr marT="91425" marB="91425" marR="91425" marL="91425"/>
                </a:tc>
                <a:tc>
                  <a:txBody>
                    <a:bodyPr/>
                    <a:lstStyle/>
                    <a:p>
                      <a:pPr indent="0" lvl="0" marL="0" rtl="0" algn="l">
                        <a:spcBef>
                          <a:spcPts val="0"/>
                        </a:spcBef>
                        <a:spcAft>
                          <a:spcPts val="0"/>
                        </a:spcAft>
                        <a:buNone/>
                      </a:pPr>
                      <a:r>
                        <a:rPr lang="en"/>
                        <a:t>Logistic Regression</a:t>
                      </a:r>
                      <a:endParaRPr/>
                    </a:p>
                  </a:txBody>
                  <a:tcPr marT="91425" marB="91425" marR="91425" marL="91425"/>
                </a:tc>
                <a:tc>
                  <a:txBody>
                    <a:bodyPr/>
                    <a:lstStyle/>
                    <a:p>
                      <a:pPr indent="0" lvl="0" marL="0" rtl="0" algn="l">
                        <a:spcBef>
                          <a:spcPts val="0"/>
                        </a:spcBef>
                        <a:spcAft>
                          <a:spcPts val="0"/>
                        </a:spcAft>
                        <a:buNone/>
                      </a:pPr>
                      <a:r>
                        <a:rPr lang="en"/>
                        <a:t>Random Forest</a:t>
                      </a:r>
                      <a:endParaRPr/>
                    </a:p>
                  </a:txBody>
                  <a:tcPr marT="91425" marB="91425" marR="91425" marL="91425"/>
                </a:tc>
              </a:tr>
              <a:tr h="316925">
                <a:tc>
                  <a:txBody>
                    <a:bodyPr/>
                    <a:lstStyle/>
                    <a:p>
                      <a:pPr indent="0" lvl="0" marL="0" rtl="0" algn="l">
                        <a:spcBef>
                          <a:spcPts val="0"/>
                        </a:spcBef>
                        <a:spcAft>
                          <a:spcPts val="0"/>
                        </a:spcAft>
                        <a:buNone/>
                      </a:pPr>
                      <a:r>
                        <a:rPr lang="en"/>
                        <a:t>Train Accuracy</a:t>
                      </a:r>
                      <a:endParaRPr/>
                    </a:p>
                  </a:txBody>
                  <a:tcPr marT="91425" marB="91425" marR="91425" marL="91425"/>
                </a:tc>
                <a:tc>
                  <a:txBody>
                    <a:bodyPr/>
                    <a:lstStyle/>
                    <a:p>
                      <a:pPr indent="0" lvl="0" marL="0" rtl="0" algn="l">
                        <a:spcBef>
                          <a:spcPts val="0"/>
                        </a:spcBef>
                        <a:spcAft>
                          <a:spcPts val="0"/>
                        </a:spcAft>
                        <a:buNone/>
                      </a:pPr>
                      <a:r>
                        <a:rPr lang="en"/>
                        <a:t>78%</a:t>
                      </a:r>
                      <a:endParaRPr/>
                    </a:p>
                  </a:txBody>
                  <a:tcPr marT="91425" marB="91425" marR="91425" marL="91425"/>
                </a:tc>
                <a:tc>
                  <a:txBody>
                    <a:bodyPr/>
                    <a:lstStyle/>
                    <a:p>
                      <a:pPr indent="0" lvl="0" marL="0" rtl="0" algn="l">
                        <a:spcBef>
                          <a:spcPts val="0"/>
                        </a:spcBef>
                        <a:spcAft>
                          <a:spcPts val="0"/>
                        </a:spcAft>
                        <a:buNone/>
                      </a:pPr>
                      <a:r>
                        <a:rPr lang="en"/>
                        <a:t>93%</a:t>
                      </a:r>
                      <a:endParaRPr/>
                    </a:p>
                  </a:txBody>
                  <a:tcPr marT="91425" marB="91425" marR="91425" marL="91425"/>
                </a:tc>
              </a:tr>
              <a:tr h="316925">
                <a:tc>
                  <a:txBody>
                    <a:bodyPr/>
                    <a:lstStyle/>
                    <a:p>
                      <a:pPr indent="0" lvl="0" marL="0" rtl="0" algn="l">
                        <a:spcBef>
                          <a:spcPts val="0"/>
                        </a:spcBef>
                        <a:spcAft>
                          <a:spcPts val="0"/>
                        </a:spcAft>
                        <a:buNone/>
                      </a:pPr>
                      <a:r>
                        <a:rPr lang="en"/>
                        <a:t>Test Accuracy</a:t>
                      </a:r>
                      <a:endParaRPr/>
                    </a:p>
                  </a:txBody>
                  <a:tcPr marT="91425" marB="91425" marR="91425" marL="91425"/>
                </a:tc>
                <a:tc>
                  <a:txBody>
                    <a:bodyPr/>
                    <a:lstStyle/>
                    <a:p>
                      <a:pPr indent="0" lvl="0" marL="0" rtl="0" algn="l">
                        <a:spcBef>
                          <a:spcPts val="0"/>
                        </a:spcBef>
                        <a:spcAft>
                          <a:spcPts val="0"/>
                        </a:spcAft>
                        <a:buNone/>
                      </a:pPr>
                      <a:r>
                        <a:rPr lang="en"/>
                        <a:t>73%</a:t>
                      </a:r>
                      <a:endParaRPr/>
                    </a:p>
                  </a:txBody>
                  <a:tcPr marT="91425" marB="91425" marR="91425" marL="91425"/>
                </a:tc>
                <a:tc>
                  <a:txBody>
                    <a:bodyPr/>
                    <a:lstStyle/>
                    <a:p>
                      <a:pPr indent="0" lvl="0" marL="0" rtl="0" algn="l">
                        <a:spcBef>
                          <a:spcPts val="0"/>
                        </a:spcBef>
                        <a:spcAft>
                          <a:spcPts val="0"/>
                        </a:spcAft>
                        <a:buNone/>
                      </a:pPr>
                      <a:r>
                        <a:rPr lang="en"/>
                        <a:t>77%</a:t>
                      </a:r>
                      <a:endParaRPr/>
                    </a:p>
                  </a:txBody>
                  <a:tcPr marT="91425" marB="91425" marR="91425" marL="91425"/>
                </a:tc>
              </a:tr>
              <a:tr h="3169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pic>
        <p:nvPicPr>
          <p:cNvPr id="95" name="Google Shape;95;p19" title="roc.png"/>
          <p:cNvPicPr preferRelativeResize="0"/>
          <p:nvPr/>
        </p:nvPicPr>
        <p:blipFill>
          <a:blip r:embed="rId3">
            <a:alphaModFix/>
          </a:blip>
          <a:stretch>
            <a:fillRect/>
          </a:stretch>
        </p:blipFill>
        <p:spPr>
          <a:xfrm>
            <a:off x="3026425" y="3120825"/>
            <a:ext cx="1887099" cy="1880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ctrTitle"/>
          </p:nvPr>
        </p:nvSpPr>
        <p:spPr>
          <a:xfrm>
            <a:off x="0" y="317125"/>
            <a:ext cx="8752800" cy="693600"/>
          </a:xfrm>
          <a:prstGeom prst="rect">
            <a:avLst/>
          </a:prstGeom>
        </p:spPr>
        <p:txBody>
          <a:bodyPr anchorCtr="0" anchor="b" bIns="91425" lIns="91425" spcFirstLastPara="1" rIns="91425" wrap="square" tIns="91425">
            <a:normAutofit fontScale="90000"/>
          </a:bodyPr>
          <a:lstStyle/>
          <a:p>
            <a:pPr indent="0" lvl="0" marL="0" rtl="0" algn="l">
              <a:lnSpc>
                <a:spcPct val="115000"/>
              </a:lnSpc>
              <a:spcBef>
                <a:spcPts val="1800"/>
              </a:spcBef>
              <a:spcAft>
                <a:spcPts val="0"/>
              </a:spcAft>
              <a:buNone/>
            </a:pPr>
            <a:r>
              <a:rPr b="1" lang="en" sz="1700">
                <a:solidFill>
                  <a:srgbClr val="FFFFFF"/>
                </a:solidFill>
              </a:rPr>
              <a:t>Problem Statement</a:t>
            </a:r>
            <a:endParaRPr b="1" sz="1700">
              <a:solidFill>
                <a:srgbClr val="FFFFFF"/>
              </a:solidFill>
            </a:endParaRPr>
          </a:p>
          <a:p>
            <a:pPr indent="0" lvl="0" marL="0" rtl="0" algn="l">
              <a:lnSpc>
                <a:spcPct val="115000"/>
              </a:lnSpc>
              <a:spcBef>
                <a:spcPts val="1800"/>
              </a:spcBef>
              <a:spcAft>
                <a:spcPts val="0"/>
              </a:spcAft>
              <a:buNone/>
            </a:pPr>
            <a:r>
              <a:rPr b="1" lang="en" sz="1700">
                <a:solidFill>
                  <a:srgbClr val="FFFFFF"/>
                </a:solidFill>
              </a:rPr>
              <a:t>Problem Statement</a:t>
            </a:r>
            <a:endParaRPr b="1" sz="1700">
              <a:solidFill>
                <a:srgbClr val="FFFFFF"/>
              </a:solidFill>
            </a:endParaRPr>
          </a:p>
          <a:p>
            <a:pPr indent="0" lvl="0" marL="0" rtl="0" algn="l">
              <a:spcBef>
                <a:spcPts val="400"/>
              </a:spcBef>
              <a:spcAft>
                <a:spcPts val="0"/>
              </a:spcAft>
              <a:buNone/>
            </a:pPr>
            <a:r>
              <a:rPr b="1" lang="en" sz="2700"/>
              <a:t>Key Insights</a:t>
            </a:r>
            <a:endParaRPr b="1" sz="2700"/>
          </a:p>
        </p:txBody>
      </p:sp>
      <p:sp>
        <p:nvSpPr>
          <p:cNvPr id="101" name="Google Shape;101;p20"/>
          <p:cNvSpPr txBox="1"/>
          <p:nvPr>
            <p:ph idx="1" type="subTitle"/>
          </p:nvPr>
        </p:nvSpPr>
        <p:spPr>
          <a:xfrm>
            <a:off x="116100" y="1169175"/>
            <a:ext cx="8520600" cy="7926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Char char="●"/>
            </a:pPr>
            <a:r>
              <a:rPr lang="en" sz="1200">
                <a:solidFill>
                  <a:schemeClr val="dk1"/>
                </a:solidFill>
              </a:rPr>
              <a:t>Fraud cases are associated with higher claim amounts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latin typeface="Roboto Mono"/>
                <a:ea typeface="Roboto Mono"/>
                <a:cs typeface="Roboto Mono"/>
                <a:sym typeface="Roboto Mono"/>
              </a:rPr>
              <a:t>incident_type</a:t>
            </a:r>
            <a:r>
              <a:rPr lang="en" sz="1200">
                <a:solidFill>
                  <a:schemeClr val="dk1"/>
                </a:solidFill>
              </a:rPr>
              <a:t>, </a:t>
            </a:r>
            <a:r>
              <a:rPr lang="en" sz="1200">
                <a:solidFill>
                  <a:schemeClr val="dk1"/>
                </a:solidFill>
                <a:latin typeface="Roboto Mono"/>
                <a:ea typeface="Roboto Mono"/>
                <a:cs typeface="Roboto Mono"/>
                <a:sym typeface="Roboto Mono"/>
              </a:rPr>
              <a:t>insured_relationship</a:t>
            </a:r>
            <a:r>
              <a:rPr lang="en" sz="1200">
                <a:solidFill>
                  <a:schemeClr val="dk1"/>
                </a:solidFill>
              </a:rPr>
              <a:t>, and </a:t>
            </a:r>
            <a:r>
              <a:rPr lang="en" sz="1200">
                <a:solidFill>
                  <a:schemeClr val="dk1"/>
                </a:solidFill>
                <a:latin typeface="Roboto Mono"/>
                <a:ea typeface="Roboto Mono"/>
                <a:cs typeface="Roboto Mono"/>
                <a:sym typeface="Roboto Mono"/>
              </a:rPr>
              <a:t>authorities_contacted</a:t>
            </a:r>
            <a:r>
              <a:rPr lang="en" sz="1200">
                <a:solidFill>
                  <a:schemeClr val="dk1"/>
                </a:solidFill>
              </a:rPr>
              <a:t> are important predictors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Random Forest handles non-linear relationships better than Logistic Regression</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ctrTitle"/>
          </p:nvPr>
        </p:nvSpPr>
        <p:spPr>
          <a:xfrm>
            <a:off x="0" y="317125"/>
            <a:ext cx="8752800" cy="693600"/>
          </a:xfrm>
          <a:prstGeom prst="rect">
            <a:avLst/>
          </a:prstGeom>
        </p:spPr>
        <p:txBody>
          <a:bodyPr anchorCtr="0" anchor="b" bIns="91425" lIns="91425" spcFirstLastPara="1" rIns="91425" wrap="square" tIns="91425">
            <a:normAutofit fontScale="90000"/>
          </a:bodyPr>
          <a:lstStyle/>
          <a:p>
            <a:pPr indent="0" lvl="0" marL="0" rtl="0" algn="l">
              <a:lnSpc>
                <a:spcPct val="115000"/>
              </a:lnSpc>
              <a:spcBef>
                <a:spcPts val="1800"/>
              </a:spcBef>
              <a:spcAft>
                <a:spcPts val="0"/>
              </a:spcAft>
              <a:buNone/>
            </a:pPr>
            <a:r>
              <a:rPr b="1" lang="en" sz="1700">
                <a:solidFill>
                  <a:srgbClr val="FFFFFF"/>
                </a:solidFill>
              </a:rPr>
              <a:t>Problem Statement</a:t>
            </a:r>
            <a:endParaRPr b="1" sz="1700">
              <a:solidFill>
                <a:srgbClr val="FFFFFF"/>
              </a:solidFill>
            </a:endParaRPr>
          </a:p>
          <a:p>
            <a:pPr indent="0" lvl="0" marL="0" rtl="0" algn="l">
              <a:lnSpc>
                <a:spcPct val="115000"/>
              </a:lnSpc>
              <a:spcBef>
                <a:spcPts val="1800"/>
              </a:spcBef>
              <a:spcAft>
                <a:spcPts val="0"/>
              </a:spcAft>
              <a:buNone/>
            </a:pPr>
            <a:r>
              <a:rPr b="1" lang="en" sz="1700">
                <a:solidFill>
                  <a:srgbClr val="FFFFFF"/>
                </a:solidFill>
              </a:rPr>
              <a:t>Problem Statement</a:t>
            </a:r>
            <a:endParaRPr b="1" sz="1700">
              <a:solidFill>
                <a:srgbClr val="FFFFFF"/>
              </a:solidFill>
            </a:endParaRPr>
          </a:p>
          <a:p>
            <a:pPr indent="0" lvl="0" marL="0" rtl="0" algn="l">
              <a:spcBef>
                <a:spcPts val="400"/>
              </a:spcBef>
              <a:spcAft>
                <a:spcPts val="0"/>
              </a:spcAft>
              <a:buNone/>
            </a:pPr>
            <a:r>
              <a:rPr b="1" lang="en" sz="2700"/>
              <a:t>Recommendation</a:t>
            </a:r>
            <a:endParaRPr b="1" sz="2700"/>
          </a:p>
        </p:txBody>
      </p:sp>
      <p:sp>
        <p:nvSpPr>
          <p:cNvPr id="107" name="Google Shape;107;p21"/>
          <p:cNvSpPr txBox="1"/>
          <p:nvPr>
            <p:ph idx="1" type="subTitle"/>
          </p:nvPr>
        </p:nvSpPr>
        <p:spPr>
          <a:xfrm>
            <a:off x="116100" y="1169175"/>
            <a:ext cx="8520600" cy="7926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Char char="●"/>
            </a:pPr>
            <a:r>
              <a:rPr lang="en" sz="1200">
                <a:solidFill>
                  <a:schemeClr val="dk1"/>
                </a:solidFill>
              </a:rPr>
              <a:t>Use Random Forest model in production</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Monitor performance over time (data drift, fraud strategy changes)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Business impact: reduce false positives and detect more genuine frauds</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