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350" r:id="rId6"/>
    <p:sldId id="353" r:id="rId7"/>
    <p:sldId id="279" r:id="rId8"/>
    <p:sldId id="262" r:id="rId9"/>
    <p:sldId id="281" r:id="rId10"/>
    <p:sldId id="263" r:id="rId11"/>
    <p:sldId id="264" r:id="rId12"/>
    <p:sldId id="282" r:id="rId13"/>
    <p:sldId id="266" r:id="rId14"/>
    <p:sldId id="331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5" r:id="rId25"/>
    <p:sldId id="314" r:id="rId26"/>
    <p:sldId id="316" r:id="rId27"/>
    <p:sldId id="267" r:id="rId28"/>
    <p:sldId id="287" r:id="rId29"/>
    <p:sldId id="330" r:id="rId30"/>
    <p:sldId id="356" r:id="rId31"/>
    <p:sldId id="268" r:id="rId32"/>
    <p:sldId id="269" r:id="rId33"/>
    <p:sldId id="290" r:id="rId34"/>
    <p:sldId id="35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4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1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056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05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636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73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64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6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6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2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9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1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6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7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0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9B1F-AF70-46E9-9B6A-AAED6CD8AA21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4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69B1F-AF70-46E9-9B6A-AAED6CD8AA21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970E17-90EC-457A-8FF7-F9657C4FD5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2752733" y="1905000"/>
            <a:ext cx="8001000" cy="1752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659988" y="1972491"/>
            <a:ext cx="9861451" cy="2508069"/>
          </a:xfrm>
          <a:prstGeom prst="rect">
            <a:avLst/>
          </a:prstGeom>
          <a:noFill/>
          <a:ln w="9525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 VOTING SYSTEM USING DL &amp; COMPUTER VISION</a:t>
            </a:r>
            <a:endParaRPr lang="en-US" sz="4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"/>
          <p:cNvSpPr>
            <a:spLocks noChangeArrowheads="1"/>
          </p:cNvSpPr>
          <p:nvPr/>
        </p:nvSpPr>
        <p:spPr bwMode="auto">
          <a:xfrm>
            <a:off x="1315996" y="207570"/>
            <a:ext cx="6786555" cy="960048"/>
          </a:xfrm>
          <a:prstGeom prst="roundRect">
            <a:avLst>
              <a:gd name="adj" fmla="val 16667"/>
            </a:avLst>
          </a:prstGeom>
          <a:noFill/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buClr>
                <a:srgbClr val="000000"/>
              </a:buClr>
              <a:buSzPct val="100000"/>
            </a:pP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Domain: Deep Learning</a:t>
            </a:r>
          </a:p>
          <a:p>
            <a:pPr>
              <a:buClr>
                <a:srgbClr val="000000"/>
              </a:buClr>
              <a:buSzPct val="100000"/>
            </a:pP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7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219" y="103031"/>
            <a:ext cx="4709396" cy="572350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I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60544" y="675381"/>
            <a:ext cx="7291794" cy="582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6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27788" y="585474"/>
            <a:ext cx="2610140" cy="70241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2741" y="1774340"/>
            <a:ext cx="5820656" cy="429768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consumption is reduced.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Fraud/gambling’s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be reduced.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Privacy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secure.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Highly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convenient.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Easy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scale up.</a:t>
            </a:r>
          </a:p>
        </p:txBody>
      </p:sp>
    </p:spTree>
    <p:extLst>
      <p:ext uri="{BB962C8B-B14F-4D97-AF65-F5344CB8AC3E}">
        <p14:creationId xmlns:p14="http://schemas.microsoft.com/office/powerpoint/2010/main" val="25022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92937" y="418048"/>
            <a:ext cx="3576055" cy="53498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09350" y="2009105"/>
            <a:ext cx="9903607" cy="3219717"/>
          </a:xfrm>
        </p:spPr>
        <p:txBody>
          <a:bodyPr numCol="2">
            <a:normAutofit fontScale="92500" lnSpcReduction="2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Admin: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Login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Select Candidates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Model Training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View Results</a:t>
            </a: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User: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Register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 Login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Voting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Logouts</a:t>
            </a:r>
          </a:p>
          <a:p>
            <a:pPr marL="457200" lvl="1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9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80046" y="418048"/>
            <a:ext cx="7259413" cy="766808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3515" y="1403797"/>
            <a:ext cx="7392474" cy="4043967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</a:t>
            </a: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				-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I3/Intel Processor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					-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4GB (min)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Hard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Disk				-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128 GB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Key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Board				-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Standard Windows Keyboard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Mouse					-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 or Three Button Mouse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421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24259" y="1468192"/>
            <a:ext cx="7559899" cy="3296991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</a:t>
            </a: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REQUIREMENS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Operating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		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:   Windows 7+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GUI						:  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Falsk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						:  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PyCharm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	Libraries 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			:  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Pandas, os, Pillow,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pymysql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0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296" y="363221"/>
            <a:ext cx="3344051" cy="70830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ARCHITECTURE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108" y="929853"/>
            <a:ext cx="6470426" cy="57875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179" y="521080"/>
            <a:ext cx="3576055" cy="70830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 CASE DIAGRAM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21983" y="1567543"/>
            <a:ext cx="8925059" cy="497694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use case diagram in the Unified Modeling Language (UML) is a type of behavioral diagram defined by and created from a Use-case analysis.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Its purpose is to present a graphical overview of the functionality provided by a system in terms of actors, their goals (represented as use cases), and any dependencies between those use cases.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main purpose of a use case diagram is to show what system functions are performed for which actor. Roles of the actors in the system can be depicted.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442" y="1101974"/>
            <a:ext cx="7832502" cy="5002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34" y="289260"/>
            <a:ext cx="4477576" cy="54786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CLASS DIAGRAM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80606" y="837128"/>
            <a:ext cx="9924006" cy="57073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software engineering, a class diagram in the Unified Modeling Language (UML) is a type of static structure diagram that describes the structure of a system by showing the system's classes, their attributes, operations (or methods), and the relationships among the classes. It explains which class contains information.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497" y="3567448"/>
            <a:ext cx="5685621" cy="2477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6114" y="533957"/>
            <a:ext cx="4786669" cy="70830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SEQUENCE DIAGRAM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18952" y="1802673"/>
            <a:ext cx="8989454" cy="336175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sequence diagram in Unified Modeling Language (UML) is a kind of interaction diagram that shows how processes operate with one another and in what order.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a construct of a Message Sequence Chart.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Sequence diagrams are sometimes called event diagrams, event scenarios, and timing diagrams.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520" y="572595"/>
            <a:ext cx="1644224" cy="67665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32857"/>
            <a:ext cx="9163646" cy="4271554"/>
          </a:xfrm>
        </p:spPr>
        <p:txBody>
          <a:bodyPr numCol="2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		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8994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358" y="244515"/>
            <a:ext cx="4462194" cy="6420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173" y="585474"/>
            <a:ext cx="5752585" cy="70830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COLLABORATION DIAGRAM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68191" y="1596611"/>
            <a:ext cx="9826581" cy="474181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collaboration diagram the method call sequence is indicated by some numbering technique as shown below.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number indicates how the methods are called one after another.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have taken the same order management system to describe the collaboration diagram.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method calls are similar to that of a sequence diagram.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But the difference is that the sequence diagram does not describe the object organization where as the collaboration diagram shows the object organization.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750" y="1546099"/>
            <a:ext cx="6876648" cy="336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7546" y="650236"/>
            <a:ext cx="4942359" cy="70830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DEPLOYMENT DIAGRAM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7177" y="1358537"/>
            <a:ext cx="9597435" cy="518595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Deployment diagram represents the deployment view of a system. It is related to the component diagram. Because the components are deployed using the deployment diagrams. A deployment diagram consists of nodes. Nodes are nothing but physical hardware used to deploy the application.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560" y="4262907"/>
            <a:ext cx="5184330" cy="1262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0063" y="546837"/>
            <a:ext cx="3925296" cy="71529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ACTIVITY DIAGRAM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93195" y="1610411"/>
            <a:ext cx="8873544" cy="467650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Activity diagrams are graphical representations of workflows of stepwise activities and actions with support for choice, iteration and concurrency.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Unified Modeling Language, activity diagrams can be used to describe the business and operational step-by-step workflows of components in a system.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activity diagram shows the overall flow of control.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173" y="437882"/>
            <a:ext cx="6036636" cy="6019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366" y="533958"/>
            <a:ext cx="4311294" cy="70830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COMPONENT DIAGRAM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7177" y="1358537"/>
            <a:ext cx="9597435" cy="5185953"/>
          </a:xfrm>
        </p:spPr>
        <p:txBody>
          <a:bodyPr/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 component diagram, also known as a UML component diagram, describes the organization and wiring of the physical components in a system. 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Component diagrams are often drawn to help model implementation details and double-check that every aspect of the system's required functions is covered by planned development.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1" y="4031673"/>
            <a:ext cx="7938654" cy="1465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73454" y="444320"/>
            <a:ext cx="2406141" cy="65605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523445" y="1251821"/>
            <a:ext cx="5943600" cy="242252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652233" y="4195387"/>
            <a:ext cx="5943600" cy="225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1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098442" y="554399"/>
            <a:ext cx="5943600" cy="255524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098442" y="3703967"/>
            <a:ext cx="5943600" cy="251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14352" y="369194"/>
            <a:ext cx="5943600" cy="25908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317383" y="3608378"/>
            <a:ext cx="5943600" cy="247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3529" y="232776"/>
            <a:ext cx="1905153" cy="74749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223" y="1134812"/>
            <a:ext cx="9285667" cy="520159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online voting system for Indian election is proposed for the first time in this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application.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proposed model has a greater security in the sense that voter high security password is confirmed before the vote is accepted in the main database of Election Commission of India.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 feature of the model is that the voter can confirm if his/her vote has gone to correct candidate party.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model a person can also vote from outside of his/her allotted constituency or from his/her preferred location.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proposed system the tallying of the votes will be done automatically, thus saving a huge time and enabling Election Commissioner of India to announce the result within a very short period.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6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11321" y="656022"/>
            <a:ext cx="5943600" cy="258381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111321" y="3903322"/>
            <a:ext cx="5943600" cy="247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79302" y="443806"/>
            <a:ext cx="2571503" cy="702414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98738" y="1146220"/>
            <a:ext cx="8332630" cy="5280338"/>
          </a:xfrm>
        </p:spPr>
        <p:txBody>
          <a:bodyPr numCol="1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have successfully developed an online voting system. The system has a new registration feature which takes in frontal facial images of the person registering.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Once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someone is registered, the models has to be trained again by the admin in order to detect and recognize the new person. 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registered user is identified by their face and then allowed to vote unless they have already voted as no one can vote more than once. 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Frontal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Face Haarcascading is used for facial embedding generation. 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Computer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Vision is employed for image preprocessing and video streaming. PySimpleGUI is used for the User Interface via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Python.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17940" y="340775"/>
            <a:ext cx="2919233" cy="741051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00011" y="1526145"/>
            <a:ext cx="9491729" cy="388298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Kohno, T., Stubblefield, A., Rubin, A. D., &amp; Wallach, D. S. 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Analysis of an electronic voting system. IEEE Symposium on Security and Privacy, 2004. Proceedings. 2004. doi:10.1109/secpri.2004.1301313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D.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Chaum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"Secret-ballot receipts: True voter-verifiable elections," in IEEE Security &amp; Privacy, vol. 2, no. 1, pp. 38-47, Jan.-Feb. 2004,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10.1109/MSECP.2004.1264852.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Evans, D., &amp; Paul, N. (2004). Election security: perception and reality. IEEE Security &amp; Privacy Magazine, 2(1), 24–31. doi:10.1109/msecp.2004.1264850</a:t>
            </a:r>
          </a:p>
        </p:txBody>
      </p:sp>
    </p:spTree>
    <p:extLst>
      <p:ext uri="{BB962C8B-B14F-4D97-AF65-F5344CB8AC3E}">
        <p14:creationId xmlns:p14="http://schemas.microsoft.com/office/powerpoint/2010/main" val="274038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09104" y="1311620"/>
            <a:ext cx="8976574" cy="319598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Jefferson, D., Rubin, A. D., Simons, B., &amp; Wagner, D. (2004). Analyzing internet voting security. Communications of the ACM, 47(10), 59. doi:10.1145/1022594.1022624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Evans, D., &amp; Paul, N. (2004). Election security: perception and reality. IEEE Security &amp; Privacy Magazine, 2(1), 24–31. doi:10.1109/msecp.2004.1264850</a:t>
            </a:r>
          </a:p>
        </p:txBody>
      </p:sp>
    </p:spTree>
    <p:extLst>
      <p:ext uri="{BB962C8B-B14F-4D97-AF65-F5344CB8AC3E}">
        <p14:creationId xmlns:p14="http://schemas.microsoft.com/office/powerpoint/2010/main" val="274038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68579" y="2265763"/>
            <a:ext cx="5789055" cy="2679725"/>
          </a:xfrm>
        </p:spPr>
        <p:txBody>
          <a:bodyPr/>
          <a:lstStyle/>
          <a:p>
            <a:pPr marL="76200" lv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0" dirty="0" smtClean="0">
                <a:solidFill>
                  <a:srgbClr val="1C1C1C"/>
                </a:solidFill>
                <a:latin typeface="Buxton Sketch" panose="030805000005000000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</a:p>
          <a:p>
            <a:pPr lvl="0" algn="ctr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6000" dirty="0" smtClean="0">
              <a:solidFill>
                <a:srgbClr val="1C1C1C"/>
              </a:solidFill>
              <a:latin typeface="Buxton Sketch" panose="030805000005000000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6000" dirty="0">
              <a:solidFill>
                <a:srgbClr val="1C1C1C"/>
              </a:solidFill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3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859" y="336728"/>
            <a:ext cx="2708978" cy="654946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C05C3F2-575C-434B-8AAC-8108D93ED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709" y="1280160"/>
            <a:ext cx="9053849" cy="491457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Online voting system is a way that helps public to select their representatives and express their preferences for how they will be governed.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belief of the election process is utmost important.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Election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process is secure if anything goes wrong in Elections the system will increase the security levels.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But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there is a chance for Maoist attacks and rigging problems in some areas, there is a chance to lost their vote and life.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So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public needs a more secure way of casting their vote.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29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238" y="727141"/>
            <a:ext cx="3679085" cy="52211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037453"/>
              </p:ext>
            </p:extLst>
          </p:nvPr>
        </p:nvGraphicFramePr>
        <p:xfrm>
          <a:off x="1012874" y="1905000"/>
          <a:ext cx="10620922" cy="4653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6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911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0578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4534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27482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350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Type </a:t>
                      </a:r>
                      <a:r>
                        <a:rPr lang="en-US" sz="2000" b="1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year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5904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ICIIECS 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2017</a:t>
                      </a:r>
                      <a:endParaRPr lang="en-US" sz="1800" i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Z. A. Usmani, K. </a:t>
                      </a:r>
                      <a:r>
                        <a:rPr lang="fi-FI" sz="1800" kern="12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Patanwala, M. </a:t>
                      </a:r>
                      <a:r>
                        <a:rPr lang="fi-FI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Panigrahi and A. Nair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Multi-purpose platform independent online voting system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Fundamentals of an online voting system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5904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IRJET 2016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Ajay Nair and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Gulabchand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K. Gupta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MULTI PURPOSE ONLINE VOTING SYSTEM USING SMARTPHONE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of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voting system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9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238" y="727141"/>
            <a:ext cx="3679085" cy="52211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449464"/>
              </p:ext>
            </p:extLst>
          </p:nvPr>
        </p:nvGraphicFramePr>
        <p:xfrm>
          <a:off x="1012874" y="1905000"/>
          <a:ext cx="10620922" cy="4653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56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1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057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534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748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350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Type </a:t>
                      </a:r>
                      <a:r>
                        <a:rPr lang="en-US" sz="20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year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590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IST-Africa 2020</a:t>
                      </a:r>
                      <a:endParaRPr lang="en-US" sz="1800" i="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M. THIGA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Increasing Participation and Security in Student Elections through Online Voting: The Case of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Kabarak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University.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inner implementations for an online voting system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90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ENC</a:t>
                      </a:r>
                      <a:r>
                        <a:rPr lang="en-I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20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05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C. </a:t>
                      </a:r>
                      <a:r>
                        <a:rPr lang="es-ES" sz="1800" b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Garcia</a:t>
                      </a:r>
                      <a:r>
                        <a:rPr lang="es-ES" sz="18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-Zamora, F. </a:t>
                      </a:r>
                      <a:r>
                        <a:rPr lang="es-ES" sz="1800" b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Rodriguez-Henriquez</a:t>
                      </a:r>
                      <a:r>
                        <a:rPr lang="es-ES" sz="18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and D. Ortiz-Arroyo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SELES: an e-voting system for medium scale online election.</a:t>
                      </a:r>
                      <a:endParaRPr lang="en-US" sz="1800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E-Voting system applications.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4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859" y="1912329"/>
            <a:ext cx="9234152" cy="282709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existing systems, voters go to the voting centers and they use their votes manually.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time consuming and there is chance of gambling the votes.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 relies on huge number of skilled people to work at polling booths and hence is difficult to scale up.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71750" y="456227"/>
            <a:ext cx="3278301" cy="669388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64277" y="544690"/>
            <a:ext cx="3101683" cy="6788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26496" y="1958323"/>
            <a:ext cx="4577244" cy="33220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Chance of frauds.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 consuming.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Difficult to handle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Expensive</a:t>
            </a:r>
          </a:p>
          <a:p>
            <a:pPr lvl="0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Difficult to scale.</a:t>
            </a:r>
          </a:p>
        </p:txBody>
      </p:sp>
    </p:spTree>
    <p:extLst>
      <p:ext uri="{BB962C8B-B14F-4D97-AF65-F5344CB8AC3E}">
        <p14:creationId xmlns:p14="http://schemas.microsoft.com/office/powerpoint/2010/main" val="86826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CFEDB6-7F4A-4342-99CF-F15D1A827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3803" y="1333517"/>
            <a:ext cx="8409904" cy="45263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the proposed system, we have tried to build a secure online voting system that is free from unauthorized access while casting votes by the voters.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server aspects of the proposed system have such distribution of authority that server does not enable to manipulate the votes.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expected that the proposed online voting system will increase the transparency and reliability of the existing electoral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includes OTP verification for the user as well.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facial recognition system is built using Haarcascading techniques.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02785" y="430927"/>
            <a:ext cx="3357114" cy="66377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36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2999</TotalTime>
  <Words>1316</Words>
  <Application>Microsoft Office PowerPoint</Application>
  <PresentationFormat>Widescreen</PresentationFormat>
  <Paragraphs>155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Buxton Sketch</vt:lpstr>
      <vt:lpstr>Calibri</vt:lpstr>
      <vt:lpstr>Century Gothic</vt:lpstr>
      <vt:lpstr>Symbol</vt:lpstr>
      <vt:lpstr>Times New Roman</vt:lpstr>
      <vt:lpstr>Wingdings 3</vt:lpstr>
      <vt:lpstr>Wisp</vt:lpstr>
      <vt:lpstr>PowerPoint Presentation</vt:lpstr>
      <vt:lpstr>INDEX</vt:lpstr>
      <vt:lpstr>ABSTRACT</vt:lpstr>
      <vt:lpstr>INTRODUCTION   </vt:lpstr>
      <vt:lpstr>LITERATURE REVIEW  </vt:lpstr>
      <vt:lpstr>LITERATURE REVIEW  </vt:lpstr>
      <vt:lpstr>EXISTING SYSTEM </vt:lpstr>
      <vt:lpstr>PowerPoint Presentation</vt:lpstr>
      <vt:lpstr>PROPOSED SYSTEM</vt:lpstr>
      <vt:lpstr>BLOCK DIAGRAM</vt:lpstr>
      <vt:lpstr>ADVANTAGES</vt:lpstr>
      <vt:lpstr>IMPLEMENTATION</vt:lpstr>
      <vt:lpstr>HARDWARE AND SOFTWARE REQUIREMENTS </vt:lpstr>
      <vt:lpstr>PowerPoint Presentation</vt:lpstr>
      <vt:lpstr>ARCHITECTURE</vt:lpstr>
      <vt:lpstr>USE CASE DIAGRAM</vt:lpstr>
      <vt:lpstr>PowerPoint Presentation</vt:lpstr>
      <vt:lpstr>CLASS DIAGRAM</vt:lpstr>
      <vt:lpstr>SEQUENCE DIAGRAM</vt:lpstr>
      <vt:lpstr>PowerPoint Presentation</vt:lpstr>
      <vt:lpstr>COLLABORATION DIAGRAM</vt:lpstr>
      <vt:lpstr>PowerPoint Presentation</vt:lpstr>
      <vt:lpstr>DEPLOYMENT DIAGRAM</vt:lpstr>
      <vt:lpstr>ACTIVITY DIAGRAM</vt:lpstr>
      <vt:lpstr>PowerPoint Presentation</vt:lpstr>
      <vt:lpstr>COMPONENT DIAGRAM</vt:lpstr>
      <vt:lpstr>RESULTS </vt:lpstr>
      <vt:lpstr>PowerPoint Presentation</vt:lpstr>
      <vt:lpstr>PowerPoint Presentation</vt:lpstr>
      <vt:lpstr>PowerPoint Presentation</vt:lpstr>
      <vt:lpstr>CONCLUSION </vt:lpstr>
      <vt:lpstr>REFERENCES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Keerthana</dc:creator>
  <cp:lastModifiedBy>Nivesh K.</cp:lastModifiedBy>
  <cp:revision>300</cp:revision>
  <dcterms:created xsi:type="dcterms:W3CDTF">2020-06-29T09:16:21Z</dcterms:created>
  <dcterms:modified xsi:type="dcterms:W3CDTF">2021-05-24T13:24:09Z</dcterms:modified>
</cp:coreProperties>
</file>