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14F15-F2FC-8C61-8BA4-AA18D6DD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09C44-18D0-FE34-0812-11B05FB438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BB82-9EF7-6F50-A32D-E1EF2A6A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74D62-B01E-2EA1-722A-D1CB1514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E4A5B-3426-F541-4057-0E16A931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819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6FB5F-9166-545D-664A-432702C2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B1D40-E93F-6EDD-258C-F1053979D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EAC64-819A-7DEE-8290-234E6430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E25FC-66F0-BBBC-64E9-7F2DB0BE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5527A-9F29-DE64-8489-DEBAACE2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97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50655B-BDB8-BACA-7240-1D4C391FB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CC636-0EA0-1E61-922B-3FD9CF32F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3A02B-7081-0196-D4D2-554DD126A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85AC-9404-63F5-0F7B-B528C183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7BE7E-A2CE-17CC-CDA0-6C6BEDE8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247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125C-4E29-F500-64F5-560DC921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AEE0-E63A-7DEE-DACF-42B4A0057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71F12-5D34-4456-D229-F78EC006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3A1D4-5CA6-C8A5-F676-52213A19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A2EB6-7726-279B-4853-5F6EACCC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62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96C18-AA81-7C09-F05A-7AD9B885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E9E8D-19BF-F8AB-B85D-7BDD7F381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4089A-F78B-ABD3-A10B-027160D5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E5C18-614E-1EAF-2150-F9C39676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4D618-F90C-BC8D-641E-A9106CEC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44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0DDF-E804-069F-D670-29B6040A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F4009-F4FC-8FAE-3D79-87FD4C36D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A8DBC-7EFF-040F-BF85-C39EB4E95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79BF3-57FE-EA04-2377-195F1BB1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BAA74-D32C-5083-A7BF-EE242BEB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A7948-F3E6-0814-1C1D-931E4C1DF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734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1CE2-53D8-B4D2-1A7A-36F6CA27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5A3C9-86DC-A685-2442-C232BA7F3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AF802-A898-ACB9-85F2-72D21EB94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4BA3E-04FB-9BAD-13A3-C9CFD28A3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3506B-C123-9C69-86DA-80A30973F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FDC59-A975-3754-0A68-DBF18A16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5E4D7-2B28-D480-F851-E1114420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EDE858-E41E-FE70-14E2-99D44FEB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8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89917-308A-EF8B-CA4E-DB5CF168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08A885-B646-8191-8057-DEA58D34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D300A-E7E2-586B-235E-E51F5272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3C73B-5EBC-F4D8-EE60-D2F2A01A9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3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3EC52-E168-0521-380B-2ADF9D714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5F4B8-0A2D-6091-719E-060DA531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8707B-F913-10CF-DE88-B24558E3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9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710C-1032-5CAB-9F31-3C51DAAB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3C85-D131-3652-C7F8-A43F3A410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8B3BD-B067-5ADF-4351-D8F8AEE2F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EBC4D-D1F6-8D58-B3C9-B0E2FD342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3EB23-D7C8-2084-DEA1-12606148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05F472-24EA-F24C-B403-C2DEBE1B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70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C5A5-B4C5-1FB7-FA9A-57BF13F2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8DF93-FFB2-8822-90C3-F9F20C479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BF30C-B29B-C908-1548-7D5D862D7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29871-A1A5-974A-C9EF-28E5F47A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6BA9-9F95-42C3-A1D6-3B070F7C374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213F-7AFA-084B-6C26-B74FFF83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E8ADA-1741-423D-F96B-C87FE8E1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25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A5E3C-A6A8-F636-532E-F36248551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3DDA2-452A-782E-1A9F-D385235F0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77749-7DBF-F5BE-F506-ABACE61A1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26BA9-9F95-42C3-A1D6-3B070F7C374A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70037-A5B9-FE19-FA26-DBC38047A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3C3AF-36FB-4ED7-AD7A-F71E80974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55A60-4D07-4324-BA51-DC2DCE148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E0C395-A698-EC95-2A40-6E83E3D0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079A91-3CAA-B0D8-8F08-1030D7238A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performance &amp; E2E testing matter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performance bottlenecks &amp; 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E2E test planning &amp;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Integrating performance thinking into E2E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examples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practices &amp; wrap-up</a:t>
            </a:r>
          </a:p>
        </p:txBody>
      </p:sp>
    </p:spTree>
    <p:extLst>
      <p:ext uri="{BB962C8B-B14F-4D97-AF65-F5344CB8AC3E}">
        <p14:creationId xmlns:p14="http://schemas.microsoft.com/office/powerpoint/2010/main" val="2876188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61C81-9F5F-A6C4-5D7F-F0D71D1A9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1F408A-18CD-4E28-D360-EE9772A5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Integrate Optimization into CI/CD</a:t>
            </a:r>
            <a:br>
              <a:rPr lang="en-US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D4D29E-F435-39FF-13CE-FD088C8EA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1" dirty="0"/>
              <a:t>Automated Audits</a:t>
            </a:r>
            <a:endParaRPr lang="en-IN" dirty="0"/>
          </a:p>
          <a:p>
            <a:r>
              <a:rPr lang="en-IN" dirty="0"/>
              <a:t>Run Lighthouse or </a:t>
            </a:r>
            <a:r>
              <a:rPr lang="en-IN" dirty="0" err="1"/>
              <a:t>WebPageTest</a:t>
            </a:r>
            <a:r>
              <a:rPr lang="en-IN" dirty="0"/>
              <a:t> as part of CI/CD</a:t>
            </a:r>
          </a:p>
          <a:p>
            <a:r>
              <a:rPr lang="en-IN" dirty="0"/>
              <a:t>Fail builds if performance budget is exceeded</a:t>
            </a:r>
          </a:p>
          <a:p>
            <a:endParaRPr lang="en-IN" dirty="0"/>
          </a:p>
          <a:p>
            <a:r>
              <a:rPr lang="en-IN" b="1" dirty="0"/>
              <a:t>Performance Budgets</a:t>
            </a:r>
            <a:endParaRPr lang="en-IN" dirty="0"/>
          </a:p>
          <a:p>
            <a:r>
              <a:rPr lang="en-IN" dirty="0"/>
              <a:t>Set limits for LCP, TTI, bundle size, etc.</a:t>
            </a:r>
          </a:p>
          <a:p>
            <a:r>
              <a:rPr lang="en-IN" dirty="0"/>
              <a:t>Use alerts for regressions</a:t>
            </a:r>
          </a:p>
          <a:p>
            <a:endParaRPr lang="en-IN" dirty="0"/>
          </a:p>
          <a:p>
            <a:r>
              <a:rPr lang="en-IN" b="1" dirty="0"/>
              <a:t>Baseline Tracking</a:t>
            </a:r>
            <a:endParaRPr lang="en-IN" dirty="0"/>
          </a:p>
          <a:p>
            <a:r>
              <a:rPr lang="en-IN" dirty="0"/>
              <a:t>Store historical performance metrics</a:t>
            </a:r>
          </a:p>
          <a:p>
            <a:r>
              <a:rPr lang="en-IN" dirty="0"/>
              <a:t>Visualize trends using dashboards (Grafana, Kibana)</a:t>
            </a:r>
          </a:p>
          <a:p>
            <a:endParaRPr lang="en-IN" dirty="0"/>
          </a:p>
          <a:p>
            <a:r>
              <a:rPr lang="en-IN" b="1" dirty="0"/>
              <a:t>Dev Collaboration</a:t>
            </a:r>
            <a:endParaRPr lang="en-IN" dirty="0"/>
          </a:p>
          <a:p>
            <a:r>
              <a:rPr lang="en-IN" dirty="0"/>
              <a:t>Share reports with </a:t>
            </a:r>
            <a:r>
              <a:rPr lang="en-IN" dirty="0" err="1"/>
              <a:t>devs</a:t>
            </a:r>
            <a:r>
              <a:rPr lang="en-IN" dirty="0"/>
              <a:t> via PR comments or Slack</a:t>
            </a:r>
          </a:p>
          <a:p>
            <a:r>
              <a:rPr lang="en-IN" dirty="0"/>
              <a:t>Encourage early optimization during development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424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84FDC-B858-2E9F-BCCC-78F687AF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2C0E73-AF6B-BF4A-FDAE-4AEC1015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E2E Testing?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CBC878-76CF-E702-57E3-C1718E42D6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testing validates complete user journeys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Simulates real-world usage across systems and interfaces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Covers integrations, data flows, and edge cases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business outcomes, not just features</a:t>
            </a:r>
          </a:p>
        </p:txBody>
      </p:sp>
    </p:spTree>
    <p:extLst>
      <p:ext uri="{BB962C8B-B14F-4D97-AF65-F5344CB8AC3E}">
        <p14:creationId xmlns:p14="http://schemas.microsoft.com/office/powerpoint/2010/main" val="199169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A0DA1-2F21-AC1F-1D81-F7E7C0081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36D4B6-533D-6608-4531-76F0F287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E2E Testing Scope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0059E4-607F-4794-77FA-5D94732D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Business Flows</a:t>
            </a:r>
            <a:endParaRPr lang="en-IN" dirty="0"/>
          </a:p>
          <a:p>
            <a:r>
              <a:rPr lang="en-IN" dirty="0"/>
              <a:t>Login, purchase, onboarding, approval cycles</a:t>
            </a:r>
          </a:p>
          <a:p>
            <a:endParaRPr lang="en-IN" dirty="0"/>
          </a:p>
          <a:p>
            <a:r>
              <a:rPr lang="en-IN" b="1" dirty="0"/>
              <a:t>Cross-System Interactions</a:t>
            </a:r>
            <a:endParaRPr lang="en-IN" dirty="0"/>
          </a:p>
          <a:p>
            <a:r>
              <a:rPr lang="en-IN" dirty="0"/>
              <a:t>Backend APIs, frontend validation, third-party services</a:t>
            </a:r>
          </a:p>
          <a:p>
            <a:endParaRPr lang="en-IN" dirty="0"/>
          </a:p>
          <a:p>
            <a:r>
              <a:rPr lang="en-IN" b="1" dirty="0"/>
              <a:t>User Roles &amp; Access Control</a:t>
            </a:r>
            <a:endParaRPr lang="en-IN" dirty="0"/>
          </a:p>
          <a:p>
            <a:r>
              <a:rPr lang="en-IN" dirty="0"/>
              <a:t>Validate flows for Admin, End User, Partner, etc.</a:t>
            </a:r>
          </a:p>
          <a:p>
            <a:endParaRPr lang="en-IN" dirty="0"/>
          </a:p>
          <a:p>
            <a:r>
              <a:rPr lang="en-IN" b="1" dirty="0"/>
              <a:t>Edge &amp; Exception Cases</a:t>
            </a:r>
            <a:endParaRPr lang="en-IN" dirty="0"/>
          </a:p>
          <a:p>
            <a:r>
              <a:rPr lang="en-IN" dirty="0"/>
              <a:t>Invalid inputs, timeouts, error handling paths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5E4A2-2F53-F95F-A367-BBE3C1E09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141E59-79B3-B26B-8D63-C13C8432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E2E Planning &amp; Strategy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67285-9FE6-9B92-D566-C55F875A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Requirements Mapping</a:t>
            </a:r>
            <a:endParaRPr lang="en-US" dirty="0"/>
          </a:p>
          <a:p>
            <a:r>
              <a:rPr lang="en-US" dirty="0"/>
              <a:t>Derive test cases from business requirements and workflows</a:t>
            </a:r>
          </a:p>
          <a:p>
            <a:endParaRPr lang="en-US" dirty="0"/>
          </a:p>
          <a:p>
            <a:r>
              <a:rPr lang="en-US" b="1" dirty="0"/>
              <a:t>Test Coverage Matrix</a:t>
            </a:r>
            <a:endParaRPr lang="en-US" dirty="0"/>
          </a:p>
          <a:p>
            <a:r>
              <a:rPr lang="en-US" dirty="0"/>
              <a:t>Map modules to scenarios to ensure coverage</a:t>
            </a:r>
          </a:p>
          <a:p>
            <a:endParaRPr lang="en-US" dirty="0"/>
          </a:p>
          <a:p>
            <a:r>
              <a:rPr lang="en-US" b="1" dirty="0"/>
              <a:t>Risk-Based Prioritization</a:t>
            </a:r>
            <a:endParaRPr lang="en-US" dirty="0"/>
          </a:p>
          <a:p>
            <a:r>
              <a:rPr lang="en-US" dirty="0"/>
              <a:t>Identify critical paths and high-risk components first</a:t>
            </a:r>
          </a:p>
          <a:p>
            <a:endParaRPr lang="en-US" dirty="0"/>
          </a:p>
          <a:p>
            <a:r>
              <a:rPr lang="en-US" b="1" dirty="0"/>
              <a:t>Team Collaboration</a:t>
            </a:r>
            <a:endParaRPr lang="en-US" dirty="0"/>
          </a:p>
          <a:p>
            <a:r>
              <a:rPr lang="en-US" dirty="0"/>
              <a:t>Include product owners, SMEs, developers in test planning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37657-6FE2-A938-8F86-8214B61C6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CCDC2A-6A62-9D73-6050-DAC88A70E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Design Techniques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14A944-6D45-CBE8-A627-FA26D94EF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Scenario-Based Testing</a:t>
            </a:r>
            <a:endParaRPr lang="en-US" dirty="0"/>
          </a:p>
          <a:p>
            <a:r>
              <a:rPr lang="en-US" dirty="0"/>
              <a:t>Design tests around real business use cases</a:t>
            </a:r>
          </a:p>
          <a:p>
            <a:endParaRPr lang="en-US" dirty="0"/>
          </a:p>
          <a:p>
            <a:r>
              <a:rPr lang="en-US" b="1" dirty="0"/>
              <a:t>Positive &amp; Negative Paths</a:t>
            </a:r>
            <a:endParaRPr lang="en-US" dirty="0"/>
          </a:p>
          <a:p>
            <a:r>
              <a:rPr lang="en-US" dirty="0"/>
              <a:t>Include both happy path and failure scenarios</a:t>
            </a:r>
          </a:p>
          <a:p>
            <a:endParaRPr lang="en-US" dirty="0"/>
          </a:p>
          <a:p>
            <a:r>
              <a:rPr lang="en-US" b="1" dirty="0"/>
              <a:t>Exploratory Testing</a:t>
            </a:r>
            <a:endParaRPr lang="en-US" dirty="0"/>
          </a:p>
          <a:p>
            <a:r>
              <a:rPr lang="en-US" dirty="0"/>
              <a:t>Encourage testers to go beyond scripted cases</a:t>
            </a:r>
          </a:p>
          <a:p>
            <a:endParaRPr lang="en-US" dirty="0"/>
          </a:p>
          <a:p>
            <a:r>
              <a:rPr lang="en-US" b="1" dirty="0"/>
              <a:t>Rollback &amp; Validation</a:t>
            </a:r>
            <a:endParaRPr lang="en-US" dirty="0"/>
          </a:p>
          <a:p>
            <a:r>
              <a:rPr lang="en-US" dirty="0"/>
              <a:t>Validate data integrity before and after transactions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89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ED4F4-2B49-9160-64BC-D6BC4CE25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87E28C-0601-50B0-4A3C-E9C012E0B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Data &amp; Environment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CE2C0-DB5F-B7C9-C4ED-724C16CC1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Stable Test Data</a:t>
            </a:r>
            <a:endParaRPr lang="en-IN" dirty="0"/>
          </a:p>
          <a:p>
            <a:r>
              <a:rPr lang="en-IN" dirty="0"/>
              <a:t>Use realistic, non-production data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Environment Parity</a:t>
            </a:r>
            <a:endParaRPr lang="en-IN" dirty="0"/>
          </a:p>
          <a:p>
            <a:r>
              <a:rPr lang="en-IN" dirty="0"/>
              <a:t>Ensure UAT/QA mirrors production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Data Management</a:t>
            </a:r>
            <a:endParaRPr lang="en-IN" dirty="0"/>
          </a:p>
          <a:p>
            <a:r>
              <a:rPr lang="en-IN" dirty="0"/>
              <a:t>Use scripts to create, mask, or reset data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Environment Isolation</a:t>
            </a:r>
            <a:endParaRPr lang="en-IN" dirty="0"/>
          </a:p>
          <a:p>
            <a:r>
              <a:rPr lang="en-IN" dirty="0"/>
              <a:t>Avoid shared data across teams to prevent conflicts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2265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AB681-DFEF-9850-2408-B8DAB8146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824920-272B-9A8B-618E-859CF00C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 Collaboration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5D2F29-F8F6-B804-9A9C-56CD98D3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Cross-Functional Reviews</a:t>
            </a:r>
            <a:endParaRPr lang="en-US" dirty="0"/>
          </a:p>
          <a:p>
            <a:r>
              <a:rPr lang="en-US" dirty="0"/>
              <a:t>Review test scenarios with business and dev teams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Requirement Ambiguity Resolution</a:t>
            </a:r>
            <a:endParaRPr lang="en-US" dirty="0"/>
          </a:p>
          <a:p>
            <a:r>
              <a:rPr lang="en-US" dirty="0"/>
              <a:t>Clarify gaps early to avoid late-stage blockers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UAT Feedback Integration</a:t>
            </a:r>
            <a:endParaRPr lang="en-US" dirty="0"/>
          </a:p>
          <a:p>
            <a:r>
              <a:rPr lang="en-US" dirty="0"/>
              <a:t>Feed insights from real users into E2E scope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Sign-off Readiness</a:t>
            </a:r>
            <a:endParaRPr lang="en-US" dirty="0"/>
          </a:p>
          <a:p>
            <a:r>
              <a:rPr lang="en-US" dirty="0"/>
              <a:t>Validate that coverage meets business confidence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752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EDB4A-B4CB-19D5-7C46-3493D12FF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A39C1C-C360-B67C-307F-2EC00C85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Exit Criteria for E2E Testing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E1B450-CCBC-0F04-3CB2-3D08D00704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critical flows executed and passed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open high/critical severity defects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sign-off received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and usability within acceptable limits</a:t>
            </a:r>
          </a:p>
        </p:txBody>
      </p:sp>
    </p:spTree>
    <p:extLst>
      <p:ext uri="{BB962C8B-B14F-4D97-AF65-F5344CB8AC3E}">
        <p14:creationId xmlns:p14="http://schemas.microsoft.com/office/powerpoint/2010/main" val="3696244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CAC42-D7A6-1EBF-D2C0-FCF854F84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A00F6B-9982-92A3-A41D-35505D7E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</a:t>
            </a:r>
            <a:r>
              <a:rPr lang="en-US" dirty="0" err="1"/>
              <a:t>ntegrating</a:t>
            </a:r>
            <a:r>
              <a:rPr lang="en-US" dirty="0"/>
              <a:t> Performance Thinking into E2E</a:t>
            </a: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351A05-681B-0826-D4C1-D4F5491CC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 load times during manual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API response while executing workflows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performance checks in E2E checklists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DevTools to capture and analyze metrics</a:t>
            </a:r>
          </a:p>
        </p:txBody>
      </p:sp>
    </p:spTree>
    <p:extLst>
      <p:ext uri="{BB962C8B-B14F-4D97-AF65-F5344CB8AC3E}">
        <p14:creationId xmlns:p14="http://schemas.microsoft.com/office/powerpoint/2010/main" val="1896655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0404A-7802-EF62-2B9F-C18A57175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D4E350-A0F1-03E0-862F-F24F36BB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Real-World E2E + Performance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C88EF0-7641-ABEE-EEE4-D7792A72D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Case Study Snapshot</a:t>
            </a:r>
            <a:endParaRPr lang="en-IN" dirty="0"/>
          </a:p>
          <a:p>
            <a:r>
              <a:rPr lang="en-IN" dirty="0"/>
              <a:t>Scenario: E-commerce checkout latency</a:t>
            </a:r>
          </a:p>
          <a:p>
            <a:r>
              <a:rPr lang="en-IN" dirty="0"/>
              <a:t>Symptoms: Delayed payment confirmation</a:t>
            </a:r>
          </a:p>
          <a:p>
            <a:r>
              <a:rPr lang="en-IN" dirty="0"/>
              <a:t>Findings: API bottleneck + large frontend payloads</a:t>
            </a:r>
          </a:p>
          <a:p>
            <a:r>
              <a:rPr lang="en-IN" dirty="0"/>
              <a:t>Fixes: Added caching, reduced JS bundle size</a:t>
            </a:r>
          </a:p>
          <a:p>
            <a:r>
              <a:rPr lang="en-IN" dirty="0"/>
              <a:t>Outcome: Checkout time reduced by 60%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64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75101-725F-95A8-A8FC-FF1A4B36E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D91C8F-121B-4028-1BAB-5620E2920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It Matters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3F6B93-51A5-BA80-61CE-D4067D0543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53% of users abandon sites if load time &gt; 3 seconds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second delay = 7% drop in conversions (Amazon study)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Broken workflows = business failure, not just test failure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&amp; E2E are user trust enablers</a:t>
            </a:r>
          </a:p>
        </p:txBody>
      </p:sp>
    </p:spTree>
    <p:extLst>
      <p:ext uri="{BB962C8B-B14F-4D97-AF65-F5344CB8AC3E}">
        <p14:creationId xmlns:p14="http://schemas.microsoft.com/office/powerpoint/2010/main" val="3040692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58EB3-8D7D-7E2D-0A67-E7A153F62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AE32B-DC25-3322-28FE-B1548613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Takeaways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799832-2668-156D-7C49-8C4DB92458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across frontend, backend, and network layers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E2E testing is a business-focused, user-driven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Measure, monitor, and prioritize continuously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Collaborate across teams early and often</a:t>
            </a:r>
          </a:p>
        </p:txBody>
      </p:sp>
    </p:spTree>
    <p:extLst>
      <p:ext uri="{BB962C8B-B14F-4D97-AF65-F5344CB8AC3E}">
        <p14:creationId xmlns:p14="http://schemas.microsoft.com/office/powerpoint/2010/main" val="368170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262C7-4639-7251-5D0D-E0FC60774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B153AC-0564-40EE-6D46-33410A25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E2E Testing Checklist (Sample)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82167E-F99B-AEF9-4D38-5350AA6105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Login and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Dashboard rendering and role-based visibility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CRUD operations and validations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Notifications, emails, 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Failure recovery and rollback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Performance baseline captured</a:t>
            </a:r>
          </a:p>
        </p:txBody>
      </p:sp>
    </p:spTree>
    <p:extLst>
      <p:ext uri="{BB962C8B-B14F-4D97-AF65-F5344CB8AC3E}">
        <p14:creationId xmlns:p14="http://schemas.microsoft.com/office/powerpoint/2010/main" val="3116137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4E48D-1CAA-5467-CE01-9985DD9E4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7DF4B1-4436-C1F7-21BE-9C2379CB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+ Q&amp;A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1662AD-CD3A-D327-7CEC-7792A745C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Thank you for your time!</a:t>
            </a:r>
            <a:br>
              <a:rPr lang="en-US" dirty="0"/>
            </a:br>
            <a:r>
              <a:rPr lang="en-US" dirty="0"/>
              <a:t>Questions, thoughts, or feedback?</a:t>
            </a:r>
            <a:br>
              <a:rPr lang="en-US" dirty="0"/>
            </a:br>
            <a:r>
              <a:rPr lang="en-US" dirty="0"/>
              <a:t>Let’s discuss!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49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9C94B-3A89-DACF-C27F-55D410FA0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9654A7-BAB2-4EEE-DE63-494420B3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Areas to Optimize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1790B5E-E5B7-3587-8FAD-D9079A3F10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JavaScript execution, image size, layout shifts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API/database response time, memory usage, thread count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Payload size, latency, CDN usage, connection limits</a:t>
            </a:r>
          </a:p>
        </p:txBody>
      </p:sp>
    </p:spTree>
    <p:extLst>
      <p:ext uri="{BB962C8B-B14F-4D97-AF65-F5344CB8AC3E}">
        <p14:creationId xmlns:p14="http://schemas.microsoft.com/office/powerpoint/2010/main" val="341688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F4CB7-DD2D-28AD-D7DC-63DD5971B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E8B075-B4D6-F8F2-2B18-4EAE3DE1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Bottlenecks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48A1C8-1373-C80B-B8A6-F92DBD109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🔹 </a:t>
            </a:r>
            <a:r>
              <a:rPr lang="en-IN" b="1" dirty="0"/>
              <a:t>Frontend:</a:t>
            </a:r>
            <a:endParaRPr lang="en-IN" dirty="0"/>
          </a:p>
          <a:p>
            <a:r>
              <a:rPr lang="en-IN" dirty="0"/>
              <a:t>Render-blocking JS/CSS</a:t>
            </a:r>
          </a:p>
          <a:p>
            <a:r>
              <a:rPr lang="en-IN" dirty="0"/>
              <a:t>Uncompressed images</a:t>
            </a:r>
          </a:p>
          <a:p>
            <a:r>
              <a:rPr lang="en-IN" dirty="0"/>
              <a:t>Large DOM trees</a:t>
            </a:r>
          </a:p>
          <a:p>
            <a:r>
              <a:rPr lang="en-IN" dirty="0"/>
              <a:t>Layout shifts (CLS issues)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🔹 </a:t>
            </a:r>
            <a:r>
              <a:rPr lang="en-IN" b="1" dirty="0"/>
              <a:t>Backend:</a:t>
            </a:r>
            <a:endParaRPr lang="en-IN" dirty="0"/>
          </a:p>
          <a:p>
            <a:r>
              <a:rPr lang="en-IN" dirty="0"/>
              <a:t>Unindexed or inefficient DB queries</a:t>
            </a:r>
          </a:p>
          <a:p>
            <a:r>
              <a:rPr lang="en-IN" dirty="0"/>
              <a:t>Lack of caching</a:t>
            </a:r>
          </a:p>
          <a:p>
            <a:r>
              <a:rPr lang="en-IN" dirty="0"/>
              <a:t>Synchronous/blocking operations</a:t>
            </a:r>
          </a:p>
          <a:p>
            <a:r>
              <a:rPr lang="en-IN" dirty="0"/>
              <a:t>Memory leaks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🔹 </a:t>
            </a:r>
            <a:r>
              <a:rPr lang="en-IN" b="1" dirty="0"/>
              <a:t>Network:</a:t>
            </a:r>
            <a:endParaRPr lang="en-IN" dirty="0"/>
          </a:p>
          <a:p>
            <a:r>
              <a:rPr lang="en-IN" dirty="0"/>
              <a:t>No CDN usage</a:t>
            </a:r>
          </a:p>
          <a:p>
            <a:r>
              <a:rPr lang="en-IN" dirty="0"/>
              <a:t>Large API payloads</a:t>
            </a:r>
          </a:p>
          <a:p>
            <a:r>
              <a:rPr lang="en-IN" dirty="0"/>
              <a:t>HTTP/1.1 instead of HTTP/2</a:t>
            </a:r>
          </a:p>
          <a:p>
            <a:r>
              <a:rPr lang="en-IN" dirty="0"/>
              <a:t>Chatty API calls (multiple small requests instead of batching)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92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8E524-C947-16F6-78E5-253BA2023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C01F40-9DE3-9A12-9EED-8880BF1F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Metrics to Track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B5CD6F-9701-9158-766D-9CECE9B81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1" dirty="0"/>
              <a:t>Frontend Performance Metrics</a:t>
            </a:r>
            <a:endParaRPr lang="en-IN" dirty="0"/>
          </a:p>
          <a:p>
            <a:r>
              <a:rPr lang="en-IN" b="1" dirty="0"/>
              <a:t>LCP</a:t>
            </a:r>
            <a:r>
              <a:rPr lang="en-IN" dirty="0"/>
              <a:t> (Largest </a:t>
            </a:r>
            <a:r>
              <a:rPr lang="en-IN" dirty="0" err="1"/>
              <a:t>Contentful</a:t>
            </a:r>
            <a:r>
              <a:rPr lang="en-IN" dirty="0"/>
              <a:t> Paint) – Measures loading speed</a:t>
            </a:r>
          </a:p>
          <a:p>
            <a:r>
              <a:rPr lang="en-IN" b="1" dirty="0"/>
              <a:t>FCP</a:t>
            </a:r>
            <a:r>
              <a:rPr lang="en-IN" dirty="0"/>
              <a:t> (First </a:t>
            </a:r>
            <a:r>
              <a:rPr lang="en-IN" dirty="0" err="1"/>
              <a:t>Contentful</a:t>
            </a:r>
            <a:r>
              <a:rPr lang="en-IN" dirty="0"/>
              <a:t> Paint) – Measures when first content is visible</a:t>
            </a:r>
          </a:p>
          <a:p>
            <a:r>
              <a:rPr lang="en-IN" b="1" dirty="0"/>
              <a:t>CLS</a:t>
            </a:r>
            <a:r>
              <a:rPr lang="en-IN" dirty="0"/>
              <a:t> (Cumulative Layout Shift) – Measures visual stability</a:t>
            </a:r>
          </a:p>
          <a:p>
            <a:r>
              <a:rPr lang="en-IN" b="1" dirty="0"/>
              <a:t>TTI</a:t>
            </a:r>
            <a:r>
              <a:rPr lang="en-IN" dirty="0"/>
              <a:t> (Time to Interactive) – When app becomes usable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🔹 </a:t>
            </a:r>
            <a:r>
              <a:rPr lang="en-IN" b="1" dirty="0"/>
              <a:t>Backend Metrics</a:t>
            </a:r>
            <a:endParaRPr lang="en-IN" dirty="0"/>
          </a:p>
          <a:p>
            <a:r>
              <a:rPr lang="en-IN" b="1" dirty="0"/>
              <a:t>API response time</a:t>
            </a:r>
            <a:r>
              <a:rPr lang="en-IN" dirty="0"/>
              <a:t> (</a:t>
            </a:r>
            <a:r>
              <a:rPr lang="en-IN" dirty="0" err="1"/>
              <a:t>ms</a:t>
            </a:r>
            <a:r>
              <a:rPr lang="en-IN" dirty="0"/>
              <a:t>)</a:t>
            </a:r>
          </a:p>
          <a:p>
            <a:r>
              <a:rPr lang="en-IN" b="1" dirty="0"/>
              <a:t>Database query time</a:t>
            </a:r>
            <a:endParaRPr lang="en-IN" dirty="0"/>
          </a:p>
          <a:p>
            <a:r>
              <a:rPr lang="en-IN" b="1" dirty="0"/>
              <a:t>Error rate (%)</a:t>
            </a:r>
            <a:endParaRPr lang="en-IN" dirty="0"/>
          </a:p>
          <a:p>
            <a:r>
              <a:rPr lang="en-IN" b="1" dirty="0"/>
              <a:t>Throughput (</a:t>
            </a:r>
            <a:r>
              <a:rPr lang="en-IN" b="1" dirty="0" err="1"/>
              <a:t>req</a:t>
            </a:r>
            <a:r>
              <a:rPr lang="en-IN" b="1" dirty="0"/>
              <a:t>/sec)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🔹 </a:t>
            </a:r>
            <a:r>
              <a:rPr lang="en-IN" b="1" dirty="0"/>
              <a:t>Infrastructure Metrics</a:t>
            </a:r>
            <a:endParaRPr lang="en-IN" dirty="0"/>
          </a:p>
          <a:p>
            <a:r>
              <a:rPr lang="en-IN" b="1" dirty="0"/>
              <a:t>CPU &amp; memory usage</a:t>
            </a:r>
            <a:endParaRPr lang="en-IN" dirty="0"/>
          </a:p>
          <a:p>
            <a:r>
              <a:rPr lang="en-IN" b="1" dirty="0"/>
              <a:t>Disk I/O and network latency</a:t>
            </a:r>
            <a:endParaRPr lang="en-IN" dirty="0"/>
          </a:p>
          <a:p>
            <a:r>
              <a:rPr lang="en-IN" b="1" dirty="0"/>
              <a:t>Thread utilization / GC activity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551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EB4AF-68BF-8185-750A-53BD4B8AD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B49F50-3C16-FEFE-43B6-5E4DEC12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for Measurement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F23F2D-29E2-46C1-56DD-B76A0FCD6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🔹 </a:t>
            </a:r>
            <a:r>
              <a:rPr lang="en-IN" b="1" dirty="0"/>
              <a:t>Frontend Tools</a:t>
            </a:r>
            <a:endParaRPr lang="en-IN" dirty="0"/>
          </a:p>
          <a:p>
            <a:r>
              <a:rPr lang="en-IN" dirty="0"/>
              <a:t>Chrome </a:t>
            </a:r>
            <a:r>
              <a:rPr lang="en-IN" dirty="0" err="1"/>
              <a:t>DevTools</a:t>
            </a:r>
            <a:r>
              <a:rPr lang="en-IN" dirty="0"/>
              <a:t> (Performance tab, Lighthouse audit)</a:t>
            </a:r>
          </a:p>
          <a:p>
            <a:r>
              <a:rPr lang="en-IN" dirty="0" err="1"/>
              <a:t>WebPageTest</a:t>
            </a:r>
            <a:endParaRPr lang="en-IN" dirty="0"/>
          </a:p>
          <a:p>
            <a:r>
              <a:rPr lang="en-IN" dirty="0" err="1"/>
              <a:t>Gtmetrix</a:t>
            </a:r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🔹 </a:t>
            </a:r>
            <a:r>
              <a:rPr lang="en-IN" b="1" dirty="0"/>
              <a:t>Backend &amp; API Testing Tools</a:t>
            </a:r>
            <a:endParaRPr lang="en-IN" dirty="0"/>
          </a:p>
          <a:p>
            <a:r>
              <a:rPr lang="en-IN" dirty="0"/>
              <a:t>Postman (Monitor, Collection runner)</a:t>
            </a:r>
          </a:p>
          <a:p>
            <a:r>
              <a:rPr lang="en-IN" dirty="0"/>
              <a:t>Apache JMeter</a:t>
            </a:r>
          </a:p>
          <a:p>
            <a:r>
              <a:rPr lang="en-IN" dirty="0"/>
              <a:t>k6 (by Grafana)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🔹 </a:t>
            </a:r>
            <a:r>
              <a:rPr lang="en-IN" b="1" dirty="0"/>
              <a:t>Infrastructure Monitoring</a:t>
            </a:r>
            <a:endParaRPr lang="en-IN" dirty="0"/>
          </a:p>
          <a:p>
            <a:r>
              <a:rPr lang="en-IN" dirty="0"/>
              <a:t>New Relic</a:t>
            </a:r>
          </a:p>
          <a:p>
            <a:r>
              <a:rPr lang="en-IN" dirty="0"/>
              <a:t>Dynatrace</a:t>
            </a:r>
          </a:p>
          <a:p>
            <a:r>
              <a:rPr lang="en-IN" dirty="0"/>
              <a:t>AppDynamics</a:t>
            </a:r>
          </a:p>
          <a:p>
            <a:r>
              <a:rPr lang="en-IN" dirty="0"/>
              <a:t>Azure Monitor / AWS CloudWatch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317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F8DF6-E879-C720-DBC6-5D926A44C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C38078-011C-9E4C-1170-AC0EE5A7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Frontend Optimization Strategies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1F68D0-81DA-5212-AC69-BFF1216E5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/>
              <a:t>Lazy Loading &amp; Code Splitting</a:t>
            </a:r>
            <a:endParaRPr lang="en-IN" dirty="0"/>
          </a:p>
          <a:p>
            <a:r>
              <a:rPr lang="en-IN" dirty="0"/>
              <a:t>Load only what’s needed</a:t>
            </a:r>
          </a:p>
          <a:p>
            <a:r>
              <a:rPr lang="en-IN" dirty="0"/>
              <a:t>Break large bundles into smaller chunks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🔹 </a:t>
            </a:r>
            <a:r>
              <a:rPr lang="en-IN" b="1" dirty="0"/>
              <a:t>Minify &amp; Compress Assets</a:t>
            </a:r>
            <a:endParaRPr lang="en-IN" dirty="0"/>
          </a:p>
          <a:p>
            <a:r>
              <a:rPr lang="en-IN" dirty="0"/>
              <a:t>Minify JS/CSS/HTML</a:t>
            </a:r>
          </a:p>
          <a:p>
            <a:r>
              <a:rPr lang="en-IN" dirty="0"/>
              <a:t>Use </a:t>
            </a:r>
            <a:r>
              <a:rPr lang="en-IN" dirty="0" err="1"/>
              <a:t>Gzip</a:t>
            </a:r>
            <a:r>
              <a:rPr lang="en-IN" dirty="0"/>
              <a:t> or Brotli compression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🔹 </a:t>
            </a:r>
            <a:r>
              <a:rPr lang="en-IN" b="1" dirty="0"/>
              <a:t>Image Optimization</a:t>
            </a:r>
            <a:endParaRPr lang="en-IN" dirty="0"/>
          </a:p>
          <a:p>
            <a:r>
              <a:rPr lang="en-IN" dirty="0"/>
              <a:t>Use next-gen formats (</a:t>
            </a:r>
            <a:r>
              <a:rPr lang="en-IN" dirty="0" err="1"/>
              <a:t>WebP</a:t>
            </a:r>
            <a:r>
              <a:rPr lang="en-IN" dirty="0"/>
              <a:t>, AVIF)</a:t>
            </a:r>
          </a:p>
          <a:p>
            <a:r>
              <a:rPr lang="en-IN" dirty="0"/>
              <a:t>Compress and resize appropriately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🔹 </a:t>
            </a:r>
            <a:r>
              <a:rPr lang="en-IN" b="1" dirty="0"/>
              <a:t>Reduce DOM Complexity</a:t>
            </a:r>
            <a:endParaRPr lang="en-IN" dirty="0"/>
          </a:p>
          <a:p>
            <a:r>
              <a:rPr lang="en-IN" dirty="0"/>
              <a:t>Avoid deeply nested elements</a:t>
            </a:r>
          </a:p>
          <a:p>
            <a:r>
              <a:rPr lang="en-IN" dirty="0"/>
              <a:t>Remove unused components/scripts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233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B269C-DE8F-DC3C-6FF0-F1C37155A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72ED5F-09B4-D41C-DE3E-1BEBE1FD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Frontend Optimization Strategies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17A97-DCFF-5E04-FACC-9C4D024E1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🔹 Lazy Loading &amp; Code Splitting</a:t>
            </a:r>
          </a:p>
          <a:p>
            <a:r>
              <a:rPr lang="en-US" dirty="0"/>
              <a:t>Load images and scripts only when needed</a:t>
            </a:r>
          </a:p>
          <a:p>
            <a:r>
              <a:rPr lang="en-US" dirty="0"/>
              <a:t>Split large JS bundles into smaller, async chunks</a:t>
            </a:r>
          </a:p>
          <a:p>
            <a:r>
              <a:rPr lang="en-US" dirty="0"/>
              <a:t>Reduce initial load time and improve TTI</a:t>
            </a:r>
          </a:p>
          <a:p>
            <a:endParaRPr lang="en-IN" dirty="0"/>
          </a:p>
          <a:p>
            <a:r>
              <a:rPr lang="en-US" b="1" dirty="0"/>
              <a:t>🔹 Minify &amp; Compress Assets</a:t>
            </a:r>
          </a:p>
          <a:p>
            <a:r>
              <a:rPr lang="en-US" dirty="0"/>
              <a:t>Minify JavaScript, CSS, and HTML</a:t>
            </a:r>
          </a:p>
          <a:p>
            <a:r>
              <a:rPr lang="en-US" dirty="0"/>
              <a:t>Enable </a:t>
            </a:r>
            <a:r>
              <a:rPr lang="en-US" dirty="0" err="1"/>
              <a:t>Gzip</a:t>
            </a:r>
            <a:r>
              <a:rPr lang="en-US" dirty="0"/>
              <a:t> or Brotli compression on the server</a:t>
            </a:r>
          </a:p>
          <a:p>
            <a:r>
              <a:rPr lang="en-US" dirty="0"/>
              <a:t>Decrease page weight and load faster over network</a:t>
            </a:r>
          </a:p>
          <a:p>
            <a:endParaRPr lang="en-US" dirty="0"/>
          </a:p>
          <a:p>
            <a:r>
              <a:rPr lang="en-US" b="1" dirty="0"/>
              <a:t>🔹 Image Optimization</a:t>
            </a:r>
          </a:p>
          <a:p>
            <a:r>
              <a:rPr lang="en-US" dirty="0"/>
              <a:t>Use </a:t>
            </a:r>
            <a:r>
              <a:rPr lang="en-US" dirty="0" err="1"/>
              <a:t>WebP</a:t>
            </a:r>
            <a:r>
              <a:rPr lang="en-US" dirty="0"/>
              <a:t> or AVIF formats instead of JPEG/PNG</a:t>
            </a:r>
          </a:p>
          <a:p>
            <a:r>
              <a:rPr lang="en-US" dirty="0"/>
              <a:t>Resize images based on display size</a:t>
            </a:r>
          </a:p>
          <a:p>
            <a:r>
              <a:rPr lang="en-US" dirty="0"/>
              <a:t>Compress images using tools like </a:t>
            </a:r>
            <a:r>
              <a:rPr lang="en-US" dirty="0" err="1"/>
              <a:t>TinyPNG</a:t>
            </a:r>
            <a:r>
              <a:rPr lang="en-US" dirty="0"/>
              <a:t> or Squoosh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🔹 Reduce DOM Complexity</a:t>
            </a:r>
          </a:p>
          <a:p>
            <a:r>
              <a:rPr lang="en-US" dirty="0"/>
              <a:t>Avoid deeply nested elements</a:t>
            </a:r>
          </a:p>
          <a:p>
            <a:r>
              <a:rPr lang="en-US" dirty="0"/>
              <a:t>Remove unused HTML elements and scripts</a:t>
            </a:r>
          </a:p>
          <a:p>
            <a:r>
              <a:rPr lang="en-US" dirty="0"/>
              <a:t>Simplify layout structure for faster rendering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65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7BE89-0720-50E5-1A1D-A35588F6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B9D5BF-E5A4-7944-F46B-2E3B3F71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Network &amp; Delivery Optimization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FAC56-AC9F-2184-86E5-B8B493A3F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b="1" dirty="0"/>
              <a:t>Content Delivery Enhancements</a:t>
            </a:r>
            <a:endParaRPr lang="en-IN" dirty="0"/>
          </a:p>
          <a:p>
            <a:r>
              <a:rPr lang="en-IN" dirty="0"/>
              <a:t>Use CDNs to serve static content closer to users</a:t>
            </a:r>
          </a:p>
          <a:p>
            <a:r>
              <a:rPr lang="en-IN" dirty="0"/>
              <a:t>Reduce DNS lookups and round trips</a:t>
            </a:r>
          </a:p>
          <a:p>
            <a:endParaRPr lang="en-IN" dirty="0"/>
          </a:p>
          <a:p>
            <a:r>
              <a:rPr lang="en-IN" b="1" dirty="0"/>
              <a:t>Compression &amp; Protocols</a:t>
            </a:r>
            <a:endParaRPr lang="en-IN" dirty="0"/>
          </a:p>
          <a:p>
            <a:r>
              <a:rPr lang="en-IN" dirty="0"/>
              <a:t>Enable </a:t>
            </a:r>
            <a:r>
              <a:rPr lang="en-IN" dirty="0" err="1"/>
              <a:t>Gzip</a:t>
            </a:r>
            <a:r>
              <a:rPr lang="en-IN" dirty="0"/>
              <a:t> or Brotli compression</a:t>
            </a:r>
          </a:p>
          <a:p>
            <a:r>
              <a:rPr lang="en-IN" dirty="0"/>
              <a:t>Use HTTP/2 or HTTP/3 for multiplexing and faster delivery</a:t>
            </a:r>
          </a:p>
          <a:p>
            <a:endParaRPr lang="en-IN" dirty="0"/>
          </a:p>
          <a:p>
            <a:r>
              <a:rPr lang="en-IN" b="1" dirty="0"/>
              <a:t>Reduce Payloads</a:t>
            </a:r>
            <a:endParaRPr lang="en-IN" dirty="0"/>
          </a:p>
          <a:p>
            <a:r>
              <a:rPr lang="en-IN" dirty="0"/>
              <a:t>Remove unnecessary headers and metadata</a:t>
            </a:r>
          </a:p>
          <a:p>
            <a:r>
              <a:rPr lang="en-IN" dirty="0"/>
              <a:t>Minimize JSON size, avoid deeply nested structures</a:t>
            </a:r>
          </a:p>
          <a:p>
            <a:endParaRPr lang="en-IN" dirty="0"/>
          </a:p>
          <a:p>
            <a:r>
              <a:rPr lang="en-IN" b="1" dirty="0"/>
              <a:t>Connection Efficiency</a:t>
            </a:r>
            <a:endParaRPr lang="en-IN" dirty="0"/>
          </a:p>
          <a:p>
            <a:r>
              <a:rPr lang="en-IN" dirty="0"/>
              <a:t>Keep-alive connections</a:t>
            </a:r>
          </a:p>
          <a:p>
            <a:r>
              <a:rPr lang="en-IN" dirty="0"/>
              <a:t>Reduce number of requests via bundling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296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1080</Words>
  <Application>Microsoft Office PowerPoint</Application>
  <PresentationFormat>Widescreen</PresentationFormat>
  <Paragraphs>232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Agenda</vt:lpstr>
      <vt:lpstr>Why It Matters</vt:lpstr>
      <vt:lpstr>Key Areas to Optimize</vt:lpstr>
      <vt:lpstr>Performance Bottlenecks</vt:lpstr>
      <vt:lpstr>Key Metrics to Track</vt:lpstr>
      <vt:lpstr>Tools for Measurement</vt:lpstr>
      <vt:lpstr>Frontend Optimization Strategies</vt:lpstr>
      <vt:lpstr>Frontend Optimization Strategies</vt:lpstr>
      <vt:lpstr>Network &amp; Delivery Optimization</vt:lpstr>
      <vt:lpstr>Integrate Optimization into CI/CD </vt:lpstr>
      <vt:lpstr>What is E2E Testing?</vt:lpstr>
      <vt:lpstr>E2E Testing Scope</vt:lpstr>
      <vt:lpstr>E2E Planning &amp; Strategy</vt:lpstr>
      <vt:lpstr>Test Design Techniques</vt:lpstr>
      <vt:lpstr>Test Data &amp; Environment</vt:lpstr>
      <vt:lpstr>Stakeholder Collaboration</vt:lpstr>
      <vt:lpstr>Exit Criteria for E2E Testing</vt:lpstr>
      <vt:lpstr>Integrating Performance Thinking into E2E</vt:lpstr>
      <vt:lpstr>Real-World E2E + Performance Example</vt:lpstr>
      <vt:lpstr>Key Takeaways</vt:lpstr>
      <vt:lpstr>E2E Testing Checklist (Sample)</vt:lpstr>
      <vt:lpstr>Thank You +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Kumar Sukesan</dc:creator>
  <cp:lastModifiedBy>Sunil Kumar Sukesan</cp:lastModifiedBy>
  <cp:revision>1</cp:revision>
  <dcterms:created xsi:type="dcterms:W3CDTF">2025-08-06T07:39:58Z</dcterms:created>
  <dcterms:modified xsi:type="dcterms:W3CDTF">2025-08-06T07:51:55Z</dcterms:modified>
</cp:coreProperties>
</file>