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3DF3-22C3-31C0-4C78-50059D5C5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CB1F6-C5F9-C98D-BD19-2ECBDFA6A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4D08-E851-FA56-0597-68831228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75D-BF18-4250-A1CC-3912DFCE25E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76EA-5A19-25E7-217F-D2E41792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C3DE-88F4-FB55-ABBF-5F7B0895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780-CA76-4889-B2DF-9856D6093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1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716F-8046-ACC4-5887-60685887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A465-1814-BC9E-7B16-B5F725E6C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0CB7-5C99-6B93-29EB-377C77D4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75D-BF18-4250-A1CC-3912DFCE25E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7DB0-C76E-DE53-2E86-A1BE12BC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2E3F-5A7F-4398-30BB-0A7C5E5D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780-CA76-4889-B2DF-9856D6093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84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7FC48-F0C6-C2CC-B3D7-E0FF76274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7EB4D-70EC-4437-10CF-AD841AAC6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C209-EC5A-216B-7901-A416EAEA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75D-BF18-4250-A1CC-3912DFCE25E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47D5-09D9-E0C3-75AD-45CD2569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FBF15-9914-0AFA-0C86-F2D9ED6D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780-CA76-4889-B2DF-9856D6093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7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BE46-57C1-13E0-DCBB-4780C76D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CF82-35F5-10CE-946A-6519A7341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D4BB1-CE32-A913-4066-1EDDA90D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75D-BF18-4250-A1CC-3912DFCE25E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5EE9F-3AE4-E364-F01C-251B88C1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25B5-9508-BD40-E9FB-68310AD7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780-CA76-4889-B2DF-9856D6093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0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4CEB-F10E-5F4B-04C3-072888227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B7506-B64D-CD9B-984B-9C0E0703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4F7D-A561-B51C-09A2-BA30AFE8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75D-BF18-4250-A1CC-3912DFCE25E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1A014-0AE0-2C47-5222-AF02D7A9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27847-9C5E-8DC4-396B-EF4D4566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780-CA76-4889-B2DF-9856D6093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8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4156-7748-B4F3-9AF7-6FD689628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CECF-9979-25D7-C021-63071A899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5BE35-1C8F-CB3D-4147-5B8DBD832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C0EA2-0F36-E701-C800-6FE1C1F6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75D-BF18-4250-A1CC-3912DFCE25E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18C83-0FCF-9486-42FE-FBD7F135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DA1D6-6170-5CFB-33FF-F41CB219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780-CA76-4889-B2DF-9856D6093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1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004C-9E60-3B6D-E67D-1DF332F1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FD204-4369-32A8-9C03-49650C495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CA43D-3A7F-0310-A8F5-416E4DF91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EAEFD-7E1F-0EB7-D1F8-2E7150E06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21795-BEF8-33C0-79A4-4127F1171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C4650-9079-B06C-47BF-DD16C08C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75D-BF18-4250-A1CC-3912DFCE25E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36FAA-6F4B-41B2-B6B9-622BF8B9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B4C8D-3971-E50E-2C17-055A621D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780-CA76-4889-B2DF-9856D6093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4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502B-A126-E4A7-5F66-FF9DF0CC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26241-774B-CC76-04CB-07937049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75D-BF18-4250-A1CC-3912DFCE25E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B67DB-A12B-0E25-0399-A14F000C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1C5C6-6DE3-C4C0-FE5B-A2BA3262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780-CA76-4889-B2DF-9856D6093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7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7DACA-5CB5-0776-1542-9EDC10FC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75D-BF18-4250-A1CC-3912DFCE25E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2FDCC-1975-A010-603D-ACB4721C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6B822-652F-2523-CC9D-6D144EBB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780-CA76-4889-B2DF-9856D6093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4140-3E34-2DAA-3086-F20A8E7D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A6DF-F49C-A57D-CE66-994E6854F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F0933-84F1-EFD5-BF29-73CE9FD4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94362-D7B8-564A-C5D0-4F0045EC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75D-BF18-4250-A1CC-3912DFCE25E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D8D91-B63A-B15D-51E8-BA863EB3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8636C-42D1-2162-F535-DD1FE32C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780-CA76-4889-B2DF-9856D6093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7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05E2-64E4-0CB2-3C99-A8CA76E6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37804-6997-663B-BF83-876987E2E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FA24A-FA46-FA50-F7A8-2D7A3259F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17EB4-F4C1-5AC2-B0FD-D5AF9821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D75D-BF18-4250-A1CC-3912DFCE25E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15EEC-3EB4-7513-B102-5EB7BFA1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EFBA0-6B1B-97F7-B6B4-199F0BB8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780-CA76-4889-B2DF-9856D6093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0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4FF65-19DB-E2B6-FEB0-F53FECEB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5A27E-DC10-0D8B-9AAE-656149DB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C44B-6F10-9303-8FCA-3BD8CA52E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D75D-BF18-4250-A1CC-3912DFCE25E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8A86-9BC5-D630-7E55-42C732C24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D285F-EFC2-666D-3FFB-C6EC5EA31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780-CA76-4889-B2DF-9856D6093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6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86BCF-9139-71DB-B5EB-FB0E8E7A7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8424C-CFCF-5ABD-B6CB-36300A90C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98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47BE0-F211-BBF1-7606-66BA2BF0B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DCD0-2BD2-9678-F181-52CB1C00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"API Testing – Postman, </a:t>
            </a:r>
            <a:r>
              <a:rPr lang="en-IN" b="1" dirty="0" err="1"/>
              <a:t>RestAssured</a:t>
            </a:r>
            <a:r>
              <a:rPr lang="en-IN" b="1" dirty="0"/>
              <a:t> &amp; Karate"</a:t>
            </a:r>
            <a:endParaRPr lang="en-IN" dirty="0"/>
          </a:p>
        </p:txBody>
      </p: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09141D28-0880-36E1-A609-2F37BEC588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675414"/>
          <a:ext cx="10515600" cy="26517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753927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44311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98943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Highlights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024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Postman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GUI-based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Collections, scripting, environments, mock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06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Newman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CLI for Postman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 integration, batch execution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277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 err="1"/>
                        <a:t>RestAssured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Java DSL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Seamless with TestNG/JUnit, assertions, auth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106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Karate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BDD + DSL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+ API + performance, built-in reporting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894728"/>
                  </a:ext>
                </a:extLst>
              </a:tr>
            </a:tbl>
          </a:graphicData>
        </a:graphic>
      </p:graphicFrame>
      <p:sp>
        <p:nvSpPr>
          <p:cNvPr id="27" name="Rectangle 14">
            <a:extLst>
              <a:ext uri="{FF2B5EF4-FFF2-40B4-BE49-F238E27FC236}">
                <a16:creationId xmlns:a16="http://schemas.microsoft.com/office/drawing/2014/main" id="{2314FC86-36E6-C4B2-8A73-4530F34B6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061" y="1402227"/>
            <a:ext cx="463780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API Testing?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Validates business logic at 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&amp; more reliable than UI 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for microservices &amp; modern apps</a:t>
            </a:r>
          </a:p>
        </p:txBody>
      </p:sp>
    </p:spTree>
    <p:extLst>
      <p:ext uri="{BB962C8B-B14F-4D97-AF65-F5344CB8AC3E}">
        <p14:creationId xmlns:p14="http://schemas.microsoft.com/office/powerpoint/2010/main" val="340378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9273F-6D2C-DF9D-8CA7-E29B98626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6476-5291-B1E3-A87B-70C8636D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BDF8-9B9A-4DFE-3A32-AF63A990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Best Practices</a:t>
            </a:r>
            <a:r>
              <a:rPr lang="en-IN" dirty="0"/>
              <a:t>:</a:t>
            </a:r>
          </a:p>
          <a:p>
            <a:r>
              <a:rPr lang="en-IN" dirty="0"/>
              <a:t>Use environment variables (dev, QA, prod)</a:t>
            </a:r>
          </a:p>
          <a:p>
            <a:r>
              <a:rPr lang="en-IN" dirty="0"/>
              <a:t>Validate status codes, response body, schema</a:t>
            </a:r>
          </a:p>
          <a:p>
            <a:r>
              <a:rPr lang="en-IN" dirty="0"/>
              <a:t>Chain requests using dynamic data</a:t>
            </a:r>
          </a:p>
          <a:p>
            <a:r>
              <a:rPr lang="en-IN" dirty="0"/>
              <a:t>Add assertions with meaningful error messages</a:t>
            </a:r>
          </a:p>
          <a:p>
            <a:r>
              <a:rPr lang="en-IN" dirty="0"/>
              <a:t>Run API tests as part of CI pipeline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72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D485-E799-D65F-A768-931CA45D2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86F1-26BE-377D-0770-8C96ECA5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"Mobile Testing – Appium, Espresso &amp; Detox"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A4E5-FA0C-87C9-492D-8AE201F85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1591" cy="2633732"/>
          </a:xfrm>
        </p:spPr>
        <p:txBody>
          <a:bodyPr>
            <a:normAutofit/>
          </a:bodyPr>
          <a:lstStyle/>
          <a:p>
            <a:r>
              <a:rPr lang="en-IN" sz="1500" dirty="0"/>
              <a:t>📱 </a:t>
            </a:r>
            <a:r>
              <a:rPr lang="en-IN" sz="1500" b="1" dirty="0"/>
              <a:t>Why Mobile Automation?</a:t>
            </a:r>
            <a:endParaRPr lang="en-IN" sz="1500" dirty="0"/>
          </a:p>
          <a:p>
            <a:r>
              <a:rPr lang="en-IN" sz="1500" dirty="0"/>
              <a:t>Native apps = complex user flows</a:t>
            </a:r>
          </a:p>
          <a:p>
            <a:r>
              <a:rPr lang="en-IN" sz="1500" dirty="0"/>
              <a:t>Fragmented device/browser versions</a:t>
            </a:r>
          </a:p>
          <a:p>
            <a:r>
              <a:rPr lang="en-IN" sz="1500" dirty="0"/>
              <a:t>Touch gestures, GPS, camera, permissions → hard to test manually</a:t>
            </a:r>
          </a:p>
          <a:p>
            <a:endParaRPr lang="en-IN" sz="1500" dirty="0"/>
          </a:p>
          <a:p>
            <a:endParaRPr lang="en-IN" sz="1500" dirty="0"/>
          </a:p>
          <a:p>
            <a:endParaRPr lang="en-IN" sz="1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574666-F222-754D-A009-1DAF5114E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21310"/>
              </p:ext>
            </p:extLst>
          </p:nvPr>
        </p:nvGraphicFramePr>
        <p:xfrm>
          <a:off x="838200" y="3131254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341499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7515391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79021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Highlights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1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Appium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Android + 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Cross-platform, Selenium-like APIs, supports hybrid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447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Espresso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Android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Native, fast, integrated with Android Studio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878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XCUITest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iOS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Native iOS testing tool, fast and stable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341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Detox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React Native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Gray-box testing, lifecycle-aware, ideal for RN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596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167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5E903-90D7-F07C-1C01-E1379B73E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9016-B0F5-98F0-A8CF-A9219ABE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7F02-848A-0050-E502-546A3968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Best Practices</a:t>
            </a:r>
            <a:r>
              <a:rPr lang="en-US" dirty="0"/>
              <a:t>:</a:t>
            </a:r>
          </a:p>
          <a:p>
            <a:r>
              <a:rPr lang="en-US" dirty="0"/>
              <a:t>Use </a:t>
            </a:r>
            <a:r>
              <a:rPr lang="en-US" b="1" dirty="0"/>
              <a:t>real devices + emulators</a:t>
            </a:r>
            <a:r>
              <a:rPr lang="en-US" dirty="0"/>
              <a:t> during testing</a:t>
            </a:r>
          </a:p>
          <a:p>
            <a:r>
              <a:rPr lang="en-US" dirty="0"/>
              <a:t>Test on multiple OS versions</a:t>
            </a:r>
          </a:p>
          <a:p>
            <a:r>
              <a:rPr lang="en-US" dirty="0"/>
              <a:t>Handle device permissions &amp; gestures</a:t>
            </a:r>
          </a:p>
          <a:p>
            <a:r>
              <a:rPr lang="en-US" dirty="0"/>
              <a:t>Use </a:t>
            </a:r>
            <a:r>
              <a:rPr lang="en-US" b="1" dirty="0"/>
              <a:t>cloud platforms</a:t>
            </a:r>
            <a:r>
              <a:rPr lang="en-US" dirty="0"/>
              <a:t> like </a:t>
            </a:r>
            <a:r>
              <a:rPr lang="en-US" dirty="0" err="1"/>
              <a:t>BrowserStack</a:t>
            </a:r>
            <a:r>
              <a:rPr lang="en-US" dirty="0"/>
              <a:t>, Sauce Labs for device farms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51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D6B1B-0F83-5480-3694-36181C39C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25FB-F14D-283F-706F-5F5A6D4C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CI/CD Integration – Automating the Testing Pipeline"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C7B3A-FD23-B202-086E-841800E8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Why CI/CD in QA?</a:t>
            </a:r>
            <a:endParaRPr lang="en-US" sz="1500" dirty="0"/>
          </a:p>
          <a:p>
            <a:pPr>
              <a:lnSpc>
                <a:spcPct val="100000"/>
              </a:lnSpc>
            </a:pPr>
            <a:r>
              <a:rPr lang="en-US" sz="1500" dirty="0"/>
              <a:t>Shift-left testing 🡒 catch bugs early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Faster feedback on every code change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Enables nightly, on-PR, or per-commit test runs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Supports automated report sharing &amp; defect creation</a:t>
            </a:r>
          </a:p>
          <a:p>
            <a:endParaRPr lang="en-IN" sz="1500" dirty="0"/>
          </a:p>
          <a:p>
            <a:pPr marL="0" indent="0">
              <a:buNone/>
            </a:pPr>
            <a:endParaRPr lang="en-IN" sz="15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1D6DC3-6C14-17FC-E7F4-6678133E6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185317"/>
              </p:ext>
            </p:extLst>
          </p:nvPr>
        </p:nvGraphicFramePr>
        <p:xfrm>
          <a:off x="838200" y="3790143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424428660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41103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Strengths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018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Jenkins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Open-source, customizable pipelines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703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GitHub Actions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Easy setup for GitHub projects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09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Azure DevOps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DevOps suite + test plans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738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GitLab CI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Great for self-hosted pipelines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53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6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E8562-B848-29E9-E789-FFA4817A6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D7A0-E631-9C33-9AEA-DE56D18E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A542A-6A10-DD28-663D-20F5610A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500" b="1" dirty="0"/>
              <a:t>Common Pipeline Stages</a:t>
            </a:r>
            <a:r>
              <a:rPr lang="en-IN" sz="1500" dirty="0"/>
              <a:t>:</a:t>
            </a:r>
          </a:p>
          <a:p>
            <a:r>
              <a:rPr lang="en-IN" sz="1500" b="1" dirty="0"/>
              <a:t>Checkout Code</a:t>
            </a:r>
            <a:r>
              <a:rPr lang="en-IN" sz="1500" dirty="0"/>
              <a:t> (from Git)</a:t>
            </a:r>
          </a:p>
          <a:p>
            <a:r>
              <a:rPr lang="en-IN" sz="1500" b="1" dirty="0"/>
              <a:t>Install Dependencies</a:t>
            </a:r>
            <a:endParaRPr lang="en-IN" sz="1500" dirty="0"/>
          </a:p>
          <a:p>
            <a:r>
              <a:rPr lang="en-IN" sz="1500" b="1" dirty="0"/>
              <a:t>Run Unit &amp; API Tests</a:t>
            </a:r>
            <a:endParaRPr lang="en-IN" sz="1500" dirty="0"/>
          </a:p>
          <a:p>
            <a:r>
              <a:rPr lang="en-IN" sz="1500" b="1" dirty="0"/>
              <a:t>Run UI Tests (Selenium/</a:t>
            </a:r>
            <a:r>
              <a:rPr lang="en-IN" sz="1500" b="1" dirty="0" err="1"/>
              <a:t>Wdio</a:t>
            </a:r>
            <a:r>
              <a:rPr lang="en-IN" sz="1500" b="1" dirty="0"/>
              <a:t>/Playwright)</a:t>
            </a:r>
            <a:endParaRPr lang="en-IN" sz="1500" dirty="0"/>
          </a:p>
          <a:p>
            <a:r>
              <a:rPr lang="en-IN" sz="1500" b="1" dirty="0"/>
              <a:t>Generate Reports (Allure/</a:t>
            </a:r>
            <a:r>
              <a:rPr lang="en-IN" sz="1500" b="1" dirty="0" err="1"/>
              <a:t>Mochawesome</a:t>
            </a:r>
            <a:r>
              <a:rPr lang="en-IN" sz="1500" b="1" dirty="0"/>
              <a:t>)</a:t>
            </a:r>
            <a:endParaRPr lang="en-IN" sz="1500" dirty="0"/>
          </a:p>
          <a:p>
            <a:r>
              <a:rPr lang="en-IN" sz="1500" b="1" dirty="0"/>
              <a:t>Publish Artifacts / Notify Teams</a:t>
            </a:r>
            <a:endParaRPr lang="en-IN" sz="15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Bonus Add-ons</a:t>
            </a:r>
            <a:r>
              <a:rPr lang="en-US" sz="1600" dirty="0"/>
              <a:t>:</a:t>
            </a:r>
          </a:p>
          <a:p>
            <a:r>
              <a:rPr lang="en-US" sz="1600" dirty="0"/>
              <a:t>Parallel test execution for faster runs</a:t>
            </a:r>
          </a:p>
          <a:p>
            <a:r>
              <a:rPr lang="en-US" sz="1600" dirty="0"/>
              <a:t>Retry logic for flaky tests</a:t>
            </a:r>
          </a:p>
          <a:p>
            <a:r>
              <a:rPr lang="en-US" sz="1600" dirty="0"/>
              <a:t>Slack/MS Teams test summary notifications</a:t>
            </a:r>
          </a:p>
          <a:p>
            <a:r>
              <a:rPr lang="en-US" sz="1600" dirty="0"/>
              <a:t>Code coverage dashboards</a:t>
            </a:r>
          </a:p>
          <a:p>
            <a:pPr marL="0" indent="0"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602771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4608E-5624-FB1C-14F1-D3B381F67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72D2-5D83-DBD7-35ED-58F7AA12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"Key Takeaways from Today’s Session"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7020-A0EC-5F47-866A-D4D585ABB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✅ </a:t>
            </a:r>
            <a:r>
              <a:rPr lang="en-IN" b="1" dirty="0"/>
              <a:t>Tool Overview</a:t>
            </a:r>
            <a:r>
              <a:rPr lang="en-IN" dirty="0"/>
              <a:t>:</a:t>
            </a:r>
          </a:p>
          <a:p>
            <a:r>
              <a:rPr lang="en-IN" b="1" dirty="0"/>
              <a:t>Selenium</a:t>
            </a:r>
            <a:r>
              <a:rPr lang="en-IN" dirty="0"/>
              <a:t> – Legacy, stable, cross-language</a:t>
            </a:r>
          </a:p>
          <a:p>
            <a:r>
              <a:rPr lang="en-IN" b="1" dirty="0" err="1"/>
              <a:t>WebDriverIO</a:t>
            </a:r>
            <a:r>
              <a:rPr lang="en-IN" dirty="0"/>
              <a:t> – JS-native, flexible, Dev-friendly</a:t>
            </a:r>
          </a:p>
          <a:p>
            <a:r>
              <a:rPr lang="en-IN" b="1" dirty="0"/>
              <a:t>Playwright</a:t>
            </a:r>
            <a:r>
              <a:rPr lang="en-IN" dirty="0"/>
              <a:t> – Modern, fast, powerful with built-in features</a:t>
            </a:r>
          </a:p>
          <a:p>
            <a:endParaRPr lang="en-IN" dirty="0"/>
          </a:p>
          <a:p>
            <a:r>
              <a:rPr lang="en-IN" dirty="0"/>
              <a:t>🔍 </a:t>
            </a:r>
            <a:r>
              <a:rPr lang="en-IN" b="1" dirty="0"/>
              <a:t>API Tools</a:t>
            </a:r>
            <a:r>
              <a:rPr lang="en-IN" dirty="0"/>
              <a:t>:</a:t>
            </a:r>
          </a:p>
          <a:p>
            <a:r>
              <a:rPr lang="en-IN" b="1" dirty="0"/>
              <a:t>Postman</a:t>
            </a:r>
            <a:r>
              <a:rPr lang="en-IN" dirty="0"/>
              <a:t> – Easy start, visual runner</a:t>
            </a:r>
          </a:p>
          <a:p>
            <a:r>
              <a:rPr lang="en-IN" b="1" dirty="0" err="1"/>
              <a:t>RestAssured</a:t>
            </a:r>
            <a:r>
              <a:rPr lang="en-IN" b="1" dirty="0"/>
              <a:t> / Karate</a:t>
            </a:r>
            <a:r>
              <a:rPr lang="en-IN" dirty="0"/>
              <a:t> – Code-level, BDD and fluent syntax</a:t>
            </a:r>
          </a:p>
          <a:p>
            <a:endParaRPr lang="en-IN" dirty="0"/>
          </a:p>
          <a:p>
            <a:r>
              <a:rPr lang="en-IN" dirty="0"/>
              <a:t>📱 </a:t>
            </a:r>
            <a:r>
              <a:rPr lang="en-IN" b="1" dirty="0"/>
              <a:t>Mobile Tools</a:t>
            </a:r>
            <a:r>
              <a:rPr lang="en-IN" dirty="0"/>
              <a:t>:</a:t>
            </a:r>
          </a:p>
          <a:p>
            <a:r>
              <a:rPr lang="en-IN" b="1" dirty="0"/>
              <a:t>Appium</a:t>
            </a:r>
            <a:r>
              <a:rPr lang="en-IN" dirty="0"/>
              <a:t> – Cross-platform for hybrid/native apps</a:t>
            </a:r>
          </a:p>
          <a:p>
            <a:r>
              <a:rPr lang="en-IN" b="1" dirty="0"/>
              <a:t>Espresso / </a:t>
            </a:r>
            <a:r>
              <a:rPr lang="en-IN" b="1" dirty="0" err="1"/>
              <a:t>XCUITest</a:t>
            </a:r>
            <a:r>
              <a:rPr lang="en-IN" b="1" dirty="0"/>
              <a:t> / Detox</a:t>
            </a:r>
            <a:r>
              <a:rPr lang="en-IN" dirty="0"/>
              <a:t> – Native testing &amp; React Native support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83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5A190-0F4F-5AB1-E3A0-361BCDAF1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77C0-C8F3-6B6D-C4E9-16B961CA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5B888-20B0-8508-2319-954CEB24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🧱 </a:t>
            </a:r>
            <a:r>
              <a:rPr lang="en-IN" b="1" dirty="0"/>
              <a:t>Frameworks Matter</a:t>
            </a:r>
            <a:r>
              <a:rPr lang="en-IN" dirty="0"/>
              <a:t>:</a:t>
            </a:r>
          </a:p>
          <a:p>
            <a:r>
              <a:rPr lang="en-IN" dirty="0"/>
              <a:t>Use POM, organize test data/config</a:t>
            </a:r>
          </a:p>
          <a:p>
            <a:r>
              <a:rPr lang="en-IN" dirty="0"/>
              <a:t>Focus on reporting and reusability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⚙️ </a:t>
            </a:r>
            <a:r>
              <a:rPr lang="en-IN" b="1" dirty="0"/>
              <a:t>CI/CD Pipelines</a:t>
            </a:r>
            <a:r>
              <a:rPr lang="en-IN" dirty="0"/>
              <a:t>:</a:t>
            </a:r>
          </a:p>
          <a:p>
            <a:r>
              <a:rPr lang="en-IN" dirty="0"/>
              <a:t>Automate test runs post-commit</a:t>
            </a:r>
          </a:p>
          <a:p>
            <a:r>
              <a:rPr lang="en-IN" dirty="0"/>
              <a:t>Integrate API + UI + Mobile in one pipeline</a:t>
            </a:r>
          </a:p>
          <a:p>
            <a:r>
              <a:rPr lang="en-IN" dirty="0"/>
              <a:t>Use reports, retries, and parallelism for stability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48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D0FF3-454F-9D39-7E7B-8C2ECB3A5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64615-1204-6E9F-CC63-55BB7EC1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568D-11E3-EC3A-EB69-1100F3BFD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94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324D-6D05-4E99-7849-D03F3CE44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11C8-68C4-6947-5946-6FF35308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A05A-8CA0-FD9A-5264-84EC1E38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48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04C5-0BAF-23EE-13A1-F22E1E27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"Automation Tools Overview – Web, API, Mobile, CI/CD"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2C6B-C500-71DD-BF8A-A2286638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👋 Welcome to the session!</a:t>
            </a:r>
          </a:p>
          <a:p>
            <a:r>
              <a:rPr lang="en-IN" dirty="0"/>
              <a:t>Today we’ll explore:</a:t>
            </a:r>
          </a:p>
          <a:p>
            <a:r>
              <a:rPr lang="en-IN" dirty="0"/>
              <a:t>Web automation tools: Selenium, </a:t>
            </a:r>
            <a:r>
              <a:rPr lang="en-IN" dirty="0" err="1"/>
              <a:t>WebDriverIO</a:t>
            </a:r>
            <a:r>
              <a:rPr lang="en-IN" dirty="0"/>
              <a:t>, Playwright</a:t>
            </a:r>
          </a:p>
          <a:p>
            <a:r>
              <a:rPr lang="en-IN" dirty="0"/>
              <a:t>API testing tools: Postman, </a:t>
            </a:r>
            <a:r>
              <a:rPr lang="en-IN" dirty="0" err="1"/>
              <a:t>RestAssured</a:t>
            </a:r>
            <a:r>
              <a:rPr lang="en-IN" dirty="0"/>
              <a:t>, Karate</a:t>
            </a:r>
          </a:p>
          <a:p>
            <a:r>
              <a:rPr lang="en-IN" dirty="0"/>
              <a:t>Mobile testing tools: Appium, Espresso, Detox</a:t>
            </a:r>
          </a:p>
          <a:p>
            <a:r>
              <a:rPr lang="en-IN" dirty="0"/>
              <a:t>Test frameworks: TestNG, Mocha, Cucumber, Allure</a:t>
            </a:r>
          </a:p>
          <a:p>
            <a:r>
              <a:rPr lang="en-IN" dirty="0"/>
              <a:t>CI/CD integrations: Jenkins, GitHub Actions, Azure DevOps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2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15A7-12F7-62C6-CB68-D0E90F3C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"Why Automation Testing Matters?"</a:t>
            </a:r>
            <a:endParaRPr lang="en-I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A4BF81-AC4F-C3D3-44CD-30B5FC92B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47023"/>
            <a:ext cx="1063631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Faster Feedback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Reduces Manual Effort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Supports Agile &amp; DevOps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Improves Test Coverage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Enables Continuous Testing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Saves Time in the Long Run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Supports Shift-Left and Shift-Right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Bonus Stat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“Teams using test automation are 2.5x more likely to release on time.”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(Source: GitHub/DevOps Pulse)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17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780B2-C956-2177-8C95-BF4D0729A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2A63-44F6-5CFA-2408-F33172D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"Categories of Automation Tools"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564CE4-F064-6C77-5BA8-4C5A4C00F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655189"/>
              </p:ext>
            </p:extLst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2082626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0425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🧩 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🧪 Tools / Frameworks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568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1. Web UI Testing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Selenium, WebDriverIO, Playwright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989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2. API Testing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Postman, RestAssured, Karate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390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3. Mobile Testing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Appium, Espresso (Android), </a:t>
                      </a:r>
                      <a:r>
                        <a:rPr lang="en-IN" dirty="0" err="1"/>
                        <a:t>XCUITest</a:t>
                      </a:r>
                      <a:r>
                        <a:rPr lang="en-IN" dirty="0"/>
                        <a:t> (iOS), Detox (React Native)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291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4. Test Frameworks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TestNG, Mocha, Jasmine, Cucumber (BDD), Allure, Extent, </a:t>
                      </a:r>
                      <a:r>
                        <a:rPr lang="en-IN" dirty="0" err="1"/>
                        <a:t>Mochawesome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786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5. CI/CD Integration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Jenkins, GitHub Actions, Azure DevOps, GitLab CI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588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34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2E281-9848-9395-AC7D-8ADDB285B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406-A664-AAA3-FB72-6FDCB749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"Selenium – The Foundation of Web Automation"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72DE-0F6D-4873-E435-EB0253AB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🧪 </a:t>
            </a:r>
            <a:r>
              <a:rPr lang="en-IN" b="1" dirty="0"/>
              <a:t>What is Selenium?</a:t>
            </a:r>
            <a:endParaRPr lang="en-IN" dirty="0"/>
          </a:p>
          <a:p>
            <a:r>
              <a:rPr lang="en-IN" dirty="0"/>
              <a:t>Open-source browser automation tool</a:t>
            </a:r>
          </a:p>
          <a:p>
            <a:r>
              <a:rPr lang="en-IN" dirty="0"/>
              <a:t>Supports multiple languages (Java, Python, C#, JS)</a:t>
            </a:r>
          </a:p>
          <a:p>
            <a:r>
              <a:rPr lang="en-IN" dirty="0"/>
              <a:t>Works with all major browsers</a:t>
            </a:r>
          </a:p>
          <a:p>
            <a:r>
              <a:rPr lang="en-IN" dirty="0"/>
              <a:t>🧱 </a:t>
            </a:r>
            <a:r>
              <a:rPr lang="en-IN" b="1" dirty="0"/>
              <a:t>Components</a:t>
            </a:r>
            <a:r>
              <a:rPr lang="en-IN" dirty="0"/>
              <a:t>:</a:t>
            </a:r>
          </a:p>
          <a:p>
            <a:r>
              <a:rPr lang="en-IN" dirty="0"/>
              <a:t>Selenium WebDriver – core browser control</a:t>
            </a:r>
          </a:p>
          <a:p>
            <a:r>
              <a:rPr lang="en-IN" dirty="0"/>
              <a:t>Selenium Grid – parallel, distributed execution</a:t>
            </a:r>
          </a:p>
          <a:p>
            <a:r>
              <a:rPr lang="en-IN" dirty="0"/>
              <a:t>Selenium IDE – record/playback tool (basic)</a:t>
            </a:r>
          </a:p>
          <a:p>
            <a:r>
              <a:rPr lang="en-IN" dirty="0"/>
              <a:t>⚙️ </a:t>
            </a:r>
            <a:r>
              <a:rPr lang="en-IN" b="1" dirty="0"/>
              <a:t>Use Cases</a:t>
            </a:r>
            <a:r>
              <a:rPr lang="en-IN" dirty="0"/>
              <a:t>:</a:t>
            </a:r>
          </a:p>
          <a:p>
            <a:r>
              <a:rPr lang="en-IN" dirty="0"/>
              <a:t>Cross-browser regression tests</a:t>
            </a:r>
          </a:p>
          <a:p>
            <a:r>
              <a:rPr lang="en-IN" dirty="0"/>
              <a:t>UI validation in CI/CD pipelines</a:t>
            </a:r>
          </a:p>
          <a:p>
            <a:r>
              <a:rPr lang="en-IN" dirty="0"/>
              <a:t>Legacy support for enterprise apps</a:t>
            </a:r>
          </a:p>
          <a:p>
            <a:r>
              <a:rPr lang="en-IN" dirty="0"/>
              <a:t>📌 </a:t>
            </a:r>
            <a:r>
              <a:rPr lang="en-IN" b="1" dirty="0"/>
              <a:t>Limitations</a:t>
            </a:r>
            <a:r>
              <a:rPr lang="en-IN" dirty="0"/>
              <a:t>:</a:t>
            </a:r>
          </a:p>
          <a:p>
            <a:r>
              <a:rPr lang="en-IN" dirty="0"/>
              <a:t>Needs external waits/stability logic</a:t>
            </a:r>
          </a:p>
          <a:p>
            <a:r>
              <a:rPr lang="en-IN" dirty="0"/>
              <a:t>Slower than modern tools for dynamic apps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65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DB055-786F-66D9-0FC3-941BABF7A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D140-09B6-38CA-DB3F-EE15E678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"</a:t>
            </a:r>
            <a:r>
              <a:rPr lang="en-IN" b="1" dirty="0" err="1"/>
              <a:t>WebDriverIO</a:t>
            </a:r>
            <a:r>
              <a:rPr lang="en-IN" b="1" dirty="0"/>
              <a:t> – Fast, Flexible, JavaScript-Based"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E21A-A0B7-9B41-478D-C73293C1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💡 </a:t>
            </a:r>
            <a:r>
              <a:rPr lang="en-IN" b="1" dirty="0"/>
              <a:t>What is </a:t>
            </a:r>
            <a:r>
              <a:rPr lang="en-IN" b="1" dirty="0" err="1"/>
              <a:t>WebDriverIO</a:t>
            </a:r>
            <a:r>
              <a:rPr lang="en-IN" b="1" dirty="0"/>
              <a:t>?</a:t>
            </a:r>
            <a:endParaRPr lang="en-IN" dirty="0"/>
          </a:p>
          <a:p>
            <a:r>
              <a:rPr lang="en-IN" dirty="0"/>
              <a:t>Node.js test automation framework</a:t>
            </a:r>
          </a:p>
          <a:p>
            <a:r>
              <a:rPr lang="en-IN" dirty="0"/>
              <a:t>Works with Selenium or Chrome </a:t>
            </a:r>
            <a:r>
              <a:rPr lang="en-IN" dirty="0" err="1"/>
              <a:t>DevTools</a:t>
            </a:r>
            <a:r>
              <a:rPr lang="en-IN" dirty="0"/>
              <a:t> protocol</a:t>
            </a:r>
          </a:p>
          <a:p>
            <a:r>
              <a:rPr lang="en-IN" dirty="0"/>
              <a:t>Fully async/await driven</a:t>
            </a:r>
          </a:p>
          <a:p>
            <a:r>
              <a:rPr lang="en-IN" dirty="0"/>
              <a:t>🔧 </a:t>
            </a:r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r>
              <a:rPr lang="en-IN" dirty="0"/>
              <a:t>Supports Mocha, Jasmine, and Cucumber</a:t>
            </a:r>
          </a:p>
          <a:p>
            <a:r>
              <a:rPr lang="en-IN" dirty="0"/>
              <a:t>Built-in reporters (Allure, JSON, HTML)</a:t>
            </a:r>
          </a:p>
          <a:p>
            <a:r>
              <a:rPr lang="en-IN" dirty="0"/>
              <a:t>Page Object support out-of-the-box</a:t>
            </a:r>
          </a:p>
          <a:p>
            <a:r>
              <a:rPr lang="en-IN" dirty="0"/>
              <a:t>Supports visual testing, mobile automation (Appium)</a:t>
            </a:r>
          </a:p>
          <a:p>
            <a:r>
              <a:rPr lang="en-IN" dirty="0"/>
              <a:t>🧑‍💻 </a:t>
            </a:r>
            <a:r>
              <a:rPr lang="en-IN" b="1" dirty="0"/>
              <a:t>Ideal For</a:t>
            </a:r>
            <a:r>
              <a:rPr lang="en-IN" dirty="0"/>
              <a:t>:</a:t>
            </a:r>
          </a:p>
          <a:p>
            <a:r>
              <a:rPr lang="en-IN" dirty="0"/>
              <a:t>Teams working in </a:t>
            </a:r>
            <a:r>
              <a:rPr lang="en-IN" b="1" dirty="0"/>
              <a:t>JavaScript/TypeScript</a:t>
            </a:r>
            <a:endParaRPr lang="en-IN" dirty="0"/>
          </a:p>
          <a:p>
            <a:r>
              <a:rPr lang="en-IN" dirty="0"/>
              <a:t>CI/CD pipelines with lightweight setup</a:t>
            </a:r>
          </a:p>
          <a:p>
            <a:r>
              <a:rPr lang="en-IN" dirty="0"/>
              <a:t>API + UI + mobile in a unified test framework</a:t>
            </a:r>
          </a:p>
          <a:p>
            <a:r>
              <a:rPr lang="en-IN" dirty="0"/>
              <a:t>📌 </a:t>
            </a:r>
            <a:r>
              <a:rPr lang="en-IN" b="1" dirty="0"/>
              <a:t>Bonus</a:t>
            </a:r>
            <a:r>
              <a:rPr lang="en-IN" dirty="0"/>
              <a:t>:</a:t>
            </a:r>
          </a:p>
          <a:p>
            <a:r>
              <a:rPr lang="en-IN" dirty="0"/>
              <a:t>CLI wizard to scaffold project quickly</a:t>
            </a:r>
          </a:p>
          <a:p>
            <a:r>
              <a:rPr lang="en-IN" dirty="0"/>
              <a:t>Rich plugin ecosystem (e.g., </a:t>
            </a:r>
            <a:r>
              <a:rPr lang="en-IN" dirty="0" err="1"/>
              <a:t>wdio</a:t>
            </a:r>
            <a:r>
              <a:rPr lang="en-IN" dirty="0"/>
              <a:t>-image-comparison, </a:t>
            </a:r>
            <a:r>
              <a:rPr lang="en-IN" dirty="0" err="1"/>
              <a:t>wdio</a:t>
            </a:r>
            <a:r>
              <a:rPr lang="en-IN" dirty="0"/>
              <a:t>-video-reporter)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75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FE021-15D8-3A81-923E-F447A6DFE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8FF9-DBEE-5FC5-169A-770424F3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"Playwright – Modern Web Automation by Microsoft"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D4E6-0C38-946B-C436-E546A20A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🚀 </a:t>
            </a:r>
            <a:r>
              <a:rPr lang="en-IN" b="1" dirty="0"/>
              <a:t>What is Playwright?</a:t>
            </a:r>
            <a:endParaRPr lang="en-IN" dirty="0"/>
          </a:p>
          <a:p>
            <a:r>
              <a:rPr lang="en-IN" dirty="0"/>
              <a:t>Node.js-based browser automation framework</a:t>
            </a:r>
          </a:p>
          <a:p>
            <a:r>
              <a:rPr lang="en-IN" dirty="0"/>
              <a:t>Supports Chromium, Firefox, WebKit (Safari engine)</a:t>
            </a:r>
          </a:p>
          <a:p>
            <a:r>
              <a:rPr lang="en-IN" dirty="0"/>
              <a:t>Built-in auto-wait and parallelism</a:t>
            </a:r>
          </a:p>
          <a:p>
            <a:r>
              <a:rPr lang="en-IN" dirty="0"/>
              <a:t>🔧 </a:t>
            </a:r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r>
              <a:rPr lang="en-IN" dirty="0"/>
              <a:t>Test across browsers with one API</a:t>
            </a:r>
          </a:p>
          <a:p>
            <a:r>
              <a:rPr lang="en-IN" dirty="0"/>
              <a:t>Isolated browser context (like incognito)</a:t>
            </a:r>
          </a:p>
          <a:p>
            <a:r>
              <a:rPr lang="en-IN" dirty="0"/>
              <a:t>Powerful selectors (text, role, ARIA, CSS, XPath)</a:t>
            </a:r>
          </a:p>
          <a:p>
            <a:r>
              <a:rPr lang="en-IN" dirty="0"/>
              <a:t>Headless mode + built-in screenshots/videos</a:t>
            </a:r>
          </a:p>
          <a:p>
            <a:r>
              <a:rPr lang="en-IN" dirty="0"/>
              <a:t>Native support for JavaScript, TypeScript, Python, .NET, Java</a:t>
            </a:r>
          </a:p>
          <a:p>
            <a:r>
              <a:rPr lang="en-IN" dirty="0"/>
              <a:t>📌 </a:t>
            </a:r>
            <a:r>
              <a:rPr lang="en-IN" b="1" dirty="0"/>
              <a:t>Bonus Features</a:t>
            </a:r>
            <a:r>
              <a:rPr lang="en-IN" dirty="0"/>
              <a:t>:</a:t>
            </a:r>
          </a:p>
          <a:p>
            <a:r>
              <a:rPr lang="en-IN" dirty="0"/>
              <a:t>Built-in test runner with fixtures</a:t>
            </a:r>
          </a:p>
          <a:p>
            <a:r>
              <a:rPr lang="en-IN" dirty="0"/>
              <a:t>Trace viewer for debugging</a:t>
            </a:r>
          </a:p>
          <a:p>
            <a:r>
              <a:rPr lang="en-IN" dirty="0"/>
              <a:t>CI-friendly with parallelism and sharding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95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65D00-D9AA-C7E8-B7CD-DF0BDD8F6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7F59-8E28-0BFD-930B-407EE832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"Selenium vs </a:t>
            </a:r>
            <a:r>
              <a:rPr lang="en-IN" b="1" dirty="0" err="1"/>
              <a:t>WebDriverIO</a:t>
            </a:r>
            <a:r>
              <a:rPr lang="en-IN" b="1" dirty="0"/>
              <a:t> vs Playwright – Quick Comparison"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7806F8-9AE8-EA4B-8C8F-017AD5DAF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239737"/>
              </p:ext>
            </p:extLst>
          </p:nvPr>
        </p:nvGraphicFramePr>
        <p:xfrm>
          <a:off x="838200" y="2081054"/>
          <a:ext cx="10515600" cy="38404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6383057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79781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3122951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5173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Selenium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WebDriverIO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Playwright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493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Language Support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Java, Python, C#, 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JS, TS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JS, TS, Python, .NET, 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617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Auto-Wait Mechanism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Manual waits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⚠️ Partial (wdioWaits)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Built-in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322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Cross-Browser Support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Chrome, Firefox, Edge, Safari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via WebDriver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Chromium, Firefox, WebKit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644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Parallel Execution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With Selenium Grid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WDIO Runner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Built-in Runner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8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Ease of Setup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Easy CLI scaffolding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Easy CLI scaffolding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559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Reporting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External (Allure, Extent)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Built-in + plugin-based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Built-in Trace, HTML, Allure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27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Headless Support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Yes (Native)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895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Debug Tools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Basic logs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Logging + video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Trace Viewer + video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10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63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45B52-B14D-6A2F-1790-7F612A018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C115-C801-0814-CADF-2D2A1782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Frameworks &amp; Best Practices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624E3E-1940-240B-7D8C-B797DAB89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🧰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Frameworks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Cucumber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BDD-style, Gherkin language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Given-When-Then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TestNG / JUnit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Java-based testing frameworks (used with Selenium, RestAssured)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Mocha / Jasmine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Node.js testing frameworks (used with WebDriverIO, Playwright)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 Tools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Allure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Interactive HTML reports (multi-language)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Extent Reports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Rich dashboards for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Mochawesome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HTML reporting for Mocha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Object Model (POM)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Screenplay Pattern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logic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filter smoke/sanity/regression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parallel tests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CI to save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retry mechanisms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flaky tests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8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1292</Words>
  <Application>Microsoft Office PowerPoint</Application>
  <PresentationFormat>Widescreen</PresentationFormat>
  <Paragraphs>230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"Automation Tools Overview – Web, API, Mobile, CI/CD" </vt:lpstr>
      <vt:lpstr>"Why Automation Testing Matters?"</vt:lpstr>
      <vt:lpstr>"Categories of Automation Tools"</vt:lpstr>
      <vt:lpstr>"Selenium – The Foundation of Web Automation" </vt:lpstr>
      <vt:lpstr>"WebDriverIO – Fast, Flexible, JavaScript-Based"</vt:lpstr>
      <vt:lpstr>"Playwright – Modern Web Automation by Microsoft"</vt:lpstr>
      <vt:lpstr>"Selenium vs WebDriverIO vs Playwright – Quick Comparison"</vt:lpstr>
      <vt:lpstr>Frameworks &amp; Best Practices</vt:lpstr>
      <vt:lpstr>"API Testing – Postman, RestAssured &amp; Karate"</vt:lpstr>
      <vt:lpstr>PowerPoint Presentation</vt:lpstr>
      <vt:lpstr>"Mobile Testing – Appium, Espresso &amp; Detox"</vt:lpstr>
      <vt:lpstr>PowerPoint Presentation</vt:lpstr>
      <vt:lpstr>CI/CD Integration – Automating the Testing Pipeline"</vt:lpstr>
      <vt:lpstr>PowerPoint Presentation</vt:lpstr>
      <vt:lpstr>"Key Takeaways from Today’s Session"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Kumar Sukesan</dc:creator>
  <cp:lastModifiedBy>Sunil Kumar Sukesan</cp:lastModifiedBy>
  <cp:revision>1</cp:revision>
  <dcterms:created xsi:type="dcterms:W3CDTF">2025-08-04T06:33:23Z</dcterms:created>
  <dcterms:modified xsi:type="dcterms:W3CDTF">2025-08-04T06:58:11Z</dcterms:modified>
</cp:coreProperties>
</file>