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0F0DB-560E-836D-3378-03F5B8C788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F4D42D-DC0B-1D3B-8969-5BD317FAED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B0EDCC-685B-9888-83CA-11F58C124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15C8B2-B3EE-6684-D907-1B23D8F4D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661497-8E60-ED53-CEA9-23D8451F7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06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6B965-6C89-D795-0E9D-C4128593A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93FB4F-B95D-3447-E755-23D0EEE0C7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103185-44F4-2DFF-9BB5-4358DD24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CB80-C69D-1B81-FC2F-CAEFEA3CD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37840-0309-59C2-7D35-65367EEE2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82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EF0CFD1-5853-3704-CB90-31775B6B3D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A4A23C-F481-6E29-351F-BF3DE5DE37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7205FB-61CC-A69B-0E18-6E9EDA462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1BD15A-001A-C76E-039E-306A5B80F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51DB4B-5A70-AEA7-B55B-6F5BF0A02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521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54C4-5859-4F54-968E-BD69CB31B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FA930-C87F-0FA6-1675-6147584CF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BBCF0F-E5AF-4E1E-C565-24D7FD4F3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A390E-7441-B541-2F33-54317DF75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DD8754-651D-14A0-6ADB-B48BCCC8A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089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F8EAA-994C-8460-D911-9F55A57EF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6E1F83-B97A-9147-5169-AC5A48960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ED24B4-855D-2DA0-FD66-F1EDF1FB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200A-2AFB-2479-8A0D-00D49BD19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ABF25-F662-9D25-AE65-8718B9DEA9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57778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82A0A-F4B1-6588-493D-9C3F93D9B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17DBA6-1623-B8DC-2FA8-E1B5B355B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5BFD34-2F1E-FF9C-7E8B-34C2765CB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644EED-1034-8C25-5681-FFEEB422D4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BB3D-E7A1-4E5B-DA45-CB3DBF2F0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94AF8-CCF1-9034-39C6-13C9CAC2F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708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982BBB-4CB2-ED7D-69B9-DC46B19F76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D9BEFC-280A-C019-9C50-50A968AC6A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8755A4-D2F5-EF82-918A-0C10456B33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403071-AC3F-87D8-2772-99CAB8A7C6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8F6DA-0429-A904-0919-8802C50C75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3FDB79-6EA6-B384-CFFB-EA06AF491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4E210E-0CB5-5E8E-8F0A-953CBADC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9C6CD0-8BA9-FE13-B790-2C1A67BC4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13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23C55-570F-BD9A-03B9-99757C9F7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517C6-DB5F-C256-C729-BECEAAEBB8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67020-8B08-5578-940A-B2798429E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77A900-FBBC-2F22-F5F0-F4632A83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52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DAA989-7150-4C13-6F75-20F12B920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57A1BE-E680-10FF-5E0E-E00DB9079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3F1600-D04B-96D1-18D1-DC477B6E7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196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23631-E11C-E8EF-9DF7-F83C08D851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D2AFE3-6077-A0E9-9FE8-7C87080051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574E6-A456-68B9-E6FB-3758D376A7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19B34-99D4-047D-5921-6BDF50BCB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2600C-3D86-F5FC-9047-0B4B84EC3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0D887-4192-2E91-2B1B-34D692EC7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1041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62E2F-775B-8C22-BED1-A297B409C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B189C1-419E-4EE8-8221-2512ACEC0A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1C16E-BC46-ACC6-720E-A0E03EBF6D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A6436D-6413-3CF1-6750-D23C43EDB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3A4A87-248B-480D-22AE-2B6A40103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2E6F6F-52F0-36EA-5D07-7B986B759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6187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BB4DD6-13DD-F178-4C99-31C7CD2BF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49723-D3CF-CC52-F749-DF85AAC37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EC0A61-FEA8-B161-AB4B-33827E6EEA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EA3621-347D-4159-BBD5-B16313CDCF43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C251A-DA84-3698-E77A-DC8EA44AB7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36C2A9-7D33-CCF6-0E6F-FD2701ED2F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AFD94-4DE9-4C24-B054-8585F210A3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929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6D4D886-D1D6-D634-1119-16099823E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2584" y="328549"/>
            <a:ext cx="10515600" cy="1325563"/>
          </a:xfrm>
        </p:spPr>
        <p:txBody>
          <a:bodyPr/>
          <a:lstStyle/>
          <a:p>
            <a:r>
              <a:rPr lang="en-US" dirty="0"/>
              <a:t>Agenda – Leadership in QA &amp; Advanced Testing Strategies</a:t>
            </a:r>
            <a:endParaRPr lang="en-IN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94E8EFB9-8400-5285-6BC1-7232B6A078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5820407"/>
              </p:ext>
            </p:extLst>
          </p:nvPr>
        </p:nvGraphicFramePr>
        <p:xfrm>
          <a:off x="969264" y="1719072"/>
          <a:ext cx="9729216" cy="4609244"/>
        </p:xfrm>
        <a:graphic>
          <a:graphicData uri="http://schemas.openxmlformats.org/drawingml/2006/table">
            <a:tbl>
              <a:tblPr/>
              <a:tblGrid>
                <a:gridCol w="1197864">
                  <a:extLst>
                    <a:ext uri="{9D8B030D-6E8A-4147-A177-3AD203B41FA5}">
                      <a16:colId xmlns:a16="http://schemas.microsoft.com/office/drawing/2014/main" val="2887038420"/>
                    </a:ext>
                  </a:extLst>
                </a:gridCol>
                <a:gridCol w="3236976">
                  <a:extLst>
                    <a:ext uri="{9D8B030D-6E8A-4147-A177-3AD203B41FA5}">
                      <a16:colId xmlns:a16="http://schemas.microsoft.com/office/drawing/2014/main" val="1542482958"/>
                    </a:ext>
                  </a:extLst>
                </a:gridCol>
                <a:gridCol w="5294376">
                  <a:extLst>
                    <a:ext uri="{9D8B030D-6E8A-4147-A177-3AD203B41FA5}">
                      <a16:colId xmlns:a16="http://schemas.microsoft.com/office/drawing/2014/main" val="1152451637"/>
                    </a:ext>
                  </a:extLst>
                </a:gridCol>
              </a:tblGrid>
              <a:tr h="1995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/>
                        <a:t>Time</a:t>
                      </a:r>
                      <a:endParaRPr lang="en-IN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/>
                        <a:t>Topic</a:t>
                      </a:r>
                      <a:endParaRPr lang="en-IN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b="1"/>
                        <a:t>Context / Goal</a:t>
                      </a:r>
                      <a:endParaRPr lang="en-IN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756961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🟢 </a:t>
                      </a:r>
                      <a:r>
                        <a:rPr lang="en-IN" sz="1000" b="1"/>
                        <a:t>Welcome &amp; Session Objectives</a:t>
                      </a:r>
                      <a:endParaRPr lang="en-IN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Energize the room, set expectations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240750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🧠 </a:t>
                      </a:r>
                      <a:r>
                        <a:rPr lang="en-US" sz="1000" b="1"/>
                        <a:t>What is QA Leadership (Even for Juniors)?</a:t>
                      </a:r>
                      <a:endParaRPr lang="en-US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Ownership, mindset, curiosity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6319045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🧩 </a:t>
                      </a:r>
                      <a:r>
                        <a:rPr lang="en-US" sz="1000" b="1" dirty="0"/>
                        <a:t>Role of QA in Salesforce Projects</a:t>
                      </a:r>
                      <a:endParaRPr lang="en-US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Expectations, challenges, integrations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706171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🌱 </a:t>
                      </a:r>
                      <a:r>
                        <a:rPr lang="en-US" sz="1000" b="1"/>
                        <a:t>Building a Quality-First Mindset</a:t>
                      </a:r>
                      <a:endParaRPr lang="en-US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Proactive QA thinking from day one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986340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20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🧪 </a:t>
                      </a:r>
                      <a:r>
                        <a:rPr lang="en-US" sz="1000" b="1"/>
                        <a:t>Smart Test Strategy Design</a:t>
                      </a:r>
                      <a:endParaRPr lang="en-US" sz="100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UI, API, and Salesforce testing strategy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0915237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⚠️ </a:t>
                      </a:r>
                      <a:r>
                        <a:rPr lang="en-US" sz="1000" b="1" dirty="0"/>
                        <a:t>Risk-Based Testing in CRM Workflows</a:t>
                      </a:r>
                      <a:endParaRPr lang="en-US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Focus where bugs hurt business most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0064291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🕵️ </a:t>
                      </a:r>
                      <a:r>
                        <a:rPr lang="en-IN" sz="1000" b="1" dirty="0"/>
                        <a:t>Exploratory &amp; Contextual Testing</a:t>
                      </a:r>
                      <a:endParaRPr lang="en-IN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Test beyond the script with real data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8708016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🤝 </a:t>
                      </a:r>
                      <a:r>
                        <a:rPr lang="en-US" sz="1000" b="1" dirty="0"/>
                        <a:t>Collaborating with Devs, Admins, and BAs</a:t>
                      </a:r>
                      <a:endParaRPr lang="en-US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Ask the right questions, build trust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5430433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📊 </a:t>
                      </a:r>
                      <a:r>
                        <a:rPr lang="en-US" sz="1000" b="1" dirty="0"/>
                        <a:t>QA Metrics That Matter</a:t>
                      </a:r>
                      <a:endParaRPr lang="en-US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Practical KPIs: Defect leakage, test coverage, test ROI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3006045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🤖 </a:t>
                      </a:r>
                      <a:r>
                        <a:rPr lang="en-US" sz="1000" b="1" dirty="0"/>
                        <a:t>AI in QA: What, Why &amp; How</a:t>
                      </a:r>
                      <a:endParaRPr lang="en-US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Auto test case generation, visual testing, Einstein GPT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5366504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🧪 </a:t>
                      </a:r>
                      <a:r>
                        <a:rPr lang="en-IN" sz="1000" b="1" dirty="0"/>
                        <a:t>Real Project Examples</a:t>
                      </a:r>
                      <a:endParaRPr lang="en-IN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Login flows, case routing, email triggers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961697"/>
                  </a:ext>
                </a:extLst>
              </a:tr>
              <a:tr h="1995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5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📌 </a:t>
                      </a:r>
                      <a:r>
                        <a:rPr lang="en-IN" sz="1000" b="1" dirty="0"/>
                        <a:t>Key Takeaways</a:t>
                      </a:r>
                      <a:endParaRPr lang="en-IN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Reinforce what matters most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1473606"/>
                  </a:ext>
                </a:extLst>
              </a:tr>
              <a:tr h="3505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/>
                        <a:t>10 mins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000" dirty="0"/>
                        <a:t>🎉 </a:t>
                      </a:r>
                      <a:r>
                        <a:rPr lang="pt-BR" sz="1000" b="1" dirty="0"/>
                        <a:t>Kahoot Quiz &amp; Q&amp;A</a:t>
                      </a:r>
                      <a:endParaRPr lang="pt-BR" sz="1000" dirty="0"/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000" dirty="0"/>
                        <a:t>Recap, reward engagement, clarify doubts</a:t>
                      </a:r>
                    </a:p>
                  </a:txBody>
                  <a:tcPr marL="48891" marR="48891" marT="24446" marB="2444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9673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59504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D99A61-D158-D9E8-074A-B0DB9665A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8E84D6-DB34-1B39-006A-458BA4575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991A64-3ECA-245F-1FB6-6408C1C203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Example Walkthrough: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submits a Lead via the custom portal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 validates the form behaves correctly in the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API sends data to Salesforce — QA verifies the record is created in Leads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Lead assignment rule is triggered — QA confirms the right owner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Email notification is sent to the sales team — QA verifies email content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QA checks reports to ensure the new lead appears in metrics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15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6C26B-A2E2-5656-BC71-98A350CE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3C0B0F8-E169-9C77-5BA4-B04DEB49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Think Quality From Day One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DAB8B8B-6759-1271-043A-173037E04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What is a Quality-First Mindset?</a:t>
            </a:r>
            <a:endParaRPr lang="en-US" dirty="0"/>
          </a:p>
          <a:p>
            <a:r>
              <a:rPr lang="en-US" b="1" dirty="0"/>
              <a:t>Proactive</a:t>
            </a:r>
            <a:r>
              <a:rPr lang="en-US" dirty="0"/>
              <a:t>: Prevent defects, not just find them</a:t>
            </a:r>
          </a:p>
          <a:p>
            <a:r>
              <a:rPr lang="en-US" b="1" dirty="0"/>
              <a:t>User-Centric</a:t>
            </a:r>
            <a:r>
              <a:rPr lang="en-US" dirty="0"/>
              <a:t>: Test as if you are the customer</a:t>
            </a:r>
          </a:p>
          <a:p>
            <a:r>
              <a:rPr lang="en-US" b="1" dirty="0"/>
              <a:t>Detail-Oriented</a:t>
            </a:r>
            <a:r>
              <a:rPr lang="en-US" dirty="0"/>
              <a:t>: Small issues can break big processes</a:t>
            </a:r>
          </a:p>
          <a:p>
            <a:r>
              <a:rPr lang="en-US" b="1" dirty="0"/>
              <a:t>Collaborative</a:t>
            </a:r>
            <a:r>
              <a:rPr lang="en-US" dirty="0"/>
              <a:t>: Quality is everyone’s responsibility</a:t>
            </a:r>
          </a:p>
          <a:p>
            <a:r>
              <a:rPr lang="en-US" b="1" dirty="0"/>
              <a:t>Continuous Improvement</a:t>
            </a:r>
            <a:r>
              <a:rPr lang="en-US" dirty="0"/>
              <a:t>: Learn from every release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805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AE3E1-863C-9DDA-C6BD-BC39C1FAF5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54167-9CC5-23B5-BE4B-95ED3D481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C78BD26-F251-8F0D-44EB-76956455E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How to Build It:</a:t>
            </a:r>
            <a:endParaRPr lang="en-US" dirty="0"/>
          </a:p>
          <a:p>
            <a:r>
              <a:rPr lang="en-US" b="1" dirty="0"/>
              <a:t>Understand the Business Flow</a:t>
            </a:r>
            <a:endParaRPr lang="en-US" dirty="0"/>
          </a:p>
          <a:p>
            <a:pPr lvl="1"/>
            <a:r>
              <a:rPr lang="en-US" dirty="0"/>
              <a:t>Learn the Salesforce process (Leads → Opportunities → Cases)</a:t>
            </a:r>
          </a:p>
          <a:p>
            <a:r>
              <a:rPr lang="en-US" b="1" dirty="0"/>
              <a:t>Ask “Why” Before Testing</a:t>
            </a:r>
            <a:endParaRPr lang="en-US" dirty="0"/>
          </a:p>
          <a:p>
            <a:pPr lvl="1"/>
            <a:r>
              <a:rPr lang="en-US" dirty="0"/>
              <a:t>Why does this field exist? What happens if it’s wrong?</a:t>
            </a:r>
          </a:p>
          <a:p>
            <a:r>
              <a:rPr lang="en-US" b="1" dirty="0"/>
              <a:t>Think End-to-End</a:t>
            </a:r>
            <a:endParaRPr lang="en-US" dirty="0"/>
          </a:p>
          <a:p>
            <a:pPr lvl="1"/>
            <a:r>
              <a:rPr lang="en-US" dirty="0"/>
              <a:t>UI → API → Salesforce → Reports</a:t>
            </a:r>
          </a:p>
          <a:p>
            <a:r>
              <a:rPr lang="en-US" b="1" dirty="0"/>
              <a:t>Test for Real-World Scenarios</a:t>
            </a:r>
            <a:endParaRPr lang="en-US" dirty="0"/>
          </a:p>
          <a:p>
            <a:pPr lvl="1"/>
            <a:r>
              <a:rPr lang="en-US" dirty="0"/>
              <a:t>Invalid inputs, edge cases, bulk uploads</a:t>
            </a:r>
          </a:p>
          <a:p>
            <a:r>
              <a:rPr lang="en-US" b="1" dirty="0"/>
              <a:t>Document &amp; Share Findings</a:t>
            </a:r>
            <a:endParaRPr lang="en-US" dirty="0"/>
          </a:p>
          <a:p>
            <a:pPr lvl="1"/>
            <a:r>
              <a:rPr lang="en-US" dirty="0"/>
              <a:t>Your notes can prevent future defects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458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65DE7-E641-D4CE-02A7-4C9B2F2D5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709508-F5E1-3E13-556E-4081A1CD2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50E08E8-C09D-72FD-9DE5-06D7FD4C9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Salesforce Examples:</a:t>
            </a:r>
            <a:endParaRPr lang="en-US" dirty="0"/>
          </a:p>
          <a:p>
            <a:r>
              <a:rPr lang="en-US" dirty="0"/>
              <a:t>Not just checking if the Case Status changes, but asking:</a:t>
            </a:r>
          </a:p>
          <a:p>
            <a:pPr lvl="1"/>
            <a:r>
              <a:rPr lang="en-US" dirty="0"/>
              <a:t>Did the SLA timer start?</a:t>
            </a:r>
          </a:p>
          <a:p>
            <a:pPr lvl="1"/>
            <a:r>
              <a:rPr lang="en-US" dirty="0"/>
              <a:t>Did the right escalation email go out?</a:t>
            </a:r>
          </a:p>
          <a:p>
            <a:pPr lvl="1"/>
            <a:r>
              <a:rPr lang="en-US" dirty="0"/>
              <a:t>Did the Case Owner get assigned correctly?</a:t>
            </a:r>
          </a:p>
          <a:p>
            <a:r>
              <a:rPr lang="en-US" dirty="0"/>
              <a:t>Spotting that a custom field in Salesforce isn’t visible to a specific user profile — </a:t>
            </a:r>
            <a:r>
              <a:rPr lang="en-US" b="1" dirty="0"/>
              <a:t>before</a:t>
            </a:r>
            <a:r>
              <a:rPr lang="en-US" dirty="0"/>
              <a:t> it reaches UAT.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46092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53F136-5B42-482C-E1A2-645327BD0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D7EDEE-5C17-20AA-F88D-29C1A398A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Plan Your Tests Like a Pro – UI, API, and Backend Together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D646CB-44E4-0E3C-3890-DDAE5803B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Strategy Matters:</a:t>
            </a:r>
            <a:endParaRPr lang="en-US" dirty="0"/>
          </a:p>
          <a:p>
            <a:r>
              <a:rPr lang="en-US" dirty="0"/>
              <a:t>Saves time &amp; avoids redundant testing</a:t>
            </a:r>
          </a:p>
          <a:p>
            <a:r>
              <a:rPr lang="en-US" dirty="0"/>
              <a:t>Ensures </a:t>
            </a:r>
            <a:r>
              <a:rPr lang="en-US" b="1" dirty="0"/>
              <a:t>critical business flows</a:t>
            </a:r>
            <a:r>
              <a:rPr lang="en-US" dirty="0"/>
              <a:t> are covered</a:t>
            </a:r>
          </a:p>
          <a:p>
            <a:r>
              <a:rPr lang="en-US" dirty="0"/>
              <a:t>Helps catch defects early across all layers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00626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6467A-9058-B540-F16D-D936DCF841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41C1-2D7A-2CA2-E063-E5EFFA312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3-Layer Salesforce Test Strategy: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1C880B1-0CBA-E3B8-6DDD-98A9BD6414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7490902"/>
              </p:ext>
            </p:extLst>
          </p:nvPr>
        </p:nvGraphicFramePr>
        <p:xfrm>
          <a:off x="838200" y="2583974"/>
          <a:ext cx="10515600" cy="283464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3216572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65435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11710328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Layer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What to Test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Example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77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UI Testing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Field validations, error messages, navigation, 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Lead creation form in customer portal validates email format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3731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API Testing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Data mapping, error handling, response times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API that sends portal data to Salesforce creates correct Lead record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42442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Backend Testing (Salesforce)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Objects, fields, automation rules, security, reports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Lead assignment rule triggers correctly &amp; appears in Sales dashboard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114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1095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FA650-2CEA-C940-9A8B-9765105E89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03C22B-45C1-A75D-0DF4-9DA41CC842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C96282-A388-62C6-E925-737E3D9FD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b="1" dirty="0"/>
              <a:t>Additional Test Types:</a:t>
            </a:r>
            <a:endParaRPr lang="en-IN" dirty="0"/>
          </a:p>
          <a:p>
            <a:r>
              <a:rPr lang="en-IN" b="1" dirty="0"/>
              <a:t>Integration Testing</a:t>
            </a:r>
            <a:r>
              <a:rPr lang="en-IN" dirty="0"/>
              <a:t> – Custom UI ↔ Salesforce ↔ 3rd party apps</a:t>
            </a:r>
          </a:p>
          <a:p>
            <a:r>
              <a:rPr lang="en-IN" b="1" dirty="0"/>
              <a:t>Regression Testing</a:t>
            </a:r>
            <a:r>
              <a:rPr lang="en-IN" dirty="0"/>
              <a:t> – After updates to Salesforce or UI</a:t>
            </a:r>
          </a:p>
          <a:p>
            <a:r>
              <a:rPr lang="en-IN" b="1" dirty="0"/>
              <a:t>Security Testing</a:t>
            </a:r>
            <a:r>
              <a:rPr lang="en-IN" dirty="0"/>
              <a:t> – Profiles, roles, field-level security</a:t>
            </a:r>
          </a:p>
          <a:p>
            <a:r>
              <a:rPr lang="en-IN" b="1" dirty="0"/>
              <a:t>Performance Checks</a:t>
            </a:r>
            <a:r>
              <a:rPr lang="en-IN" dirty="0"/>
              <a:t> – Record save time, page load speed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b="1" dirty="0"/>
              <a:t>Pro Tip :</a:t>
            </a:r>
            <a:br>
              <a:rPr lang="en-IN" dirty="0"/>
            </a:br>
            <a:r>
              <a:rPr lang="en-IN" dirty="0"/>
              <a:t>🔹 Always map </a:t>
            </a:r>
            <a:r>
              <a:rPr lang="en-IN" b="1" dirty="0"/>
              <a:t>requirement → test coverage → test data</a:t>
            </a:r>
            <a:r>
              <a:rPr lang="en-IN" dirty="0"/>
              <a:t> before execution.</a:t>
            </a:r>
            <a:br>
              <a:rPr lang="en-IN" dirty="0"/>
            </a:br>
            <a:r>
              <a:rPr lang="en-IN" dirty="0"/>
              <a:t>🔹 Use </a:t>
            </a:r>
            <a:r>
              <a:rPr lang="en-IN" b="1" dirty="0"/>
              <a:t>Salesforce Developer Console / SOQL</a:t>
            </a:r>
            <a:r>
              <a:rPr lang="en-IN" dirty="0"/>
              <a:t> to verify backend changes.</a:t>
            </a:r>
            <a:br>
              <a:rPr lang="en-IN" dirty="0"/>
            </a:br>
            <a:r>
              <a:rPr lang="en-IN" dirty="0"/>
              <a:t>🔹 Prioritize </a:t>
            </a:r>
            <a:r>
              <a:rPr lang="en-IN" b="1" dirty="0"/>
              <a:t>business-impact areas first</a:t>
            </a:r>
            <a:r>
              <a:rPr lang="en-IN" dirty="0"/>
              <a:t> (e.g., Lead → Opportunity conversion).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75877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94C30-5FDD-2DCA-B5C2-E7F7F2E3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9A0759-B0BF-A34E-1033-87FF41F70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Where It Matters Most – Risk-Based Testing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155E8-4B19-48DD-07D8-A31A9A41A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What is Risk-Based Testing?</a:t>
            </a:r>
            <a:endParaRPr lang="en-US" dirty="0"/>
          </a:p>
          <a:p>
            <a:r>
              <a:rPr lang="en-US" dirty="0"/>
              <a:t>A testing approach that </a:t>
            </a:r>
            <a:r>
              <a:rPr lang="en-US" b="1" dirty="0"/>
              <a:t>prioritizes test effort</a:t>
            </a:r>
            <a:r>
              <a:rPr lang="en-US" dirty="0"/>
              <a:t> on features with the </a:t>
            </a:r>
            <a:r>
              <a:rPr lang="en-US" b="1" dirty="0"/>
              <a:t>highest business or technical risk</a:t>
            </a:r>
            <a:endParaRPr lang="en-US" dirty="0"/>
          </a:p>
          <a:p>
            <a:r>
              <a:rPr lang="en-US" dirty="0"/>
              <a:t>Focus on </a:t>
            </a:r>
            <a:r>
              <a:rPr lang="en-US" b="1" dirty="0"/>
              <a:t>critical flows first</a:t>
            </a:r>
            <a:r>
              <a:rPr lang="en-US" dirty="0"/>
              <a:t>, especially when time/resources are limited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Why It’s Important:</a:t>
            </a:r>
            <a:endParaRPr lang="en-US" dirty="0"/>
          </a:p>
          <a:p>
            <a:r>
              <a:rPr lang="en-US" dirty="0"/>
              <a:t>Not all features are equal — some bugs hurt more than others</a:t>
            </a:r>
          </a:p>
          <a:p>
            <a:r>
              <a:rPr lang="en-US" dirty="0"/>
              <a:t>Helps deliver quality </a:t>
            </a:r>
            <a:r>
              <a:rPr lang="en-US" b="1" dirty="0"/>
              <a:t>within tight Salesforce release cycles</a:t>
            </a:r>
            <a:endParaRPr lang="en-US" dirty="0"/>
          </a:p>
          <a:p>
            <a:r>
              <a:rPr lang="en-US" dirty="0"/>
              <a:t>Reduces chance of </a:t>
            </a:r>
            <a:r>
              <a:rPr lang="en-US" b="1" dirty="0"/>
              <a:t>high-impact production defects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648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77ADCC-A20E-FBF7-724A-6DB2D9472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B60066-2CA4-A5C0-B039-FEDD171ED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77ED34F-17DF-972A-AC44-D79A475EB9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to Identify High-Risk Areas:</a:t>
            </a:r>
            <a:endParaRPr lang="en-US" dirty="0"/>
          </a:p>
          <a:p>
            <a:r>
              <a:rPr lang="en-US" b="1" dirty="0"/>
              <a:t>Business Impact</a:t>
            </a:r>
            <a:r>
              <a:rPr lang="en-US" dirty="0"/>
              <a:t> – Which features bring revenue or impact customers?</a:t>
            </a:r>
          </a:p>
          <a:p>
            <a:r>
              <a:rPr lang="en-US" b="1" dirty="0"/>
              <a:t>Frequency of Use</a:t>
            </a:r>
            <a:r>
              <a:rPr lang="en-US" dirty="0"/>
              <a:t> – Which functions are used daily by end users?</a:t>
            </a:r>
          </a:p>
          <a:p>
            <a:r>
              <a:rPr lang="en-US" b="1" dirty="0"/>
              <a:t>Complexity</a:t>
            </a:r>
            <a:r>
              <a:rPr lang="en-US" dirty="0"/>
              <a:t> – Which areas have complex rules or integrations?</a:t>
            </a:r>
          </a:p>
          <a:p>
            <a:r>
              <a:rPr lang="en-US" b="1" dirty="0"/>
              <a:t>Change History</a:t>
            </a:r>
            <a:r>
              <a:rPr lang="en-US" dirty="0"/>
              <a:t> – Which modules have frequent changes or bug history?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12089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4F2C3-D29F-297D-24CF-9749EAB92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32003FB-EDDA-2D56-AA8D-D8CEBB73E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Example – Salesforce Project: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9C0D1DC8-382A-3003-D4CB-B32CD3D42D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566665"/>
              </p:ext>
            </p:extLst>
          </p:nvPr>
        </p:nvGraphicFramePr>
        <p:xfrm>
          <a:off x="838200" y="1761014"/>
          <a:ext cx="10515600" cy="21031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1330362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67769036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281782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Risk Level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Feature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Why?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97584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🚨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Lead → Opportunity Conversion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Impacts sales revenue directly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19697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🚨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Case Creation &amp; Assignment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Customer service SLA compliance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87933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⚠️ Medium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Dashboard Filters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Used by managers daily, but less business-critical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14020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/>
                        <a:t>Help Page UI Text Change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No functional impact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32746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2F56F3AD-C2B2-26BF-4D48-900D3784BC44}"/>
              </a:ext>
            </a:extLst>
          </p:cNvPr>
          <p:cNvSpPr txBox="1"/>
          <p:nvPr/>
        </p:nvSpPr>
        <p:spPr>
          <a:xfrm>
            <a:off x="724662" y="4426357"/>
            <a:ext cx="6094476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Pro Tip:</a:t>
            </a:r>
            <a:br>
              <a:rPr lang="en-US" dirty="0"/>
            </a:br>
            <a:r>
              <a:rPr lang="en-US" dirty="0"/>
              <a:t>🔹 Always </a:t>
            </a:r>
            <a:r>
              <a:rPr lang="en-US" b="1" dirty="0"/>
              <a:t>tag test cases</a:t>
            </a:r>
            <a:r>
              <a:rPr lang="en-US" dirty="0"/>
              <a:t> with risk level in your test management tool.</a:t>
            </a:r>
            <a:br>
              <a:rPr lang="en-US" dirty="0"/>
            </a:br>
            <a:r>
              <a:rPr lang="en-US" dirty="0"/>
              <a:t>🔹 Start execution with 🚨 High Risk items.</a:t>
            </a:r>
            <a:br>
              <a:rPr lang="en-US" dirty="0"/>
            </a:br>
            <a:r>
              <a:rPr lang="en-US" dirty="0"/>
              <a:t>🔹 Keep </a:t>
            </a:r>
            <a:r>
              <a:rPr lang="en-US" b="1" dirty="0"/>
              <a:t>at least smoke coverage</a:t>
            </a:r>
            <a:r>
              <a:rPr lang="en-US" dirty="0"/>
              <a:t> for medium/low risk to avoid blind spots.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231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A2536-7F0C-95D4-F90A-E09F54D82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E86914-9DA1-5512-F57E-75683E81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Leadership in QA &amp; Advanced Testing Strategies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85447FF-DCA9-212B-1C97-558A009F4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Welcome!</a:t>
            </a:r>
            <a:endParaRPr lang="en-US" dirty="0"/>
          </a:p>
          <a:p>
            <a:r>
              <a:rPr lang="en-US" dirty="0"/>
              <a:t>What we’ll learn today</a:t>
            </a:r>
          </a:p>
          <a:p>
            <a:r>
              <a:rPr lang="en-US" dirty="0"/>
              <a:t>How this connects to your role in Salesforce QA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Session Objectives:</a:t>
            </a:r>
            <a:br>
              <a:rPr lang="en-US" dirty="0"/>
            </a:br>
            <a:r>
              <a:rPr lang="en-US" dirty="0"/>
              <a:t>By the end of this session, you will be able to:</a:t>
            </a:r>
          </a:p>
          <a:p>
            <a:r>
              <a:rPr lang="en-US" dirty="0"/>
              <a:t>Understand QA leadership as a </a:t>
            </a:r>
            <a:r>
              <a:rPr lang="en-US" i="1" dirty="0"/>
              <a:t>mindset</a:t>
            </a:r>
            <a:r>
              <a:rPr lang="en-US" dirty="0"/>
              <a:t>, not a job title</a:t>
            </a:r>
          </a:p>
          <a:p>
            <a:r>
              <a:rPr lang="en-US" dirty="0"/>
              <a:t>Recognize your role in ensuring quality in </a:t>
            </a:r>
            <a:r>
              <a:rPr lang="en-US" b="1" dirty="0"/>
              <a:t>Salesforce + Custom UI</a:t>
            </a:r>
            <a:r>
              <a:rPr lang="en-US" dirty="0"/>
              <a:t> projects</a:t>
            </a:r>
          </a:p>
          <a:p>
            <a:r>
              <a:rPr lang="en-US" dirty="0"/>
              <a:t>Build a </a:t>
            </a:r>
            <a:r>
              <a:rPr lang="en-US" b="1" dirty="0"/>
              <a:t>quality-first approach</a:t>
            </a:r>
            <a:r>
              <a:rPr lang="en-US" dirty="0"/>
              <a:t> from the start of your career</a:t>
            </a:r>
          </a:p>
          <a:p>
            <a:r>
              <a:rPr lang="en-US" dirty="0"/>
              <a:t>Learn </a:t>
            </a:r>
            <a:r>
              <a:rPr lang="en-US" b="1" dirty="0"/>
              <a:t>smart testing strategies</a:t>
            </a:r>
            <a:r>
              <a:rPr lang="en-US" dirty="0"/>
              <a:t> across UI, API, and Salesforce workflows</a:t>
            </a:r>
          </a:p>
          <a:p>
            <a:r>
              <a:rPr lang="en-US" dirty="0"/>
              <a:t>Apply </a:t>
            </a:r>
            <a:r>
              <a:rPr lang="en-US" b="1" dirty="0"/>
              <a:t>risk-based testing</a:t>
            </a:r>
            <a:r>
              <a:rPr lang="en-US" dirty="0"/>
              <a:t> for CRM processes</a:t>
            </a:r>
          </a:p>
          <a:p>
            <a:r>
              <a:rPr lang="en-US" dirty="0"/>
              <a:t>Explore </a:t>
            </a:r>
            <a:r>
              <a:rPr lang="en-US" b="1" dirty="0"/>
              <a:t>AI-powered testing</a:t>
            </a:r>
            <a:r>
              <a:rPr lang="en-US" dirty="0"/>
              <a:t> and where it fits in</a:t>
            </a:r>
          </a:p>
          <a:p>
            <a:r>
              <a:rPr lang="en-US" dirty="0"/>
              <a:t>Communicate better with Devs, Admins, and BAs</a:t>
            </a:r>
          </a:p>
          <a:p>
            <a:r>
              <a:rPr lang="en-US" dirty="0"/>
              <a:t>Use metrics to show your value as a QA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55258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FDB5E-3572-6D8E-7A58-B3FD2EE54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6AF968A-829A-6E10-A564-F3D460F2B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Bugs Scripts Miss – Exploratory &amp; Contextual Testing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9B3854-42DE-270B-05E4-B5046319C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What is Exploratory Testing?</a:t>
            </a:r>
            <a:endParaRPr lang="en-US" dirty="0"/>
          </a:p>
          <a:p>
            <a:r>
              <a:rPr lang="en-US" dirty="0"/>
              <a:t>Testing </a:t>
            </a:r>
            <a:r>
              <a:rPr lang="en-US" b="1" dirty="0"/>
              <a:t>without a predefined script</a:t>
            </a:r>
            <a:r>
              <a:rPr lang="en-US" dirty="0"/>
              <a:t>, while still having a </a:t>
            </a:r>
            <a:r>
              <a:rPr lang="en-US" b="1" dirty="0"/>
              <a:t>clear goal</a:t>
            </a:r>
            <a:endParaRPr lang="en-US" dirty="0"/>
          </a:p>
          <a:p>
            <a:r>
              <a:rPr lang="en-US" dirty="0"/>
              <a:t>Combines </a:t>
            </a:r>
            <a:r>
              <a:rPr lang="en-US" b="1" dirty="0"/>
              <a:t>learning the system</a:t>
            </a:r>
            <a:r>
              <a:rPr lang="en-US" dirty="0"/>
              <a:t>, </a:t>
            </a:r>
            <a:r>
              <a:rPr lang="en-US" b="1" dirty="0"/>
              <a:t>designing tests</a:t>
            </a:r>
            <a:r>
              <a:rPr lang="en-US" dirty="0"/>
              <a:t>, and </a:t>
            </a:r>
            <a:r>
              <a:rPr lang="en-US" b="1" dirty="0"/>
              <a:t>executing</a:t>
            </a:r>
            <a:r>
              <a:rPr lang="en-US" dirty="0"/>
              <a:t> in real-time</a:t>
            </a:r>
          </a:p>
          <a:p>
            <a:r>
              <a:rPr lang="en-US" dirty="0"/>
              <a:t>Focuses on discovering </a:t>
            </a:r>
            <a:r>
              <a:rPr lang="en-US" b="1" dirty="0"/>
              <a:t>real-world issues</a:t>
            </a:r>
            <a:r>
              <a:rPr lang="en-US" dirty="0"/>
              <a:t> users may face</a:t>
            </a:r>
          </a:p>
          <a:p>
            <a:endParaRPr lang="en-IN" dirty="0"/>
          </a:p>
          <a:p>
            <a:r>
              <a:rPr lang="en-US" b="1" dirty="0"/>
              <a:t>What is Contextual Testing?</a:t>
            </a:r>
            <a:endParaRPr lang="en-US" dirty="0"/>
          </a:p>
          <a:p>
            <a:r>
              <a:rPr lang="en-US" dirty="0"/>
              <a:t>Adapting your testing </a:t>
            </a:r>
            <a:r>
              <a:rPr lang="en-US" b="1" dirty="0"/>
              <a:t>based on the specific business process and environment</a:t>
            </a:r>
            <a:endParaRPr lang="en-US" dirty="0"/>
          </a:p>
          <a:p>
            <a:r>
              <a:rPr lang="en-US" dirty="0"/>
              <a:t>Understanding </a:t>
            </a:r>
            <a:r>
              <a:rPr lang="en-US" b="1" dirty="0"/>
              <a:t>the “why” behind the feature</a:t>
            </a:r>
            <a:r>
              <a:rPr lang="en-US" dirty="0"/>
              <a:t> before testing</a:t>
            </a:r>
          </a:p>
          <a:p>
            <a:r>
              <a:rPr lang="en-US" dirty="0"/>
              <a:t>Helps spot issues that don’t break functionality but break </a:t>
            </a:r>
            <a:r>
              <a:rPr lang="en-US" b="1" dirty="0"/>
              <a:t>business logic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361559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36DA5-BC61-DBB5-86B4-CBFF1C1A3A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99C1DC-83AE-166F-F7ED-42285352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F357CB-A045-28BF-1BFC-581239634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It Matters in Salesforce Projects:</a:t>
            </a:r>
            <a:endParaRPr lang="en-US" dirty="0"/>
          </a:p>
          <a:p>
            <a:r>
              <a:rPr lang="en-US" dirty="0"/>
              <a:t>Salesforce is highly configurable — two orgs can behave completely differently</a:t>
            </a:r>
          </a:p>
          <a:p>
            <a:r>
              <a:rPr lang="en-US" dirty="0"/>
              <a:t>Custom UI integrations can break business rules without breaking UI</a:t>
            </a:r>
          </a:p>
          <a:p>
            <a:r>
              <a:rPr lang="en-US" dirty="0"/>
              <a:t>Scripts often cover </a:t>
            </a:r>
            <a:r>
              <a:rPr lang="en-US" b="1" dirty="0"/>
              <a:t>happy paths</a:t>
            </a:r>
            <a:r>
              <a:rPr lang="en-US" dirty="0"/>
              <a:t> — real users rarely follow them</a:t>
            </a:r>
          </a:p>
          <a:p>
            <a:pPr marL="0" indent="0">
              <a:buNone/>
            </a:pPr>
            <a:r>
              <a:rPr lang="en-US" altLang="en-US" b="1" dirty="0">
                <a:latin typeface="Arial" panose="020B0604020202020204" pitchFamily="34" charset="0"/>
              </a:rPr>
              <a:t>Example – Salesforce + Custom UI: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766DD7E-6AA1-4066-4E69-C94DB39DCA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0865535"/>
              </p:ext>
            </p:extLst>
          </p:nvPr>
        </p:nvGraphicFramePr>
        <p:xfrm>
          <a:off x="737616" y="4709315"/>
          <a:ext cx="10515600" cy="164592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74772117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87181271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610400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Approach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Scenario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What You Might Find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4781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Exploratory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Randomly assign a Case to a user from a different department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Case owner rule fails silently, SLA not started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07038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Contextual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Test Lead creation with invalid industry code from the portal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API accepts data but Salesforce automation fails to run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26960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03143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C40B3-F11C-3B08-FCAB-6DA06DC4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E1DC45A-E9C7-5F1B-B4F6-93C38A4D1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FE17C8-6169-56F3-AE28-1261039DF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How to Do It Well</a:t>
            </a:r>
            <a:endParaRPr lang="en-US" dirty="0"/>
          </a:p>
          <a:p>
            <a:r>
              <a:rPr lang="en-US" dirty="0"/>
              <a:t>Understand the </a:t>
            </a:r>
            <a:r>
              <a:rPr lang="en-US" b="1" dirty="0"/>
              <a:t>business context</a:t>
            </a:r>
            <a:r>
              <a:rPr lang="en-US" dirty="0"/>
              <a:t> first (ask BA or read requirements)</a:t>
            </a:r>
          </a:p>
          <a:p>
            <a:r>
              <a:rPr lang="en-US" dirty="0"/>
              <a:t>Pick a </a:t>
            </a:r>
            <a:r>
              <a:rPr lang="en-US" b="1" dirty="0"/>
              <a:t>target area</a:t>
            </a:r>
            <a:r>
              <a:rPr lang="en-US" dirty="0"/>
              <a:t> (e.g., Lead Creation flow)</a:t>
            </a:r>
          </a:p>
          <a:p>
            <a:r>
              <a:rPr lang="en-US" dirty="0"/>
              <a:t>Think of </a:t>
            </a:r>
            <a:r>
              <a:rPr lang="en-US" b="1" dirty="0"/>
              <a:t>real user mistakes</a:t>
            </a:r>
            <a:r>
              <a:rPr lang="en-US" dirty="0"/>
              <a:t> or unusual inputs</a:t>
            </a:r>
          </a:p>
          <a:p>
            <a:r>
              <a:rPr lang="en-US" dirty="0"/>
              <a:t>Execute and note findings immediately</a:t>
            </a:r>
          </a:p>
          <a:p>
            <a:r>
              <a:rPr lang="en-US" dirty="0"/>
              <a:t>Share results clearly with the team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024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BEBF4-B3FF-928C-E065-131500E8F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2F81DDD-426A-3403-73E1-5F54619BF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Collaborating with Devs, Admins, and BAs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7245432-C277-5DE3-AC20-7309794728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Collaboration is Key in QA:</a:t>
            </a:r>
            <a:endParaRPr lang="en-US" dirty="0"/>
          </a:p>
          <a:p>
            <a:r>
              <a:rPr lang="en-US" dirty="0"/>
              <a:t>Prevents misunderstandings about requirements</a:t>
            </a:r>
          </a:p>
          <a:p>
            <a:r>
              <a:rPr lang="en-US" dirty="0"/>
              <a:t>Speeds up defect resolution</a:t>
            </a:r>
          </a:p>
          <a:p>
            <a:r>
              <a:rPr lang="en-US" dirty="0"/>
              <a:t>Improves test coverage through shared knowledge</a:t>
            </a:r>
          </a:p>
          <a:p>
            <a:r>
              <a:rPr lang="en-US" dirty="0"/>
              <a:t>Builds trust between QA and other roles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79429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DC71-C380-E509-1586-B7F7F640D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B668A8D-2D98-516C-8401-51D34EFB3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b="1" dirty="0">
                <a:latin typeface="Arial" panose="020B0604020202020204" pitchFamily="34" charset="0"/>
              </a:rPr>
              <a:t>Who You’ll Work With in Salesforce Projects: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8FFC2586-1BCD-A308-DDD7-12935B0A6C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1112949"/>
              </p:ext>
            </p:extLst>
          </p:nvPr>
        </p:nvGraphicFramePr>
        <p:xfrm>
          <a:off x="838200" y="2446814"/>
          <a:ext cx="10515600" cy="310896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9444610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7824123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0903898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Role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What They Do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How QA Should Interact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92031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Developers</a:t>
                      </a:r>
                      <a:endParaRPr lang="en-IN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Build custom Apex code, Lightning components, API integrations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Discuss technical changes, clarify error handling, confirm deployment impacts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8872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Admins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Configure Salesforce (flows, validation rules, page layouts)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Verify configuration changes, check permissions, confirm workflow logic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120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Business Analysts (BAs)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Gather requirements, translate business needs into specs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Validate acceptance criteria, clarify business rules, confirm UAT readiness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3790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548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BA16C-164C-A525-2DE1-2B014DEF7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840C686-0EA8-CB4F-901F-3585BD393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AE618B-D94F-BBA2-ECE4-26DF76C6F7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Practical Collaboration Tips:</a:t>
            </a:r>
            <a:endParaRPr lang="en-US" dirty="0"/>
          </a:p>
          <a:p>
            <a:r>
              <a:rPr lang="en-US" b="1" dirty="0"/>
              <a:t>Ask Early, Ask Often</a:t>
            </a:r>
            <a:r>
              <a:rPr lang="en-US" dirty="0"/>
              <a:t> – Don’t wait till UAT to clarify doubts</a:t>
            </a:r>
          </a:p>
          <a:p>
            <a:r>
              <a:rPr lang="en-US" b="1" dirty="0"/>
              <a:t>Share Findings Quickly</a:t>
            </a:r>
            <a:r>
              <a:rPr lang="en-US" dirty="0"/>
              <a:t> – Small bug? Raise it now, don’t batch later</a:t>
            </a:r>
          </a:p>
          <a:p>
            <a:r>
              <a:rPr lang="en-US" b="1" dirty="0"/>
              <a:t>Use the Right Channel</a:t>
            </a:r>
            <a:r>
              <a:rPr lang="en-US" dirty="0"/>
              <a:t> – Complex issues → call; minor clarifications → chat</a:t>
            </a:r>
          </a:p>
          <a:p>
            <a:r>
              <a:rPr lang="en-US" b="1" dirty="0"/>
              <a:t>Be Specific</a:t>
            </a:r>
            <a:r>
              <a:rPr lang="en-US" dirty="0"/>
              <a:t> – Include screenshots, error messages, and steps when reporting</a:t>
            </a:r>
          </a:p>
          <a:p>
            <a:r>
              <a:rPr lang="en-US" b="1" dirty="0"/>
              <a:t>Respect Roles</a:t>
            </a:r>
            <a:r>
              <a:rPr lang="en-US" dirty="0"/>
              <a:t> – Devs fix code, Admins handle config — know who to approach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2306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DA04E-D6BD-6B24-B237-D5B6E707C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B5EE0D-7332-65C5-BFCB-FEABE4E20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B10049-D724-4C67-7371-D8FC3AF549A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2985632"/>
            <a:ext cx="927506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Salesforce Example: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 says: “When a customer raises a case from the portal, the owner should be assigned based on the region.”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find that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cases from a certain state have no owner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 first check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Admin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(owner assignment rules) before logging a bug for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(if it’s an Apex logic issue).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62354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83D04-C824-B18D-537A-9C300974C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2D7C2F5-62FC-7007-D075-F242EC98A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QA Metrics That Matter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3DAE75-817F-203F-4BF9-0D54E00C51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Metrics Are Important:</a:t>
            </a:r>
            <a:endParaRPr lang="en-US" dirty="0"/>
          </a:p>
          <a:p>
            <a:r>
              <a:rPr lang="en-US" dirty="0"/>
              <a:t>Show stakeholders the </a:t>
            </a:r>
            <a:r>
              <a:rPr lang="en-US" b="1" dirty="0"/>
              <a:t>impact</a:t>
            </a:r>
            <a:r>
              <a:rPr lang="en-US" dirty="0"/>
              <a:t> of QA</a:t>
            </a:r>
          </a:p>
          <a:p>
            <a:r>
              <a:rPr lang="en-US" dirty="0"/>
              <a:t>Help </a:t>
            </a:r>
            <a:r>
              <a:rPr lang="en-US" b="1" dirty="0"/>
              <a:t>identify improvement areas</a:t>
            </a:r>
            <a:endParaRPr lang="en-US" dirty="0"/>
          </a:p>
          <a:p>
            <a:r>
              <a:rPr lang="en-US" dirty="0"/>
              <a:t>Support </a:t>
            </a:r>
            <a:r>
              <a:rPr lang="en-US" b="1" dirty="0"/>
              <a:t>data-driven decisions</a:t>
            </a:r>
            <a:r>
              <a:rPr lang="en-US" dirty="0"/>
              <a:t> instead of opinions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02465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83F8C-B4C4-6928-DE3D-77CFF5BFB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616133D-6E4F-8F42-C4B7-DE73D31C4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lang="en-US" altLang="en-US" b="1" dirty="0">
                <a:latin typeface="Arial" panose="020B0604020202020204" pitchFamily="34" charset="0"/>
              </a:rPr>
              <a:t>Key QA Metrics for Salesforce Projects: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2C8CC7EC-DC8F-C51E-A81E-6821EB15ADF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72494"/>
          <a:ext cx="10515600" cy="365760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47798960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2581855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2963319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Metric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What It Means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Why It Matters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98276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Defect Leakage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% of bugs found in UAT/Production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Shows how well QA is catching issues early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9273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Defect Density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Bugs per module or feature size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Helps identify high-risk areas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68292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Test Coverage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% of requirements tested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Ensures critical flows are not missed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46742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Test Execution Rate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Tests executed vs planned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Tracks progress during sprints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6634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Automation Coverage</a:t>
                      </a:r>
                      <a:r>
                        <a:rPr lang="en-IN"/>
                        <a:t> (if applicable)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% of regression covered by automation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Speeds up future releases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14070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Mean Time to Defect Resolution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Average time to fix a bug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Measures collaboration &amp; efficiency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5803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7554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AA7196-2F6F-3158-0DA5-1893ED63C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A9A860-91D8-5207-F5FE-A135B6F9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1CA095D-4247-E08F-03E7-9AFF7F2274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Salesforce Examples:</a:t>
            </a:r>
            <a:endParaRPr lang="en-US" dirty="0"/>
          </a:p>
          <a:p>
            <a:r>
              <a:rPr lang="en-US" b="1" dirty="0"/>
              <a:t>Defect Leakage:</a:t>
            </a:r>
            <a:endParaRPr lang="en-US" dirty="0"/>
          </a:p>
          <a:p>
            <a:pPr lvl="1"/>
            <a:r>
              <a:rPr lang="en-US" dirty="0"/>
              <a:t>Goal: &lt; 5% bugs found in UAT for Lead Conversion flow</a:t>
            </a:r>
          </a:p>
          <a:p>
            <a:r>
              <a:rPr lang="en-US" b="1" dirty="0"/>
              <a:t>Coverage Tracking:</a:t>
            </a:r>
            <a:endParaRPr lang="en-US" dirty="0"/>
          </a:p>
          <a:p>
            <a:pPr lvl="1"/>
            <a:r>
              <a:rPr lang="en-US" dirty="0"/>
              <a:t>Ensure all case creation scenarios across regions are tested before go-live</a:t>
            </a:r>
          </a:p>
          <a:p>
            <a:r>
              <a:rPr lang="en-US" b="1" dirty="0"/>
              <a:t>Defect Density:</a:t>
            </a:r>
            <a:endParaRPr lang="en-US" dirty="0"/>
          </a:p>
          <a:p>
            <a:pPr lvl="1"/>
            <a:r>
              <a:rPr lang="en-US" dirty="0"/>
              <a:t>If most bugs are in API integration, increase test focus there next sprint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Pro Tips:</a:t>
            </a:r>
            <a:endParaRPr lang="en-US" dirty="0"/>
          </a:p>
          <a:p>
            <a:r>
              <a:rPr lang="en-US" dirty="0"/>
              <a:t>Don’t just report numbers — explain </a:t>
            </a:r>
            <a:r>
              <a:rPr lang="en-US" b="1" dirty="0"/>
              <a:t>what they mean</a:t>
            </a:r>
            <a:endParaRPr lang="en-US" dirty="0"/>
          </a:p>
          <a:p>
            <a:r>
              <a:rPr lang="en-US" dirty="0"/>
              <a:t>Use metrics to </a:t>
            </a:r>
            <a:r>
              <a:rPr lang="en-US" b="1" dirty="0"/>
              <a:t>prioritize testing</a:t>
            </a:r>
            <a:r>
              <a:rPr lang="en-US" dirty="0"/>
              <a:t> (e.g., high density = high focus)</a:t>
            </a:r>
          </a:p>
          <a:p>
            <a:r>
              <a:rPr lang="en-US" dirty="0"/>
              <a:t>Keep it </a:t>
            </a:r>
            <a:r>
              <a:rPr lang="en-US" b="1" dirty="0"/>
              <a:t>simple</a:t>
            </a:r>
            <a:r>
              <a:rPr lang="en-US" dirty="0"/>
              <a:t> — managers don’t need 20 metrics, they need 5 that matter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8605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F8E49-9689-9D89-CDFC-B280D73D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3E429A-5391-848C-6B9F-55AF70525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in QA: A Mindset, Not a Title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4DE7A9-31E6-E0A8-F1FD-99D84BEEB5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QA Leadership is…</a:t>
            </a:r>
            <a:endParaRPr lang="en-US" dirty="0"/>
          </a:p>
          <a:p>
            <a:r>
              <a:rPr lang="en-US" dirty="0"/>
              <a:t>Taking </a:t>
            </a:r>
            <a:r>
              <a:rPr lang="en-US" b="1" dirty="0"/>
              <a:t>ownership</a:t>
            </a:r>
            <a:r>
              <a:rPr lang="en-US" dirty="0"/>
              <a:t> of quality, not just executing test cases</a:t>
            </a:r>
          </a:p>
          <a:p>
            <a:r>
              <a:rPr lang="en-US" dirty="0"/>
              <a:t>Being </a:t>
            </a:r>
            <a:r>
              <a:rPr lang="en-US" b="1" dirty="0"/>
              <a:t>proactive</a:t>
            </a:r>
            <a:r>
              <a:rPr lang="en-US" dirty="0"/>
              <a:t>, not just reactive</a:t>
            </a:r>
          </a:p>
          <a:p>
            <a:r>
              <a:rPr lang="en-US" dirty="0"/>
              <a:t>Asking </a:t>
            </a:r>
            <a:r>
              <a:rPr lang="en-US" b="1" dirty="0"/>
              <a:t>“Why?”</a:t>
            </a:r>
            <a:r>
              <a:rPr lang="en-US" dirty="0"/>
              <a:t> before asking </a:t>
            </a:r>
            <a:r>
              <a:rPr lang="en-US" b="1" dirty="0"/>
              <a:t>“How?”</a:t>
            </a:r>
            <a:endParaRPr lang="en-US" dirty="0"/>
          </a:p>
          <a:p>
            <a:r>
              <a:rPr lang="en-US" dirty="0"/>
              <a:t>Thinking like an </a:t>
            </a:r>
            <a:r>
              <a:rPr lang="en-US" b="1" dirty="0"/>
              <a:t>end user</a:t>
            </a:r>
            <a:r>
              <a:rPr lang="en-US" dirty="0"/>
              <a:t>, not just a tester</a:t>
            </a:r>
          </a:p>
          <a:p>
            <a:r>
              <a:rPr lang="en-US" dirty="0"/>
              <a:t>Speaking up when you see a risk — </a:t>
            </a:r>
            <a:r>
              <a:rPr lang="en-US" i="1" dirty="0"/>
              <a:t>even if it’s not in your script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76753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DE318-B543-E81B-0C61-39280C37D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D834D67-6932-2E53-8BEE-71DC079BE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in QA: What, Why &amp; How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1B911-029A-4AF0-F734-840D37A60A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What is AI in QA?</a:t>
            </a:r>
            <a:endParaRPr lang="en-US" dirty="0"/>
          </a:p>
          <a:p>
            <a:r>
              <a:rPr lang="en-US" dirty="0"/>
              <a:t>Using </a:t>
            </a:r>
            <a:r>
              <a:rPr lang="en-US" b="1" dirty="0"/>
              <a:t>machine learning</a:t>
            </a:r>
            <a:r>
              <a:rPr lang="en-US" dirty="0"/>
              <a:t> and </a:t>
            </a:r>
            <a:r>
              <a:rPr lang="en-US" b="1" dirty="0"/>
              <a:t>large language models (LLMs)</a:t>
            </a:r>
            <a:r>
              <a:rPr lang="en-US" dirty="0"/>
              <a:t> to </a:t>
            </a:r>
            <a:r>
              <a:rPr lang="en-US" b="1" dirty="0"/>
              <a:t>assist, accelerate, and enhance testing</a:t>
            </a:r>
            <a:endParaRPr lang="en-US" dirty="0"/>
          </a:p>
          <a:p>
            <a:r>
              <a:rPr lang="en-US" dirty="0"/>
              <a:t>Not replacing testers — but making them </a:t>
            </a:r>
            <a:r>
              <a:rPr lang="en-US" b="1" dirty="0"/>
              <a:t>faster, smarter, and more proactive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Why Use AI in Salesforce Testing?</a:t>
            </a:r>
            <a:endParaRPr lang="en-US" dirty="0"/>
          </a:p>
          <a:p>
            <a:r>
              <a:rPr lang="en-US" b="1" dirty="0"/>
              <a:t>Speed:</a:t>
            </a:r>
            <a:r>
              <a:rPr lang="en-US" dirty="0"/>
              <a:t> Generate test cases from user stories instantly</a:t>
            </a:r>
          </a:p>
          <a:p>
            <a:r>
              <a:rPr lang="en-US" b="1" dirty="0"/>
              <a:t>Coverage:</a:t>
            </a:r>
            <a:r>
              <a:rPr lang="en-US" dirty="0"/>
              <a:t> Suggest edge cases you might miss</a:t>
            </a:r>
          </a:p>
          <a:p>
            <a:r>
              <a:rPr lang="en-US" b="1" dirty="0"/>
              <a:t>Accuracy:</a:t>
            </a:r>
            <a:r>
              <a:rPr lang="en-US" dirty="0"/>
              <a:t> Detect UI changes or anomalies automatically</a:t>
            </a:r>
          </a:p>
          <a:p>
            <a:r>
              <a:rPr lang="en-US" b="1" dirty="0"/>
              <a:t>Productivity:</a:t>
            </a:r>
            <a:r>
              <a:rPr lang="en-US" dirty="0"/>
              <a:t> Reduce repetitive manual tasks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691815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668FF-FFE2-9ECB-EEAD-7FEFC49013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788E8E-4BD9-977C-9188-EE2E1F665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>
                <a:latin typeface="Arial" panose="020B0604020202020204" pitchFamily="34" charset="0"/>
              </a:rPr>
              <a:t>How AI Can Help</a:t>
            </a:r>
            <a:endParaRPr lang="en-IN" dirty="0"/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58560B3-662A-E08E-94E0-D5ACD5FD4A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8790915"/>
              </p:ext>
            </p:extLst>
          </p:nvPr>
        </p:nvGraphicFramePr>
        <p:xfrm>
          <a:off x="838200" y="1440974"/>
          <a:ext cx="10515600" cy="38404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58942772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2695475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425359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Area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AI Use Case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Salesforce + Custom UI Example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520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Test Case Generation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Convert acceptance criteria into test steps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Feed “Case Creation” user story → AI drafts positive, negative, and boundary test cases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051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Data Creation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Generate realistic test data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AI creates Leads with valid/invalid industries, regions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10701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Defect Analysis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Classify and suggest root causes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AI predicts API mapping issue vs permission issue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41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Visual Testing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Detect pixel/UI changes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AI spots if custom portal button moved after deployment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19412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Chatbot Assistance</a:t>
                      </a:r>
                      <a:endParaRPr lang="en-IN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Instant Salesforce config guidance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Ask “How to test a validation rule for Opportunity amount?”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42702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3B94F1E-AB2E-EAFC-0F37-5FBDAED98996}"/>
              </a:ext>
            </a:extLst>
          </p:cNvPr>
          <p:cNvSpPr txBox="1"/>
          <p:nvPr/>
        </p:nvSpPr>
        <p:spPr>
          <a:xfrm>
            <a:off x="678942" y="5417026"/>
            <a:ext cx="60944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Pro Tip: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Start small — try using </a:t>
            </a:r>
            <a:r>
              <a:rPr lang="en-US" b="1" dirty="0" err="1"/>
              <a:t>ChatPwC</a:t>
            </a:r>
            <a:r>
              <a:rPr lang="en-US" b="1" dirty="0"/>
              <a:t> </a:t>
            </a:r>
            <a:r>
              <a:rPr lang="en-US" dirty="0"/>
              <a:t>for test ideas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Don’t blindly trust AI output — </a:t>
            </a:r>
            <a:r>
              <a:rPr lang="en-US" b="1" dirty="0"/>
              <a:t>review everything</a:t>
            </a:r>
            <a:r>
              <a:rPr lang="en-US" dirty="0"/>
              <a:t> before use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Think of AI as your </a:t>
            </a:r>
            <a:r>
              <a:rPr lang="en-US" b="1" dirty="0"/>
              <a:t>assistant</a:t>
            </a:r>
            <a:r>
              <a:rPr lang="en-US" dirty="0"/>
              <a:t>, not your boss</a:t>
            </a:r>
          </a:p>
        </p:txBody>
      </p:sp>
    </p:spTree>
    <p:extLst>
      <p:ext uri="{BB962C8B-B14F-4D97-AF65-F5344CB8AC3E}">
        <p14:creationId xmlns:p14="http://schemas.microsoft.com/office/powerpoint/2010/main" val="9070940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79D3F1-8745-8EF3-2051-4AE43A432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054A43-D1AD-8AE8-9AFA-AF82738A0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 Project Examples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AB6C83-3AED-B91B-1AB3-02AC0E58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Example 1 – Case Creation &amp; Assignment</a:t>
            </a:r>
            <a:endParaRPr lang="en-US" dirty="0"/>
          </a:p>
          <a:p>
            <a:r>
              <a:rPr lang="en-US" b="1" dirty="0"/>
              <a:t>Scenario:</a:t>
            </a:r>
            <a:r>
              <a:rPr lang="en-US" dirty="0"/>
              <a:t> Customer submits a case via portal form</a:t>
            </a:r>
          </a:p>
          <a:p>
            <a:r>
              <a:rPr lang="en-US" b="1" dirty="0"/>
              <a:t>QA Actions:</a:t>
            </a:r>
            <a:endParaRPr lang="en-US" dirty="0"/>
          </a:p>
          <a:p>
            <a:pPr lvl="1"/>
            <a:r>
              <a:rPr lang="en-US" dirty="0"/>
              <a:t>Validate field inputs and error messages in UI</a:t>
            </a:r>
          </a:p>
          <a:p>
            <a:pPr lvl="1"/>
            <a:r>
              <a:rPr lang="en-US" dirty="0"/>
              <a:t>Check API sends correct JSON to Salesforce</a:t>
            </a:r>
          </a:p>
          <a:p>
            <a:pPr lvl="1"/>
            <a:r>
              <a:rPr lang="en-US" dirty="0"/>
              <a:t>Confirm Case record is created in Salesforce with correct owner (assignment rule)</a:t>
            </a:r>
          </a:p>
          <a:p>
            <a:pPr lvl="1"/>
            <a:r>
              <a:rPr lang="en-US" dirty="0"/>
              <a:t>Verify SLA timer starts and escalation rules work</a:t>
            </a:r>
          </a:p>
          <a:p>
            <a:pPr lvl="1"/>
            <a:r>
              <a:rPr lang="en-US" dirty="0"/>
              <a:t>Check that the customer receives the confirmation email</a:t>
            </a:r>
          </a:p>
          <a:p>
            <a:r>
              <a:rPr lang="en-US" b="1" dirty="0"/>
              <a:t>Leadership Mindset:</a:t>
            </a:r>
            <a:r>
              <a:rPr lang="en-US" dirty="0"/>
              <a:t> You spot that certain regions have no owner assigned and flag it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95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393D7F-CFC2-87FE-EEE0-75852D22A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6967F9F-D9C1-2734-A8BE-B7200841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3E7335B-789E-0B8A-A4EF-FC7BD418A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3 – Email Notification Workflow</a:t>
            </a:r>
            <a:endParaRPr lang="en-US" dirty="0"/>
          </a:p>
          <a:p>
            <a:r>
              <a:rPr lang="en-US" b="1" dirty="0"/>
              <a:t>Scenario:</a:t>
            </a:r>
            <a:r>
              <a:rPr lang="en-US" dirty="0"/>
              <a:t> High-priority case triggers escalation email to manager</a:t>
            </a:r>
          </a:p>
          <a:p>
            <a:r>
              <a:rPr lang="en-US" b="1" dirty="0"/>
              <a:t>QA Actions:</a:t>
            </a:r>
            <a:endParaRPr lang="en-US" dirty="0"/>
          </a:p>
          <a:p>
            <a:pPr lvl="1"/>
            <a:r>
              <a:rPr lang="en-US" dirty="0"/>
              <a:t>Simulate high-priority case creation</a:t>
            </a:r>
          </a:p>
          <a:p>
            <a:pPr lvl="1"/>
            <a:r>
              <a:rPr lang="en-US" dirty="0"/>
              <a:t>Check email content, recipient, and timing</a:t>
            </a:r>
          </a:p>
          <a:p>
            <a:pPr lvl="1"/>
            <a:r>
              <a:rPr lang="en-US" dirty="0"/>
              <a:t>Verify escalation record is logged in Salesforce</a:t>
            </a:r>
          </a:p>
          <a:p>
            <a:r>
              <a:rPr lang="en-US" b="1" dirty="0"/>
              <a:t>Leadership Mindset:</a:t>
            </a:r>
            <a:r>
              <a:rPr lang="en-US" dirty="0"/>
              <a:t> You propose adding a log entry for failed email sends, preventing future silent failures.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43825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1ECDD-7F40-DF8B-FF04-3AF6AAAB4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BD3C75-B91D-1591-0044-58C79B4B8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Takeaways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7F81C9-ABEF-BE36-77E8-5A775A2B02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Core Mindsets:</a:t>
            </a:r>
            <a:endParaRPr lang="en-US" dirty="0"/>
          </a:p>
          <a:p>
            <a:r>
              <a:rPr lang="en-US" dirty="0"/>
              <a:t>Leadership starts </a:t>
            </a:r>
            <a:r>
              <a:rPr lang="en-US" b="1" dirty="0"/>
              <a:t>from day one</a:t>
            </a:r>
            <a:r>
              <a:rPr lang="en-US" dirty="0"/>
              <a:t> — take ownership of quality</a:t>
            </a:r>
          </a:p>
          <a:p>
            <a:r>
              <a:rPr lang="en-US" dirty="0"/>
              <a:t>Always think </a:t>
            </a:r>
            <a:r>
              <a:rPr lang="en-US" b="1" dirty="0"/>
              <a:t>end-to-end</a:t>
            </a:r>
            <a:r>
              <a:rPr lang="en-US" dirty="0"/>
              <a:t> — UI → API → Salesforce → Reports</a:t>
            </a:r>
          </a:p>
          <a:p>
            <a:r>
              <a:rPr lang="en-US" dirty="0"/>
              <a:t>Be </a:t>
            </a:r>
            <a:r>
              <a:rPr lang="en-US" b="1" dirty="0"/>
              <a:t>curious</a:t>
            </a:r>
            <a:r>
              <a:rPr lang="en-US" dirty="0"/>
              <a:t> — ask “Why?” before testing “How?”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1" dirty="0"/>
              <a:t>Practical Strategies:</a:t>
            </a:r>
            <a:endParaRPr lang="en-US" dirty="0"/>
          </a:p>
          <a:p>
            <a:r>
              <a:rPr lang="en-US" dirty="0"/>
              <a:t>Use a </a:t>
            </a:r>
            <a:r>
              <a:rPr lang="en-US" b="1" dirty="0"/>
              <a:t>3-layer test strategy</a:t>
            </a:r>
            <a:r>
              <a:rPr lang="en-US" dirty="0"/>
              <a:t> (UI, API, backend)</a:t>
            </a:r>
          </a:p>
          <a:p>
            <a:r>
              <a:rPr lang="en-US" dirty="0"/>
              <a:t>Apply </a:t>
            </a:r>
            <a:r>
              <a:rPr lang="en-US" b="1" dirty="0"/>
              <a:t>risk-based testing</a:t>
            </a:r>
            <a:r>
              <a:rPr lang="en-US" dirty="0"/>
              <a:t> — focus where it matters most</a:t>
            </a:r>
          </a:p>
          <a:p>
            <a:r>
              <a:rPr lang="en-US" dirty="0"/>
              <a:t>Mix </a:t>
            </a:r>
            <a:r>
              <a:rPr lang="en-US" b="1" dirty="0"/>
              <a:t>scripted</a:t>
            </a:r>
            <a:r>
              <a:rPr lang="en-US" dirty="0"/>
              <a:t> and </a:t>
            </a:r>
            <a:r>
              <a:rPr lang="en-US" b="1" dirty="0"/>
              <a:t>exploratory/contextual</a:t>
            </a:r>
            <a:r>
              <a:rPr lang="en-US" dirty="0"/>
              <a:t> testing</a:t>
            </a:r>
          </a:p>
          <a:p>
            <a:r>
              <a:rPr lang="en-US" dirty="0"/>
              <a:t>Collaborate smartly with </a:t>
            </a:r>
            <a:r>
              <a:rPr lang="en-US" b="1" dirty="0"/>
              <a:t>Devs, Admins, and BAs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23893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AD70E-B1B7-6266-F881-FB492FAE3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615B65-1B72-0CF0-84D9-E71601C8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105C515-D0E3-E6B3-0BB3-58BD8E8DC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Modern Approaches:</a:t>
            </a:r>
            <a:endParaRPr lang="en-US" dirty="0"/>
          </a:p>
          <a:p>
            <a:r>
              <a:rPr lang="en-US" dirty="0"/>
              <a:t>Measure with </a:t>
            </a:r>
            <a:r>
              <a:rPr lang="en-US" b="1" dirty="0"/>
              <a:t>meaningful metrics</a:t>
            </a:r>
            <a:r>
              <a:rPr lang="en-US" dirty="0"/>
              <a:t> — not vanity numbers</a:t>
            </a:r>
          </a:p>
          <a:p>
            <a:r>
              <a:rPr lang="en-US" dirty="0"/>
              <a:t>Use </a:t>
            </a:r>
            <a:r>
              <a:rPr lang="en-US" b="1" dirty="0"/>
              <a:t>AI as an assistant</a:t>
            </a:r>
            <a:r>
              <a:rPr lang="en-US" dirty="0"/>
              <a:t>, not a replacement</a:t>
            </a:r>
          </a:p>
          <a:p>
            <a:r>
              <a:rPr lang="en-US" dirty="0"/>
              <a:t>Keep learning Salesforce features, flows, and integrations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US" b="1" dirty="0"/>
              <a:t>Final Thought:</a:t>
            </a:r>
            <a:br>
              <a:rPr lang="en-US" dirty="0"/>
            </a:br>
            <a:r>
              <a:rPr lang="en-US" dirty="0"/>
              <a:t>💬 </a:t>
            </a:r>
            <a:r>
              <a:rPr lang="en-US" i="1" dirty="0"/>
              <a:t>“A great QA doesn’t just find bugs — they protect the customer experience.”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92968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B4F04-D0DD-5582-8A36-6961D24B8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A9665-A7E4-FB27-4DF4-50AB94E1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Your QA Leadership Knowledge!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9198F2-5ED6-B921-BE67-CA9F313B50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Slide Content:</a:t>
            </a:r>
            <a:endParaRPr lang="en-US" dirty="0"/>
          </a:p>
          <a:p>
            <a:r>
              <a:rPr lang="en-US" b="1" dirty="0"/>
              <a:t>Kahoot Quiz:</a:t>
            </a:r>
            <a:r>
              <a:rPr lang="en-US" dirty="0"/>
              <a:t> 8–10 quick questions from today’s topics</a:t>
            </a:r>
          </a:p>
          <a:p>
            <a:r>
              <a:rPr lang="en-US" b="1" dirty="0"/>
              <a:t>Q&amp;A:</a:t>
            </a:r>
            <a:r>
              <a:rPr lang="en-US" dirty="0"/>
              <a:t> Open floor for doubts, clarifications, and discussion</a:t>
            </a:r>
          </a:p>
          <a:p>
            <a:r>
              <a:rPr lang="en-US" b="1" dirty="0"/>
              <a:t>Wrap-Up:</a:t>
            </a:r>
            <a:r>
              <a:rPr lang="en-US" dirty="0"/>
              <a:t> Thank participants and share next steps/resources</a:t>
            </a:r>
          </a:p>
        </p:txBody>
      </p:sp>
    </p:spTree>
    <p:extLst>
      <p:ext uri="{BB962C8B-B14F-4D97-AF65-F5344CB8AC3E}">
        <p14:creationId xmlns:p14="http://schemas.microsoft.com/office/powerpoint/2010/main" val="9648004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52CA82-16A6-A6A5-02EB-EA5D3B246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0AE538-19FE-92D3-5761-435CB783D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Leadership in QA: A Mindset, Not a Title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35B0795-61D5-ADF6-54DA-5C16C266E3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Key Pillars (for any level):</a:t>
            </a:r>
            <a:endParaRPr lang="en-US" dirty="0"/>
          </a:p>
          <a:p>
            <a:r>
              <a:rPr lang="en-US" b="1" dirty="0"/>
              <a:t>Quality Ownership</a:t>
            </a:r>
            <a:r>
              <a:rPr lang="en-US" dirty="0"/>
              <a:t> – Care about the product like it’s yours</a:t>
            </a:r>
          </a:p>
          <a:p>
            <a:r>
              <a:rPr lang="en-US" b="1" dirty="0"/>
              <a:t>Curiosity</a:t>
            </a:r>
            <a:r>
              <a:rPr lang="en-US" dirty="0"/>
              <a:t> – Explore beyond the acceptance criteria</a:t>
            </a:r>
          </a:p>
          <a:p>
            <a:r>
              <a:rPr lang="en-US" b="1" dirty="0"/>
              <a:t>Effective Communication</a:t>
            </a:r>
            <a:r>
              <a:rPr lang="en-US" dirty="0"/>
              <a:t> – Clear bug reports, precise questions</a:t>
            </a:r>
          </a:p>
          <a:p>
            <a:r>
              <a:rPr lang="en-US" b="1" dirty="0"/>
              <a:t>Collaboration</a:t>
            </a:r>
            <a:r>
              <a:rPr lang="en-US" dirty="0"/>
              <a:t> – Work with Devs, Admins, and BAs as one team</a:t>
            </a:r>
          </a:p>
          <a:p>
            <a:r>
              <a:rPr lang="en-US" b="1" dirty="0"/>
              <a:t>Continuous Learning</a:t>
            </a:r>
            <a:r>
              <a:rPr lang="en-US" dirty="0"/>
              <a:t> – New tools, features, and testing approaches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9959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4D3E5-9855-2ECC-A97B-3775629CD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3795C0-6C62-0AE3-25B3-CEB435CE1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EAF7983-83EF-3DB6-6689-980E33621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Salesforce + Custom UI Examples:</a:t>
            </a:r>
            <a:endParaRPr lang="en-US" dirty="0"/>
          </a:p>
          <a:p>
            <a:r>
              <a:rPr lang="en-US" b="1" dirty="0"/>
              <a:t>Scenario 1:</a:t>
            </a:r>
            <a:r>
              <a:rPr lang="en-US" dirty="0"/>
              <a:t> You’re testing a </a:t>
            </a:r>
            <a:r>
              <a:rPr lang="en-US" i="1" dirty="0"/>
              <a:t>Case Creation</a:t>
            </a:r>
            <a:r>
              <a:rPr lang="en-US" dirty="0"/>
              <a:t> form in the custom UI.</a:t>
            </a:r>
            <a:br>
              <a:rPr lang="en-US" dirty="0"/>
            </a:br>
            <a:r>
              <a:rPr lang="en-US" dirty="0"/>
              <a:t>Instead of just validating mandatory fields, you also check:</a:t>
            </a:r>
          </a:p>
          <a:p>
            <a:pPr lvl="1"/>
            <a:r>
              <a:rPr lang="en-US" dirty="0"/>
              <a:t>If the Case syncs to Salesforce correctly</a:t>
            </a:r>
          </a:p>
          <a:p>
            <a:pPr lvl="1"/>
            <a:r>
              <a:rPr lang="en-US" dirty="0"/>
              <a:t>If </a:t>
            </a:r>
            <a:r>
              <a:rPr lang="en-US" b="1" dirty="0"/>
              <a:t>case owner assignment rules</a:t>
            </a:r>
            <a:r>
              <a:rPr lang="en-US" dirty="0"/>
              <a:t> are applied</a:t>
            </a:r>
          </a:p>
          <a:p>
            <a:pPr lvl="1"/>
            <a:r>
              <a:rPr lang="en-US" dirty="0"/>
              <a:t>If email notification triggers fire as expected</a:t>
            </a:r>
          </a:p>
          <a:p>
            <a:r>
              <a:rPr lang="en-US" b="1" dirty="0"/>
              <a:t>Scenario 2:</a:t>
            </a:r>
            <a:r>
              <a:rPr lang="en-US" dirty="0"/>
              <a:t> You notice the Lead Conversion process is slower after the last deployment — you raise it before it becomes a production complaint.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13905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0CF28-BF24-29B8-67FA-C136804C16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C63B56-D1E9-F5F9-824E-CF1624589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Role as a QA in Salesforce Projects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A62D236-B701-45F3-D2AA-061AFBAF3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Why QA is Critical in Salesforce Projects:</a:t>
            </a:r>
            <a:endParaRPr lang="en-US" dirty="0"/>
          </a:p>
          <a:p>
            <a:r>
              <a:rPr lang="en-US" dirty="0"/>
              <a:t>Ensures </a:t>
            </a:r>
            <a:r>
              <a:rPr lang="en-US" b="1" dirty="0"/>
              <a:t>end-to-end workflows</a:t>
            </a:r>
            <a:r>
              <a:rPr lang="en-US" dirty="0"/>
              <a:t> function across Salesforce and custom UI</a:t>
            </a:r>
          </a:p>
          <a:p>
            <a:r>
              <a:rPr lang="en-US" dirty="0"/>
              <a:t>Protects </a:t>
            </a:r>
            <a:r>
              <a:rPr lang="en-US" b="1" dirty="0"/>
              <a:t>data integrity</a:t>
            </a:r>
            <a:r>
              <a:rPr lang="en-US" dirty="0"/>
              <a:t> in CRM</a:t>
            </a:r>
          </a:p>
          <a:p>
            <a:r>
              <a:rPr lang="en-US" dirty="0"/>
              <a:t>Validates </a:t>
            </a:r>
            <a:r>
              <a:rPr lang="en-US" b="1" dirty="0"/>
              <a:t>business rules &amp; automation</a:t>
            </a:r>
            <a:r>
              <a:rPr lang="en-US" dirty="0"/>
              <a:t> (flows, triggers, approvals)</a:t>
            </a:r>
          </a:p>
          <a:p>
            <a:r>
              <a:rPr lang="en-US" dirty="0"/>
              <a:t>Safeguards </a:t>
            </a:r>
            <a:r>
              <a:rPr lang="en-US" b="1" dirty="0"/>
              <a:t>customer experience</a:t>
            </a:r>
            <a:r>
              <a:rPr lang="en-US" dirty="0"/>
              <a:t> in portals and apps</a:t>
            </a:r>
          </a:p>
          <a:p>
            <a:r>
              <a:rPr lang="en-US" dirty="0"/>
              <a:t>Reduces </a:t>
            </a:r>
            <a:r>
              <a:rPr lang="en-US" b="1" dirty="0"/>
              <a:t>production defects</a:t>
            </a:r>
            <a:r>
              <a:rPr lang="en-US" dirty="0"/>
              <a:t> and costly rework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379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AEEFD-D5EF-78DE-2D5B-D552FFAB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4A6BDEE-28CE-023D-1B3F-E2F64E800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7E407E-EF29-3CD8-CB36-D6650F8BB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IN" b="1" dirty="0"/>
              <a:t>Core QA Responsibilities:</a:t>
            </a:r>
            <a:endParaRPr lang="en-IN" dirty="0"/>
          </a:p>
          <a:p>
            <a:r>
              <a:rPr lang="en-IN" b="1" dirty="0"/>
              <a:t>Functional Testing</a:t>
            </a:r>
            <a:r>
              <a:rPr lang="en-IN" dirty="0"/>
              <a:t> – Validate Salesforce objects, fields, and logic</a:t>
            </a:r>
          </a:p>
          <a:p>
            <a:r>
              <a:rPr lang="en-IN" b="1" dirty="0"/>
              <a:t>Integration Testing</a:t>
            </a:r>
            <a:r>
              <a:rPr lang="en-IN" dirty="0"/>
              <a:t> – Check custom UI ↔ Salesforce data sync via APIs</a:t>
            </a:r>
          </a:p>
          <a:p>
            <a:r>
              <a:rPr lang="en-IN" b="1" dirty="0"/>
              <a:t>Regression Testing</a:t>
            </a:r>
            <a:r>
              <a:rPr lang="en-IN" dirty="0"/>
              <a:t> – Ensure existing workflows still work after updates</a:t>
            </a:r>
          </a:p>
          <a:p>
            <a:r>
              <a:rPr lang="en-IN" b="1" dirty="0"/>
              <a:t>User Acceptance Testing (UAT) Support</a:t>
            </a:r>
            <a:r>
              <a:rPr lang="en-IN" dirty="0"/>
              <a:t> – Guide business users during UAT</a:t>
            </a:r>
          </a:p>
          <a:p>
            <a:r>
              <a:rPr lang="en-IN" b="1" dirty="0"/>
              <a:t>Data Validation</a:t>
            </a:r>
            <a:r>
              <a:rPr lang="en-IN" dirty="0"/>
              <a:t> – Confirm records, relationships, and reports are correct</a:t>
            </a:r>
          </a:p>
          <a:p>
            <a:r>
              <a:rPr lang="en-IN" b="1" dirty="0"/>
              <a:t>Performance Checks</a:t>
            </a:r>
            <a:r>
              <a:rPr lang="en-IN" dirty="0"/>
              <a:t> – Identify slow processes (e.g., lead conversion time)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0684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D6871-3E55-1568-89ED-67C3A6E21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767D63-258A-CD51-5EFE-D57315504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16DCEA4-EEF9-252E-57F6-FFCE7540E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Example Salesforce + Custom UI Scenarios:</a:t>
            </a:r>
            <a:endParaRPr lang="en-US" dirty="0"/>
          </a:p>
          <a:p>
            <a:r>
              <a:rPr lang="en-US" dirty="0"/>
              <a:t>Verify </a:t>
            </a:r>
            <a:r>
              <a:rPr lang="en-US" b="1" dirty="0"/>
              <a:t>Lead Creation</a:t>
            </a:r>
            <a:r>
              <a:rPr lang="en-US" dirty="0"/>
              <a:t> in the UI is reflected in Salesforce with correct Lead Owner</a:t>
            </a:r>
          </a:p>
          <a:p>
            <a:r>
              <a:rPr lang="en-US" dirty="0"/>
              <a:t>Test </a:t>
            </a:r>
            <a:r>
              <a:rPr lang="en-US" b="1" dirty="0"/>
              <a:t>Case Assignment Rules</a:t>
            </a:r>
            <a:r>
              <a:rPr lang="en-US" dirty="0"/>
              <a:t> after UI form submission</a:t>
            </a:r>
          </a:p>
          <a:p>
            <a:r>
              <a:rPr lang="en-US" dirty="0"/>
              <a:t>Check if </a:t>
            </a:r>
            <a:r>
              <a:rPr lang="en-US" b="1" dirty="0"/>
              <a:t>email notifications</a:t>
            </a:r>
            <a:r>
              <a:rPr lang="en-US" dirty="0"/>
              <a:t> are triggered after status change</a:t>
            </a:r>
          </a:p>
          <a:p>
            <a:r>
              <a:rPr lang="en-US" dirty="0"/>
              <a:t>Ensure </a:t>
            </a:r>
            <a:r>
              <a:rPr lang="en-US" b="1" dirty="0"/>
              <a:t>custom object data</a:t>
            </a:r>
            <a:r>
              <a:rPr lang="en-US" dirty="0"/>
              <a:t> flows correctly between systems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8740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C389D-8D19-3B98-34A8-1EA9B377A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249AF08-9559-856D-65D6-92D47E534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End-to-End QA Workflow in Salesforce Projects</a:t>
            </a:r>
            <a:endParaRPr lang="en-IN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1ABBE-150B-CEA8-1CAD-6F35023F39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Key QA Touchpoints:</a:t>
            </a:r>
            <a:endParaRPr lang="en-IN" dirty="0"/>
          </a:p>
          <a:p>
            <a:r>
              <a:rPr lang="en-IN" b="1" dirty="0"/>
              <a:t>UI Testing:</a:t>
            </a:r>
            <a:r>
              <a:rPr lang="en-IN" dirty="0"/>
              <a:t> Field validations, error messages, usability</a:t>
            </a:r>
          </a:p>
          <a:p>
            <a:r>
              <a:rPr lang="en-IN" b="1" dirty="0"/>
              <a:t>API Testing:</a:t>
            </a:r>
            <a:r>
              <a:rPr lang="en-IN" dirty="0"/>
              <a:t> Data mapping, error handling, performance</a:t>
            </a:r>
          </a:p>
          <a:p>
            <a:r>
              <a:rPr lang="en-IN" b="1" dirty="0"/>
              <a:t>Backend Validation:</a:t>
            </a:r>
            <a:r>
              <a:rPr lang="en-IN" dirty="0"/>
              <a:t> Record creation, automation, ownership rules</a:t>
            </a:r>
          </a:p>
          <a:p>
            <a:r>
              <a:rPr lang="en-IN" b="1" dirty="0"/>
              <a:t>Cross-System Checks:</a:t>
            </a:r>
            <a:r>
              <a:rPr lang="en-IN" dirty="0"/>
              <a:t> Ensure updates sync both ways</a:t>
            </a:r>
          </a:p>
          <a:p>
            <a:r>
              <a:rPr lang="en-IN" b="1" dirty="0"/>
              <a:t>Business Process Validation:</a:t>
            </a:r>
            <a:r>
              <a:rPr lang="en-IN" dirty="0"/>
              <a:t> Does it meet business requirements?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125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2669</Words>
  <Application>Microsoft Office PowerPoint</Application>
  <PresentationFormat>Widescreen</PresentationFormat>
  <Paragraphs>360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0" baseType="lpstr">
      <vt:lpstr>Arial</vt:lpstr>
      <vt:lpstr>Calibri</vt:lpstr>
      <vt:lpstr>Calibri Light</vt:lpstr>
      <vt:lpstr>Office Theme</vt:lpstr>
      <vt:lpstr>Agenda – Leadership in QA &amp; Advanced Testing Strategies</vt:lpstr>
      <vt:lpstr>Welcome to Leadership in QA &amp; Advanced Testing Strategies</vt:lpstr>
      <vt:lpstr>Leadership in QA: A Mindset, Not a Title</vt:lpstr>
      <vt:lpstr>Leadership in QA: A Mindset, Not a Title</vt:lpstr>
      <vt:lpstr>PowerPoint Presentation</vt:lpstr>
      <vt:lpstr>Your Role as a QA in Salesforce Projects</vt:lpstr>
      <vt:lpstr>PowerPoint Presentation</vt:lpstr>
      <vt:lpstr>PowerPoint Presentation</vt:lpstr>
      <vt:lpstr>End-to-End QA Workflow in Salesforce Projects</vt:lpstr>
      <vt:lpstr>PowerPoint Presentation</vt:lpstr>
      <vt:lpstr>Think Quality From Day One</vt:lpstr>
      <vt:lpstr>PowerPoint Presentation</vt:lpstr>
      <vt:lpstr>PowerPoint Presentation</vt:lpstr>
      <vt:lpstr>Plan Your Tests Like a Pro – UI, API, and Backend Together</vt:lpstr>
      <vt:lpstr>3-Layer Salesforce Test Strategy:</vt:lpstr>
      <vt:lpstr>PowerPoint Presentation</vt:lpstr>
      <vt:lpstr>Test Where It Matters Most – Risk-Based Testing</vt:lpstr>
      <vt:lpstr>PowerPoint Presentation</vt:lpstr>
      <vt:lpstr>Example – Salesforce Project:</vt:lpstr>
      <vt:lpstr>Finding Bugs Scripts Miss – Exploratory &amp; Contextual Testing</vt:lpstr>
      <vt:lpstr>PowerPoint Presentation</vt:lpstr>
      <vt:lpstr>PowerPoint Presentation</vt:lpstr>
      <vt:lpstr>Collaborating with Devs, Admins, and BAs</vt:lpstr>
      <vt:lpstr>Who You’ll Work With in Salesforce Projects:</vt:lpstr>
      <vt:lpstr>PowerPoint Presentation</vt:lpstr>
      <vt:lpstr>PowerPoint Presentation</vt:lpstr>
      <vt:lpstr>QA Metrics That Matter</vt:lpstr>
      <vt:lpstr>Key QA Metrics for Salesforce Projects:</vt:lpstr>
      <vt:lpstr>PowerPoint Presentation</vt:lpstr>
      <vt:lpstr>AI in QA: What, Why &amp; How</vt:lpstr>
      <vt:lpstr>How AI Can Help</vt:lpstr>
      <vt:lpstr>Real Project Examples</vt:lpstr>
      <vt:lpstr>PowerPoint Presentation</vt:lpstr>
      <vt:lpstr>Key Takeaways</vt:lpstr>
      <vt:lpstr>PowerPoint Presentation</vt:lpstr>
      <vt:lpstr>Test Your QA Leadership Knowledge!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Sunil Kumar Sukesan</dc:creator>
  <cp:lastModifiedBy>Sunil Kumar Sukesan</cp:lastModifiedBy>
  <cp:revision>2</cp:revision>
  <dcterms:created xsi:type="dcterms:W3CDTF">2025-08-07T18:21:51Z</dcterms:created>
  <dcterms:modified xsi:type="dcterms:W3CDTF">2025-08-07T19:55:18Z</dcterms:modified>
</cp:coreProperties>
</file>