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8" r:id="rId13"/>
    <p:sldId id="279" r:id="rId14"/>
    <p:sldId id="268" r:id="rId15"/>
    <p:sldId id="269" r:id="rId16"/>
    <p:sldId id="280" r:id="rId17"/>
    <p:sldId id="270" r:id="rId18"/>
    <p:sldId id="281" r:id="rId19"/>
    <p:sldId id="271" r:id="rId20"/>
    <p:sldId id="282" r:id="rId21"/>
    <p:sldId id="272" r:id="rId22"/>
    <p:sldId id="283" r:id="rId23"/>
    <p:sldId id="273" r:id="rId24"/>
    <p:sldId id="284" r:id="rId25"/>
    <p:sldId id="285" r:id="rId26"/>
    <p:sldId id="286" r:id="rId27"/>
    <p:sldId id="287" r:id="rId28"/>
    <p:sldId id="275" r:id="rId29"/>
    <p:sldId id="288" r:id="rId30"/>
    <p:sldId id="276" r:id="rId31"/>
    <p:sldId id="27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4F15-F2FC-8C61-8BA4-AA18D6DD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9C44-18D0-FE34-0812-11B05FB43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BB82-9EF7-6F50-A32D-E1EF2A6A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4D62-B01E-2EA1-722A-D1CB1514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E4A5B-3426-F541-4057-0E16A931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81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FB5F-9166-545D-664A-432702C2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B1D40-E93F-6EDD-258C-F1053979D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AC64-819A-7DEE-8290-234E6430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E25FC-66F0-BBBC-64E9-7F2DB0BE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5527A-9F29-DE64-8489-DEBAACE2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97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0655B-BDB8-BACA-7240-1D4C391FB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CC636-0EA0-1E61-922B-3FD9CF32F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3A02B-7081-0196-D4D2-554DD126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85AC-9404-63F5-0F7B-B528C183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BE7E-A2CE-17CC-CDA0-6C6BEDE8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24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125C-4E29-F500-64F5-560DC921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AEE0-E63A-7DEE-DACF-42B4A005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71F12-5D34-4456-D229-F78EC006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3A1D4-5CA6-C8A5-F676-52213A19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A2EB6-7726-279B-4853-5F6EACCC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62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6C18-AA81-7C09-F05A-7AD9B885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E9E8D-19BF-F8AB-B85D-7BDD7F38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089A-F78B-ABD3-A10B-027160D5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5C18-614E-1EAF-2150-F9C39676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D618-F90C-BC8D-641E-A9106CEC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44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0DDF-E804-069F-D670-29B6040A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F4009-F4FC-8FAE-3D79-87FD4C36D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A8DBC-7EFF-040F-BF85-C39EB4E95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79BF3-57FE-EA04-2377-195F1BB1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BAA74-D32C-5083-A7BF-EE242BEB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7948-F3E6-0814-1C1D-931E4C1D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3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1CE2-53D8-B4D2-1A7A-36F6CA27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A3C9-86DC-A685-2442-C232BA7F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AF802-A898-ACB9-85F2-72D21EB94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4BA3E-04FB-9BAD-13A3-C9CFD28A3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3506B-C123-9C69-86DA-80A30973F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FDC59-A975-3754-0A68-DBF18A16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5E4D7-2B28-D480-F851-E1114420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DE858-E41E-FE70-14E2-99D44FEB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8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9917-308A-EF8B-CA4E-DB5CF168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8A885-B646-8191-8057-DEA58D34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D300A-E7E2-586B-235E-E51F5272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3C73B-5EBC-F4D8-EE60-D2F2A01A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3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3EC52-E168-0521-380B-2ADF9D71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F4B8-0A2D-6091-719E-060DA531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8707B-F913-10CF-DE88-B24558E3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9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710C-1032-5CAB-9F31-3C51DAAB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3C85-D131-3652-C7F8-A43F3A410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8B3BD-B067-5ADF-4351-D8F8AEE2F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EBC4D-D1F6-8D58-B3C9-B0E2FD34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3EB23-D7C8-2084-DEA1-12606148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5F472-24EA-F24C-B403-C2DEBE1B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70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C5A5-B4C5-1FB7-FA9A-57BF13F2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8DF93-FFB2-8822-90C3-F9F20C479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BF30C-B29B-C908-1548-7D5D862D7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29871-A1A5-974A-C9EF-28E5F47A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213F-7AFA-084B-6C26-B74FFF83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E8ADA-1741-423D-F96B-C87FE8E1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25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A5E3C-A6A8-F636-532E-F3624855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3DDA2-452A-782E-1A9F-D385235F0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77749-7DBF-F5BE-F506-ABACE61A1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26BA9-9F95-42C3-A1D6-3B070F7C374A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70037-A5B9-FE19-FA26-DBC38047A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3C3AF-36FB-4ED7-AD7A-F71E80974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E0C395-A698-EC95-2A40-6E83E3D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079A91-3CAA-B0D8-8F08-1030D7238A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1464"/>
            <a:ext cx="10628376" cy="437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What is Performance Optimization?</a:t>
            </a:r>
            <a:br>
              <a:rPr lang="en-US" sz="1800" dirty="0"/>
            </a:br>
            <a:r>
              <a:rPr lang="en-US" sz="1800" dirty="0"/>
              <a:t>– Key principles &amp; why it matters</a:t>
            </a:r>
          </a:p>
          <a:p>
            <a:r>
              <a:rPr lang="en-US" sz="1800" b="1" dirty="0"/>
              <a:t>E2E Testing Techniques</a:t>
            </a:r>
            <a:br>
              <a:rPr lang="en-US" sz="1800" dirty="0"/>
            </a:br>
            <a:r>
              <a:rPr lang="en-US" sz="1800" dirty="0"/>
              <a:t>– Strategy, scope, and implementation</a:t>
            </a:r>
          </a:p>
          <a:p>
            <a:r>
              <a:rPr lang="en-US" sz="1800" b="1" dirty="0"/>
              <a:t>Tools &amp; Frameworks</a:t>
            </a:r>
            <a:br>
              <a:rPr lang="en-US" sz="1800" dirty="0"/>
            </a:br>
            <a:r>
              <a:rPr lang="en-US" sz="1800" dirty="0"/>
              <a:t>– Comparison across Web, API, Mobile, CI/CD</a:t>
            </a:r>
          </a:p>
          <a:p>
            <a:r>
              <a:rPr lang="en-US" sz="1800" b="1" dirty="0"/>
              <a:t>Real-World Examples</a:t>
            </a:r>
            <a:br>
              <a:rPr lang="en-US" sz="1800" dirty="0"/>
            </a:br>
            <a:r>
              <a:rPr lang="en-US" sz="1800" dirty="0"/>
              <a:t>– Success &amp; failure stories</a:t>
            </a:r>
          </a:p>
          <a:p>
            <a:r>
              <a:rPr lang="en-US" sz="1800" b="1" dirty="0"/>
              <a:t>Best Practices &amp; Pitfalls</a:t>
            </a:r>
            <a:br>
              <a:rPr lang="en-US" sz="1800" dirty="0"/>
            </a:br>
            <a:r>
              <a:rPr lang="en-US" sz="1800" dirty="0"/>
              <a:t>– Things that work, and things to avoid</a:t>
            </a:r>
          </a:p>
          <a:p>
            <a:r>
              <a:rPr lang="en-US" sz="1800" b="1" dirty="0"/>
              <a:t>Q&amp;A + Discussion</a:t>
            </a:r>
            <a:br>
              <a:rPr lang="en-US" sz="1800" dirty="0"/>
            </a:br>
            <a:r>
              <a:rPr lang="en-US" sz="1800" dirty="0"/>
              <a:t>– Your questions, my answers</a:t>
            </a:r>
          </a:p>
          <a:p>
            <a:r>
              <a:rPr lang="en-US" sz="1800" dirty="0"/>
              <a:t>🎯 </a:t>
            </a:r>
            <a:r>
              <a:rPr lang="en-US" sz="1800" i="1" dirty="0"/>
              <a:t>Goal: Help you walk away with clear, actionable testing strategies!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188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61C81-9F5F-A6C4-5D7F-F0D71D1A9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1F408A-18CD-4E28-D360-EE9772A5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Integrate Optimization into CI/CD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4D29E-F435-39FF-13CE-FD088C8E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 dirty="0"/>
              <a:t>Automated Audits</a:t>
            </a:r>
            <a:endParaRPr lang="en-IN" dirty="0"/>
          </a:p>
          <a:p>
            <a:r>
              <a:rPr lang="en-IN" dirty="0"/>
              <a:t>Run Lighthouse or </a:t>
            </a:r>
            <a:r>
              <a:rPr lang="en-IN" dirty="0" err="1"/>
              <a:t>WebPageTest</a:t>
            </a:r>
            <a:r>
              <a:rPr lang="en-IN" dirty="0"/>
              <a:t> as part of CI/CD</a:t>
            </a:r>
          </a:p>
          <a:p>
            <a:r>
              <a:rPr lang="en-IN" dirty="0"/>
              <a:t>Fail builds if performance budget is exceeded</a:t>
            </a:r>
          </a:p>
          <a:p>
            <a:endParaRPr lang="en-IN" dirty="0"/>
          </a:p>
          <a:p>
            <a:r>
              <a:rPr lang="en-IN" b="1" dirty="0"/>
              <a:t>Performance Budgets</a:t>
            </a:r>
            <a:endParaRPr lang="en-IN" dirty="0"/>
          </a:p>
          <a:p>
            <a:r>
              <a:rPr lang="en-IN" dirty="0"/>
              <a:t>Set limits for LCP, TTI, bundle size, etc.</a:t>
            </a:r>
          </a:p>
          <a:p>
            <a:r>
              <a:rPr lang="en-IN" dirty="0"/>
              <a:t>Use alerts for regressions</a:t>
            </a:r>
          </a:p>
          <a:p>
            <a:endParaRPr lang="en-IN" dirty="0"/>
          </a:p>
          <a:p>
            <a:r>
              <a:rPr lang="en-IN" b="1" dirty="0"/>
              <a:t>Baseline Tracking</a:t>
            </a:r>
            <a:endParaRPr lang="en-IN" dirty="0"/>
          </a:p>
          <a:p>
            <a:r>
              <a:rPr lang="en-IN" dirty="0"/>
              <a:t>Store historical performance metrics</a:t>
            </a:r>
          </a:p>
          <a:p>
            <a:r>
              <a:rPr lang="en-IN" dirty="0"/>
              <a:t>Visualize trends using dashboards (Grafana, Kibana)</a:t>
            </a:r>
          </a:p>
          <a:p>
            <a:endParaRPr lang="en-IN" dirty="0"/>
          </a:p>
          <a:p>
            <a:r>
              <a:rPr lang="en-IN" b="1" dirty="0"/>
              <a:t>Dev Collaboration</a:t>
            </a:r>
            <a:endParaRPr lang="en-IN" dirty="0"/>
          </a:p>
          <a:p>
            <a:r>
              <a:rPr lang="en-IN" dirty="0"/>
              <a:t>Share reports with </a:t>
            </a:r>
            <a:r>
              <a:rPr lang="en-IN" dirty="0" err="1"/>
              <a:t>devs</a:t>
            </a:r>
            <a:r>
              <a:rPr lang="en-IN" dirty="0"/>
              <a:t> via PR comments or Slack</a:t>
            </a:r>
          </a:p>
          <a:p>
            <a:r>
              <a:rPr lang="en-IN" dirty="0"/>
              <a:t>Encourage early optimization during development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24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84FDC-B858-2E9F-BCCC-78F687AF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2C0E73-AF6B-BF4A-FDAE-4AEC1015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E2E Testing?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CBC878-76CF-E702-57E3-C1718E42D6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3"/>
            <a:ext cx="727635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✅ Testing Like a Real User – From Start to Finish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testing validates complete user journeys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Simulates real-world usage across systems and interfaces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Covers integrations, data flows, and edge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business outcomes, not just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🎯 </a:t>
            </a:r>
            <a:r>
              <a:rPr lang="en-US" sz="1800" i="1" dirty="0"/>
              <a:t>Goal: Verify that the app delivers value – exactly how users expect it to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9169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7B0E4-F11F-57C3-7DB9-A754A128E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A28336-47B7-E5A1-EF0B-19DA426D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E2E Testing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44F676-7CAD-287E-F743-21FD1691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032"/>
            <a:ext cx="10515600" cy="477793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Business Flows</a:t>
            </a:r>
            <a:endParaRPr lang="en-US" dirty="0"/>
          </a:p>
          <a:p>
            <a:r>
              <a:rPr lang="en-US" dirty="0"/>
              <a:t>💼 </a:t>
            </a:r>
            <a:r>
              <a:rPr lang="en-US" i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user signs up on a company’s public website → submits a service inquiry → data flows to </a:t>
            </a:r>
            <a:r>
              <a:rPr lang="en-US" b="1" dirty="0"/>
              <a:t>Salesforce</a:t>
            </a:r>
            <a:r>
              <a:rPr lang="en-US" dirty="0"/>
              <a:t> as a Lead → internal team follows up → Opportunity created</a:t>
            </a:r>
          </a:p>
          <a:p>
            <a:r>
              <a:rPr lang="en-US" dirty="0"/>
              <a:t>💳 </a:t>
            </a:r>
            <a:r>
              <a:rPr lang="en-US" i="1" dirty="0"/>
              <a:t>Another flow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Customer places an order on the frontend → order &amp; customer data synced to </a:t>
            </a:r>
            <a:r>
              <a:rPr lang="en-US" b="1" dirty="0"/>
              <a:t>Salesforce CRM</a:t>
            </a:r>
            <a:r>
              <a:rPr lang="en-US" dirty="0"/>
              <a:t> for fulfillment tracking</a:t>
            </a:r>
          </a:p>
          <a:p>
            <a:endParaRPr lang="en-IN" dirty="0"/>
          </a:p>
          <a:p>
            <a:r>
              <a:rPr lang="en-IN" dirty="0"/>
              <a:t>🔹 </a:t>
            </a:r>
            <a:r>
              <a:rPr lang="en-IN" b="1" dirty="0"/>
              <a:t>Cross-System Interactions</a:t>
            </a:r>
            <a:endParaRPr lang="en-IN" dirty="0"/>
          </a:p>
          <a:p>
            <a:r>
              <a:rPr lang="en-IN" dirty="0"/>
              <a:t>🔄 </a:t>
            </a:r>
            <a:r>
              <a:rPr lang="en-IN" i="1" dirty="0"/>
              <a:t>Frontend ↔ Backend ↔ Salesforce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– Website form submits data to backend → backend calls Salesforce API</a:t>
            </a:r>
            <a:br>
              <a:rPr lang="en-IN" dirty="0"/>
            </a:br>
            <a:r>
              <a:rPr lang="en-IN" dirty="0"/>
              <a:t>– Status updates in Salesforce reflect on the customer portal via API sync</a:t>
            </a:r>
          </a:p>
          <a:p>
            <a:r>
              <a:rPr lang="en-IN" dirty="0"/>
              <a:t>📡 </a:t>
            </a:r>
            <a:r>
              <a:rPr lang="en-IN" i="1" dirty="0"/>
              <a:t>Third-party integrations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– Payment confirmation triggers email via </a:t>
            </a:r>
            <a:r>
              <a:rPr lang="en-IN" b="1" dirty="0"/>
              <a:t>Marketing Cloud / Salesforce Pardot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857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0D5D6-6273-7AE8-0909-9719BDBA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7977E8-A935-E730-0C0F-C5477E8D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E2E Testing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DF1651-A0CE-6457-8B39-D5404B19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🔹 </a:t>
            </a:r>
            <a:r>
              <a:rPr lang="en-US" b="1" dirty="0"/>
              <a:t>User Roles &amp; Access Control</a:t>
            </a:r>
            <a:endParaRPr lang="en-US" dirty="0"/>
          </a:p>
          <a:p>
            <a:r>
              <a:rPr lang="en-US" dirty="0"/>
              <a:t>🌍 </a:t>
            </a:r>
            <a:r>
              <a:rPr lang="en-US" i="1" dirty="0"/>
              <a:t>Public Website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– Customer accesses limited features (inquiry, order status)</a:t>
            </a:r>
          </a:p>
          <a:p>
            <a:r>
              <a:rPr lang="en-US" dirty="0"/>
              <a:t>🔐 </a:t>
            </a:r>
            <a:r>
              <a:rPr lang="en-US" i="1" dirty="0"/>
              <a:t>Internal Users in Salesforce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– Sales Reps, Agents, or Managers access leads, cases, and pipelines</a:t>
            </a:r>
          </a:p>
          <a:p>
            <a:r>
              <a:rPr lang="en-US" dirty="0"/>
              <a:t>🛑 </a:t>
            </a:r>
            <a:r>
              <a:rPr lang="en-US" i="1" dirty="0"/>
              <a:t>Validation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– Ensure that customers can’t access internal records</a:t>
            </a:r>
            <a:br>
              <a:rPr lang="en-US" dirty="0"/>
            </a:br>
            <a:r>
              <a:rPr lang="en-US" dirty="0"/>
              <a:t>– Role-based field visibility and edit rights in Salesforce</a:t>
            </a:r>
          </a:p>
          <a:p>
            <a:endParaRPr lang="en-US" dirty="0"/>
          </a:p>
          <a:p>
            <a:r>
              <a:rPr lang="en-IN" dirty="0"/>
              <a:t>🔹 </a:t>
            </a:r>
            <a:r>
              <a:rPr lang="en-IN" b="1" dirty="0"/>
              <a:t>Edge &amp; Exception Cases</a:t>
            </a:r>
            <a:endParaRPr lang="en-IN" dirty="0"/>
          </a:p>
          <a:p>
            <a:r>
              <a:rPr lang="en-IN" dirty="0"/>
              <a:t>❌ User submits invalid data → frontend shows error → backend logs validation error</a:t>
            </a:r>
          </a:p>
          <a:p>
            <a:r>
              <a:rPr lang="en-IN" dirty="0"/>
              <a:t>🔌 Salesforce API down → retry logic kicks in → proper user feedback shown</a:t>
            </a:r>
          </a:p>
          <a:p>
            <a:r>
              <a:rPr lang="en-IN" dirty="0"/>
              <a:t>🧼 Duplicate entry handling → backend deduplicates before syncing to CRM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🎯 </a:t>
            </a:r>
            <a:r>
              <a:rPr lang="en-IN" i="1" dirty="0"/>
              <a:t>These journeys test not just features, but </a:t>
            </a:r>
            <a:r>
              <a:rPr lang="en-IN" b="1" i="1" dirty="0"/>
              <a:t>business workflows</a:t>
            </a:r>
            <a:r>
              <a:rPr lang="en-IN" i="1" dirty="0"/>
              <a:t>, </a:t>
            </a:r>
            <a:r>
              <a:rPr lang="en-IN" b="1" i="1" dirty="0"/>
              <a:t>data sync</a:t>
            </a:r>
            <a:r>
              <a:rPr lang="en-IN" i="1" dirty="0"/>
              <a:t>, and </a:t>
            </a:r>
            <a:r>
              <a:rPr lang="en-IN" b="1" i="1" dirty="0"/>
              <a:t>role-based access</a:t>
            </a:r>
            <a:r>
              <a:rPr lang="en-IN" i="1" dirty="0"/>
              <a:t> end to end.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90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5E4A2-2F53-F95F-A367-BBE3C1E0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141E59-79B3-B26B-8D63-C13C8432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E2E Planning &amp; 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67285-9FE6-9B92-D566-C55F875A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🔹 </a:t>
            </a:r>
            <a:r>
              <a:rPr lang="en-US" b="1" dirty="0"/>
              <a:t>Risk-Based Prioritization</a:t>
            </a:r>
            <a:endParaRPr lang="en-US" dirty="0"/>
          </a:p>
          <a:p>
            <a:r>
              <a:rPr lang="en-US" dirty="0"/>
              <a:t>🚨 Identify and test </a:t>
            </a:r>
            <a:r>
              <a:rPr lang="en-US" b="1" dirty="0"/>
              <a:t>critical business paths</a:t>
            </a:r>
            <a:r>
              <a:rPr lang="en-US" dirty="0"/>
              <a:t> first</a:t>
            </a:r>
            <a:br>
              <a:rPr lang="en-US" dirty="0"/>
            </a:br>
            <a:r>
              <a:rPr lang="en-US" dirty="0"/>
              <a:t>– Example: Lead → Opportunity → Deal closure</a:t>
            </a:r>
          </a:p>
          <a:p>
            <a:r>
              <a:rPr lang="en-US" dirty="0"/>
              <a:t>⚠️ Focus on components with </a:t>
            </a:r>
            <a:r>
              <a:rPr lang="en-US" b="1" dirty="0"/>
              <a:t>frequent changes</a:t>
            </a:r>
            <a:r>
              <a:rPr lang="en-US" dirty="0"/>
              <a:t>, </a:t>
            </a:r>
            <a:r>
              <a:rPr lang="en-US" b="1" dirty="0"/>
              <a:t>user impact</a:t>
            </a:r>
            <a:r>
              <a:rPr lang="en-US" dirty="0"/>
              <a:t>, or </a:t>
            </a:r>
            <a:r>
              <a:rPr lang="en-US" b="1" dirty="0"/>
              <a:t>high data sensitivity</a:t>
            </a:r>
            <a:endParaRPr lang="en-US" dirty="0"/>
          </a:p>
          <a:p>
            <a:endParaRPr lang="en-IN" dirty="0"/>
          </a:p>
          <a:p>
            <a:r>
              <a:rPr lang="en-US" dirty="0"/>
              <a:t>🔹 </a:t>
            </a:r>
            <a:r>
              <a:rPr lang="en-US" b="1" dirty="0"/>
              <a:t>Team Collaboration</a:t>
            </a:r>
            <a:endParaRPr lang="en-US" dirty="0"/>
          </a:p>
          <a:p>
            <a:r>
              <a:rPr lang="en-US" dirty="0"/>
              <a:t>🧑‍🤝‍🧑 Involve </a:t>
            </a:r>
            <a:r>
              <a:rPr lang="en-US" b="1" dirty="0"/>
              <a:t>Product Owners, SMEs, Developers</a:t>
            </a:r>
            <a:r>
              <a:rPr lang="en-US" dirty="0"/>
              <a:t> during planning</a:t>
            </a:r>
          </a:p>
          <a:p>
            <a:r>
              <a:rPr lang="en-US" dirty="0"/>
              <a:t>📅 Walk through end-to-end workflows </a:t>
            </a:r>
            <a:r>
              <a:rPr lang="en-US" i="1" dirty="0"/>
              <a:t>together</a:t>
            </a:r>
            <a:endParaRPr lang="en-US" dirty="0"/>
          </a:p>
          <a:p>
            <a:r>
              <a:rPr lang="en-US" dirty="0"/>
              <a:t>💬 Clarify assumptions early to avoid gaps in test design</a:t>
            </a:r>
          </a:p>
          <a:p>
            <a:r>
              <a:rPr lang="en-US" dirty="0"/>
              <a:t>🎯 </a:t>
            </a:r>
            <a:r>
              <a:rPr lang="en-US" i="1" dirty="0"/>
              <a:t>Plan E2E tests around real business goals — not just UI buttons.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37657-6FE2-A938-8F86-8214B61C6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CCDC2A-6A62-9D73-6050-DAC88A70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Design Techniques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4A944-6D45-CBE8-A627-FA26D94E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Scenario-Based Testing</a:t>
            </a:r>
            <a:endParaRPr lang="en-US" dirty="0"/>
          </a:p>
          <a:p>
            <a:r>
              <a:rPr lang="en-US" dirty="0"/>
              <a:t>📋 Build tests around </a:t>
            </a:r>
            <a:r>
              <a:rPr lang="en-US" b="1" dirty="0"/>
              <a:t>real business workflows</a:t>
            </a:r>
            <a:br>
              <a:rPr lang="en-US" dirty="0"/>
            </a:br>
            <a:r>
              <a:rPr lang="en-US" dirty="0"/>
              <a:t>– </a:t>
            </a:r>
            <a:r>
              <a:rPr lang="en-US" i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User submits a </a:t>
            </a:r>
            <a:r>
              <a:rPr lang="en-US" b="1" dirty="0"/>
              <a:t>support request</a:t>
            </a:r>
            <a:r>
              <a:rPr lang="en-US" dirty="0"/>
              <a:t> on the website → Case is auto-created in </a:t>
            </a:r>
            <a:r>
              <a:rPr lang="en-US" b="1" dirty="0"/>
              <a:t>Salesforce</a:t>
            </a:r>
            <a:r>
              <a:rPr lang="en-US" dirty="0"/>
              <a:t> → Assigned to appropriate queue → Agent responds via email</a:t>
            </a:r>
          </a:p>
          <a:p>
            <a:r>
              <a:rPr lang="en-US" dirty="0"/>
              <a:t>🧩 Covers multiple systems and outcomes in one journey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Positive &amp; Negative Paths</a:t>
            </a:r>
            <a:endParaRPr lang="en-IN" dirty="0"/>
          </a:p>
          <a:p>
            <a:r>
              <a:rPr lang="en-IN" dirty="0"/>
              <a:t>✅ </a:t>
            </a:r>
            <a:r>
              <a:rPr lang="en-IN" i="1" dirty="0"/>
              <a:t>Happy Path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– Valid input → successful lead creation in Salesforce → auto-response sent</a:t>
            </a:r>
          </a:p>
          <a:p>
            <a:r>
              <a:rPr lang="en-IN" dirty="0"/>
              <a:t>❌ </a:t>
            </a:r>
            <a:r>
              <a:rPr lang="en-IN" i="1" dirty="0"/>
              <a:t>Negative Path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– Invalid email → form validation error</a:t>
            </a:r>
            <a:br>
              <a:rPr lang="en-IN" dirty="0"/>
            </a:br>
            <a:r>
              <a:rPr lang="en-IN" dirty="0"/>
              <a:t>– Salesforce API down → backend retries → user sees error message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897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1E427-3C79-67AD-5C74-91E9952B3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6E47A9-02A0-E11D-0D18-5FF5143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Design Techniques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370C4-2D10-FD7B-90A1-C03C97CE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🔹 </a:t>
            </a:r>
            <a:r>
              <a:rPr lang="en-US" b="1" dirty="0"/>
              <a:t>Exploratory Testing</a:t>
            </a:r>
            <a:endParaRPr lang="en-US" dirty="0"/>
          </a:p>
          <a:p>
            <a:r>
              <a:rPr lang="en-US" dirty="0"/>
              <a:t>🕵️ Encourage testers to </a:t>
            </a:r>
            <a:r>
              <a:rPr lang="en-US" b="1" dirty="0"/>
              <a:t>go beyond scripted steps</a:t>
            </a:r>
            <a:br>
              <a:rPr lang="en-US" dirty="0"/>
            </a:br>
            <a:r>
              <a:rPr lang="en-US" dirty="0"/>
              <a:t>– Try unusual inputs, navigation patterns</a:t>
            </a:r>
            <a:br>
              <a:rPr lang="en-US" dirty="0"/>
            </a:br>
            <a:r>
              <a:rPr lang="en-US" dirty="0"/>
              <a:t>– Explore role-based access (e.g., impersonate a Partner user)</a:t>
            </a:r>
            <a:br>
              <a:rPr lang="en-US" dirty="0"/>
            </a:br>
            <a:r>
              <a:rPr lang="en-US" dirty="0"/>
              <a:t>– </a:t>
            </a:r>
            <a:r>
              <a:rPr lang="en-US" i="1" dirty="0"/>
              <a:t>Example</a:t>
            </a:r>
            <a:r>
              <a:rPr lang="en-US" dirty="0"/>
              <a:t>: Check what happens if two users edit the same lead at once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🔹 </a:t>
            </a:r>
            <a:r>
              <a:rPr lang="en-US" b="1" dirty="0"/>
              <a:t>Rollback &amp; Validation</a:t>
            </a:r>
            <a:endParaRPr lang="en-US" dirty="0"/>
          </a:p>
          <a:p>
            <a:r>
              <a:rPr lang="en-US" dirty="0"/>
              <a:t>🔄 After actions like form submission or payment, </a:t>
            </a:r>
            <a:r>
              <a:rPr lang="en-US" b="1" dirty="0"/>
              <a:t>validate backend records</a:t>
            </a:r>
            <a:br>
              <a:rPr lang="en-US" dirty="0"/>
            </a:br>
            <a:r>
              <a:rPr lang="en-US" dirty="0"/>
              <a:t>– Was the lead created with correct values in Salesforce?</a:t>
            </a:r>
            <a:br>
              <a:rPr lang="en-US" dirty="0"/>
            </a:br>
            <a:r>
              <a:rPr lang="en-US" dirty="0"/>
              <a:t>– Did the system </a:t>
            </a:r>
            <a:r>
              <a:rPr lang="en-US" b="1" dirty="0"/>
              <a:t>clean up partial entries</a:t>
            </a:r>
            <a:r>
              <a:rPr lang="en-US" dirty="0"/>
              <a:t> on failure?</a:t>
            </a:r>
          </a:p>
          <a:p>
            <a:r>
              <a:rPr lang="en-US" dirty="0"/>
              <a:t>✅ </a:t>
            </a:r>
            <a:r>
              <a:rPr lang="en-US" i="1" dirty="0"/>
              <a:t>Check data before &amp; after transactions for consistency</a:t>
            </a:r>
            <a:endParaRPr lang="en-US" dirty="0"/>
          </a:p>
          <a:p>
            <a:r>
              <a:rPr lang="en-US" dirty="0"/>
              <a:t>🎯 </a:t>
            </a:r>
            <a:r>
              <a:rPr lang="en-US" i="1" dirty="0"/>
              <a:t>Design tests that mimic users, stress the system, and protect data.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319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4F4-2B49-9160-64BC-D6BC4CE25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87E28C-0601-50B0-4A3C-E9C012E0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Data &amp;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CE2C0-DB5F-B7C9-C4ED-724C16CC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🧪 Control the Data, Control the Quality</a:t>
            </a:r>
            <a:endParaRPr lang="en-IN" dirty="0"/>
          </a:p>
          <a:p>
            <a:endParaRPr lang="en-US" dirty="0"/>
          </a:p>
          <a:p>
            <a:r>
              <a:rPr lang="en-US" dirty="0"/>
              <a:t>🔹 </a:t>
            </a:r>
            <a:r>
              <a:rPr lang="en-US" b="1" dirty="0"/>
              <a:t>Stable Test Data</a:t>
            </a:r>
            <a:endParaRPr lang="en-US" dirty="0"/>
          </a:p>
          <a:p>
            <a:r>
              <a:rPr lang="en-US" dirty="0"/>
              <a:t>🎯 Use </a:t>
            </a:r>
            <a:r>
              <a:rPr lang="en-US" b="1" dirty="0"/>
              <a:t>realistic, anonymized data</a:t>
            </a:r>
            <a:r>
              <a:rPr lang="en-US" dirty="0"/>
              <a:t> that reflects production patterns</a:t>
            </a:r>
            <a:br>
              <a:rPr lang="en-US" dirty="0"/>
            </a:br>
            <a:r>
              <a:rPr lang="en-US" dirty="0"/>
              <a:t>– </a:t>
            </a:r>
            <a:r>
              <a:rPr lang="en-US" i="1" dirty="0"/>
              <a:t>Example</a:t>
            </a:r>
            <a:r>
              <a:rPr lang="en-US" dirty="0"/>
              <a:t>: Customer profile with valid email, address, order history</a:t>
            </a:r>
            <a:br>
              <a:rPr lang="en-US" dirty="0"/>
            </a:br>
            <a:r>
              <a:rPr lang="en-US" dirty="0"/>
              <a:t>– For Salesforce: Leads with different statuses, industry types</a:t>
            </a:r>
          </a:p>
          <a:p>
            <a:r>
              <a:rPr lang="en-US" dirty="0"/>
              <a:t>❌ Avoid using stale or incomplete test data</a:t>
            </a:r>
          </a:p>
          <a:p>
            <a:endParaRPr lang="en-IN" dirty="0"/>
          </a:p>
          <a:p>
            <a:r>
              <a:rPr lang="en-IN" dirty="0"/>
              <a:t>🔹 </a:t>
            </a:r>
            <a:r>
              <a:rPr lang="en-IN" b="1" dirty="0"/>
              <a:t>Environment Parity</a:t>
            </a:r>
            <a:endParaRPr lang="en-IN" dirty="0"/>
          </a:p>
          <a:p>
            <a:r>
              <a:rPr lang="en-IN" dirty="0"/>
              <a:t>🧱 QA/UAT environments should </a:t>
            </a:r>
            <a:r>
              <a:rPr lang="en-IN" b="1" dirty="0"/>
              <a:t>mirror production configs</a:t>
            </a:r>
            <a:br>
              <a:rPr lang="en-IN" dirty="0"/>
            </a:br>
            <a:r>
              <a:rPr lang="en-IN" dirty="0"/>
              <a:t>– Same Salesforce org structure, API versions, validation rules</a:t>
            </a:r>
            <a:br>
              <a:rPr lang="en-IN" dirty="0"/>
            </a:br>
            <a:r>
              <a:rPr lang="en-IN" dirty="0"/>
              <a:t>– Same web backend, caching, and auth flows</a:t>
            </a:r>
          </a:p>
          <a:p>
            <a:r>
              <a:rPr lang="en-IN" dirty="0"/>
              <a:t>🔍 Helps catch environment-specific issues early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265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45E77-134F-8549-A693-09C3579DC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4BC40F-2C01-D450-A8D7-3FBD0362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Data &amp; Environment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15077-54A7-07FB-EB3B-BE8EB303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/>
          </a:p>
          <a:p>
            <a:r>
              <a:rPr lang="en-IN" dirty="0"/>
              <a:t>🔹 </a:t>
            </a:r>
            <a:r>
              <a:rPr lang="en-IN" b="1" dirty="0"/>
              <a:t>Data Management</a:t>
            </a:r>
            <a:endParaRPr lang="en-IN" dirty="0"/>
          </a:p>
          <a:p>
            <a:r>
              <a:rPr lang="en-IN" dirty="0"/>
              <a:t>🛠️ Use scripts or tools to:</a:t>
            </a:r>
            <a:br>
              <a:rPr lang="en-IN" dirty="0"/>
            </a:br>
            <a:r>
              <a:rPr lang="en-IN" dirty="0"/>
              <a:t>– 🚀 Seed common test scenarios (e.g., Create lead in Salesforce)</a:t>
            </a:r>
            <a:br>
              <a:rPr lang="en-IN" dirty="0"/>
            </a:br>
            <a:r>
              <a:rPr lang="en-IN" dirty="0"/>
              <a:t>– 🧼 Mask sensitive data pulled from lower prod copies</a:t>
            </a:r>
            <a:br>
              <a:rPr lang="en-IN" dirty="0"/>
            </a:br>
            <a:r>
              <a:rPr lang="en-IN" dirty="0"/>
              <a:t>– 🔁 Reset data after test runs to avoid pollution</a:t>
            </a:r>
          </a:p>
          <a:p>
            <a:endParaRPr lang="en-IN" dirty="0"/>
          </a:p>
          <a:p>
            <a:r>
              <a:rPr lang="en-IN" dirty="0"/>
              <a:t>🔹 </a:t>
            </a:r>
            <a:r>
              <a:rPr lang="en-IN" b="1" dirty="0"/>
              <a:t>Environment Isolation</a:t>
            </a:r>
            <a:endParaRPr lang="en-IN" dirty="0"/>
          </a:p>
          <a:p>
            <a:r>
              <a:rPr lang="en-IN" dirty="0"/>
              <a:t>🚫 Avoid shared data pools across teams/projects</a:t>
            </a:r>
          </a:p>
          <a:p>
            <a:r>
              <a:rPr lang="en-IN" dirty="0"/>
              <a:t>💥 Example conflict: One team closes a Salesforce Opportunity while another is testing submission flow</a:t>
            </a:r>
          </a:p>
          <a:p>
            <a:r>
              <a:rPr lang="en-IN" dirty="0"/>
              <a:t>💡 Solution: Use </a:t>
            </a:r>
            <a:r>
              <a:rPr lang="en-IN" b="1" dirty="0" err="1"/>
              <a:t>namespacing</a:t>
            </a:r>
            <a:r>
              <a:rPr lang="en-IN" dirty="0"/>
              <a:t>, </a:t>
            </a:r>
            <a:r>
              <a:rPr lang="en-IN" b="1" dirty="0"/>
              <a:t>dedicated test records</a:t>
            </a:r>
            <a:r>
              <a:rPr lang="en-IN" dirty="0"/>
              <a:t>, or </a:t>
            </a:r>
            <a:r>
              <a:rPr lang="en-IN" b="1" dirty="0"/>
              <a:t>mocked sandbox environments</a:t>
            </a:r>
            <a:endParaRPr lang="en-IN" dirty="0"/>
          </a:p>
          <a:p>
            <a:r>
              <a:rPr lang="en-IN" dirty="0"/>
              <a:t>🎯 </a:t>
            </a:r>
            <a:r>
              <a:rPr lang="en-IN" i="1" dirty="0"/>
              <a:t>A stable test environment with clean data = reliable E2E testing.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394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B681-DFEF-9850-2408-B8DAB8146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824920-272B-9A8B-618E-859CF00C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Collaboration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5D2F29-F8F6-B804-9A9C-56CD98D3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🤝 Better Testing Starts with Better Conversations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🔹 </a:t>
            </a:r>
            <a:r>
              <a:rPr lang="en-US" b="1" dirty="0"/>
              <a:t>Cross-Functional Reviews</a:t>
            </a:r>
            <a:endParaRPr lang="en-US" dirty="0"/>
          </a:p>
          <a:p>
            <a:r>
              <a:rPr lang="en-US" dirty="0"/>
              <a:t>🧑‍💼 Review E2E test scenarios with </a:t>
            </a:r>
            <a:r>
              <a:rPr lang="en-US" b="1" dirty="0"/>
              <a:t>business analysts, developers, and QA</a:t>
            </a:r>
            <a:endParaRPr lang="en-US" dirty="0"/>
          </a:p>
          <a:p>
            <a:r>
              <a:rPr lang="en-US" dirty="0"/>
              <a:t>🔄 </a:t>
            </a:r>
            <a:r>
              <a:rPr lang="en-US" i="1" dirty="0"/>
              <a:t>Example</a:t>
            </a:r>
            <a:r>
              <a:rPr lang="en-US" dirty="0"/>
              <a:t>: Walk through the "Customer inquiry → Salesforce lead → follow-up email" flow with all teams to align on expected behavior</a:t>
            </a:r>
          </a:p>
          <a:p>
            <a:r>
              <a:rPr lang="en-US" dirty="0"/>
              <a:t>📋 Helps validate both </a:t>
            </a:r>
            <a:r>
              <a:rPr lang="en-US" b="1" dirty="0"/>
              <a:t>technical</a:t>
            </a:r>
            <a:r>
              <a:rPr lang="en-US" dirty="0"/>
              <a:t> and </a:t>
            </a:r>
            <a:r>
              <a:rPr lang="en-US" b="1" dirty="0"/>
              <a:t>business logic</a:t>
            </a:r>
            <a:br>
              <a:rPr lang="en-US" b="1" dirty="0"/>
            </a:br>
            <a:endParaRPr lang="en-US" b="1" dirty="0"/>
          </a:p>
          <a:p>
            <a:endParaRPr lang="en-US" b="1" dirty="0"/>
          </a:p>
          <a:p>
            <a:r>
              <a:rPr lang="en-US" dirty="0"/>
              <a:t>🔹 </a:t>
            </a:r>
            <a:r>
              <a:rPr lang="en-US" b="1" dirty="0"/>
              <a:t>Requirement Ambiguity Resolution</a:t>
            </a:r>
            <a:endParaRPr lang="en-US" dirty="0"/>
          </a:p>
          <a:p>
            <a:r>
              <a:rPr lang="en-US" dirty="0"/>
              <a:t>❓ Catch unclear or conflicting requirements early</a:t>
            </a:r>
            <a:br>
              <a:rPr lang="en-US" dirty="0"/>
            </a:br>
            <a:r>
              <a:rPr lang="en-US" dirty="0"/>
              <a:t>– </a:t>
            </a:r>
            <a:r>
              <a:rPr lang="en-US" i="1" dirty="0"/>
              <a:t>Example</a:t>
            </a:r>
            <a:r>
              <a:rPr lang="en-US" dirty="0"/>
              <a:t>: Does every inquiry become a lead in Salesforce, or only qualified ones?</a:t>
            </a:r>
          </a:p>
          <a:p>
            <a:r>
              <a:rPr lang="en-US" dirty="0"/>
              <a:t>🧠 Saves time, avoids rework in later stages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75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75101-725F-95A8-A8FC-FF1A4B36E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D91C8F-121B-4028-1BAB-5620E292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It Matters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3F6B93-51A5-BA80-61CE-D4067D0543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06171"/>
            <a:ext cx="9686544" cy="559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53% of users abandon sites if load time &gt; 3 seconds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second delay = 7% drop in conversions (Amazon study)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Broken workflows = business failure, not just test failure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&amp; E2E are user trust enablers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IN" sz="1600" dirty="0"/>
              <a:t>🚀 </a:t>
            </a:r>
            <a:r>
              <a:rPr lang="en-IN" sz="1600" b="1" dirty="0"/>
              <a:t>Business Impact</a:t>
            </a:r>
            <a:endParaRPr lang="en-IN" sz="1600" dirty="0"/>
          </a:p>
          <a:p>
            <a:r>
              <a:rPr lang="en-IN" sz="1600" dirty="0"/>
              <a:t>⏱️ Slow apps = lower conversions</a:t>
            </a:r>
          </a:p>
          <a:p>
            <a:r>
              <a:rPr lang="en-IN" sz="1600" dirty="0"/>
              <a:t>🧍‍♂️ Poor experience = user churn</a:t>
            </a:r>
          </a:p>
          <a:p>
            <a:r>
              <a:rPr lang="en-IN" sz="1600" dirty="0"/>
              <a:t>📉 Downtime = revenue loss</a:t>
            </a:r>
          </a:p>
          <a:p>
            <a:endParaRPr lang="en-IN" sz="1600" dirty="0"/>
          </a:p>
          <a:p>
            <a:r>
              <a:rPr lang="en-IN" sz="1600" dirty="0"/>
              <a:t>👨‍💻 </a:t>
            </a:r>
            <a:r>
              <a:rPr lang="en-IN" sz="1600" b="1" dirty="0"/>
              <a:t>Developer Impact</a:t>
            </a:r>
            <a:endParaRPr lang="en-IN" sz="1600" dirty="0"/>
          </a:p>
          <a:p>
            <a:r>
              <a:rPr lang="en-IN" sz="1600" dirty="0"/>
              <a:t>🪲 Catch issues early = fewer production bugs</a:t>
            </a:r>
          </a:p>
          <a:p>
            <a:r>
              <a:rPr lang="en-IN" sz="1600" dirty="0"/>
              <a:t>🛠️ Faster debugging = better productivity</a:t>
            </a:r>
          </a:p>
          <a:p>
            <a:r>
              <a:rPr lang="en-IN" sz="1600" dirty="0"/>
              <a:t>🔁 Test automation = continuous feedback loop</a:t>
            </a:r>
          </a:p>
          <a:p>
            <a:endParaRPr lang="en-IN" sz="1600" dirty="0"/>
          </a:p>
          <a:p>
            <a:r>
              <a:rPr lang="en-IN" sz="1600" dirty="0"/>
              <a:t>🎯 </a:t>
            </a:r>
            <a:r>
              <a:rPr lang="en-IN" sz="1600" b="1" dirty="0"/>
              <a:t>Takeaway</a:t>
            </a:r>
            <a:r>
              <a:rPr lang="en-IN" sz="1600" dirty="0"/>
              <a:t>: </a:t>
            </a:r>
            <a:r>
              <a:rPr lang="en-IN" sz="1600" i="1" dirty="0"/>
              <a:t>Performance + E2E = User delight + Developer efficiency + Business win</a:t>
            </a:r>
            <a:endParaRPr lang="en-IN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692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548E4-A9EB-D342-B3D8-2AA31D000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307E12-B4AE-A478-EDF7-55942CC7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Collaboration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7AB501-9610-A353-3DFF-1E8C45797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🔹 </a:t>
            </a:r>
            <a:r>
              <a:rPr lang="en-IN" b="1" dirty="0"/>
              <a:t>UAT Feedback Integration</a:t>
            </a:r>
            <a:endParaRPr lang="en-IN" dirty="0"/>
          </a:p>
          <a:p>
            <a:r>
              <a:rPr lang="en-IN" dirty="0"/>
              <a:t>📥 Incorporate real </a:t>
            </a:r>
            <a:r>
              <a:rPr lang="en-IN" b="1" dirty="0"/>
              <a:t>user feedback from UAT</a:t>
            </a:r>
            <a:r>
              <a:rPr lang="en-IN" dirty="0"/>
              <a:t> into E2E scope</a:t>
            </a:r>
            <a:br>
              <a:rPr lang="en-IN" dirty="0"/>
            </a:br>
            <a:r>
              <a:rPr lang="en-IN" dirty="0"/>
              <a:t>– </a:t>
            </a:r>
            <a:r>
              <a:rPr lang="en-IN" i="1" dirty="0"/>
              <a:t>Example</a:t>
            </a:r>
            <a:r>
              <a:rPr lang="en-IN" dirty="0"/>
              <a:t>: If users find lead assignment inconsistent, add regression checks for Salesforce assignment rules</a:t>
            </a:r>
          </a:p>
          <a:p>
            <a:r>
              <a:rPr lang="en-IN" dirty="0"/>
              <a:t>🎯 Helps cover gaps testers may have missed</a:t>
            </a:r>
          </a:p>
          <a:p>
            <a:endParaRPr lang="en-IN" dirty="0"/>
          </a:p>
          <a:p>
            <a:r>
              <a:rPr lang="en-US" dirty="0"/>
              <a:t>🔹 </a:t>
            </a:r>
            <a:r>
              <a:rPr lang="en-US" b="1" dirty="0"/>
              <a:t>Sign-off Readiness</a:t>
            </a:r>
            <a:endParaRPr lang="en-US" dirty="0"/>
          </a:p>
          <a:p>
            <a:r>
              <a:rPr lang="en-US" dirty="0"/>
              <a:t>✅ Validate whether test coverage builds </a:t>
            </a:r>
            <a:r>
              <a:rPr lang="en-US" b="1" dirty="0"/>
              <a:t>business confidence</a:t>
            </a:r>
            <a:endParaRPr lang="en-US" dirty="0"/>
          </a:p>
          <a:p>
            <a:r>
              <a:rPr lang="en-US" dirty="0"/>
              <a:t>🧾 Maintain traceability to requirements and risk areas</a:t>
            </a:r>
          </a:p>
          <a:p>
            <a:r>
              <a:rPr lang="en-US" dirty="0"/>
              <a:t>🧘‍♂️ When all flows (e.g., lead lifecycle, case resolution) are stable → ready for go-live</a:t>
            </a:r>
          </a:p>
          <a:p>
            <a:r>
              <a:rPr lang="en-US" dirty="0"/>
              <a:t>🎯 </a:t>
            </a:r>
            <a:r>
              <a:rPr lang="en-US" i="1" dirty="0"/>
              <a:t>True quality is a team sport — bring everyone to the table.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117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EDB4A-B4CB-19D5-7C46-3493D12FF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A39C1C-C360-B67C-307F-2EC00C85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Exit Criteria for E2E Testing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E1B450-CCBC-0F04-3CB2-3D08D00704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56066"/>
            <a:ext cx="7661072" cy="449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🏁 When Can We Say “We’re Done”?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/>
              <a:t>🔹 </a:t>
            </a:r>
            <a:r>
              <a:rPr lang="en-US" sz="1800" b="1" dirty="0"/>
              <a:t>All Critical Flows Executed and Passed</a:t>
            </a:r>
            <a:endParaRPr lang="en-US" sz="1800" dirty="0"/>
          </a:p>
          <a:p>
            <a:r>
              <a:rPr lang="en-US" sz="1800" dirty="0"/>
              <a:t>✅ </a:t>
            </a:r>
            <a:r>
              <a:rPr lang="en-US" sz="1800" i="1" dirty="0"/>
              <a:t>Example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– Lead creation from website</a:t>
            </a:r>
            <a:br>
              <a:rPr lang="en-US" sz="1800" dirty="0"/>
            </a:br>
            <a:r>
              <a:rPr lang="en-US" sz="1800" dirty="0"/>
              <a:t>– Opportunity progression in Salesforce</a:t>
            </a:r>
            <a:br>
              <a:rPr lang="en-US" sz="1800" dirty="0"/>
            </a:br>
            <a:r>
              <a:rPr lang="en-US" sz="1800" dirty="0"/>
              <a:t>– Order placement + confirmation email</a:t>
            </a:r>
          </a:p>
          <a:p>
            <a:r>
              <a:rPr lang="en-US" sz="1800" dirty="0"/>
              <a:t>🔍 All major business workflows tested end-to-end with </a:t>
            </a:r>
            <a:r>
              <a:rPr lang="en-US" sz="1800" b="1" dirty="0"/>
              <a:t>100% pass</a:t>
            </a:r>
            <a:r>
              <a:rPr lang="en-US" sz="1800" dirty="0"/>
              <a:t> rate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US" sz="1800" dirty="0"/>
              <a:t>🔹 </a:t>
            </a:r>
            <a:r>
              <a:rPr lang="en-US" sz="1800" b="1" dirty="0"/>
              <a:t>No Open High/Critical Severity Defects</a:t>
            </a:r>
            <a:endParaRPr lang="en-US" sz="1800" dirty="0"/>
          </a:p>
          <a:p>
            <a:r>
              <a:rPr lang="en-US" sz="1800" dirty="0"/>
              <a:t>❌ Blockers like data loss, system crashes, or failed integrations are </a:t>
            </a:r>
            <a:r>
              <a:rPr lang="en-US" sz="1800" b="1" dirty="0"/>
              <a:t>resolved</a:t>
            </a:r>
            <a:endParaRPr lang="en-US" sz="1800" dirty="0"/>
          </a:p>
          <a:p>
            <a:r>
              <a:rPr lang="en-US" sz="1800" dirty="0"/>
              <a:t>🧯 Any remaining bugs are </a:t>
            </a:r>
            <a:r>
              <a:rPr lang="en-US" sz="1800" b="1" dirty="0"/>
              <a:t>low severity</a:t>
            </a:r>
            <a:r>
              <a:rPr lang="en-US" sz="1800" dirty="0"/>
              <a:t> and </a:t>
            </a:r>
            <a:r>
              <a:rPr lang="en-US" sz="1800" b="1" dirty="0"/>
              <a:t>accepted by business</a:t>
            </a:r>
            <a:endParaRPr 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244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13402-6960-0CBB-8CA5-6163ADEE2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6E69B6-6DC8-B831-3400-CEF0F7939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Exit Criteria for E2E Testing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4B0800-B506-0910-7419-C70E6D020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4824"/>
            <a:ext cx="7523213" cy="419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🔹 </a:t>
            </a:r>
            <a:r>
              <a:rPr lang="en-US" sz="1800" b="1" dirty="0"/>
              <a:t>Business Sign-Off Received</a:t>
            </a:r>
            <a:endParaRPr lang="en-US" sz="1800" dirty="0"/>
          </a:p>
          <a:p>
            <a:r>
              <a:rPr lang="en-US" sz="1800" dirty="0"/>
              <a:t>📝 Product Owners and Business SMEs </a:t>
            </a:r>
            <a:r>
              <a:rPr lang="en-US" sz="1800" b="1" dirty="0"/>
              <a:t>approve test results</a:t>
            </a:r>
            <a:endParaRPr lang="en-US" sz="1800" dirty="0"/>
          </a:p>
          <a:p>
            <a:r>
              <a:rPr lang="en-US" sz="1800" dirty="0"/>
              <a:t>🔒 Coverage validated against </a:t>
            </a:r>
            <a:r>
              <a:rPr lang="en-US" sz="1800" b="1" dirty="0"/>
              <a:t>requirements &amp; risk-based scenarios</a:t>
            </a:r>
            <a:endParaRPr lang="en-US" sz="1800" dirty="0"/>
          </a:p>
          <a:p>
            <a:r>
              <a:rPr lang="en-US" sz="1800" dirty="0"/>
              <a:t>🧾 </a:t>
            </a:r>
            <a:r>
              <a:rPr lang="en-US" sz="1800" i="1" dirty="0"/>
              <a:t>Example</a:t>
            </a:r>
            <a:r>
              <a:rPr lang="en-US" sz="1800" dirty="0"/>
              <a:t>: Sales leadership confirms CRM workflows meet expectations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IN" sz="1800" dirty="0"/>
              <a:t>🔹 </a:t>
            </a:r>
            <a:r>
              <a:rPr lang="en-IN" sz="1800" b="1" dirty="0"/>
              <a:t>Performance &amp; Usability Within Limits</a:t>
            </a:r>
            <a:endParaRPr lang="en-IN" sz="1800" dirty="0"/>
          </a:p>
          <a:p>
            <a:r>
              <a:rPr lang="en-IN" sz="1800" dirty="0"/>
              <a:t>⚡ Page load times, response latency, and resource usage are within SLAs</a:t>
            </a:r>
          </a:p>
          <a:p>
            <a:r>
              <a:rPr lang="en-IN" sz="1800" dirty="0"/>
              <a:t>🧭 Key journeys are smooth across roles/devices</a:t>
            </a:r>
          </a:p>
          <a:p>
            <a:r>
              <a:rPr lang="en-IN" sz="1800" dirty="0"/>
              <a:t>🧪 </a:t>
            </a:r>
            <a:r>
              <a:rPr lang="en-IN" sz="1800" i="1" dirty="0"/>
              <a:t>Example</a:t>
            </a:r>
            <a:r>
              <a:rPr lang="en-IN" sz="1800" dirty="0"/>
              <a:t>: Lead assignment in Salesforce takes &lt;2s post-form submission</a:t>
            </a:r>
          </a:p>
          <a:p>
            <a:r>
              <a:rPr lang="en-IN" sz="1800" dirty="0"/>
              <a:t>🎯 </a:t>
            </a:r>
            <a:r>
              <a:rPr lang="en-IN" sz="1800" i="1" dirty="0"/>
              <a:t>Exit = Quality + Coverage + Confidence</a:t>
            </a:r>
            <a:endParaRPr lang="en-IN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19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CAC42-D7A6-1EBF-D2C0-FCF854F84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00F6B-9982-92A3-A41D-35505D7E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US" dirty="0" err="1"/>
              <a:t>ntegrating</a:t>
            </a:r>
            <a:r>
              <a:rPr lang="en-US" dirty="0"/>
              <a:t> Performance Thinking into E2E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351A05-681B-0826-D4C1-D4F5491CC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1947"/>
            <a:ext cx="9004388" cy="461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⚙️ Don’t Just Test Functionality — Test How It Feels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/>
              <a:t>🔹 </a:t>
            </a:r>
            <a:r>
              <a:rPr lang="en-US" sz="1800" b="1" dirty="0"/>
              <a:t>Observe Load Times During Manual Testing</a:t>
            </a:r>
            <a:endParaRPr lang="en-US" sz="1800" dirty="0"/>
          </a:p>
          <a:p>
            <a:r>
              <a:rPr lang="en-US" sz="1800" dirty="0"/>
              <a:t>👀 Watch for delays in page transitions or screen loads</a:t>
            </a:r>
          </a:p>
          <a:p>
            <a:r>
              <a:rPr lang="en-US" sz="1800" i="1" dirty="0"/>
              <a:t>Example</a:t>
            </a:r>
            <a:r>
              <a:rPr lang="en-US" sz="1800" dirty="0"/>
              <a:t>: After submitting a contact form, does the confirmation page load instantly or lag?</a:t>
            </a:r>
          </a:p>
          <a:p>
            <a:r>
              <a:rPr lang="en-US" sz="1800" dirty="0"/>
              <a:t>🧠 Catch user experience issues that don’t fail functional tests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IN" sz="1800" dirty="0"/>
              <a:t>🔹 </a:t>
            </a:r>
            <a:r>
              <a:rPr lang="en-IN" sz="1800" b="1" dirty="0"/>
              <a:t>Monitor API Response While Executing Workflows</a:t>
            </a:r>
            <a:endParaRPr lang="en-IN" sz="1800" dirty="0"/>
          </a:p>
          <a:p>
            <a:r>
              <a:rPr lang="en-IN" sz="1800" dirty="0"/>
              <a:t>🔍 Use browser network tab or proxy tools (like Fiddler/Postman)</a:t>
            </a:r>
          </a:p>
          <a:p>
            <a:r>
              <a:rPr lang="en-IN" sz="1800" i="1" dirty="0"/>
              <a:t>Example</a:t>
            </a:r>
            <a:r>
              <a:rPr lang="en-IN" sz="1800" dirty="0"/>
              <a:t>:</a:t>
            </a:r>
            <a:br>
              <a:rPr lang="en-IN" sz="1800" dirty="0"/>
            </a:br>
            <a:r>
              <a:rPr lang="en-IN" sz="1800" dirty="0"/>
              <a:t>– Website → Lead API → Salesforce → slow response?</a:t>
            </a:r>
            <a:br>
              <a:rPr lang="en-IN" sz="1800" dirty="0"/>
            </a:br>
            <a:r>
              <a:rPr lang="en-IN" sz="1800" dirty="0"/>
              <a:t>– Test backend latency for key actions like case creation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655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EAFDE-5CC2-2797-6A1D-7C5F0B6F8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6F540D-3FDE-10E1-6F89-57913E92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US" dirty="0" err="1"/>
              <a:t>ntegrating</a:t>
            </a:r>
            <a:r>
              <a:rPr lang="en-US" dirty="0"/>
              <a:t> Performance Thinking into E2E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3B80C1-6719-8481-7172-DA6962F23C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1723"/>
            <a:ext cx="6244017" cy="4359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dirty="0"/>
              <a:t>🔹 </a:t>
            </a:r>
            <a:r>
              <a:rPr lang="en-IN" sz="1800" b="1" dirty="0"/>
              <a:t>Include Performance Checks in E2E Checklists</a:t>
            </a:r>
            <a:endParaRPr lang="en-IN" sz="1800" dirty="0"/>
          </a:p>
          <a:p>
            <a:r>
              <a:rPr lang="en-IN" sz="1800" dirty="0"/>
              <a:t>📋 Add checkpoints like:</a:t>
            </a:r>
            <a:br>
              <a:rPr lang="en-IN" sz="1800" dirty="0"/>
            </a:br>
            <a:r>
              <a:rPr lang="en-IN" sz="1800" dirty="0"/>
              <a:t>– “Form submission completes &lt;3s”</a:t>
            </a:r>
            <a:br>
              <a:rPr lang="en-IN" sz="1800" dirty="0"/>
            </a:br>
            <a:r>
              <a:rPr lang="en-IN" sz="1800" dirty="0"/>
              <a:t>– “API response &lt;500ms”</a:t>
            </a:r>
          </a:p>
          <a:p>
            <a:r>
              <a:rPr lang="en-IN" sz="1800" dirty="0"/>
              <a:t>⚠️ Raise performance flags before code goes live</a:t>
            </a:r>
          </a:p>
          <a:p>
            <a:endParaRPr lang="en-IN" sz="1800" dirty="0"/>
          </a:p>
          <a:p>
            <a:r>
              <a:rPr lang="en-US" sz="1800" dirty="0"/>
              <a:t>🔹 </a:t>
            </a:r>
            <a:r>
              <a:rPr lang="en-US" sz="1800" b="1" dirty="0"/>
              <a:t>Use </a:t>
            </a:r>
            <a:r>
              <a:rPr lang="en-US" sz="1800" b="1" dirty="0" err="1"/>
              <a:t>DevTools</a:t>
            </a:r>
            <a:r>
              <a:rPr lang="en-US" sz="1800" b="1" dirty="0"/>
              <a:t> to Capture &amp; Analyze Metrics</a:t>
            </a:r>
            <a:endParaRPr lang="en-US" sz="1800" dirty="0"/>
          </a:p>
          <a:p>
            <a:r>
              <a:rPr lang="en-US" sz="1800" dirty="0"/>
              <a:t>🧪 Track LCP, CLS, and TTI in </a:t>
            </a:r>
            <a:r>
              <a:rPr lang="en-US" sz="1800" b="1" dirty="0"/>
              <a:t>Chrome </a:t>
            </a:r>
            <a:r>
              <a:rPr lang="en-US" sz="1800" b="1" dirty="0" err="1"/>
              <a:t>DevTools</a:t>
            </a:r>
            <a:r>
              <a:rPr lang="en-US" sz="1800" b="1" dirty="0"/>
              <a:t> → Lighthouse</a:t>
            </a:r>
            <a:endParaRPr lang="en-US" sz="1800" dirty="0"/>
          </a:p>
          <a:p>
            <a:r>
              <a:rPr lang="en-US" sz="1800" dirty="0"/>
              <a:t>💡 </a:t>
            </a:r>
            <a:r>
              <a:rPr lang="en-US" sz="1800" i="1" dirty="0"/>
              <a:t>Example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– Lead submission page has poor TTI due to heavy scripts?</a:t>
            </a:r>
            <a:br>
              <a:rPr lang="en-US" sz="1800" dirty="0"/>
            </a:br>
            <a:r>
              <a:rPr lang="en-US" sz="1800" dirty="0"/>
              <a:t>– Optimize before it affects conversion</a:t>
            </a:r>
          </a:p>
          <a:p>
            <a:r>
              <a:rPr lang="en-US" sz="1800" dirty="0"/>
              <a:t>🎯 </a:t>
            </a:r>
            <a:r>
              <a:rPr lang="en-US" sz="1800" i="1" dirty="0"/>
              <a:t>Performance is part of quality — not an afterthought.</a:t>
            </a:r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51243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BA531-5D29-B9BE-4BDB-6CEE44C1C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275FD3-35FF-606A-4C5D-08C03729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E2E + Performance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DB1A74-A623-75EA-5374-53E431A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Case Study Snapshot</a:t>
            </a:r>
            <a:endParaRPr lang="en-IN" dirty="0"/>
          </a:p>
          <a:p>
            <a:r>
              <a:rPr lang="en-US" dirty="0"/>
              <a:t>✈️ </a:t>
            </a:r>
            <a:r>
              <a:rPr lang="en-US" b="1" dirty="0"/>
              <a:t>Case Study: Flight Booking Delay on Airline Portal</a:t>
            </a:r>
          </a:p>
          <a:p>
            <a:endParaRPr lang="en-US" b="1" dirty="0"/>
          </a:p>
          <a:p>
            <a:r>
              <a:rPr lang="en-US" b="1" dirty="0"/>
              <a:t>📌 Scenario:</a:t>
            </a:r>
            <a:endParaRPr lang="en-US" dirty="0"/>
          </a:p>
          <a:p>
            <a:r>
              <a:rPr lang="en-US" dirty="0"/>
              <a:t>Passengers experienced delays after </a:t>
            </a:r>
            <a:r>
              <a:rPr lang="en-US" b="1" dirty="0"/>
              <a:t>completing flight bookings</a:t>
            </a:r>
            <a:endParaRPr lang="en-US" dirty="0"/>
          </a:p>
          <a:p>
            <a:r>
              <a:rPr lang="en-US" dirty="0"/>
              <a:t>Data was synced with </a:t>
            </a:r>
            <a:r>
              <a:rPr lang="en-US" b="1" dirty="0"/>
              <a:t>Salesforce Marketing Cloud</a:t>
            </a:r>
            <a:r>
              <a:rPr lang="en-US" dirty="0"/>
              <a:t> for follow-up emails and loyalty updates</a:t>
            </a:r>
          </a:p>
          <a:p>
            <a:endParaRPr lang="en-IN" dirty="0"/>
          </a:p>
          <a:p>
            <a:r>
              <a:rPr lang="en-US" dirty="0"/>
              <a:t>🔹 </a:t>
            </a:r>
            <a:r>
              <a:rPr lang="en-US" b="1" dirty="0"/>
              <a:t>🐢 Symptoms Observed:</a:t>
            </a:r>
            <a:endParaRPr lang="en-US" dirty="0"/>
          </a:p>
          <a:p>
            <a:r>
              <a:rPr lang="en-US" dirty="0"/>
              <a:t>Payment processed, but </a:t>
            </a:r>
            <a:r>
              <a:rPr lang="en-US" b="1" dirty="0"/>
              <a:t>booking confirmation page delayed by 8–10 seconds</a:t>
            </a:r>
            <a:endParaRPr lang="en-US" dirty="0"/>
          </a:p>
          <a:p>
            <a:r>
              <a:rPr lang="en-US" dirty="0"/>
              <a:t>Some users abandoned the session or retried bookings, leading to duplicates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225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E3521-8A7E-125E-1892-4D0786261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D06769-B94D-D1DB-DF99-E051F17E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E2E + Performance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F91845-4E66-11DB-ED68-A89AAF41A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🔹 </a:t>
            </a:r>
            <a:r>
              <a:rPr lang="en-IN" b="1" dirty="0"/>
              <a:t>🔍 Root Cause Findings:</a:t>
            </a:r>
            <a:endParaRPr lang="en-IN" dirty="0"/>
          </a:p>
          <a:p>
            <a:r>
              <a:rPr lang="en-IN" dirty="0"/>
              <a:t>💥 </a:t>
            </a:r>
            <a:r>
              <a:rPr lang="en-IN" b="1" dirty="0"/>
              <a:t>Backend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– API call to </a:t>
            </a:r>
            <a:r>
              <a:rPr lang="en-IN" b="1" dirty="0"/>
              <a:t>Salesforce Marketing Cloud</a:t>
            </a:r>
            <a:r>
              <a:rPr lang="en-IN" dirty="0"/>
              <a:t> to create/update contact and trigger a journey took too long</a:t>
            </a:r>
            <a:br>
              <a:rPr lang="en-IN" dirty="0"/>
            </a:br>
            <a:r>
              <a:rPr lang="en-IN" dirty="0"/>
              <a:t>– No queuing or async handling — users waited for full API response</a:t>
            </a:r>
          </a:p>
          <a:p>
            <a:r>
              <a:rPr lang="en-IN" dirty="0"/>
              <a:t>🎒 </a:t>
            </a:r>
            <a:r>
              <a:rPr lang="en-IN" b="1" dirty="0"/>
              <a:t>Frontend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– Heavy JS bundle with dynamic pricing engine</a:t>
            </a:r>
            <a:br>
              <a:rPr lang="en-IN" dirty="0"/>
            </a:br>
            <a:r>
              <a:rPr lang="en-IN" dirty="0"/>
              <a:t>– Personalization scripts blocked rendering</a:t>
            </a:r>
          </a:p>
          <a:p>
            <a:endParaRPr lang="en-IN" dirty="0"/>
          </a:p>
          <a:p>
            <a:r>
              <a:rPr lang="en-IN" b="1" dirty="0"/>
              <a:t>🔧 Fixes Implemented:</a:t>
            </a:r>
            <a:endParaRPr lang="en-IN" dirty="0"/>
          </a:p>
          <a:p>
            <a:r>
              <a:rPr lang="en-IN" dirty="0"/>
              <a:t>Offloaded Marketing Cloud calls to </a:t>
            </a:r>
            <a:r>
              <a:rPr lang="en-IN" b="1" dirty="0"/>
              <a:t>background queue</a:t>
            </a:r>
            <a:r>
              <a:rPr lang="en-IN" dirty="0"/>
              <a:t> with async confirmation</a:t>
            </a:r>
          </a:p>
          <a:p>
            <a:r>
              <a:rPr lang="en-IN" dirty="0"/>
              <a:t>Deferred non-essential personalization scripts using </a:t>
            </a:r>
            <a:r>
              <a:rPr lang="en-IN" b="1" dirty="0"/>
              <a:t>lazy loading</a:t>
            </a:r>
            <a:endParaRPr lang="en-IN" dirty="0"/>
          </a:p>
          <a:p>
            <a:r>
              <a:rPr lang="en-IN" dirty="0"/>
              <a:t>Reduced JS bundle size by </a:t>
            </a:r>
            <a:r>
              <a:rPr lang="en-IN" b="1" dirty="0"/>
              <a:t>splitting and minifying modules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370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7428D-55AB-9FBC-33D3-37FFE599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AB8B44-AB3E-AF5D-8885-4E1A99E6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E2E + Performance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B20E6A-AACE-5E02-C7F4-66E88E07A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🔹 </a:t>
            </a:r>
            <a:r>
              <a:rPr lang="en-US" b="1" dirty="0"/>
              <a:t>🚀 Outcome:</a:t>
            </a:r>
            <a:endParaRPr lang="en-US" dirty="0"/>
          </a:p>
          <a:p>
            <a:r>
              <a:rPr lang="en-US" dirty="0"/>
              <a:t>Confirmation page load time dropped from </a:t>
            </a:r>
            <a:r>
              <a:rPr lang="en-US" b="1" dirty="0"/>
              <a:t>9s → 3.2s</a:t>
            </a:r>
            <a:endParaRPr lang="en-US" dirty="0"/>
          </a:p>
          <a:p>
            <a:r>
              <a:rPr lang="en-US" dirty="0"/>
              <a:t>Customer satisfaction scores improved</a:t>
            </a:r>
          </a:p>
          <a:p>
            <a:r>
              <a:rPr lang="en-US" dirty="0"/>
              <a:t>Marketing automation became more reliable and didn’t block booking UX</a:t>
            </a:r>
          </a:p>
          <a:p>
            <a:r>
              <a:rPr lang="en-US" dirty="0"/>
              <a:t>🎯 </a:t>
            </a:r>
            <a:r>
              <a:rPr lang="en-US" i="1" dirty="0"/>
              <a:t>Lesson: Business logic and marketing flows must be optimized together for seamless E2E experience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8971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58EB3-8D7D-7E2D-0A67-E7A153F62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AE32B-DC25-3322-28FE-B1548613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799832-2668-156D-7C49-8C4DB92458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64247"/>
            <a:ext cx="9911688" cy="467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🧠 Remember These Before You Walk Away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dirty="0"/>
              <a:t>🔹 </a:t>
            </a:r>
            <a:r>
              <a:rPr lang="en-US" sz="1800" b="1" dirty="0"/>
              <a:t>Optimize Across All Layers</a:t>
            </a:r>
            <a:endParaRPr lang="en-US" sz="1800" dirty="0"/>
          </a:p>
          <a:p>
            <a:r>
              <a:rPr lang="en-US" sz="1800" dirty="0"/>
              <a:t>⚙️ Don’t focus on just one area — address </a:t>
            </a:r>
            <a:r>
              <a:rPr lang="en-US" sz="1800" b="1" dirty="0"/>
              <a:t>frontend, backend, and network</a:t>
            </a:r>
            <a:endParaRPr lang="en-US" sz="1800" dirty="0"/>
          </a:p>
          <a:p>
            <a:r>
              <a:rPr lang="en-US" sz="1800" dirty="0"/>
              <a:t>✈️ </a:t>
            </a:r>
            <a:r>
              <a:rPr lang="en-US" sz="1800" i="1" dirty="0"/>
              <a:t>Example</a:t>
            </a:r>
            <a:r>
              <a:rPr lang="en-US" sz="1800" dirty="0"/>
              <a:t>: In an airline portal, even fast backend APIs can’t help if frontend scripts block rendering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IN" sz="1800" dirty="0"/>
              <a:t>🔹 </a:t>
            </a:r>
            <a:r>
              <a:rPr lang="en-IN" sz="1800" b="1" dirty="0"/>
              <a:t>E2E Testing = Business + User Focus</a:t>
            </a:r>
            <a:endParaRPr lang="en-IN" sz="1800" dirty="0"/>
          </a:p>
          <a:p>
            <a:r>
              <a:rPr lang="en-IN" sz="1800" dirty="0"/>
              <a:t>🧭 Align test flows with </a:t>
            </a:r>
            <a:r>
              <a:rPr lang="en-IN" sz="1800" b="1" dirty="0"/>
              <a:t>real customer journeys</a:t>
            </a:r>
            <a:r>
              <a:rPr lang="en-IN" sz="1800" dirty="0"/>
              <a:t> and </a:t>
            </a:r>
            <a:r>
              <a:rPr lang="en-IN" sz="1800" b="1" dirty="0"/>
              <a:t>business outcomes</a:t>
            </a:r>
            <a:endParaRPr lang="en-IN" sz="1800" dirty="0"/>
          </a:p>
          <a:p>
            <a:r>
              <a:rPr lang="en-IN" sz="1800" i="1" dirty="0"/>
              <a:t>Example</a:t>
            </a:r>
            <a:r>
              <a:rPr lang="en-IN" sz="1800" dirty="0"/>
              <a:t>: Flight booking → confirmation → loyalty point sync in Salesforce</a:t>
            </a:r>
          </a:p>
          <a:p>
            <a:r>
              <a:rPr lang="en-IN" sz="1800" dirty="0"/>
              <a:t>It’s not just testing features — it’s validating value delivery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0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93396-9BAC-7DC4-D877-EE6BE1296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CEE26-344F-1C0E-458E-B181FBF8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C9DF0D-0361-63D9-8458-A50486E71A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54017"/>
            <a:ext cx="6639959" cy="449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🔹 </a:t>
            </a:r>
            <a:r>
              <a:rPr lang="en-US" sz="1800" b="1" dirty="0"/>
              <a:t>Measure, Monitor &amp; Prioritize</a:t>
            </a:r>
            <a:endParaRPr lang="en-US" sz="1800" dirty="0"/>
          </a:p>
          <a:p>
            <a:r>
              <a:rPr lang="en-US" sz="1800" dirty="0"/>
              <a:t>📊 Track </a:t>
            </a:r>
            <a:r>
              <a:rPr lang="en-US" sz="1800" b="1" dirty="0"/>
              <a:t>performance metrics</a:t>
            </a:r>
            <a:r>
              <a:rPr lang="en-US" sz="1800" dirty="0"/>
              <a:t>, not just pass/fail</a:t>
            </a:r>
          </a:p>
          <a:p>
            <a:r>
              <a:rPr lang="en-US" sz="1800" dirty="0"/>
              <a:t>🎯 Prioritize testing efforts based on </a:t>
            </a:r>
            <a:r>
              <a:rPr lang="en-US" sz="1800" b="1" dirty="0"/>
              <a:t>risk and impact</a:t>
            </a:r>
            <a:endParaRPr lang="en-US" sz="1800" dirty="0"/>
          </a:p>
          <a:p>
            <a:r>
              <a:rPr lang="en-US" sz="1800" dirty="0"/>
              <a:t>Stay proactive, not reactive</a:t>
            </a:r>
          </a:p>
          <a:p>
            <a:endParaRPr lang="en-US" sz="1800" dirty="0"/>
          </a:p>
          <a:p>
            <a:r>
              <a:rPr lang="en-US" sz="1800" dirty="0"/>
              <a:t>🔹 </a:t>
            </a:r>
            <a:r>
              <a:rPr lang="en-US" sz="1800" b="1" dirty="0"/>
              <a:t>Collaborate Early &amp; Often</a:t>
            </a:r>
            <a:endParaRPr lang="en-US" sz="1800" dirty="0"/>
          </a:p>
          <a:p>
            <a:r>
              <a:rPr lang="en-US" sz="1800" dirty="0"/>
              <a:t>🧑‍🤝‍🧑 Bring in </a:t>
            </a:r>
            <a:r>
              <a:rPr lang="en-US" sz="1800" b="1" dirty="0"/>
              <a:t>product owners, </a:t>
            </a:r>
            <a:r>
              <a:rPr lang="en-US" sz="1800" b="1" dirty="0" err="1"/>
              <a:t>devs</a:t>
            </a:r>
            <a:r>
              <a:rPr lang="en-US" sz="1800" b="1" dirty="0"/>
              <a:t>, testers, and business SMEs</a:t>
            </a:r>
            <a:endParaRPr lang="en-US" sz="1800" dirty="0"/>
          </a:p>
          <a:p>
            <a:r>
              <a:rPr lang="en-US" sz="1800" dirty="0"/>
              <a:t>🔄 Continuous feedback prevents late-stage chaos</a:t>
            </a:r>
          </a:p>
          <a:p>
            <a:r>
              <a:rPr lang="en-US" sz="1800" dirty="0"/>
              <a:t>E2E quality is a </a:t>
            </a:r>
            <a:r>
              <a:rPr lang="en-US" sz="1800" b="1" dirty="0"/>
              <a:t>team sport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🎯 </a:t>
            </a:r>
            <a:r>
              <a:rPr lang="en-US" sz="1800" i="1" dirty="0"/>
              <a:t>Build fast, test smart, and never lose sight of the user experience.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953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9C94B-3A89-DACF-C27F-55D410FA0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9654A7-BAB2-4EEE-DE63-494420B33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4080"/>
          </a:xfrm>
        </p:spPr>
        <p:txBody>
          <a:bodyPr>
            <a:normAutofit fontScale="90000"/>
          </a:bodyPr>
          <a:lstStyle/>
          <a:p>
            <a:r>
              <a:rPr lang="en-IN" dirty="0"/>
              <a:t>Key Areas to Optimize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790B5E-E5B7-3587-8FAD-D9079A3F10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49205"/>
            <a:ext cx="11433048" cy="590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dirty="0"/>
              <a:t>🖥️ </a:t>
            </a:r>
            <a:r>
              <a:rPr lang="en-IN" sz="1800" b="1" dirty="0"/>
              <a:t>Frontend</a:t>
            </a:r>
            <a:endParaRPr lang="en-IN" sz="1800" dirty="0"/>
          </a:p>
          <a:p>
            <a:r>
              <a:rPr lang="en-IN" sz="1800" dirty="0"/>
              <a:t>⚡ Minimize JavaScript execution time</a:t>
            </a:r>
          </a:p>
          <a:p>
            <a:r>
              <a:rPr lang="en-IN" sz="1800" dirty="0"/>
              <a:t>🖼️ Compress and lazy-load large images</a:t>
            </a:r>
          </a:p>
          <a:p>
            <a:r>
              <a:rPr lang="en-IN" sz="1800" dirty="0"/>
              <a:t>📐 Reduce layout shifts and reflows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🛠️ </a:t>
            </a:r>
            <a:r>
              <a:rPr lang="en-IN" sz="1800" b="1" dirty="0"/>
              <a:t>Backend</a:t>
            </a:r>
            <a:endParaRPr lang="en-IN" sz="1800" dirty="0"/>
          </a:p>
          <a:p>
            <a:r>
              <a:rPr lang="en-IN" sz="1800" dirty="0"/>
              <a:t>⏱️ Optimize API and database response times</a:t>
            </a:r>
          </a:p>
          <a:p>
            <a:r>
              <a:rPr lang="en-IN" sz="1800" dirty="0"/>
              <a:t>🧠 Monitor and reduce memory usage</a:t>
            </a:r>
          </a:p>
          <a:p>
            <a:r>
              <a:rPr lang="en-IN" sz="1800" dirty="0"/>
              <a:t>🧵 Tune thread count and resource pools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sz="1800" dirty="0"/>
              <a:t>🌐 </a:t>
            </a:r>
            <a:r>
              <a:rPr lang="en-IN" sz="1800" b="1" dirty="0"/>
              <a:t>Network</a:t>
            </a:r>
            <a:endParaRPr lang="en-IN" sz="1800" dirty="0"/>
          </a:p>
          <a:p>
            <a:r>
              <a:rPr lang="en-IN" sz="1800" dirty="0"/>
              <a:t>📦 Minimize payload size with compression (e.g., GZIP)</a:t>
            </a:r>
          </a:p>
          <a:p>
            <a:r>
              <a:rPr lang="en-IN" sz="1800" dirty="0"/>
              <a:t>🕸️ Reduce latency via CDN &amp; caching</a:t>
            </a:r>
          </a:p>
          <a:p>
            <a:r>
              <a:rPr lang="en-IN" sz="1800" dirty="0"/>
              <a:t>🔌 Manage connection limits and keep-</a:t>
            </a:r>
            <a:r>
              <a:rPr lang="en-IN" sz="1800" dirty="0" err="1"/>
              <a:t>alives</a:t>
            </a:r>
            <a:endParaRPr lang="en-IN" sz="1800" dirty="0"/>
          </a:p>
          <a:p>
            <a:r>
              <a:rPr lang="en-IN" sz="1800" dirty="0"/>
              <a:t>💡 </a:t>
            </a:r>
            <a:r>
              <a:rPr lang="en-IN" sz="1800" i="1" dirty="0"/>
              <a:t>Every millisecond counts – from browser to database!</a:t>
            </a:r>
            <a:endParaRPr lang="en-IN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88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262C7-4639-7251-5D0D-E0FC60774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B153AC-0564-40EE-6D46-33410A25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E2E Testing Checklist (Sample)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2167E-F99B-AEF9-4D38-5350AA610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82063"/>
            <a:ext cx="7858241" cy="563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📋 A Quick Reference for What to Cover End-to-End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1600" dirty="0"/>
              <a:t>✅ </a:t>
            </a:r>
            <a:r>
              <a:rPr lang="en-IN" sz="1600" b="1" dirty="0"/>
              <a:t>Login and Authentication</a:t>
            </a:r>
            <a:br>
              <a:rPr lang="en-IN" sz="1600" dirty="0"/>
            </a:br>
            <a:r>
              <a:rPr lang="en-IN" sz="1600" dirty="0"/>
              <a:t>– Verify SSO, multi-factor auth, session timeouts</a:t>
            </a:r>
          </a:p>
          <a:p>
            <a:r>
              <a:rPr lang="en-IN" sz="1600" dirty="0"/>
              <a:t>✅ </a:t>
            </a:r>
            <a:r>
              <a:rPr lang="en-IN" sz="1600" b="1" dirty="0"/>
              <a:t>Dashboard Rendering &amp; Role-Based Visibility</a:t>
            </a:r>
            <a:br>
              <a:rPr lang="en-IN" sz="1600" dirty="0"/>
            </a:br>
            <a:r>
              <a:rPr lang="en-IN" sz="1600" dirty="0"/>
              <a:t>– Ensure different user roles (e.g., Passenger, Agent, Admin) see appropriate data</a:t>
            </a:r>
            <a:br>
              <a:rPr lang="en-IN" sz="1600" dirty="0"/>
            </a:br>
            <a:r>
              <a:rPr lang="en-IN" sz="1600" dirty="0"/>
              <a:t>– </a:t>
            </a:r>
            <a:r>
              <a:rPr lang="en-IN" sz="1600" i="1" dirty="0"/>
              <a:t>Example</a:t>
            </a:r>
            <a:r>
              <a:rPr lang="en-IN" sz="1600" dirty="0"/>
              <a:t>: Customer sees bookings; Admin sees sales dashboard</a:t>
            </a:r>
          </a:p>
          <a:p>
            <a:r>
              <a:rPr lang="en-IN" sz="1600" dirty="0"/>
              <a:t>✅ </a:t>
            </a:r>
            <a:r>
              <a:rPr lang="en-IN" sz="1600" b="1" dirty="0"/>
              <a:t>CRUD Operations and Validations</a:t>
            </a:r>
            <a:br>
              <a:rPr lang="en-IN" sz="1600" dirty="0"/>
            </a:br>
            <a:r>
              <a:rPr lang="en-IN" sz="1600" dirty="0"/>
              <a:t>– Create, read, update, delete across key entities</a:t>
            </a:r>
            <a:br>
              <a:rPr lang="en-IN" sz="1600" dirty="0"/>
            </a:br>
            <a:r>
              <a:rPr lang="en-IN" sz="1600" dirty="0"/>
              <a:t>– Validate field rules and data sync (e.g., flight rebooking updates Salesforce contact info)</a:t>
            </a:r>
          </a:p>
          <a:p>
            <a:r>
              <a:rPr lang="en-IN" sz="1600" dirty="0"/>
              <a:t>✅ </a:t>
            </a:r>
            <a:r>
              <a:rPr lang="en-IN" sz="1600" b="1" dirty="0"/>
              <a:t>Notifications, Emails, and Reports</a:t>
            </a:r>
            <a:br>
              <a:rPr lang="en-IN" sz="1600" dirty="0"/>
            </a:br>
            <a:r>
              <a:rPr lang="en-IN" sz="1600" dirty="0"/>
              <a:t>– Check transactional emails (e.g., booking confirmation)</a:t>
            </a:r>
            <a:br>
              <a:rPr lang="en-IN" sz="1600" dirty="0"/>
            </a:br>
            <a:r>
              <a:rPr lang="en-IN" sz="1600" dirty="0"/>
              <a:t>– Validate Marketing Cloud journeys and email triggers</a:t>
            </a:r>
          </a:p>
          <a:p>
            <a:r>
              <a:rPr lang="en-IN" sz="1600" dirty="0"/>
              <a:t>✅ </a:t>
            </a:r>
            <a:r>
              <a:rPr lang="en-IN" sz="1600" b="1" dirty="0"/>
              <a:t>Failure Recovery and Rollback</a:t>
            </a:r>
            <a:br>
              <a:rPr lang="en-IN" sz="1600" dirty="0"/>
            </a:br>
            <a:r>
              <a:rPr lang="en-IN" sz="1600" dirty="0"/>
              <a:t>– Simulate API or network failures</a:t>
            </a:r>
            <a:br>
              <a:rPr lang="en-IN" sz="1600" dirty="0"/>
            </a:br>
            <a:r>
              <a:rPr lang="en-IN" sz="1600" dirty="0"/>
              <a:t>– Ensure data consistency and rollback (e.g., no duplicate bookings if payment fails)</a:t>
            </a:r>
          </a:p>
          <a:p>
            <a:r>
              <a:rPr lang="en-IN" sz="1600" dirty="0"/>
              <a:t>✅ </a:t>
            </a:r>
            <a:r>
              <a:rPr lang="en-IN" sz="1600" b="1" dirty="0"/>
              <a:t>Performance Baseline Captured</a:t>
            </a:r>
            <a:br>
              <a:rPr lang="en-IN" sz="1600" dirty="0"/>
            </a:br>
            <a:r>
              <a:rPr lang="en-IN" sz="1600" dirty="0"/>
              <a:t>– Track key metrics: page load, API latency, system resource usage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/>
              <a:t>🎯 </a:t>
            </a:r>
            <a:r>
              <a:rPr lang="en-US" sz="1600" i="1" dirty="0"/>
              <a:t>Use this checklist to guide test planning, sprint exits, or UAT readiness!</a:t>
            </a:r>
            <a:endParaRPr 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137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4E48D-1CAA-5467-CE01-9985DD9E4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7DF4B1-4436-C1F7-21BE-9C2379CB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+ Q&amp;A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662AD-CD3A-D327-7CEC-7792A745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🙏 Thank You for Your Time!</a:t>
            </a:r>
          </a:p>
          <a:p>
            <a:endParaRPr lang="en-US" b="1" dirty="0"/>
          </a:p>
          <a:p>
            <a:r>
              <a:rPr lang="en-US" dirty="0"/>
              <a:t>💬 </a:t>
            </a:r>
            <a:r>
              <a:rPr lang="en-US" b="1" dirty="0"/>
              <a:t>Questions, Thoughts, or Feedback?</a:t>
            </a:r>
            <a:br>
              <a:rPr lang="en-US" dirty="0"/>
            </a:br>
            <a:r>
              <a:rPr lang="en-US" dirty="0"/>
              <a:t>Let’s discuss your ideas, challenges, and real-world experiences!</a:t>
            </a:r>
          </a:p>
          <a:p>
            <a:endParaRPr lang="en-US" dirty="0"/>
          </a:p>
          <a:p>
            <a:r>
              <a:rPr lang="en-IN" dirty="0"/>
              <a:t>🎮 </a:t>
            </a:r>
            <a:r>
              <a:rPr lang="en-IN" b="1" dirty="0"/>
              <a:t>🎉 Bonus: Kahoot Quiz Contest!</a:t>
            </a:r>
            <a:endParaRPr lang="en-IN" dirty="0"/>
          </a:p>
          <a:p>
            <a:r>
              <a:rPr lang="en-IN" dirty="0"/>
              <a:t>📱 Get your phones ready!</a:t>
            </a:r>
          </a:p>
          <a:p>
            <a:r>
              <a:rPr lang="en-IN" dirty="0"/>
              <a:t>🧠 Test your knowledge on:</a:t>
            </a:r>
            <a:br>
              <a:rPr lang="en-IN" dirty="0"/>
            </a:br>
            <a:r>
              <a:rPr lang="en-IN" dirty="0"/>
              <a:t>– Performance Optimization</a:t>
            </a:r>
            <a:br>
              <a:rPr lang="en-IN" dirty="0"/>
            </a:br>
            <a:r>
              <a:rPr lang="en-IN" dirty="0"/>
              <a:t>– E2E Testing Best Practices</a:t>
            </a:r>
            <a:br>
              <a:rPr lang="en-IN" dirty="0"/>
            </a:br>
            <a:r>
              <a:rPr lang="en-IN" dirty="0"/>
              <a:t>– Real-World Scenarios</a:t>
            </a:r>
          </a:p>
          <a:p>
            <a:r>
              <a:rPr lang="en-IN" dirty="0"/>
              <a:t>🏆 Prizes for the top 3 scorers! (bragging rights included 😄)</a:t>
            </a:r>
          </a:p>
          <a:p>
            <a:r>
              <a:rPr lang="en-IN" dirty="0"/>
              <a:t>🕹️ </a:t>
            </a:r>
            <a:r>
              <a:rPr lang="en-IN" b="1" dirty="0"/>
              <a:t>Join at</a:t>
            </a:r>
            <a:r>
              <a:rPr lang="en-IN" dirty="0"/>
              <a:t>: kahoot.it</a:t>
            </a:r>
            <a:br>
              <a:rPr lang="en-IN" dirty="0"/>
            </a:br>
            <a:r>
              <a:rPr lang="en-IN" dirty="0"/>
              <a:t>🆔 </a:t>
            </a:r>
            <a:r>
              <a:rPr lang="en-IN" b="1" dirty="0"/>
              <a:t>Game PIN</a:t>
            </a:r>
            <a:r>
              <a:rPr lang="en-IN" dirty="0"/>
              <a:t>: (To be shared live)</a:t>
            </a:r>
          </a:p>
          <a:p>
            <a:endParaRPr lang="en-IN" dirty="0"/>
          </a:p>
          <a:p>
            <a:r>
              <a:rPr lang="en-US" dirty="0"/>
              <a:t>🎯 </a:t>
            </a:r>
            <a:r>
              <a:rPr lang="en-US" i="1" dirty="0"/>
              <a:t>Because learning should be fun too!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49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F4CB7-DD2D-28AD-D7DC-63DD5971B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E8B075-B4D6-F8F2-2B18-4EAE3DE1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Bottlenecks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48A1C8-1373-C80B-B8A6-F92DBD10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🔹 </a:t>
            </a:r>
            <a:r>
              <a:rPr lang="en-IN" b="1" dirty="0"/>
              <a:t>Frontend</a:t>
            </a:r>
            <a:endParaRPr lang="en-IN" dirty="0"/>
          </a:p>
          <a:p>
            <a:r>
              <a:rPr lang="en-IN" dirty="0"/>
              <a:t>🚫 Render-blocking JavaScript/CSS</a:t>
            </a:r>
          </a:p>
          <a:p>
            <a:r>
              <a:rPr lang="en-IN" dirty="0"/>
              <a:t>🖼️ Uncompressed or oversized images</a:t>
            </a:r>
          </a:p>
          <a:p>
            <a:r>
              <a:rPr lang="en-IN" dirty="0"/>
              <a:t>🌳 Large and complex DOM trees</a:t>
            </a:r>
          </a:p>
          <a:p>
            <a:r>
              <a:rPr lang="en-IN" dirty="0"/>
              <a:t>📉 Layout shifts (Cumulative Layout Shift issues)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🔹 </a:t>
            </a:r>
            <a:r>
              <a:rPr lang="en-IN" b="1" dirty="0"/>
              <a:t>Backend</a:t>
            </a:r>
            <a:endParaRPr lang="en-IN" dirty="0"/>
          </a:p>
          <a:p>
            <a:r>
              <a:rPr lang="en-IN" dirty="0"/>
              <a:t>🐌 Slow/unindexed database queries</a:t>
            </a:r>
          </a:p>
          <a:p>
            <a:r>
              <a:rPr lang="en-IN" dirty="0"/>
              <a:t>🗂️ Missing or inefficient caching layers</a:t>
            </a:r>
          </a:p>
          <a:p>
            <a:r>
              <a:rPr lang="en-IN" dirty="0"/>
              <a:t>🧱 Synchronous/blocking code patterns</a:t>
            </a:r>
          </a:p>
          <a:p>
            <a:r>
              <a:rPr lang="en-IN" dirty="0"/>
              <a:t>💧 Memory leaks leading to degraded performance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🔹 </a:t>
            </a:r>
            <a:r>
              <a:rPr lang="en-IN" b="1" dirty="0"/>
              <a:t>Network</a:t>
            </a:r>
            <a:endParaRPr lang="en-IN" dirty="0"/>
          </a:p>
          <a:p>
            <a:r>
              <a:rPr lang="en-IN" dirty="0"/>
              <a:t>🌍 No CDN usage for static assets</a:t>
            </a:r>
          </a:p>
          <a:p>
            <a:r>
              <a:rPr lang="en-IN" dirty="0"/>
              <a:t>📦 Large API payloads with unnecessary data</a:t>
            </a:r>
          </a:p>
          <a:p>
            <a:r>
              <a:rPr lang="en-IN" dirty="0"/>
              <a:t>🔄 Using HTTP/1.1 instead of HTTP/2</a:t>
            </a:r>
          </a:p>
          <a:p>
            <a:r>
              <a:rPr lang="en-IN" dirty="0"/>
              <a:t>🗨️ Chatty API patterns (too many small requests)</a:t>
            </a:r>
          </a:p>
          <a:p>
            <a:pPr marL="0" indent="0">
              <a:buNone/>
            </a:pPr>
            <a:r>
              <a:rPr lang="en-IN" dirty="0"/>
              <a:t>🎯 </a:t>
            </a:r>
            <a:r>
              <a:rPr lang="en-IN" i="1" dirty="0"/>
              <a:t>Identify. Isolate. Improve. Repeat.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92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8E524-C947-16F6-78E5-253BA2023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C01F40-9DE3-9A12-9EED-8880BF1F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 to Track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B5CD6F-9701-9158-766D-9CECE9B8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1" dirty="0"/>
              <a:t>Frontend Performance Metrics</a:t>
            </a:r>
            <a:endParaRPr lang="en-IN" dirty="0"/>
          </a:p>
          <a:p>
            <a:r>
              <a:rPr lang="en-IN" b="1" dirty="0"/>
              <a:t>LCP</a:t>
            </a:r>
            <a:r>
              <a:rPr lang="en-IN" dirty="0"/>
              <a:t> (Largest </a:t>
            </a:r>
            <a:r>
              <a:rPr lang="en-IN" dirty="0" err="1"/>
              <a:t>Contentful</a:t>
            </a:r>
            <a:r>
              <a:rPr lang="en-IN" dirty="0"/>
              <a:t> Paint) – Measures loading speed</a:t>
            </a:r>
          </a:p>
          <a:p>
            <a:r>
              <a:rPr lang="en-IN" b="1" dirty="0"/>
              <a:t>FCP</a:t>
            </a:r>
            <a:r>
              <a:rPr lang="en-IN" dirty="0"/>
              <a:t> (First </a:t>
            </a:r>
            <a:r>
              <a:rPr lang="en-IN" dirty="0" err="1"/>
              <a:t>Contentful</a:t>
            </a:r>
            <a:r>
              <a:rPr lang="en-IN" dirty="0"/>
              <a:t> Paint) – Measures when first content is visible</a:t>
            </a:r>
          </a:p>
          <a:p>
            <a:r>
              <a:rPr lang="en-IN" b="1" dirty="0"/>
              <a:t>CLS</a:t>
            </a:r>
            <a:r>
              <a:rPr lang="en-IN" dirty="0"/>
              <a:t> (Cumulative Layout Shift) – Measures visual stability</a:t>
            </a:r>
          </a:p>
          <a:p>
            <a:r>
              <a:rPr lang="en-IN" b="1" dirty="0"/>
              <a:t>TTI</a:t>
            </a:r>
            <a:r>
              <a:rPr lang="en-IN" dirty="0"/>
              <a:t> (Time to Interactive) – When app becomes usable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Backend Metrics</a:t>
            </a:r>
            <a:endParaRPr lang="en-IN" dirty="0"/>
          </a:p>
          <a:p>
            <a:r>
              <a:rPr lang="en-IN" dirty="0"/>
              <a:t>⏳ </a:t>
            </a:r>
            <a:r>
              <a:rPr lang="en-IN" b="1" dirty="0"/>
              <a:t>API Response Time (</a:t>
            </a:r>
            <a:r>
              <a:rPr lang="en-IN" b="1" dirty="0" err="1"/>
              <a:t>ms</a:t>
            </a:r>
            <a:r>
              <a:rPr lang="en-IN" b="1" dirty="0"/>
              <a:t>)</a:t>
            </a:r>
            <a:r>
              <a:rPr lang="en-IN" dirty="0"/>
              <a:t> – Speed of individual endpoints</a:t>
            </a:r>
          </a:p>
          <a:p>
            <a:r>
              <a:rPr lang="en-IN" dirty="0"/>
              <a:t>🧮 </a:t>
            </a:r>
            <a:r>
              <a:rPr lang="en-IN" b="1" dirty="0"/>
              <a:t>Database Query Time</a:t>
            </a:r>
            <a:r>
              <a:rPr lang="en-IN" dirty="0"/>
              <a:t> – Efficiency of DB queries</a:t>
            </a:r>
          </a:p>
          <a:p>
            <a:r>
              <a:rPr lang="en-IN" dirty="0"/>
              <a:t>❌ </a:t>
            </a:r>
            <a:r>
              <a:rPr lang="en-IN" b="1" dirty="0"/>
              <a:t>Error Rate (%)</a:t>
            </a:r>
            <a:r>
              <a:rPr lang="en-IN" dirty="0"/>
              <a:t> – Failures in requests</a:t>
            </a:r>
          </a:p>
          <a:p>
            <a:r>
              <a:rPr lang="en-IN" dirty="0"/>
              <a:t>📈 </a:t>
            </a:r>
            <a:r>
              <a:rPr lang="en-IN" b="1" dirty="0"/>
              <a:t>Throughput (</a:t>
            </a:r>
            <a:r>
              <a:rPr lang="en-IN" b="1" dirty="0" err="1"/>
              <a:t>req</a:t>
            </a:r>
            <a:r>
              <a:rPr lang="en-IN" b="1" dirty="0"/>
              <a:t>/sec)</a:t>
            </a:r>
            <a:r>
              <a:rPr lang="en-IN" dirty="0"/>
              <a:t> – System’s request handling capacity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Infrastructure Metrics</a:t>
            </a:r>
            <a:endParaRPr lang="en-IN" dirty="0"/>
          </a:p>
          <a:p>
            <a:r>
              <a:rPr lang="en-IN" dirty="0"/>
              <a:t>🧠 </a:t>
            </a:r>
            <a:r>
              <a:rPr lang="en-IN" b="1" dirty="0"/>
              <a:t>CPU &amp; Memory Usage</a:t>
            </a:r>
            <a:r>
              <a:rPr lang="en-IN" dirty="0"/>
              <a:t> – Resource efficiency</a:t>
            </a:r>
          </a:p>
          <a:p>
            <a:r>
              <a:rPr lang="en-IN" dirty="0"/>
              <a:t>💾 </a:t>
            </a:r>
            <a:r>
              <a:rPr lang="en-IN" b="1" dirty="0"/>
              <a:t>Disk I/O &amp; Network Latency</a:t>
            </a:r>
            <a:r>
              <a:rPr lang="en-IN" dirty="0"/>
              <a:t> – Data access &amp; transmission speeds</a:t>
            </a:r>
          </a:p>
          <a:p>
            <a:r>
              <a:rPr lang="en-IN" dirty="0"/>
              <a:t>🧵 </a:t>
            </a:r>
            <a:r>
              <a:rPr lang="en-IN" b="1" dirty="0"/>
              <a:t>Thread Utilization / GC Activity</a:t>
            </a:r>
            <a:r>
              <a:rPr lang="en-IN" dirty="0"/>
              <a:t> – Runtime health of the system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US" dirty="0"/>
              <a:t>🎯 </a:t>
            </a:r>
            <a:r>
              <a:rPr lang="en-US" i="1" dirty="0"/>
              <a:t>Good decisions come from good data. Monitor regularly!</a:t>
            </a:r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51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EB4AF-68BF-8185-750A-53BD4B8AD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B49F50-3C16-FEFE-43B6-5E4DEC12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for Measurement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F23F2D-29E2-46C1-56DD-B76A0FCD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Frontend Tools</a:t>
            </a:r>
            <a:endParaRPr lang="en-IN" dirty="0"/>
          </a:p>
          <a:p>
            <a:r>
              <a:rPr lang="en-IN" dirty="0"/>
              <a:t>🧪 </a:t>
            </a:r>
            <a:r>
              <a:rPr lang="en-IN" b="1" dirty="0"/>
              <a:t>Chrome </a:t>
            </a:r>
            <a:r>
              <a:rPr lang="en-IN" b="1" dirty="0" err="1"/>
              <a:t>DevTools</a:t>
            </a:r>
            <a:r>
              <a:rPr lang="en-IN" b="1" dirty="0"/>
              <a:t> </a:t>
            </a:r>
            <a:r>
              <a:rPr lang="en-IN" dirty="0"/>
              <a:t>– Performance tab, Lighthouse audits</a:t>
            </a:r>
          </a:p>
          <a:p>
            <a:r>
              <a:rPr lang="en-IN" dirty="0"/>
              <a:t>🌐 </a:t>
            </a:r>
            <a:r>
              <a:rPr lang="en-IN" b="1" dirty="0" err="1"/>
              <a:t>WebPageTest</a:t>
            </a:r>
            <a:r>
              <a:rPr lang="en-IN" b="1" dirty="0"/>
              <a:t> </a:t>
            </a:r>
            <a:r>
              <a:rPr lang="en-IN" dirty="0"/>
              <a:t>– Deep performance analysis (TTFB, LCP, etc.)</a:t>
            </a:r>
          </a:p>
          <a:p>
            <a:r>
              <a:rPr lang="en-IN" dirty="0"/>
              <a:t>📊 </a:t>
            </a:r>
            <a:r>
              <a:rPr lang="en-IN" b="1" dirty="0" err="1"/>
              <a:t>Gtmetrix</a:t>
            </a:r>
            <a:r>
              <a:rPr lang="en-IN" b="1" dirty="0"/>
              <a:t> </a:t>
            </a:r>
            <a:r>
              <a:rPr lang="en-IN" dirty="0"/>
              <a:t>– Real-world speed test with actionable suggestions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Backend &amp; API Testing Tools</a:t>
            </a:r>
            <a:endParaRPr lang="en-IN" dirty="0"/>
          </a:p>
          <a:p>
            <a:r>
              <a:rPr lang="en-IN" dirty="0"/>
              <a:t>📬 </a:t>
            </a:r>
            <a:r>
              <a:rPr lang="en-IN" b="1" dirty="0"/>
              <a:t>Postman </a:t>
            </a:r>
            <a:r>
              <a:rPr lang="en-IN" dirty="0"/>
              <a:t>– Collection Runner &amp; Monitoring for API response times</a:t>
            </a:r>
          </a:p>
          <a:p>
            <a:r>
              <a:rPr lang="en-IN" dirty="0"/>
              <a:t>💥 </a:t>
            </a:r>
            <a:r>
              <a:rPr lang="en-IN" b="1" dirty="0"/>
              <a:t>Apache </a:t>
            </a:r>
            <a:r>
              <a:rPr lang="en-IN" b="1" dirty="0" err="1"/>
              <a:t>Jmeter</a:t>
            </a:r>
            <a:r>
              <a:rPr lang="en-IN" b="1" dirty="0"/>
              <a:t> </a:t>
            </a:r>
            <a:r>
              <a:rPr lang="en-IN" dirty="0"/>
              <a:t>– Load testing, latency analysis</a:t>
            </a:r>
          </a:p>
          <a:p>
            <a:r>
              <a:rPr lang="en-IN" dirty="0"/>
              <a:t>⚡ </a:t>
            </a:r>
            <a:r>
              <a:rPr lang="en-IN" b="1" dirty="0"/>
              <a:t>k6 (by Grafana) </a:t>
            </a:r>
            <a:r>
              <a:rPr lang="en-IN" dirty="0"/>
              <a:t>– Scripted performance testing, CLI-friendly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Infrastructure Monitoring</a:t>
            </a:r>
          </a:p>
          <a:p>
            <a:pPr marL="0" indent="0">
              <a:buNone/>
            </a:pPr>
            <a:r>
              <a:rPr lang="en-IN" dirty="0"/>
              <a:t>📈 </a:t>
            </a:r>
            <a:r>
              <a:rPr lang="en-IN" b="1" dirty="0"/>
              <a:t>New Relic </a:t>
            </a:r>
            <a:r>
              <a:rPr lang="en-IN" dirty="0"/>
              <a:t>– Full-stack observability</a:t>
            </a:r>
          </a:p>
          <a:p>
            <a:r>
              <a:rPr lang="en-IN" dirty="0"/>
              <a:t>🧠 </a:t>
            </a:r>
            <a:r>
              <a:rPr lang="en-IN" b="1" dirty="0"/>
              <a:t>Dynatrace </a:t>
            </a:r>
            <a:r>
              <a:rPr lang="en-IN" dirty="0"/>
              <a:t>– AI-driven performance insights</a:t>
            </a:r>
          </a:p>
          <a:p>
            <a:r>
              <a:rPr lang="en-IN" dirty="0"/>
              <a:t>⚙️ </a:t>
            </a:r>
            <a:r>
              <a:rPr lang="en-IN" b="1" dirty="0"/>
              <a:t>AppDynamics </a:t>
            </a:r>
            <a:r>
              <a:rPr lang="en-IN" dirty="0"/>
              <a:t>– Business &amp; performance correlation</a:t>
            </a:r>
          </a:p>
          <a:p>
            <a:r>
              <a:rPr lang="en-IN" dirty="0"/>
              <a:t>☁️ </a:t>
            </a:r>
            <a:r>
              <a:rPr lang="en-IN" b="1" dirty="0"/>
              <a:t>Azure Monitor / AWS CloudWatch </a:t>
            </a:r>
            <a:r>
              <a:rPr lang="en-IN" dirty="0"/>
              <a:t>– Native cloud resource monitoring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🎯 </a:t>
            </a:r>
            <a:r>
              <a:rPr lang="en-IN" i="1" dirty="0"/>
              <a:t>Choose tools based on your app stack, budget, and skillset!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31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F8DF6-E879-C720-DBC6-5D926A44C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C38078-011C-9E4C-1170-AC0EE5A7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Frontend Optimization Strategies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2F6E7C9-8216-892E-DC2B-51BC44122D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30278"/>
            <a:ext cx="6442789" cy="554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⚡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 Up What Users See First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Lazy Loading &amp; Code Splitting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🚀 Load only what’s needed on-demand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📦 Split large JavaScript bundles into smaller, async chunks</a:t>
            </a:r>
            <a:r>
              <a:rPr lang="en-IN" sz="1200" dirty="0"/>
              <a:t>🔹 </a:t>
            </a:r>
            <a:r>
              <a:rPr lang="en-IN" sz="1200" b="1" dirty="0"/>
              <a:t>Minify &amp; Compress Assets</a:t>
            </a:r>
            <a:endParaRPr lang="en-IN" sz="1200" dirty="0"/>
          </a:p>
          <a:p>
            <a:r>
              <a:rPr lang="en-IN" sz="1200" dirty="0"/>
              <a:t>🧹 Minify JavaScript, CSS, and HTML</a:t>
            </a:r>
          </a:p>
          <a:p>
            <a:r>
              <a:rPr lang="en-IN" sz="1200" dirty="0"/>
              <a:t>📦 Use </a:t>
            </a:r>
            <a:r>
              <a:rPr lang="en-IN" sz="1200" dirty="0" err="1"/>
              <a:t>Gzip</a:t>
            </a:r>
            <a:r>
              <a:rPr lang="en-IN" sz="1200" dirty="0"/>
              <a:t> or Brotli to reduce transfer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200" dirty="0"/>
              <a:t> </a:t>
            </a:r>
            <a:r>
              <a:rPr lang="en-IN" sz="1200" b="1" dirty="0"/>
              <a:t>Minify &amp; Compress Assets</a:t>
            </a:r>
            <a:endParaRPr lang="en-IN" sz="1200" dirty="0"/>
          </a:p>
          <a:p>
            <a:r>
              <a:rPr lang="en-IN" sz="1200" dirty="0"/>
              <a:t>🧹 Minify JavaScript, CSS, and HTML</a:t>
            </a:r>
          </a:p>
          <a:p>
            <a:r>
              <a:rPr lang="en-IN" sz="1200" dirty="0"/>
              <a:t>📦 Use </a:t>
            </a:r>
            <a:r>
              <a:rPr lang="en-IN" sz="1200" dirty="0" err="1"/>
              <a:t>Gzip</a:t>
            </a:r>
            <a:r>
              <a:rPr lang="en-IN" sz="1200" dirty="0"/>
              <a:t> or Brotli to reduce transfer size</a:t>
            </a:r>
          </a:p>
          <a:p>
            <a:endParaRPr kumimoji="0" lang="en-I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b="1" dirty="0"/>
              <a:t>Image Optimization</a:t>
            </a:r>
            <a:endParaRPr lang="en-US" sz="1200" dirty="0"/>
          </a:p>
          <a:p>
            <a:r>
              <a:rPr lang="en-US" sz="1200" dirty="0"/>
              <a:t>🖼️ Use next-gen formats like </a:t>
            </a:r>
            <a:r>
              <a:rPr lang="en-US" sz="1200" b="1" dirty="0" err="1"/>
              <a:t>WebP</a:t>
            </a:r>
            <a:r>
              <a:rPr lang="en-US" sz="1200" dirty="0"/>
              <a:t> or </a:t>
            </a:r>
            <a:r>
              <a:rPr lang="en-US" sz="1200" b="1" dirty="0"/>
              <a:t>AVIF</a:t>
            </a:r>
            <a:endParaRPr lang="en-US" sz="1200" dirty="0"/>
          </a:p>
          <a:p>
            <a:r>
              <a:rPr lang="en-US" sz="1200" dirty="0"/>
              <a:t>✂️ Resize and compress images based on device/resolution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IN" sz="1200" b="1" dirty="0"/>
              <a:t>Reduce DOM Complexity</a:t>
            </a:r>
            <a:endParaRPr lang="en-IN" sz="1200" dirty="0"/>
          </a:p>
          <a:p>
            <a:r>
              <a:rPr lang="en-IN" sz="1200" dirty="0"/>
              <a:t>🌳 Avoid deeply nested elements that slow rendering</a:t>
            </a:r>
          </a:p>
          <a:p>
            <a:r>
              <a:rPr lang="en-IN" sz="1200" dirty="0"/>
              <a:t>🧽 Remove unused DOM elements, libraries, and scripts</a:t>
            </a:r>
          </a:p>
          <a:p>
            <a:r>
              <a:rPr lang="en-IN" sz="1200" dirty="0"/>
              <a:t>🎯 </a:t>
            </a:r>
            <a:r>
              <a:rPr lang="en-IN" sz="1200" i="1" dirty="0"/>
              <a:t>A fast UI = a happy user (and better SEO too!)</a:t>
            </a:r>
            <a:endParaRPr lang="en-IN" sz="1200" dirty="0"/>
          </a:p>
          <a:p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3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B269C-DE8F-DC3C-6FF0-F1C37155A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72ED5F-09B4-D41C-DE3E-1BEBE1FD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Optimization Techniques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17A97-DCFF-5E04-FACC-9C4D024E1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Autofit/>
          </a:bodyPr>
          <a:lstStyle/>
          <a:p>
            <a:r>
              <a:rPr lang="en-IN" sz="1500" dirty="0"/>
              <a:t>🛠️ Make Your Server Lean, Fast &amp; Scalable</a:t>
            </a:r>
          </a:p>
          <a:p>
            <a:endParaRPr lang="en-IN" sz="1500" dirty="0"/>
          </a:p>
          <a:p>
            <a:pPr marL="0" indent="0">
              <a:buNone/>
            </a:pPr>
            <a:r>
              <a:rPr lang="en-IN" sz="1500" dirty="0"/>
              <a:t>🔹 Optimize Database Operations</a:t>
            </a:r>
          </a:p>
          <a:p>
            <a:r>
              <a:rPr lang="en-IN" sz="1500" dirty="0"/>
              <a:t>🔍 Use indexed queries to speed up lookups</a:t>
            </a:r>
          </a:p>
          <a:p>
            <a:r>
              <a:rPr lang="en-IN" sz="1500" dirty="0"/>
              <a:t>🚫 Avoid N+1 query patterns that cause repeated DB hits</a:t>
            </a:r>
          </a:p>
          <a:p>
            <a:r>
              <a:rPr lang="en-IN" sz="1500" dirty="0"/>
              <a:t>📦 Batch insert/update/delete operations wherever possible</a:t>
            </a:r>
          </a:p>
          <a:p>
            <a:endParaRPr lang="en-IN" sz="1500" dirty="0"/>
          </a:p>
          <a:p>
            <a:r>
              <a:rPr lang="en-IN" sz="1500" dirty="0"/>
              <a:t>🔹 API Improvements</a:t>
            </a:r>
          </a:p>
          <a:p>
            <a:r>
              <a:rPr lang="en-IN" sz="1500" dirty="0"/>
              <a:t>📉 Reduce response payload size (exclude unused fields)</a:t>
            </a:r>
          </a:p>
          <a:p>
            <a:r>
              <a:rPr lang="en-IN" sz="1500" dirty="0"/>
              <a:t>📚 Implement pagination for large datasets</a:t>
            </a:r>
          </a:p>
          <a:p>
            <a:r>
              <a:rPr lang="en-IN" sz="1500" dirty="0"/>
              <a:t>🗃️ Enable caching (in-memory, server-side, CDN layer)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51E318D-EE58-3BDD-3445-0A97233E1242}"/>
              </a:ext>
            </a:extLst>
          </p:cNvPr>
          <p:cNvSpPr txBox="1">
            <a:spLocks/>
          </p:cNvSpPr>
          <p:nvPr/>
        </p:nvSpPr>
        <p:spPr>
          <a:xfrm>
            <a:off x="6175248" y="2424366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500" dirty="0"/>
              <a:t>🔹 Architecture Enhancements</a:t>
            </a:r>
          </a:p>
          <a:p>
            <a:r>
              <a:rPr lang="en-IN" sz="1500" dirty="0"/>
              <a:t>⚙️ Use async/non-blocking processing where possible</a:t>
            </a:r>
          </a:p>
          <a:p>
            <a:r>
              <a:rPr lang="en-IN" sz="1500" dirty="0"/>
              <a:t>🧵 Offload heavy/long-running tasks to background jobs</a:t>
            </a:r>
          </a:p>
          <a:p>
            <a:r>
              <a:rPr lang="en-IN" sz="1500" dirty="0"/>
              <a:t>🔎 Use APM tools (e.g., New Relic, Dynatrace) for profiling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5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500" dirty="0"/>
              <a:t>Resource Management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500" dirty="0"/>
              <a:t>🧠 Monitor memory &amp; CPU usage in real-time</a:t>
            </a:r>
          </a:p>
          <a:p>
            <a:r>
              <a:rPr lang="en-IN" sz="1500" dirty="0"/>
              <a:t>💧 Detect and fix memory leaks early</a:t>
            </a:r>
          </a:p>
          <a:p>
            <a:r>
              <a:rPr lang="en-IN" sz="1500" dirty="0"/>
              <a:t>🧵 Tune thread pools and connection limits for scalability</a:t>
            </a:r>
          </a:p>
          <a:p>
            <a:r>
              <a:rPr lang="en-IN" sz="1500" dirty="0"/>
              <a:t>🎯 Backends must be invisible — fast, stable, and silent.</a:t>
            </a:r>
          </a:p>
        </p:txBody>
      </p:sp>
    </p:spTree>
    <p:extLst>
      <p:ext uri="{BB962C8B-B14F-4D97-AF65-F5344CB8AC3E}">
        <p14:creationId xmlns:p14="http://schemas.microsoft.com/office/powerpoint/2010/main" val="429465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7BE89-0720-50E5-1A1D-A35588F6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B9D5BF-E5A4-7944-F46B-2E3B3F71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Network &amp; Delivery Optimization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AC56-AC9F-2184-86E5-B8B493A3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 dirty="0"/>
              <a:t>Content Delivery Enhancements</a:t>
            </a:r>
            <a:endParaRPr lang="en-IN" dirty="0"/>
          </a:p>
          <a:p>
            <a:r>
              <a:rPr lang="en-IN" dirty="0"/>
              <a:t>Use CDNs to serve static content closer to users</a:t>
            </a:r>
          </a:p>
          <a:p>
            <a:r>
              <a:rPr lang="en-IN" dirty="0"/>
              <a:t>Reduce DNS lookups and round trips</a:t>
            </a:r>
          </a:p>
          <a:p>
            <a:endParaRPr lang="en-IN" dirty="0"/>
          </a:p>
          <a:p>
            <a:r>
              <a:rPr lang="en-IN" b="1" dirty="0"/>
              <a:t>Compression &amp; Protocols</a:t>
            </a:r>
            <a:endParaRPr lang="en-IN" dirty="0"/>
          </a:p>
          <a:p>
            <a:r>
              <a:rPr lang="en-IN" dirty="0"/>
              <a:t>Enable </a:t>
            </a:r>
            <a:r>
              <a:rPr lang="en-IN" dirty="0" err="1"/>
              <a:t>Gzip</a:t>
            </a:r>
            <a:r>
              <a:rPr lang="en-IN" dirty="0"/>
              <a:t> or Brotli compression</a:t>
            </a:r>
          </a:p>
          <a:p>
            <a:r>
              <a:rPr lang="en-IN" dirty="0"/>
              <a:t>Use HTTP/2 or HTTP/3 for multiplexing and faster delivery</a:t>
            </a:r>
          </a:p>
          <a:p>
            <a:endParaRPr lang="en-IN" dirty="0"/>
          </a:p>
          <a:p>
            <a:r>
              <a:rPr lang="en-IN" b="1" dirty="0"/>
              <a:t>Reduce Payloads</a:t>
            </a:r>
            <a:endParaRPr lang="en-IN" dirty="0"/>
          </a:p>
          <a:p>
            <a:r>
              <a:rPr lang="en-IN" dirty="0"/>
              <a:t>Remove unnecessary headers and metadata</a:t>
            </a:r>
          </a:p>
          <a:p>
            <a:r>
              <a:rPr lang="en-IN" dirty="0"/>
              <a:t>Minimize JSON size, avoid deeply nested structures</a:t>
            </a:r>
          </a:p>
          <a:p>
            <a:endParaRPr lang="en-IN" dirty="0"/>
          </a:p>
          <a:p>
            <a:r>
              <a:rPr lang="en-IN" b="1" dirty="0"/>
              <a:t>Connection Efficiency</a:t>
            </a:r>
            <a:endParaRPr lang="en-IN" dirty="0"/>
          </a:p>
          <a:p>
            <a:r>
              <a:rPr lang="en-IN" dirty="0"/>
              <a:t>Keep-alive connections</a:t>
            </a:r>
          </a:p>
          <a:p>
            <a:r>
              <a:rPr lang="en-IN" dirty="0"/>
              <a:t>Reduce number of requests via bundling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96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3147</Words>
  <Application>Microsoft Office PowerPoint</Application>
  <PresentationFormat>Widescreen</PresentationFormat>
  <Paragraphs>382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Agenda</vt:lpstr>
      <vt:lpstr>Why It Matters</vt:lpstr>
      <vt:lpstr>Key Areas to Optimize</vt:lpstr>
      <vt:lpstr>Performance Bottlenecks</vt:lpstr>
      <vt:lpstr>Key Metrics to Track</vt:lpstr>
      <vt:lpstr>Tools for Measurement</vt:lpstr>
      <vt:lpstr>Frontend Optimization Strategies</vt:lpstr>
      <vt:lpstr>Backend Optimization Techniques</vt:lpstr>
      <vt:lpstr>Network &amp; Delivery Optimization</vt:lpstr>
      <vt:lpstr>Integrate Optimization into CI/CD </vt:lpstr>
      <vt:lpstr>What is E2E Testing?</vt:lpstr>
      <vt:lpstr>E2E Testing Scope</vt:lpstr>
      <vt:lpstr>E2E Testing Scope</vt:lpstr>
      <vt:lpstr>E2E Planning &amp; Strategy</vt:lpstr>
      <vt:lpstr>Test Design Techniques</vt:lpstr>
      <vt:lpstr>Test Design Techniques</vt:lpstr>
      <vt:lpstr>Test Data &amp; Environment</vt:lpstr>
      <vt:lpstr>Test Data &amp; Environment </vt:lpstr>
      <vt:lpstr>Stakeholder Collaboration</vt:lpstr>
      <vt:lpstr>Stakeholder Collaboration</vt:lpstr>
      <vt:lpstr>Exit Criteria for E2E Testing</vt:lpstr>
      <vt:lpstr>Exit Criteria for E2E Testing</vt:lpstr>
      <vt:lpstr>Integrating Performance Thinking into E2E</vt:lpstr>
      <vt:lpstr>Integrating Performance Thinking into E2E</vt:lpstr>
      <vt:lpstr>Real-World E2E + Performance Example</vt:lpstr>
      <vt:lpstr>Real-World E2E + Performance Example</vt:lpstr>
      <vt:lpstr>Real-World E2E + Performance Example</vt:lpstr>
      <vt:lpstr>Key Takeaways</vt:lpstr>
      <vt:lpstr>Key Takeaways</vt:lpstr>
      <vt:lpstr>E2E Testing Checklist (Sample)</vt:lpstr>
      <vt:lpstr>Thank You +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Kumar Sukesan</dc:creator>
  <cp:lastModifiedBy>Sunil Kumar Sukesan</cp:lastModifiedBy>
  <cp:revision>2</cp:revision>
  <dcterms:created xsi:type="dcterms:W3CDTF">2025-08-06T07:39:58Z</dcterms:created>
  <dcterms:modified xsi:type="dcterms:W3CDTF">2025-08-07T18:07:47Z</dcterms:modified>
</cp:coreProperties>
</file>