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47" d="100"/>
          <a:sy n="47" d="100"/>
        </p:scale>
        <p:origin x="101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194200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05309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739598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004685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3435552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321156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732490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76945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141914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93346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5018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675908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91049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76996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94779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63603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83413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FDB883-C30C-422F-A2BF-652773BC1D10}" type="datetimeFigureOut">
              <a:rPr lang="en-IN" smtClean="0"/>
              <a:t>15-07-2024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322954386"/>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41414" y="1511485"/>
            <a:ext cx="9905998" cy="2433981"/>
          </a:xfrm>
        </p:spPr>
        <p:txBody>
          <a:bodyPr/>
          <a:lstStyle/>
          <a:p>
            <a:r>
              <a:rPr lang="en-IN" sz="2800" dirty="0"/>
              <a:t>MANDAPATI SUNIL KUMAR</a:t>
            </a:r>
            <a:br>
              <a:rPr lang="en-IN" sz="2800" dirty="0"/>
            </a:br>
            <a:r>
              <a:rPr lang="en-IN" sz="2800" dirty="0"/>
              <a:t>23H41F0078</a:t>
            </a:r>
            <a:br>
              <a:rPr lang="en-IN" sz="2800" dirty="0"/>
            </a:br>
            <a:r>
              <a:rPr lang="en-IN" sz="2800" dirty="0"/>
              <a:t>BRANCH:MCA</a:t>
            </a:r>
            <a:br>
              <a:rPr lang="en-IN" sz="2800" dirty="0"/>
            </a:br>
            <a:r>
              <a:rPr lang="en-IN" sz="2800" dirty="0"/>
              <a:t>EMAIL ID:23h41f0078@bvcits.edu.in</a:t>
            </a:r>
            <a:br>
              <a:rPr lang="en-IN" sz="2800" dirty="0"/>
            </a:br>
            <a:r>
              <a:rPr lang="en-IN" sz="2800" dirty="0"/>
              <a:t>BONAM VENKATA CHALAMAYYA INSTITUTE OF TECHNOLOGY AND SCIENCE</a:t>
            </a:r>
            <a:br>
              <a:rPr lang="en-IN" sz="2800" dirty="0"/>
            </a:br>
            <a:r>
              <a:rPr lang="en-IN" sz="2800" dirty="0"/>
              <a:t>ANDHRA PRADESH</a:t>
            </a:r>
            <a:br>
              <a:rPr lang="en-IN"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4" y="4141523"/>
            <a:ext cx="9905999" cy="3541714"/>
          </a:xfrm>
        </p:spPr>
        <p:txBody>
          <a:bodyPr>
            <a:normAutofit/>
          </a:bodyPr>
          <a:lstStyle/>
          <a:p>
            <a:pPr marL="0" indent="0" algn="r">
              <a:buNone/>
            </a:pPr>
            <a:r>
              <a:rPr lang="en-IN" sz="3600" dirty="0">
                <a:solidFill>
                  <a:schemeClr val="tx2">
                    <a:lumMod val="75000"/>
                  </a:schemeClr>
                </a:solidFill>
              </a:rPr>
              <a:t>FINAL PROJECT</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fontScale="92500" lnSpcReduction="10000"/>
          </a:bodyPr>
          <a:lstStyle/>
          <a:p>
            <a:r>
              <a:rPr lang="en-IN" sz="1900" dirty="0"/>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400800" y="1433378"/>
            <a:ext cx="2506132" cy="369332"/>
          </a:xfrm>
          <a:prstGeom prst="rect">
            <a:avLst/>
          </a:prstGeom>
          <a:noFill/>
        </p:spPr>
        <p:txBody>
          <a:bodyPr wrap="square" rtlCol="0">
            <a:spAutoFit/>
          </a:bodyPr>
          <a:lstStyle/>
          <a:p>
            <a:r>
              <a:rPr lang="en-IN" dirty="0">
                <a:solidFill>
                  <a:schemeClr val="accent1">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400800" y="4819910"/>
            <a:ext cx="394546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15" name="Picture 14">
            <a:extLst>
              <a:ext uri="{FF2B5EF4-FFF2-40B4-BE49-F238E27FC236}">
                <a16:creationId xmlns:a16="http://schemas.microsoft.com/office/drawing/2014/main" id="{9893337C-3488-59FC-B97E-DE9DB4A21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875" y="2928871"/>
            <a:ext cx="2735339" cy="1741099"/>
          </a:xfrm>
          <a:prstGeom prst="rect">
            <a:avLst/>
          </a:prstGeom>
        </p:spPr>
      </p:pic>
      <p:pic>
        <p:nvPicPr>
          <p:cNvPr id="17" name="Picture 16">
            <a:extLst>
              <a:ext uri="{FF2B5EF4-FFF2-40B4-BE49-F238E27FC236}">
                <a16:creationId xmlns:a16="http://schemas.microsoft.com/office/drawing/2014/main" id="{A91C8D98-4F0E-EA16-E001-BE1367AFE5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477" y="2911076"/>
            <a:ext cx="2735339" cy="1828800"/>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768602" y="1507067"/>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6515478" y="4457637"/>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12743FFD-F151-979A-DB18-BEFB4FB81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953823"/>
            <a:ext cx="4386726" cy="950353"/>
          </a:xfrm>
          <a:prstGeom prst="rect">
            <a:avLst/>
          </a:prstGeom>
        </p:spPr>
      </p:pic>
      <p:pic>
        <p:nvPicPr>
          <p:cNvPr id="9" name="Picture 8">
            <a:extLst>
              <a:ext uri="{FF2B5EF4-FFF2-40B4-BE49-F238E27FC236}">
                <a16:creationId xmlns:a16="http://schemas.microsoft.com/office/drawing/2014/main" id="{B398E263-B7AB-274C-8154-085C2E779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29878"/>
            <a:ext cx="5114377" cy="1598243"/>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7" name="TextBox 6">
            <a:extLst>
              <a:ext uri="{FF2B5EF4-FFF2-40B4-BE49-F238E27FC236}">
                <a16:creationId xmlns:a16="http://schemas.microsoft.com/office/drawing/2014/main" id="{E654CC15-7159-1ABA-3E41-72565614FB7F}"/>
              </a:ext>
            </a:extLst>
          </p:cNvPr>
          <p:cNvSpPr txBox="1"/>
          <p:nvPr/>
        </p:nvSpPr>
        <p:spPr>
          <a:xfrm>
            <a:off x="1632857" y="1665514"/>
            <a:ext cx="7515224" cy="369332"/>
          </a:xfrm>
          <a:prstGeom prst="rect">
            <a:avLst/>
          </a:prstGeom>
          <a:noFill/>
        </p:spPr>
        <p:txBody>
          <a:bodyPr wrap="square">
            <a:spAutoFit/>
          </a:bodyPr>
          <a:lstStyle/>
          <a:p>
            <a:r>
              <a:rPr lang="en-IN" dirty="0"/>
              <a:t>https://github.com/sunilmandapati3/Steganography.git</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5581977" cy="1846659"/>
          </a:xfrm>
          <a:prstGeom prst="rect">
            <a:avLst/>
          </a:prstGeom>
          <a:noFill/>
        </p:spPr>
        <p:txBody>
          <a:bodyPr wrap="none" rtlCol="0">
            <a:spAutoFit/>
          </a:bodyPr>
          <a:lstStyle/>
          <a:p>
            <a:r>
              <a:rPr lang="en-IN" sz="2400" dirty="0">
                <a:solidFill>
                  <a:schemeClr val="accent1">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10089622" cy="1477328"/>
          </a:xfrm>
          <a:prstGeom prst="rect">
            <a:avLst/>
          </a:prstGeom>
          <a:noFill/>
        </p:spPr>
        <p:txBody>
          <a:bodyPr wrap="none" rtlCol="0">
            <a:spAutoFit/>
          </a:bodyPr>
          <a:lstStyle/>
          <a:p>
            <a:r>
              <a:rPr lang="en-US" b="1" dirty="0">
                <a:solidFill>
                  <a:schemeClr val="accent1">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9805890" cy="1477328"/>
          </a:xfrm>
          <a:prstGeom prst="rect">
            <a:avLst/>
          </a:prstGeom>
          <a:noFill/>
        </p:spPr>
        <p:txBody>
          <a:bodyPr wrap="none" rtlCol="0">
            <a:spAutoFit/>
          </a:bodyPr>
          <a:lstStyle/>
          <a:p>
            <a:r>
              <a:rPr lang="en-US" b="1" dirty="0">
                <a:solidFill>
                  <a:schemeClr val="accent1">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fontScale="90000"/>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703262"/>
            <a:ext cx="9906000" cy="849841"/>
          </a:xfrm>
        </p:spPr>
        <p:txBody>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effectLst/>
                <a:latin typeface="Arial" panose="020B0604020202020204" pitchFamily="34" charset="0"/>
              </a:rPr>
              <a:t>Steganography Techniq</a:t>
            </a:r>
            <a:r>
              <a:rPr lang="en-US" altLang="en-US" sz="1600" b="1" cap="none" dirty="0">
                <a:latin typeface="Arial" panose="020B0604020202020204" pitchFamily="34" charset="0"/>
              </a:rPr>
              <a:t>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838202" y="1105764"/>
            <a:ext cx="12700000" cy="1154640"/>
          </a:xfrm>
        </p:spPr>
        <p:txBody>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838202" y="2260404"/>
            <a:ext cx="9906000" cy="453845"/>
          </a:xfrm>
        </p:spPr>
        <p:txBody>
          <a:bodyPr/>
          <a:lstStyle/>
          <a:p>
            <a:r>
              <a:rPr lang="en-IN" b="1" dirty="0"/>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solidFill>
                  <a:schemeClr val="accent1">
                    <a:lumMod val="60000"/>
                    <a:lumOff val="40000"/>
                  </a:schemeClr>
                </a:solidFill>
              </a:rPr>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accent1">
                    <a:lumMod val="60000"/>
                    <a:lumOff val="40000"/>
                  </a:schemeClr>
                </a:solidFill>
              </a:rPr>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solidFill>
                  <a:schemeClr val="accent1">
                    <a:lumMod val="60000"/>
                    <a:lumOff val="40000"/>
                  </a:schemeClr>
                </a:solidFill>
              </a:rPr>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solidFill>
                  <a:schemeClr val="accent1">
                    <a:lumMod val="60000"/>
                    <a:lumOff val="40000"/>
                  </a:schemeClr>
                </a:solidFill>
              </a:rPr>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DA25468E-7F43-CF73-9E40-51A43CE439D0}"/>
              </a:ext>
            </a:extLst>
          </p:cNvPr>
          <p:cNvSpPr txBox="1"/>
          <p:nvPr/>
        </p:nvSpPr>
        <p:spPr>
          <a:xfrm>
            <a:off x="557107" y="1483916"/>
            <a:ext cx="10631437" cy="3416320"/>
          </a:xfrm>
          <a:prstGeom prst="rect">
            <a:avLst/>
          </a:prstGeom>
          <a:noFill/>
        </p:spPr>
        <p:txBody>
          <a:bodyPr wrap="none" rtlCol="0">
            <a:spAutoFit/>
          </a:bodyPr>
          <a:lstStyle/>
          <a:p>
            <a:r>
              <a:rPr lang="en-US" dirty="0">
                <a:solidFill>
                  <a:schemeClr val="accent1">
                    <a:lumMod val="60000"/>
                    <a:lumOff val="40000"/>
                  </a:schemeClr>
                </a:solidFill>
              </a:rPr>
              <a:t>Data Model</a:t>
            </a:r>
            <a:r>
              <a:rPr lang="en-US" dirty="0"/>
              <a:t>: This involves defining how data will be represented and manipulated within the</a:t>
            </a:r>
          </a:p>
          <a:p>
            <a:r>
              <a:rPr lang="en-US" dirty="0"/>
              <a:t> steganography system. It includes decisions on data formats (text, binary, etc.), encoding</a:t>
            </a:r>
          </a:p>
          <a:p>
            <a:r>
              <a:rPr lang="en-US" dirty="0"/>
              <a:t> schemes, and how data will be structured for embedding and extraction.</a:t>
            </a:r>
          </a:p>
          <a:p>
            <a:endParaRPr lang="en-US" dirty="0"/>
          </a:p>
          <a:p>
            <a:r>
              <a:rPr lang="en-US" dirty="0">
                <a:solidFill>
                  <a:schemeClr val="accent1">
                    <a:lumMod val="60000"/>
                    <a:lumOff val="40000"/>
                  </a:schemeClr>
                </a:solidFill>
              </a:rPr>
              <a:t>Embedding Model</a:t>
            </a:r>
            <a:r>
              <a:rPr lang="en-US" dirty="0"/>
              <a:t>: This specifies the technique or algorithm used to embed hidden data</a:t>
            </a:r>
          </a:p>
          <a:p>
            <a:r>
              <a:rPr lang="en-US" dirty="0"/>
              <a:t> into a cover media (such as an image or audio file). Modeling here </a:t>
            </a:r>
            <a:r>
              <a:rPr lang="en-US" dirty="0" err="1"/>
              <a:t>invdves</a:t>
            </a:r>
            <a:r>
              <a:rPr lang="en-US" dirty="0"/>
              <a:t> determining how</a:t>
            </a:r>
          </a:p>
          <a:p>
            <a:r>
              <a:rPr lang="en-US" dirty="0"/>
              <a:t> to modify the carrier file to embed the hidden information while minimizing perceptible</a:t>
            </a:r>
          </a:p>
          <a:p>
            <a:r>
              <a:rPr lang="en-US" dirty="0"/>
              <a:t> changes and maintaining cover media integrity.</a:t>
            </a:r>
          </a:p>
          <a:p>
            <a:endParaRPr lang="en-US" dirty="0"/>
          </a:p>
          <a:p>
            <a:r>
              <a:rPr lang="en-US" dirty="0">
                <a:solidFill>
                  <a:schemeClr val="accent1">
                    <a:lumMod val="60000"/>
                    <a:lumOff val="40000"/>
                  </a:schemeClr>
                </a:solidFill>
              </a:rPr>
              <a:t>Extraction Model</a:t>
            </a:r>
            <a:r>
              <a:rPr lang="en-US" dirty="0"/>
              <a:t>: This defines the method for extracting hidden data from the carrier media.</a:t>
            </a:r>
          </a:p>
          <a:p>
            <a:r>
              <a:rPr lang="en-US" dirty="0"/>
              <a:t> Modeling the extraction process ensures that the embedded information can be accurately</a:t>
            </a:r>
          </a:p>
          <a:p>
            <a:r>
              <a:rPr lang="en-US" dirty="0"/>
              <a:t> retrieved, even after potential alterations to the carrier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554</TotalTime>
  <Words>1128</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vt:lpstr>
      <vt:lpstr>MANDAPATI SUNIL KUMAR 23H41F0078 BRANCH:MCA EMAIL ID:23h41f0078@bvcits.edu.in BONAM VENKATA CHALAMAYYA INSTITUTE OF TECHNOLOGY AND SCIENCE ANDHRA PRADESH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jyothika pallavi</dc:creator>
  <cp:lastModifiedBy>Sunil Kumar</cp:lastModifiedBy>
  <cp:revision>13</cp:revision>
  <dcterms:created xsi:type="dcterms:W3CDTF">2024-07-01T06:49:23Z</dcterms:created>
  <dcterms:modified xsi:type="dcterms:W3CDTF">2024-07-15T12:47:02Z</dcterms:modified>
</cp:coreProperties>
</file>