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60" r:id="rId3"/>
    <p:sldId id="261" r:id="rId4"/>
    <p:sldId id="270" r:id="rId5"/>
    <p:sldId id="264" r:id="rId6"/>
    <p:sldId id="263" r:id="rId7"/>
    <p:sldId id="265" r:id="rId8"/>
    <p:sldId id="266" r:id="rId9"/>
    <p:sldId id="269" r:id="rId10"/>
    <p:sldId id="267" r:id="rId11"/>
    <p:sldId id="268" r:id="rId12"/>
    <p:sldId id="258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wini  Halmare" initials="TH" lastIdx="1" clrIdx="0">
    <p:extLst>
      <p:ext uri="{19B8F6BF-5375-455C-9EA6-DF929625EA0E}">
        <p15:presenceInfo xmlns:p15="http://schemas.microsoft.com/office/powerpoint/2012/main" userId="S::tejaswinih@booleandata.com::269638dd-7f69-4496-b717-293123d4c5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01386"/>
    <a:srgbClr val="969696"/>
    <a:srgbClr val="C3C3C3"/>
    <a:srgbClr val="110B8B"/>
    <a:srgbClr val="091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Nunito Sans"/>
                <a:cs typeface="Nuni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Nunito Sans"/>
                <a:cs typeface="Nuni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Nunito Sans"/>
                <a:cs typeface="Nuni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5619" y="2776748"/>
            <a:ext cx="4200761" cy="10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Nunito Sans"/>
                <a:cs typeface="Nuni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meghanam@booleandata.com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aggle.com/datasets/vivek468/superstore-dataset-fina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BE1002B-7225-56AF-8FCF-5194138D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uperstore&#10;&#10;">
            <a:extLst>
              <a:ext uri="{FF2B5EF4-FFF2-40B4-BE49-F238E27FC236}">
                <a16:creationId xmlns:a16="http://schemas.microsoft.com/office/drawing/2014/main" id="{7C4DA03E-4AE2-00CB-A187-64FD768E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982C0A-B15C-F06D-D786-A3400FFC5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08990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1631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8190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8FBF4E-32B3-17D1-ED0C-5267F5EE0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53142"/>
              </p:ext>
            </p:extLst>
          </p:nvPr>
        </p:nvGraphicFramePr>
        <p:xfrm>
          <a:off x="457200" y="399626"/>
          <a:ext cx="464820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121595727"/>
                    </a:ext>
                  </a:extLst>
                </a:gridCol>
              </a:tblGrid>
              <a:tr h="903394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SUPERSTORE DATA USING </a:t>
                      </a:r>
                      <a:br>
                        <a:rPr lang="en-US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SNOWFLAKE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3023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D471627-CA11-7113-64D3-980147B15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79285"/>
              </p:ext>
            </p:extLst>
          </p:nvPr>
        </p:nvGraphicFramePr>
        <p:xfrm>
          <a:off x="304800" y="3268027"/>
          <a:ext cx="3734293" cy="1476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4293">
                  <a:extLst>
                    <a:ext uri="{9D8B030D-6E8A-4147-A177-3AD203B41FA5}">
                      <a16:colId xmlns:a16="http://schemas.microsoft.com/office/drawing/2014/main" val="2446188267"/>
                    </a:ext>
                  </a:extLst>
                </a:gridCol>
              </a:tblGrid>
              <a:tr h="147616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Tejaswini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2.Sunil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3.Abhinav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4. Vikas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ea typeface="+mn-ea"/>
                          <a:cs typeface="Times New Roman" panose="02020603050405020304" pitchFamily="18" charset="0"/>
                        </a:rPr>
                        <a:t>5. Meghna              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85580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80377E87-E416-0F5C-CBB6-1F664A344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36989"/>
              </p:ext>
            </p:extLst>
          </p:nvPr>
        </p:nvGraphicFramePr>
        <p:xfrm>
          <a:off x="1905000" y="4464473"/>
          <a:ext cx="3734293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4293">
                  <a:extLst>
                    <a:ext uri="{9D8B030D-6E8A-4147-A177-3AD203B41FA5}">
                      <a16:colId xmlns:a16="http://schemas.microsoft.com/office/drawing/2014/main" val="2446188267"/>
                    </a:ext>
                  </a:extLst>
                </a:gridCol>
              </a:tblGrid>
              <a:tr h="106172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                                       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Mentor by:-                                                Pritam</a:t>
                      </a:r>
                      <a:br>
                        <a:rPr lang="en-US" sz="1800" b="0" dirty="0">
                          <a:solidFill>
                            <a:srgbClr val="101386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85580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B5D3075-33C9-AEDB-41CC-C8C0C123F2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77" y="105792"/>
            <a:ext cx="2016523" cy="5219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351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555310"/>
            <a:ext cx="10134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ROW LEVEL SECURITY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90" y="1138006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F75F9-C950-41AB-AEE9-78E3F27E7101}"/>
              </a:ext>
            </a:extLst>
          </p:cNvPr>
          <p:cNvSpPr txBox="1"/>
          <p:nvPr/>
        </p:nvSpPr>
        <p:spPr>
          <a:xfrm>
            <a:off x="986790" y="1694448"/>
            <a:ext cx="9934973" cy="17543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Selection of particular rows, based on a unique id or name is known as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‘Row Level Security’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Since, on the superstore we are going to perform row level security based on the region of the states in US.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The manager or head of that particular region can only have the access to data of that specific region.</a:t>
            </a:r>
          </a:p>
        </p:txBody>
      </p:sp>
      <p:pic>
        <p:nvPicPr>
          <p:cNvPr id="2052" name="Picture 4" descr="Data Privacy: 4 Things Business Professionals Should Know">
            <a:extLst>
              <a:ext uri="{FF2B5EF4-FFF2-40B4-BE49-F238E27FC236}">
                <a16:creationId xmlns:a16="http://schemas.microsoft.com/office/drawing/2014/main" id="{68FBC882-7519-FE44-3AE0-F034567F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57" y="3753700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9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8823" y="563430"/>
            <a:ext cx="103604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GIT-HUB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822" y="1148488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B099DB-A0E1-4135-89F9-A3F3EE7DC4A0}"/>
              </a:ext>
            </a:extLst>
          </p:cNvPr>
          <p:cNvSpPr txBox="1"/>
          <p:nvPr/>
        </p:nvSpPr>
        <p:spPr>
          <a:xfrm>
            <a:off x="998823" y="1502539"/>
            <a:ext cx="103604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GitHub is an increasingly popular programming resource used for 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code sharing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. It's a social networking site for programmers that many companies and organizations use to facilitate project management and collaboration.</a:t>
            </a:r>
          </a:p>
          <a:p>
            <a:pPr algn="just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As the final step of the project the code of the project is shared in GitHub repository as a </a:t>
            </a:r>
            <a:r>
              <a:rPr lang="en-IN" i="0" dirty="0">
                <a:effectLst/>
                <a:latin typeface="+mn-lt"/>
                <a:cs typeface="Times New Roman" panose="02020603050405020304" pitchFamily="18" charset="0"/>
              </a:rPr>
              <a:t>snowflake_code.txt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file which has the visibility to everyone.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                                       (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  <a:hlinkClick r:id="rId6"/>
              </a:rPr>
              <a:t>https://github.com/sunilmann/snowflake_p1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164F6-4163-9048-2459-B695AF681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4119736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727325" algn="l"/>
              </a:tabLst>
            </a:pPr>
            <a:r>
              <a:rPr sz="6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6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6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F78A14-D393-BF2A-0A52-48B6D0F7DA5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0" y="4191000"/>
            <a:ext cx="5815859" cy="1354217"/>
          </a:xfrm>
        </p:spPr>
        <p:txBody>
          <a:bodyPr/>
          <a:lstStyle/>
          <a:p>
            <a:r>
              <a:rPr lang="en-US" sz="8800" b="1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AA81C-FE0A-696B-1F2A-AE1A6B060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04800"/>
            <a:ext cx="5176367" cy="53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BD418C-919A-3B74-BE31-724797AB36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43D1108E-1788-5401-9632-848A4CE4D1F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CB164F-2483-098D-5C03-9EFDAB1BE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733" y="565020"/>
            <a:ext cx="1052552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WHAT IS SNOWFLAKE?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745" y="1171737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C076A7C2-C610-4EC1-82F3-8307552764BE}"/>
              </a:ext>
            </a:extLst>
          </p:cNvPr>
          <p:cNvSpPr txBox="1">
            <a:spLocks/>
          </p:cNvSpPr>
          <p:nvPr/>
        </p:nvSpPr>
        <p:spPr>
          <a:xfrm>
            <a:off x="1066799" y="1725572"/>
            <a:ext cx="10449322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Nunito Sans"/>
                <a:ea typeface="+mj-ea"/>
                <a:cs typeface="Nunito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Snowflake is a cloud computing-based data warehousing solution.</a:t>
            </a: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Founded in 2012, Snowflake offers storage and analytics services.</a:t>
            </a: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It runs on Amazon S3, Microsoft Azure, and the Google Cloud platform.</a:t>
            </a:r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1C180C-3AD9-444C-A699-3FAE0BDA13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4654" r="7395" b="7946"/>
          <a:stretch/>
        </p:blipFill>
        <p:spPr>
          <a:xfrm>
            <a:off x="3891160" y="3236571"/>
            <a:ext cx="4800601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9243" y="570783"/>
            <a:ext cx="100735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243" y="1178454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C076A7C2-C610-4EC1-82F3-8307552764BE}"/>
              </a:ext>
            </a:extLst>
          </p:cNvPr>
          <p:cNvSpPr txBox="1">
            <a:spLocks/>
          </p:cNvSpPr>
          <p:nvPr/>
        </p:nvSpPr>
        <p:spPr>
          <a:xfrm>
            <a:off x="1059243" y="1542225"/>
            <a:ext cx="10073514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Nunito Sans"/>
                <a:ea typeface="+mj-ea"/>
                <a:cs typeface="Nunito Sans"/>
              </a:defRPr>
            </a:lvl1pPr>
          </a:lstStyle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AIM : </a:t>
            </a: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Implementing the snowflake methodologies for the given data extraction from AWS s3 Bucket.</a:t>
            </a:r>
          </a:p>
          <a:p>
            <a:pPr lvl="0" algn="just"/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SYSTEM REQUIRED : </a:t>
            </a: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Window OS, Snowflake, AWS, Kaggle.</a:t>
            </a:r>
          </a:p>
          <a:p>
            <a:pPr lvl="0" algn="just"/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PLATFORM’s USED : </a:t>
            </a: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Colab, Snowflake, AWS, GIT-HUB.</a:t>
            </a:r>
          </a:p>
          <a:p>
            <a:pPr lvl="0" algn="just"/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LANGUAGES USED : </a:t>
            </a: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PYTHON, SQL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8194" name="Picture 2" descr="Python (programming language) - Wikipedia">
            <a:extLst>
              <a:ext uri="{FF2B5EF4-FFF2-40B4-BE49-F238E27FC236}">
                <a16:creationId xmlns:a16="http://schemas.microsoft.com/office/drawing/2014/main" id="{EB405A13-C3C3-DA18-6BFC-78AEC37C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17164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0E8D008-8523-D1F0-FC79-08226F8F6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8" y="4028160"/>
            <a:ext cx="3469821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02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812" y="556864"/>
            <a:ext cx="877292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WORK 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611" y="1133394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BB379A-CE00-51E7-0F6A-1932B524C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239" y="2551809"/>
            <a:ext cx="1631355" cy="630791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85C4E8D8-D80E-83A1-CB4F-BD322B2168A9}"/>
              </a:ext>
            </a:extLst>
          </p:cNvPr>
          <p:cNvSpPr/>
          <p:nvPr/>
        </p:nvSpPr>
        <p:spPr>
          <a:xfrm>
            <a:off x="3650283" y="1620073"/>
            <a:ext cx="2438401" cy="785087"/>
          </a:xfrm>
          <a:prstGeom prst="bentArrow">
            <a:avLst>
              <a:gd name="adj1" fmla="val 25000"/>
              <a:gd name="adj2" fmla="val 27205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AAD9CA7F-A658-1836-19EF-E30526744AE9}"/>
              </a:ext>
            </a:extLst>
          </p:cNvPr>
          <p:cNvSpPr/>
          <p:nvPr/>
        </p:nvSpPr>
        <p:spPr>
          <a:xfrm rot="5400000">
            <a:off x="9222342" y="1338145"/>
            <a:ext cx="882813" cy="2016523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30" name="Picture 6" descr="Amazon S3. Amazon S3 is easy-to-use object storage… | by Sanjeev Gautam |  Medium">
            <a:extLst>
              <a:ext uri="{FF2B5EF4-FFF2-40B4-BE49-F238E27FC236}">
                <a16:creationId xmlns:a16="http://schemas.microsoft.com/office/drawing/2014/main" id="{99D15341-9732-5D11-0166-5F5A27215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/>
          <a:stretch/>
        </p:blipFill>
        <p:spPr bwMode="auto">
          <a:xfrm>
            <a:off x="8724900" y="3091028"/>
            <a:ext cx="31623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1A4EC4C-24EF-789B-ADC1-855287D0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853" y="4803946"/>
            <a:ext cx="3314700" cy="78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Bent 18">
            <a:extLst>
              <a:ext uri="{FF2B5EF4-FFF2-40B4-BE49-F238E27FC236}">
                <a16:creationId xmlns:a16="http://schemas.microsoft.com/office/drawing/2014/main" id="{CAA177D4-C7BD-1E13-6E8C-E2A1A117F3A9}"/>
              </a:ext>
            </a:extLst>
          </p:cNvPr>
          <p:cNvSpPr/>
          <p:nvPr/>
        </p:nvSpPr>
        <p:spPr>
          <a:xfrm rot="10800000">
            <a:off x="9175257" y="4658767"/>
            <a:ext cx="1496753" cy="7319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4C50E1C-67FD-A2C4-52EB-75DF55D8C6B9}"/>
              </a:ext>
            </a:extLst>
          </p:cNvPr>
          <p:cNvSpPr/>
          <p:nvPr/>
        </p:nvSpPr>
        <p:spPr>
          <a:xfrm rot="10800000">
            <a:off x="4079796" y="5030552"/>
            <a:ext cx="978408" cy="337374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280416-75B9-6273-689F-1B8A72FF88FD}"/>
              </a:ext>
            </a:extLst>
          </p:cNvPr>
          <p:cNvSpPr/>
          <p:nvPr/>
        </p:nvSpPr>
        <p:spPr>
          <a:xfrm>
            <a:off x="1827670" y="4578009"/>
            <a:ext cx="2131137" cy="12513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GIT-HUB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A9E40F-6942-52E2-3E3B-912FE48968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60" y="1118543"/>
            <a:ext cx="1973644" cy="12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6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087" y="560055"/>
            <a:ext cx="877292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SUPERSTORE DATA 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087" y="1166772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7" y="5610798"/>
            <a:ext cx="11557594" cy="1016052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C076A7C2-C610-4EC1-82F3-8307552764BE}"/>
              </a:ext>
            </a:extLst>
          </p:cNvPr>
          <p:cNvSpPr txBox="1">
            <a:spLocks/>
          </p:cNvSpPr>
          <p:nvPr/>
        </p:nvSpPr>
        <p:spPr>
          <a:xfrm>
            <a:off x="1090087" y="1636234"/>
            <a:ext cx="9768714" cy="4188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Nunito Sans"/>
                <a:ea typeface="+mj-ea"/>
                <a:cs typeface="Nunito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The dataset that we are using has the data of the orders such as order-id, ordered and shipping dates, product details, discount provided and the profits attained in different cities of United States.</a:t>
            </a: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Here, the data named superstore is being downloaded from the Kaggle site. (</a:t>
            </a: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+mn-lt"/>
                <a:cs typeface="Times New Roman" panose="02020603050405020304" pitchFamily="18" charset="0"/>
                <a:hlinkClick r:id="rId6"/>
              </a:rPr>
              <a:t>https://www.kaggle.com/datasets/vivek468/superstore-dataset-final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 </a:t>
            </a: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100" b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Cover image">
            <a:extLst>
              <a:ext uri="{FF2B5EF4-FFF2-40B4-BE49-F238E27FC236}">
                <a16:creationId xmlns:a16="http://schemas.microsoft.com/office/drawing/2014/main" id="{9673465D-97CE-020D-768F-5CBBFA6DA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39392"/>
            <a:ext cx="4648200" cy="23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2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79552"/>
            <a:ext cx="862052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AWS TO SNOWFLAKE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153931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2F78774E-4F46-4202-5B0F-B43B51221026}"/>
              </a:ext>
            </a:extLst>
          </p:cNvPr>
          <p:cNvSpPr txBox="1">
            <a:spLocks/>
          </p:cNvSpPr>
          <p:nvPr/>
        </p:nvSpPr>
        <p:spPr>
          <a:xfrm>
            <a:off x="1066800" y="1564131"/>
            <a:ext cx="10675227" cy="1972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Nunito Sans"/>
                <a:ea typeface="+mj-ea"/>
                <a:cs typeface="Nunito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Splitting the data into chunks for decreasing the complexity.</a:t>
            </a: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In order to copy the data from the external stage i.e., AWS s3 Bucket , we are creating a discrete integration on the s3 bucket and by creating the stage and a table for copying the superstore data by giving the format of the file.</a:t>
            </a:r>
          </a:p>
          <a:p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The dataset is being copied into our snowflake table.</a:t>
            </a:r>
          </a:p>
          <a:p>
            <a:pPr lvl="1">
              <a:lnSpc>
                <a:spcPct val="150000"/>
              </a:lnSpc>
            </a:pPr>
            <a:endParaRPr lang="en-US" sz="100" b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Option 1: Configuring a Snowflake Storage Integration to Access Amazon S3 —  Snowflake Documentation">
            <a:extLst>
              <a:ext uri="{FF2B5EF4-FFF2-40B4-BE49-F238E27FC236}">
                <a16:creationId xmlns:a16="http://schemas.microsoft.com/office/drawing/2014/main" id="{B0CDBD08-1C89-A31B-A022-90E92C92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12544"/>
            <a:ext cx="8686800" cy="234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054" y="1116111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8CE18F44-9E7C-412C-9D58-DDB0B976FCDF}"/>
              </a:ext>
            </a:extLst>
          </p:cNvPr>
          <p:cNvSpPr txBox="1">
            <a:spLocks/>
          </p:cNvSpPr>
          <p:nvPr/>
        </p:nvSpPr>
        <p:spPr>
          <a:xfrm>
            <a:off x="937054" y="531053"/>
            <a:ext cx="96444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Nunito Sans"/>
                <a:ea typeface="+mj-ea"/>
                <a:cs typeface="Nunito Sans"/>
              </a:defRPr>
            </a:lvl1pPr>
          </a:lstStyle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SCHEDHULING TASK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A2E24-54AF-4A1A-BE2B-34EC1C565571}"/>
              </a:ext>
            </a:extLst>
          </p:cNvPr>
          <p:cNvSpPr txBox="1"/>
          <p:nvPr/>
        </p:nvSpPr>
        <p:spPr>
          <a:xfrm>
            <a:off x="891746" y="1828800"/>
            <a:ext cx="7200900" cy="251895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The crontab is used to set the particular time, date, month, day of the week etc., to load the data into the particular table at the given time.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So for scheduling the data loading we need to create a task for performing and copying the data. 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Schedule icon for website &amp;#8211; Schedule stock image - Icons for website">
            <a:extLst>
              <a:ext uri="{FF2B5EF4-FFF2-40B4-BE49-F238E27FC236}">
                <a16:creationId xmlns:a16="http://schemas.microsoft.com/office/drawing/2014/main" id="{935AB96C-99BF-6E15-31BA-419858A74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9608" r="10001" b="10499"/>
          <a:stretch/>
        </p:blipFill>
        <p:spPr bwMode="auto">
          <a:xfrm>
            <a:off x="8078230" y="1563291"/>
            <a:ext cx="3461546" cy="328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99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31314"/>
            <a:ext cx="1052552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SLOW CHANGING DIMENSION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107031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6E4AEB-3D71-4B0E-9205-71911A9DB6F4}"/>
              </a:ext>
            </a:extLst>
          </p:cNvPr>
          <p:cNvSpPr txBox="1"/>
          <p:nvPr/>
        </p:nvSpPr>
        <p:spPr>
          <a:xfrm>
            <a:off x="1066800" y="1782545"/>
            <a:ext cx="7086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SCD captures the data changes done in the particular table on which stream is being created.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Stream is a watcher or tracker which tracks the changed data in table.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In order to capture data changes we need two tables namely source table and consumer table.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Times New Roman" panose="02020603050405020304" pitchFamily="18" charset="0"/>
              </a:rPr>
              <a:t>Here we are using SCD2 which has the capability of storing each and every change in table i.e., contains complete history.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FE682-5709-7835-9AAB-3D2C9AC13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981200"/>
            <a:ext cx="2086266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6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557" y="553428"/>
            <a:ext cx="717272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0" dirty="0">
                <a:solidFill>
                  <a:srgbClr val="101386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ANALYSIS ON THE DATASET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557" y="1160145"/>
            <a:ext cx="1472666" cy="4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2027" y="0"/>
            <a:ext cx="449668" cy="79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3E81-8AE3-4C12-838F-2379F2962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32" y="11455"/>
            <a:ext cx="2016523" cy="64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9043-C9E7-4A63-BD9F-BCEF1F346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" y="5686499"/>
            <a:ext cx="11557594" cy="1016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F75F9-C950-41AB-AEE9-78E3F27E7101}"/>
              </a:ext>
            </a:extLst>
          </p:cNvPr>
          <p:cNvSpPr txBox="1"/>
          <p:nvPr/>
        </p:nvSpPr>
        <p:spPr>
          <a:xfrm>
            <a:off x="824508" y="1695892"/>
            <a:ext cx="9876444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The following analysis are performed on our superstore dataset.</a:t>
            </a:r>
          </a:p>
          <a:p>
            <a:pPr algn="just">
              <a:lnSpc>
                <a:spcPct val="150000"/>
              </a:lnSpc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Calculate the number of Orders those with Ship Mode a ‘Second Class’?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List down the most valuable customers Country wise? 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Total Sales for Category ‘Furniture’?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Which Product provides the maximum profit?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Calculate the total profit made by each product category country wise?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Which region of United States have majority loss?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074" name="Picture 2" descr="Data Analysis: What it is + Free Guide with Examples | QuestionPro">
            <a:extLst>
              <a:ext uri="{FF2B5EF4-FFF2-40B4-BE49-F238E27FC236}">
                <a16:creationId xmlns:a16="http://schemas.microsoft.com/office/drawing/2014/main" id="{96D2DA2B-C0B7-1EEF-8F04-D55DE7CAE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7" t="7758" r="5645" b="11630"/>
          <a:stretch/>
        </p:blipFill>
        <p:spPr bwMode="auto">
          <a:xfrm>
            <a:off x="8004461" y="2855313"/>
            <a:ext cx="3962400" cy="22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0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848</TotalTime>
  <Words>609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Nunito Sans</vt:lpstr>
      <vt:lpstr>Rockwell</vt:lpstr>
      <vt:lpstr>Times New Roman</vt:lpstr>
      <vt:lpstr>Wingdings</vt:lpstr>
      <vt:lpstr>Office Theme</vt:lpstr>
      <vt:lpstr>PowerPoint Presentation</vt:lpstr>
      <vt:lpstr>WHAT IS SNOWFLAKE?</vt:lpstr>
      <vt:lpstr>INTRODUCTION</vt:lpstr>
      <vt:lpstr>WORK FLOW</vt:lpstr>
      <vt:lpstr>SUPERSTORE DATA SET</vt:lpstr>
      <vt:lpstr>AWS TO SNOWFLAKE</vt:lpstr>
      <vt:lpstr>PowerPoint Presentation</vt:lpstr>
      <vt:lpstr>SLOW CHANGING DIMENSION</vt:lpstr>
      <vt:lpstr>ANALYSIS ON THE DATASET</vt:lpstr>
      <vt:lpstr>ROW LEVEL SECURITY</vt:lpstr>
      <vt:lpstr>GIT-HUB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ppt2</dc:title>
  <dc:creator>Meghana Male</dc:creator>
  <cp:lastModifiedBy>Sunil Mannem</cp:lastModifiedBy>
  <cp:revision>21</cp:revision>
  <dcterms:created xsi:type="dcterms:W3CDTF">2022-05-23T11:27:01Z</dcterms:created>
  <dcterms:modified xsi:type="dcterms:W3CDTF">2022-06-14T16:09:19Z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2022-05-23T00:00:00Z</vt:filetime>
  </property>
  <property fmtid="{D5CDD505-2E9C-101B-9397-08002B2CF9AE}" pid="3" name="Creator">
    <vt:lpwstr>Adobe Illustrator 26.3 (Windows)</vt:lpwstr>
  </property>
  <property fmtid="{D5CDD505-2E9C-101B-9397-08002B2CF9AE}" pid="4" name="LastSaved">
    <vt:filetime>2022-05-23T00:00:00Z</vt:filetime>
  </property>
</Properties>
</file>