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370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8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6801"/>
                </a:lnTo>
                <a:lnTo>
                  <a:pt x="12192000" y="66801"/>
                </a:lnTo>
                <a:lnTo>
                  <a:pt x="12192000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9149" y="260984"/>
            <a:ext cx="10153700" cy="1380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71575" y="1622485"/>
            <a:ext cx="9848849" cy="4559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ursera.org/professional-certificates/ibm-data-science?#instructor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jpg"/><Relationship Id="rId3" Type="http://schemas.openxmlformats.org/officeDocument/2006/relationships/image" Target="../media/image25.jp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z="8800" spc="-53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Data </a:t>
            </a:r>
            <a:r>
              <a:rPr sz="8800" spc="-63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Science</a:t>
            </a:r>
            <a:r>
              <a:rPr sz="8800" spc="-869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sz="8800" spc="-56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Capstone  </a:t>
            </a:r>
            <a:r>
              <a:rPr sz="8800" spc="-36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Project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15822"/>
            <a:ext cx="3688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467361" y="2091819"/>
            <a:ext cx="11734799" cy="2762295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Create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label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 1 &amp;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failure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0.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Outcome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column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two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components: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‘Landing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Location’</a:t>
            </a:r>
            <a:endParaRPr sz="2000" dirty="0"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New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label column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‘class’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value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 is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otherwise. 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 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None None,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None ASDS,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endParaRPr sz="2000" dirty="0">
              <a:latin typeface="Carlito"/>
              <a:cs typeface="Carlito"/>
            </a:endParaRP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endParaRPr sz="255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6534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spc="-270" dirty="0"/>
              <a:t>Visualization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963150" cy="2992486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Exploratory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Analysis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Carlito"/>
                <a:cs typeface="Carlito"/>
              </a:rPr>
              <a:t>Year.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Trend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charts,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bar plots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to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exists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in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machine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learning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1105"/>
              </a:spcBef>
            </a:pP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3245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</a:t>
            </a:r>
            <a:r>
              <a:rPr spc="-280" dirty="0"/>
              <a:t> </a:t>
            </a:r>
            <a:r>
              <a:rPr spc="-770" dirty="0"/>
              <a:t>SQL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2567369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using SQL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Python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integration.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get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understanding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dataset.</a:t>
            </a:r>
            <a:endParaRPr sz="20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1787028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proximity example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Coast,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City.</a:t>
            </a:r>
            <a:endParaRPr sz="20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329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676247"/>
            <a:ext cx="11430000" cy="2885405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includes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plot.</a:t>
            </a:r>
            <a:endParaRPr sz="2000"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rates.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takes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inputs: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slider 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  and 10000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visualize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can help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see 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varies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mass,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category.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Results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This is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preview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Plotly dashboard.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following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sides will show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visualization, 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SQL, </a:t>
            </a:r>
            <a:r>
              <a:rPr sz="1800" spc="-25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Map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Folium,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finally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our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about 83%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15" dirty="0">
                <a:solidFill>
                  <a:srgbClr val="616E52"/>
                </a:solidFill>
                <a:latin typeface="Arial"/>
                <a:cs typeface="Arial"/>
              </a:rPr>
              <a:t>SEABORN	</a:t>
            </a:r>
            <a:r>
              <a:rPr sz="2400" spc="-295" dirty="0">
                <a:solidFill>
                  <a:srgbClr val="616E52"/>
                </a:solidFill>
                <a:latin typeface="Arial"/>
                <a:cs typeface="Arial"/>
              </a:rPr>
              <a:t>PLOTS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765" dirty="0">
                <a:solidFill>
                  <a:srgbClr val="BB562C"/>
                </a:solidFill>
              </a:rPr>
              <a:t> </a:t>
            </a:r>
            <a:r>
              <a:rPr sz="3600" spc="-265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495" dirty="0">
                <a:solidFill>
                  <a:srgbClr val="BB562C"/>
                </a:solidFill>
              </a:rPr>
              <a:t> </a:t>
            </a:r>
            <a:r>
              <a:rPr sz="3600" spc="-260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Outline	</a:t>
            </a:r>
          </a:p>
        </p:txBody>
      </p:sp>
      <p:sp>
        <p:nvSpPr>
          <p:cNvPr id="3" name="object 3"/>
          <p:cNvSpPr/>
          <p:nvPr/>
        </p:nvSpPr>
        <p:spPr>
          <a:xfrm>
            <a:off x="1566672" y="2470404"/>
            <a:ext cx="2968752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8404" y="2168423"/>
            <a:ext cx="2814320" cy="25698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Executive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Summary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(3)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Introduction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(4)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Results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(16)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Conclusion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Appendix</a:t>
            </a:r>
            <a:r>
              <a:rPr sz="2200" spc="-9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(47)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2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992926-8A77-52A2-E201-72762A479326}"/>
              </a:ext>
            </a:extLst>
          </p:cNvPr>
          <p:cNvSpPr txBox="1"/>
          <p:nvPr/>
        </p:nvSpPr>
        <p:spPr>
          <a:xfrm>
            <a:off x="457200" y="5603623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heavy" strike="noStrike" kern="1200" cap="none" spc="-2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>
                  <a:solidFill>
                    <a:srgbClr val="2996E1"/>
                  </a:solidFill>
                </a:uFill>
                <a:latin typeface="Carlito"/>
                <a:ea typeface="+mn-ea"/>
                <a:cs typeface="Carlito"/>
              </a:rPr>
              <a:t>https://github.com/sunilpatil184/DS1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165" dirty="0">
                <a:solidFill>
                  <a:srgbClr val="BB562C"/>
                </a:solidFill>
              </a:rPr>
              <a:t>rate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67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494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76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08990"/>
            <a:ext cx="380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465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503682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BB562C"/>
                </a:solidFill>
              </a:rPr>
              <a:t>Launch </a:t>
            </a: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335" dirty="0">
                <a:solidFill>
                  <a:srgbClr val="BB562C"/>
                </a:solidFill>
              </a:rPr>
              <a:t>Yearly</a:t>
            </a:r>
            <a:r>
              <a:rPr sz="3600" spc="-470" dirty="0">
                <a:solidFill>
                  <a:srgbClr val="BB562C"/>
                </a:solidFill>
              </a:rPr>
              <a:t> </a:t>
            </a:r>
            <a:r>
              <a:rPr sz="3600" spc="-305" dirty="0">
                <a:solidFill>
                  <a:srgbClr val="BB562C"/>
                </a:solidFill>
              </a:rPr>
              <a:t>Trend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/>
                <a:cs typeface="Arial"/>
              </a:rPr>
              <a:t>EDA </a:t>
            </a:r>
            <a:r>
              <a:rPr sz="8000" spc="-50" dirty="0">
                <a:solidFill>
                  <a:srgbClr val="242424"/>
                </a:solidFill>
                <a:latin typeface="Arial"/>
                <a:cs typeface="Arial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/>
                <a:cs typeface="Arial"/>
              </a:rPr>
              <a:t>SQL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Arial"/>
                <a:cs typeface="Arial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DB2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Arial"/>
                <a:cs typeface="Arial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Arial"/>
                <a:cs typeface="Arial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Arial"/>
                <a:cs typeface="Arial"/>
              </a:rPr>
              <a:t>SQLALCHEMY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errors.</a:t>
            </a:r>
            <a:endParaRPr sz="2000">
              <a:latin typeface="Carlito"/>
              <a:cs typeface="Carlito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SLC-4E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301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(ISS).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wasn’t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until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2014.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Executive</a:t>
            </a:r>
            <a:r>
              <a:rPr u="heavy" spc="-49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Summary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3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0267" y="2220213"/>
            <a:ext cx="10164445" cy="363918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from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public 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Wikipedia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page.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Created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labels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‘class’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which classifies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Explored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SQL,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visualization,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maps,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dashboards.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Gathered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relevant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be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as 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features.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Changed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categorical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variables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binary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one hot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encoding. 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Standardized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GridSearchCV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find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parameters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 learning  models.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score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200">
              <a:latin typeface="Carlito"/>
              <a:cs typeface="Carlito"/>
            </a:endParaRPr>
          </a:p>
          <a:p>
            <a:pPr marL="241300" marR="5080" indent="-228600">
              <a:lnSpc>
                <a:spcPct val="90900"/>
              </a:lnSpc>
              <a:spcBef>
                <a:spcPts val="16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Four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machine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learning models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were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produced: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Logistic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Regression,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Support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Vector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Decision 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Tree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Classifier,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K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Nearest Neighbors.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similar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results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rate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about 83.33%. All models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over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More 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needed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better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determination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204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noninclusively.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sz="200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intended.</a:t>
            </a:r>
            <a:endParaRPr sz="200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5648"/>
            <a:ext cx="5811011" cy="4885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823721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  kg.</a:t>
            </a:r>
            <a:endParaRPr sz="2000">
              <a:latin typeface="Carlito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variety.</a:t>
            </a:r>
            <a:endParaRPr sz="200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occurrences.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314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inclusively.</a:t>
            </a:r>
            <a:endParaRPr sz="2000">
              <a:latin typeface="Carlito"/>
              <a:cs typeface="Carlito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period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Markers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uFill>
                  <a:solidFill>
                    <a:srgbClr val="7D7D7D"/>
                  </a:solidFill>
                </a:uFill>
              </a:rPr>
              <a:t>Key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60" dirty="0">
                <a:uFill>
                  <a:solidFill>
                    <a:srgbClr val="7D7D7D"/>
                  </a:solidFill>
                </a:uFill>
              </a:rPr>
              <a:t>Proximities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LC-39A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human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areas.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99279" y="456013"/>
            <a:ext cx="6793230" cy="445706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Background:</a:t>
            </a:r>
            <a:endParaRPr sz="30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Commercial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</a:t>
            </a:r>
            <a:r>
              <a:rPr sz="2200" spc="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Here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has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pricing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($62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million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vs.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$165 million</a:t>
            </a:r>
            <a:r>
              <a:rPr sz="2200" spc="2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USD)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Largely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due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ability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recover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part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rocket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(Stage</a:t>
            </a:r>
            <a:r>
              <a:rPr sz="2200" spc="1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wants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compete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</a:t>
            </a:r>
            <a:r>
              <a:rPr sz="2200" spc="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5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/>
              <a:buChar char="•"/>
            </a:pPr>
            <a:endParaRPr sz="3350">
              <a:latin typeface="Carlito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Problem:</a:t>
            </a:r>
            <a:endParaRPr sz="3000">
              <a:latin typeface="Carlito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tasks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train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 machine learning model 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to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predict successful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</a:t>
            </a:r>
            <a:r>
              <a:rPr sz="2200" spc="4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recovery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4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80" dirty="0">
                <a:uFill>
                  <a:solidFill>
                    <a:srgbClr val="7D7D7D"/>
                  </a:solidFill>
                </a:uFill>
              </a:rPr>
              <a:t>Sites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u="heavy"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spc="-385" dirty="0"/>
              <a:t>Payload </a:t>
            </a:r>
            <a:r>
              <a:rPr spc="-390" dirty="0"/>
              <a:t>Mass </a:t>
            </a:r>
            <a:r>
              <a:rPr spc="-365" dirty="0"/>
              <a:t>vs. </a:t>
            </a:r>
            <a:r>
              <a:rPr spc="-520" dirty="0"/>
              <a:t>Success </a:t>
            </a:r>
            <a:r>
              <a:rPr spc="-365" dirty="0"/>
              <a:t>vs. </a:t>
            </a:r>
            <a:r>
              <a:rPr spc="-270" dirty="0"/>
              <a:t>Booster 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u="heavy"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Category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1774321"/>
            <a:ext cx="11568046" cy="2981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pc="-385" dirty="0"/>
              <a:t>Predictive</a:t>
            </a:r>
            <a:r>
              <a:rPr spc="-750" dirty="0"/>
              <a:t> </a:t>
            </a:r>
            <a:r>
              <a:rPr spc="-570" dirty="0"/>
              <a:t>Analysis  </a:t>
            </a:r>
            <a:r>
              <a:rPr spc="-425" dirty="0"/>
              <a:t>(Classification)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Arial"/>
                <a:cs typeface="Arial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Arial"/>
                <a:cs typeface="Arial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Arial"/>
                <a:cs typeface="Arial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Arial"/>
                <a:cs typeface="Arial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DECISION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TREE,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80" dirty="0">
                <a:solidFill>
                  <a:srgbClr val="616E52"/>
                </a:solidFill>
                <a:latin typeface="Arial"/>
                <a:cs typeface="Arial"/>
              </a:rPr>
              <a:t>KNN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BB562C"/>
                </a:solidFill>
              </a:rPr>
              <a:t>Classification</a:t>
            </a:r>
            <a:r>
              <a:rPr sz="3600" spc="-340" dirty="0">
                <a:solidFill>
                  <a:srgbClr val="BB562C"/>
                </a:solidFill>
              </a:rPr>
              <a:t> </a:t>
            </a:r>
            <a:r>
              <a:rPr sz="3600" spc="-280" dirty="0">
                <a:solidFill>
                  <a:srgbClr val="BB562C"/>
                </a:solidFill>
              </a:rPr>
              <a:t>Accuracy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BB562C"/>
                </a:solidFill>
              </a:rPr>
              <a:t>Confusion</a:t>
            </a:r>
            <a:r>
              <a:rPr sz="3600" spc="-330" dirty="0">
                <a:solidFill>
                  <a:srgbClr val="BB562C"/>
                </a:solidFill>
              </a:rPr>
              <a:t> </a:t>
            </a:r>
            <a:r>
              <a:rPr sz="3600" spc="-114" dirty="0">
                <a:solidFill>
                  <a:srgbClr val="BB562C"/>
                </a:solidFill>
              </a:rPr>
              <a:t>Matrix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324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369252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Y who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save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~$100 million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USD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page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labels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visualization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83%</a:t>
            </a:r>
            <a:endParaRPr sz="2000">
              <a:latin typeface="Carlito"/>
              <a:cs typeface="Carlito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Allon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Mask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not</a:t>
            </a:r>
            <a:endParaRPr sz="200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possible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best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machine learning model  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improve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24542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0" dirty="0"/>
              <a:t>APPENDIX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496901"/>
            <a:ext cx="8401050" cy="2743700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</a:t>
            </a:r>
            <a:r>
              <a:rPr lang="en-IN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endParaRPr sz="2000" dirty="0">
              <a:latin typeface="Carlito"/>
              <a:cs typeface="Carlito"/>
            </a:endParaRPr>
          </a:p>
          <a:p>
            <a:pPr algn="l"/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Instructors: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Rav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Ahuja, Alex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Aklson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Aije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Egwaikhide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Svetlana Levitan, Romeo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Kienzler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Polong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Lin, Joseph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Santarcangelo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Azim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Hirjani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Hima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Vasudevan,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Saishruthi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Swaminathan, Saeed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Aghabozorgi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Yan Luo</a:t>
            </a:r>
          </a:p>
          <a:p>
            <a:pPr>
              <a:lnSpc>
                <a:spcPct val="100000"/>
              </a:lnSpc>
            </a:pP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Special </a:t>
            </a:r>
            <a:r>
              <a:rPr sz="2000" u="heavy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Thanks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to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All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Instructors: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u="heavy" spc="-20" dirty="0">
                <a:solidFill>
                  <a:srgbClr val="800080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https://www.coursera.org/professional-certificates/ibm-data-science?#instructors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Methodology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665" y="1742066"/>
            <a:ext cx="7760970" cy="31540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collection</a:t>
            </a:r>
            <a:r>
              <a:rPr sz="22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methodology: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Combined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data from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public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Wikipedia</a:t>
            </a:r>
            <a:r>
              <a:rPr sz="18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page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</a:t>
            </a:r>
            <a:r>
              <a:rPr sz="2200" spc="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wrangling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Classifying true landings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unsuccessful</a:t>
            </a:r>
            <a:r>
              <a:rPr sz="1800" spc="-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otherwise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exploratory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(EDA)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15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SQL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visual analytics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Plotly</a:t>
            </a:r>
            <a:r>
              <a:rPr sz="22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Dash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predictive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classification</a:t>
            </a:r>
            <a:r>
              <a:rPr sz="2200" spc="17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Tuned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using</a:t>
            </a:r>
            <a:r>
              <a:rPr sz="18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GridSearchCV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/>
                <a:cs typeface="Arial"/>
              </a:rPr>
              <a:t>Methodology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6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OVERVIEW </a:t>
            </a:r>
            <a:r>
              <a:rPr sz="2400" spc="-285" dirty="0">
                <a:solidFill>
                  <a:srgbClr val="616E52"/>
                </a:solidFill>
                <a:latin typeface="Arial"/>
                <a:cs typeface="Arial"/>
              </a:rPr>
              <a:t>OF 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COLLECTION, 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WRANGLING,</a:t>
            </a:r>
            <a:r>
              <a:rPr sz="2400" spc="-12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16E52"/>
                </a:solidFill>
                <a:latin typeface="Arial"/>
                <a:cs typeface="Arial"/>
              </a:rPr>
              <a:t>VISUALIZATION,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DASHBOARD,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MODEL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METHODS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860805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7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X’s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entry.</a:t>
            </a:r>
            <a:endParaRPr sz="200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webscraping.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GridFins,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Latitude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/>
                <a:cs typeface="Arial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/>
                <a:cs typeface="Arial"/>
              </a:rPr>
              <a:t> API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35635" y="4830826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 dirty="0">
              <a:latin typeface="Carlito"/>
              <a:cs typeface="Carlito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35635" y="5215508"/>
            <a:ext cx="2988945" cy="243913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88900"/>
              </a:lnSpc>
              <a:spcBef>
                <a:spcPts val="300"/>
              </a:spcBef>
            </a:pPr>
            <a:r>
              <a:rPr lang="en-IN" sz="1500" u="sng" spc="-10" dirty="0">
                <a:solidFill>
                  <a:schemeClr val="bg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https://github.com/sunilpatil184/DS1</a:t>
            </a:r>
            <a:endParaRPr sz="1500" dirty="0">
              <a:solidFill>
                <a:schemeClr val="bg1"/>
              </a:solid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Scraping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</TotalTime>
  <Words>2609</Words>
  <Application>Microsoft Office PowerPoint</Application>
  <PresentationFormat>Widescreen</PresentationFormat>
  <Paragraphs>270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-apple-system</vt:lpstr>
      <vt:lpstr>Arial</vt:lpstr>
      <vt:lpstr>Bahnschrift Condensed</vt:lpstr>
      <vt:lpstr>Bahnschrift Light SemiCondensed</vt:lpstr>
      <vt:lpstr>Calibri</vt:lpstr>
      <vt:lpstr>Carlito</vt:lpstr>
      <vt:lpstr>Office Theme</vt:lpstr>
      <vt:lpstr>PowerPoint Presentation</vt:lpstr>
      <vt:lpstr>Outline </vt:lpstr>
      <vt:lpstr>Executive Summary </vt:lpstr>
      <vt:lpstr>Introduction</vt:lpstr>
      <vt:lpstr>Methodology </vt:lpstr>
      <vt:lpstr>PowerPoint Presentation</vt:lpstr>
      <vt:lpstr>Data Collection Overview</vt:lpstr>
      <vt:lpstr>Filter data to only  include Falcon 9  launches</vt:lpstr>
      <vt:lpstr>PowerPoint Presentation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 </vt:lpstr>
      <vt:lpstr>PowerPoint Presentation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PowerPoint Presentation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 </vt:lpstr>
      <vt:lpstr>Color-Coded Launch Markers </vt:lpstr>
      <vt:lpstr>Key Location Proximities </vt:lpstr>
      <vt:lpstr>Build a Dashboard with  Plotly Dash</vt:lpstr>
      <vt:lpstr>Successful Launches Across Launch Sites </vt:lpstr>
      <vt:lpstr>Highest Success Rate Launch Site </vt:lpstr>
      <vt:lpstr>Payload Mass vs. Success vs. Booster  Version Category </vt:lpstr>
      <vt:lpstr>PowerPoint Presentation</vt:lpstr>
      <vt:lpstr>Classification Accuracy</vt:lpstr>
      <vt:lpstr>Confusion Matrix</vt:lpstr>
      <vt:lpstr>CONCLUSION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sunilpatil184@gmail.com</cp:lastModifiedBy>
  <cp:revision>4</cp:revision>
  <dcterms:created xsi:type="dcterms:W3CDTF">2021-08-26T16:53:12Z</dcterms:created>
  <dcterms:modified xsi:type="dcterms:W3CDTF">2024-08-28T07:03:23Z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</Properties>
</file>